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73" r:id="rId3"/>
    <p:sldId id="274" r:id="rId4"/>
    <p:sldId id="271" r:id="rId5"/>
    <p:sldId id="266" r:id="rId6"/>
    <p:sldId id="268" r:id="rId7"/>
    <p:sldId id="278" r:id="rId8"/>
    <p:sldId id="281" r:id="rId9"/>
    <p:sldId id="282" r:id="rId10"/>
    <p:sldId id="283" r:id="rId11"/>
    <p:sldId id="288" r:id="rId12"/>
    <p:sldId id="279" r:id="rId13"/>
    <p:sldId id="280" r:id="rId14"/>
    <p:sldId id="293" r:id="rId15"/>
    <p:sldId id="289" r:id="rId16"/>
    <p:sldId id="285" r:id="rId17"/>
    <p:sldId id="292" r:id="rId18"/>
    <p:sldId id="269" r:id="rId19"/>
    <p:sldId id="291" r:id="rId20"/>
    <p:sldId id="276" r:id="rId21"/>
    <p:sldId id="275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56"/>
    <p:restoredTop sz="94141"/>
  </p:normalViewPr>
  <p:slideViewPr>
    <p:cSldViewPr>
      <p:cViewPr varScale="1">
        <p:scale>
          <a:sx n="121" d="100"/>
          <a:sy n="121" d="100"/>
        </p:scale>
        <p:origin x="183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9B4F11-4363-4CEA-B875-44D0B04D2CCC}" type="datetimeFigureOut">
              <a:rPr lang="en-GB" smtClean="0"/>
              <a:pPr/>
              <a:t>07/06/2018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2BFB08-8C67-4FD5-8A8C-BE27096B97AE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Print this slide on</a:t>
            </a:r>
            <a:r>
              <a:rPr lang="en-GB" baseline="0" dirty="0"/>
              <a:t> A5 for students books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BFB08-8C67-4FD5-8A8C-BE27096B97AE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Print this slide on</a:t>
            </a:r>
            <a:r>
              <a:rPr lang="en-GB" baseline="0" dirty="0"/>
              <a:t> A5 for students books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BFB08-8C67-4FD5-8A8C-BE27096B97AE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006F-0616-42E3-9C4B-796CFD55980B}" type="datetimeFigureOut">
              <a:rPr lang="en-GB" smtClean="0"/>
              <a:pPr/>
              <a:t>07/06/2018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D071-67F2-4ADC-8C42-7203C510F5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006F-0616-42E3-9C4B-796CFD55980B}" type="datetimeFigureOut">
              <a:rPr lang="en-GB" smtClean="0"/>
              <a:pPr/>
              <a:t>07/06/2018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D071-67F2-4ADC-8C42-7203C510F5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006F-0616-42E3-9C4B-796CFD55980B}" type="datetimeFigureOut">
              <a:rPr lang="en-GB" smtClean="0"/>
              <a:pPr/>
              <a:t>07/06/2018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D071-67F2-4ADC-8C42-7203C510F5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006F-0616-42E3-9C4B-796CFD55980B}" type="datetimeFigureOut">
              <a:rPr lang="en-GB" smtClean="0"/>
              <a:pPr/>
              <a:t>07/06/2018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D071-67F2-4ADC-8C42-7203C510F5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006F-0616-42E3-9C4B-796CFD55980B}" type="datetimeFigureOut">
              <a:rPr lang="en-GB" smtClean="0"/>
              <a:pPr/>
              <a:t>07/06/2018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D071-67F2-4ADC-8C42-7203C510F5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006F-0616-42E3-9C4B-796CFD55980B}" type="datetimeFigureOut">
              <a:rPr lang="en-GB" smtClean="0"/>
              <a:pPr/>
              <a:t>07/06/2018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D071-67F2-4ADC-8C42-7203C510F5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006F-0616-42E3-9C4B-796CFD55980B}" type="datetimeFigureOut">
              <a:rPr lang="en-GB" smtClean="0"/>
              <a:pPr/>
              <a:t>07/06/2018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D071-67F2-4ADC-8C42-7203C510F5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006F-0616-42E3-9C4B-796CFD55980B}" type="datetimeFigureOut">
              <a:rPr lang="en-GB" smtClean="0"/>
              <a:pPr/>
              <a:t>07/06/2018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D071-67F2-4ADC-8C42-7203C510F5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006F-0616-42E3-9C4B-796CFD55980B}" type="datetimeFigureOut">
              <a:rPr lang="en-GB" smtClean="0"/>
              <a:pPr/>
              <a:t>07/06/2018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D071-67F2-4ADC-8C42-7203C510F5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006F-0616-42E3-9C4B-796CFD55980B}" type="datetimeFigureOut">
              <a:rPr lang="en-GB" smtClean="0"/>
              <a:pPr/>
              <a:t>07/06/2018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D071-67F2-4ADC-8C42-7203C510F5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006F-0616-42E3-9C4B-796CFD55980B}" type="datetimeFigureOut">
              <a:rPr lang="en-GB" smtClean="0"/>
              <a:pPr/>
              <a:t>07/06/2018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D071-67F2-4ADC-8C42-7203C510F5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E006F-0616-42E3-9C4B-796CFD55980B}" type="datetimeFigureOut">
              <a:rPr lang="en-GB" smtClean="0"/>
              <a:pPr/>
              <a:t>07/06/2018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1D071-67F2-4ADC-8C42-7203C510F5C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google.co.uk/imgres?imgurl=http://www.imajlar.com/free_clipart/object_clipart/clothes_peg_clipart.gif&amp;imgrefurl=http://www.free-clipart-pictures.net/object_clipart.html&amp;h=150&amp;w=200&amp;sz=6&amp;tbnid=g27X9-re1KBr5M:&amp;tbnh=78&amp;tbnw=104&amp;prev=/images?q=clothes+peg&amp;hl=en&amp;usg=__CEAqk-EdI3gee2qAy6HoPalkwTI=&amp;ei=H8qwS-qLMZOL4AbLrsFZ&amp;sa=X&amp;oi=image_result&amp;resnum=3&amp;ct=image&amp;ved=0CBIQ9QEwAg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7950" y="44450"/>
            <a:ext cx="9036050" cy="6673850"/>
            <a:chOff x="107950" y="44450"/>
            <a:chExt cx="9036050" cy="6673850"/>
          </a:xfrm>
        </p:grpSpPr>
        <p:pic>
          <p:nvPicPr>
            <p:cNvPr id="7172" name="Picture 4" descr="Scan page 30 DFTV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950" y="44450"/>
              <a:ext cx="5026025" cy="667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3" name="Picture 5" descr="Scan page 31 DFTV"/>
            <p:cNvPicPr>
              <a:picLocks noChangeAspect="1" noChangeArrowheads="1"/>
            </p:cNvPicPr>
            <p:nvPr/>
          </p:nvPicPr>
          <p:blipFill>
            <a:blip r:embed="rId3" cstate="print"/>
            <a:srcRect r="37825"/>
            <a:stretch>
              <a:fillRect/>
            </a:stretch>
          </p:blipFill>
          <p:spPr bwMode="auto">
            <a:xfrm>
              <a:off x="5148263" y="44450"/>
              <a:ext cx="3995737" cy="6618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7"/>
          <p:cNvSpPr/>
          <p:nvPr/>
        </p:nvSpPr>
        <p:spPr>
          <a:xfrm>
            <a:off x="323528" y="260648"/>
            <a:ext cx="3816424" cy="7200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Starter: Complete your source analysis grid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oman'smind"/>
          <p:cNvPicPr>
            <a:picLocks noChangeAspect="1" noChangeArrowheads="1"/>
          </p:cNvPicPr>
          <p:nvPr/>
        </p:nvPicPr>
        <p:blipFill>
          <a:blip r:embed="rId2" cstate="print"/>
          <a:srcRect l="7813" t="5031" r="45308" b="40471"/>
          <a:stretch>
            <a:fillRect/>
          </a:stretch>
        </p:blipFill>
        <p:spPr bwMode="auto">
          <a:xfrm>
            <a:off x="2355850" y="0"/>
            <a:ext cx="4287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50825" y="2636838"/>
            <a:ext cx="1944688" cy="118745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b="1">
                <a:solidFill>
                  <a:srgbClr val="000000"/>
                </a:solidFill>
              </a:rPr>
              <a:t>What is this a picture of?</a:t>
            </a: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842125" y="1571625"/>
            <a:ext cx="2087563" cy="45243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b="1">
                <a:solidFill>
                  <a:srgbClr val="000000"/>
                </a:solidFill>
              </a:rPr>
              <a:t>What topic does this connect to?</a:t>
            </a:r>
          </a:p>
          <a:p>
            <a:pPr algn="ctr">
              <a:spcBef>
                <a:spcPct val="50000"/>
              </a:spcBef>
            </a:pPr>
            <a:endParaRPr lang="en-GB" sz="2400" b="1">
              <a:solidFill>
                <a:srgbClr val="00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GB" sz="2400" b="1">
                <a:solidFill>
                  <a:srgbClr val="000000"/>
                </a:solidFill>
              </a:rPr>
              <a:t>What does this tell us about people’s attitudes towards … at the time?</a:t>
            </a:r>
            <a:endParaRPr lang="en-US"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pPr eaLnBrk="1" hangingPunct="1"/>
            <a:r>
              <a:rPr lang="en-GB" sz="4000" dirty="0"/>
              <a:t>Interpreting the message of a source</a:t>
            </a:r>
          </a:p>
        </p:txBody>
      </p:sp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357188" y="1597025"/>
            <a:ext cx="5150916" cy="4401205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GB" sz="2800" dirty="0"/>
              <a:t>Students work in pairs</a:t>
            </a:r>
          </a:p>
          <a:p>
            <a:pPr>
              <a:buFont typeface="Arial" charset="0"/>
              <a:buChar char="•"/>
            </a:pPr>
            <a:endParaRPr lang="en-GB" sz="2800" dirty="0"/>
          </a:p>
          <a:p>
            <a:pPr>
              <a:buFont typeface="Arial" charset="0"/>
              <a:buChar char="•"/>
            </a:pPr>
            <a:r>
              <a:rPr lang="en-GB" sz="2800" dirty="0"/>
              <a:t>Each pair will be given a source.</a:t>
            </a:r>
          </a:p>
          <a:p>
            <a:pPr>
              <a:buFont typeface="Arial" charset="0"/>
              <a:buChar char="•"/>
            </a:pPr>
            <a:endParaRPr lang="en-GB" sz="2800" dirty="0"/>
          </a:p>
          <a:p>
            <a:pPr>
              <a:buFont typeface="Arial" charset="0"/>
              <a:buChar char="•"/>
            </a:pPr>
            <a:r>
              <a:rPr lang="en-GB" sz="2800" dirty="0"/>
              <a:t>Decide whether the source is supporting or opposed to giving women the vote. </a:t>
            </a:r>
          </a:p>
          <a:p>
            <a:pPr>
              <a:buFont typeface="Arial" charset="0"/>
              <a:buChar char="•"/>
            </a:pPr>
            <a:endParaRPr lang="en-GB" sz="2800" dirty="0"/>
          </a:p>
          <a:p>
            <a:pPr>
              <a:buFont typeface="Arial" charset="0"/>
              <a:buChar char="•"/>
            </a:pPr>
            <a:r>
              <a:rPr lang="en-GB" sz="2800" dirty="0"/>
              <a:t>Give detail from the source to support your decision.</a:t>
            </a:r>
          </a:p>
        </p:txBody>
      </p:sp>
      <p:pic>
        <p:nvPicPr>
          <p:cNvPr id="6148" name="Picture 2" descr="woman'smind"/>
          <p:cNvPicPr>
            <a:picLocks noChangeAspect="1" noChangeArrowheads="1"/>
          </p:cNvPicPr>
          <p:nvPr/>
        </p:nvPicPr>
        <p:blipFill>
          <a:blip r:embed="rId2" cstate="print"/>
          <a:srcRect l="7813" t="5031" r="45308" b="40471"/>
          <a:stretch>
            <a:fillRect/>
          </a:stretch>
        </p:blipFill>
        <p:spPr bwMode="auto">
          <a:xfrm>
            <a:off x="5643563" y="2000250"/>
            <a:ext cx="25019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643563" y="1571625"/>
            <a:ext cx="2428875" cy="357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b="1" dirty="0">
                <a:solidFill>
                  <a:srgbClr val="FF0000"/>
                </a:solidFill>
              </a:rPr>
              <a:t>Example: for or against?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3200" dirty="0"/>
              <a:t>Background Information: What arguments did some put forward for why women should vote?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339752" y="4653136"/>
            <a:ext cx="4320480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>
                <a:solidFill>
                  <a:srgbClr val="000000"/>
                </a:solidFill>
              </a:rPr>
              <a:t>Parliament’s decisions affect both men AND women – so women should be able to vote for who should be in parliament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732240" y="3356992"/>
            <a:ext cx="2232025" cy="17399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>
                <a:solidFill>
                  <a:srgbClr val="000000"/>
                </a:solidFill>
              </a:rPr>
              <a:t>Many single and widowed women have the same responsibilities as men – so they are as responsible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732240" y="1484784"/>
            <a:ext cx="2232025" cy="17399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>
                <a:solidFill>
                  <a:srgbClr val="000000"/>
                </a:solidFill>
              </a:rPr>
              <a:t>Women have gained new opportunities in education and work – the vote should come next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2008" y="1707773"/>
            <a:ext cx="2123728" cy="258532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>
                <a:solidFill>
                  <a:srgbClr val="000000"/>
                </a:solidFill>
              </a:rPr>
              <a:t>Women have special skills and expertise. They know about education and home-making , so they can help parliament make sensible decisions about these matters.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411760" y="5746030"/>
            <a:ext cx="4032796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>
                <a:solidFill>
                  <a:srgbClr val="000000"/>
                </a:solidFill>
              </a:rPr>
              <a:t>Women pay taxes just like men – it’s a basic right not to be taxed unless you have the vote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732240" y="5157192"/>
            <a:ext cx="2232025" cy="14652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>
                <a:solidFill>
                  <a:srgbClr val="000000"/>
                </a:solidFill>
              </a:rPr>
              <a:t>Many uneducated working class men can vote, yet an educated woman can’t.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0" y="4524201"/>
            <a:ext cx="2232025" cy="22891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>
                <a:solidFill>
                  <a:srgbClr val="000000"/>
                </a:solidFill>
              </a:rPr>
              <a:t>Women can vote in local elections and important places like education committees – they have shown that they can be trusted with the right to vote</a:t>
            </a:r>
          </a:p>
        </p:txBody>
      </p:sp>
      <p:pic>
        <p:nvPicPr>
          <p:cNvPr id="13" name="Picture 11" descr="women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0198" y="1556792"/>
            <a:ext cx="4320034" cy="24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oman'smind"/>
          <p:cNvPicPr>
            <a:picLocks noChangeAspect="1" noChangeArrowheads="1"/>
          </p:cNvPicPr>
          <p:nvPr/>
        </p:nvPicPr>
        <p:blipFill>
          <a:blip r:embed="rId3" cstate="print"/>
          <a:srcRect l="7813" t="5031" r="45308" b="40471"/>
          <a:stretch>
            <a:fillRect/>
          </a:stretch>
        </p:blipFill>
        <p:spPr bwMode="auto">
          <a:xfrm>
            <a:off x="179388" y="1268760"/>
            <a:ext cx="2609850" cy="4175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5517232"/>
            <a:ext cx="3563888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dirty="0"/>
              <a:t>Men &amp; women have different interests &amp; responsibilities – men in the world of business and politics, women at home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915816" y="3041665"/>
            <a:ext cx="3672408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dirty="0"/>
              <a:t>Women are not rational – too giddy and emotional to be trusted with the right to vote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915816" y="1340768"/>
            <a:ext cx="3168501" cy="16312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dirty="0"/>
              <a:t>If women get the vote, they will want careers as well and neglect their families – so only dull stupid women will have children.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635896" y="4149080"/>
            <a:ext cx="2448992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dirty="0"/>
              <a:t>Only middle class women really want the vote. Once they have it, they won’t be interested in helping working class women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227763" y="4581525"/>
            <a:ext cx="2736850" cy="224676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dirty="0"/>
              <a:t>Women don’t fight in wars risking their lives for their country, so they don’t deserve the vote, because it might affect whether or not their country goes to war.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156176" y="1340768"/>
            <a:ext cx="2664296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dirty="0"/>
              <a:t>Women are noble and pure – they should be protected from the grubby world of politics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733034" y="2780928"/>
            <a:ext cx="2303462" cy="16312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dirty="0"/>
              <a:t>There are too many other important issues in politics – Ireland &amp; Trade Unions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3200" dirty="0"/>
              <a:t>Background Information: What arguments were put forward for why women should not vote?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/>
            <a:r>
              <a:rPr lang="en-GB" sz="3200" dirty="0">
                <a:solidFill>
                  <a:schemeClr val="dk1"/>
                </a:solidFill>
              </a:rPr>
              <a:t>Homework: </a:t>
            </a:r>
            <a:r>
              <a:rPr lang="en-GB" sz="3200" dirty="0"/>
              <a:t>Design your own Propaganda source   </a:t>
            </a:r>
            <a:r>
              <a:rPr lang="en-GB" sz="3200" dirty="0">
                <a:solidFill>
                  <a:schemeClr val="dk1"/>
                </a:solidFill>
              </a:rPr>
              <a:t>Due: ________________________	</a:t>
            </a:r>
            <a:endParaRPr lang="en-GB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lvl="0"/>
            <a:r>
              <a:rPr lang="en-GB" b="1" dirty="0">
                <a:ea typeface="Times New Roman" pitchFamily="18" charset="0"/>
                <a:cs typeface="Times New Roman" pitchFamily="18" charset="0"/>
              </a:rPr>
              <a:t>Instructions</a:t>
            </a:r>
            <a:r>
              <a:rPr lang="en-GB" dirty="0">
                <a:ea typeface="Times New Roman" pitchFamily="18" charset="0"/>
                <a:cs typeface="Times New Roman" pitchFamily="18" charset="0"/>
              </a:rPr>
              <a:t>: In class you have looked at a range of posters produced to gain or prevent women being given the right to vote.  </a:t>
            </a:r>
          </a:p>
          <a:p>
            <a:pPr lvl="0"/>
            <a:r>
              <a:rPr lang="en-GB" dirty="0">
                <a:ea typeface="Times New Roman" pitchFamily="18" charset="0"/>
                <a:cs typeface="Times New Roman" pitchFamily="18" charset="0"/>
              </a:rPr>
              <a:t>Using the information you learned in class about arguments for and against votes for women, </a:t>
            </a:r>
            <a:r>
              <a:rPr lang="en-GB" b="1" dirty="0">
                <a:ea typeface="Times New Roman" pitchFamily="18" charset="0"/>
                <a:cs typeface="Times New Roman" pitchFamily="18" charset="0"/>
              </a:rPr>
              <a:t>design a propaganda poster </a:t>
            </a:r>
            <a:r>
              <a:rPr lang="en-GB" dirty="0">
                <a:ea typeface="Times New Roman" pitchFamily="18" charset="0"/>
                <a:cs typeface="Times New Roman" pitchFamily="18" charset="0"/>
              </a:rPr>
              <a:t>of your own. It can be for or against giving votes for women</a:t>
            </a:r>
          </a:p>
          <a:p>
            <a:endParaRPr lang="en-GB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49632" t="19751" r="22716" b="15209"/>
          <a:stretch>
            <a:fillRect/>
          </a:stretch>
        </p:blipFill>
        <p:spPr bwMode="auto">
          <a:xfrm>
            <a:off x="4860032" y="1484784"/>
            <a:ext cx="3744416" cy="4951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>
          <a:xfrm>
            <a:off x="828675" y="3443288"/>
            <a:ext cx="7558088" cy="692150"/>
          </a:xfrm>
          <a:custGeom>
            <a:avLst/>
            <a:gdLst>
              <a:gd name="connsiteX0" fmla="*/ 0 w 7558088"/>
              <a:gd name="connsiteY0" fmla="*/ 128587 h 692943"/>
              <a:gd name="connsiteX1" fmla="*/ 3943350 w 7558088"/>
              <a:gd name="connsiteY1" fmla="*/ 671512 h 692943"/>
              <a:gd name="connsiteX2" fmla="*/ 7558088 w 7558088"/>
              <a:gd name="connsiteY2" fmla="*/ 0 h 692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58088" h="692943">
                <a:moveTo>
                  <a:pt x="0" y="128587"/>
                </a:moveTo>
                <a:cubicBezTo>
                  <a:pt x="1341834" y="410765"/>
                  <a:pt x="2683669" y="692943"/>
                  <a:pt x="3943350" y="671512"/>
                </a:cubicBezTo>
                <a:cubicBezTo>
                  <a:pt x="5203031" y="650081"/>
                  <a:pt x="6380559" y="325040"/>
                  <a:pt x="7558088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285750" y="274638"/>
            <a:ext cx="8229600" cy="1143000"/>
          </a:xfrm>
          <a:solidFill>
            <a:srgbClr val="92D050"/>
          </a:solidFill>
        </p:spPr>
        <p:txBody>
          <a:bodyPr/>
          <a:lstStyle/>
          <a:p>
            <a:pPr eaLnBrk="1" hangingPunct="1"/>
            <a:r>
              <a:rPr lang="en-GB" sz="4000" dirty="0"/>
              <a:t>Opinion line</a:t>
            </a:r>
          </a:p>
        </p:txBody>
      </p: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2643188" y="1643063"/>
            <a:ext cx="4143375" cy="4894262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GB" sz="2400"/>
              <a:t> the opinion line runs from Anti votes for women to Pro votes for women. </a:t>
            </a:r>
          </a:p>
          <a:p>
            <a:pPr>
              <a:buFont typeface="Arial" charset="0"/>
              <a:buChar char="•"/>
            </a:pPr>
            <a:endParaRPr lang="en-GB" sz="2400"/>
          </a:p>
          <a:p>
            <a:pPr>
              <a:buFont typeface="Arial" charset="0"/>
              <a:buChar char="•"/>
            </a:pPr>
            <a:r>
              <a:rPr lang="en-GB" sz="2400"/>
              <a:t> Peg your source to the line to show how vehemently (intensely) it supports or opposes giving women the vote.</a:t>
            </a:r>
          </a:p>
          <a:p>
            <a:pPr>
              <a:buFont typeface="Arial" charset="0"/>
              <a:buChar char="•"/>
            </a:pPr>
            <a:endParaRPr lang="en-GB" sz="2400"/>
          </a:p>
          <a:p>
            <a:pPr>
              <a:buFont typeface="Arial" charset="0"/>
              <a:buChar char="•"/>
            </a:pPr>
            <a:r>
              <a:rPr lang="en-GB" sz="2400"/>
              <a:t>Be prepared to explain the message of your source using detail from the source</a:t>
            </a:r>
          </a:p>
        </p:txBody>
      </p:sp>
      <p:pic>
        <p:nvPicPr>
          <p:cNvPr id="7173" name="Picture 4" descr="C:\Documents and Settings\katharine.eaton\Local Settings\Temporary Internet Files\Content.IE5\7VQ91EFI\MMj03566110000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50" y="-357188"/>
            <a:ext cx="2728913" cy="272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11" descr="G:\9. Britian 20th Century\votes for women\g3_r1_c3_f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6125"/>
            <a:ext cx="105727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2" descr="G:\9. Britian 20th Century\votes for women\g3_r1_c1_f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50" y="3214688"/>
            <a:ext cx="1214438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2" descr="woman'smind"/>
          <p:cNvPicPr>
            <a:picLocks noChangeAspect="1" noChangeArrowheads="1"/>
          </p:cNvPicPr>
          <p:nvPr/>
        </p:nvPicPr>
        <p:blipFill>
          <a:blip r:embed="rId5" cstate="print"/>
          <a:srcRect l="7813" t="5031" r="45308" b="40471"/>
          <a:stretch>
            <a:fillRect/>
          </a:stretch>
        </p:blipFill>
        <p:spPr bwMode="auto">
          <a:xfrm rot="1378319">
            <a:off x="1470025" y="3803650"/>
            <a:ext cx="6731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7" name="AutoShape 6" descr="data:image/jpg;base64,/9j/4AAQSkZJRgABAQAAAQABAAD/2wBDAAkGBwgHBgkIBwgKCgkLDRYPDQwMDRsUFRAWIB0iIiAdHx8kKDQsJCYxJx8fLT0tMTU3Ojo6Iys/RD84QzQ5Ojf/2wBDAQoKCg0MDRoPDxo3JR8lNzc3Nzc3Nzc3Nzc3Nzc3Nzc3Nzc3Nzc3Nzc3Nzc3Nzc3Nzc3Nzc3Nzc3Nzc3Nzc3Nzf/wAARCABYAHUDASIAAhEBAxEB/8QAHAAAAQQDAQAAAAAAAAAAAAAAAAEEBQYCAwcI/8QAORAAAQMDAgMFBQYFBQAAAAAAAQIDBAAFERIhBjFBE1FhcYEHFCIykRVSYqGxwSMkQnKSM4Ki0fD/xAAZAQADAQEBAAAAAAAAAAAAAAAAAwQBAgX/xAAiEQACAgIDAAMAAwAAAAAAAAAAAQIDESEEEjEiMkETUXH/2gAMAwEAAhEDEQA/AO4UUUUAFFFFABRRRQAUUHlWBO3Mg0AZU0lzYtvjOSJj7TDDYytxxYSlPmTsB51XuJeNoVqeXb4STPuuMCKyrdBPVZHyDfrVIktzLtKRO4gk+9uIVraYx/LMHvQ3yPmrUfGk2XQr99O4VSkSV54quPEWEWhyRb7OrBEoBTb8gdCg7FKTyB2Jwd6ZWide+G0JatEgS4Q+FECYrV2eABpbWdxjHy5wO6tqiVKKlElSjkknJJ8T186QkDcnbke//wB4V575VjllFaoilssMf2kQkBf2xa7jbinGVmOt1v8AzQCOnfVhsnEtmvylJtNyjSVpRqU206lSkp2GSAcjcjnXHLjxAtYcFqdQ20ycPTjgobPLCM7FXLvxnYA1ZfZpw5ck3dF+WyqMwWltlyVqVImBeg6lEnZI0J0jGNzirqbZz+yJrIRj4dWAG+AKKxOMAkZ8ziiqBRnRRRQAUlBO+OtYlfhRsDOkJxvUFfeLbPYkj32SFOq+Rhn43FnuA5fU1TLlxXf7z8EQJscTPzAB6S4N+WoaW+nRR8RS52RgstnUYSkXbiHie12BgLuEjClnS2y2MuOE9Ejqd6otx4iv18OlThtEI4y0wf5hzu1O7FIz0SEn8VR8SAxFeVISHHZaxhyVIcLj6x4uKyR5DA8Kd7Y2I368qht5jlqBVXx0tyNESHGhMe7w2UNNAbpSMaz3qPMnzzW7bY5Ge8jc1rkSWYzSnZLqWm0/1LVsPy/aoNd3mXEFNqaMaMrnLeRqWf7EZGPVXpUnWUtyH5S0iTud0jW5Ke3UVOuH+G0jda/IVBTnJtzW01NbWe3V2bFrjqVlw88OHOpXPcZCR3ZJNb+ybhvZjMOy7jKUEpBXqdkKwABrx8I8sADkOldS4H4RTYmVTLgpEi8SEAPPBOEtI6NNj+lA+qjknoBXx6e214IsswM+EeBmIKI869NMyLg0kdi0EjsIQ6hpPLPLKjucbYG1XdPWk0jvPnWQGK9FJJYRJnIgAHLailorTDHV3DPlWiXPiQmy5MkssIAzlxYT+tc39pnFF+tF+j2+3PhmF7smQ+thhK5GnUUqCdZ0E7Z5CoRmBCn6Jj0h669plaHpT5cSd+aUYSkDw05HLpikW3qv0ZCpz8LpcfaRbwVNWOHJurv3kDsmh5qVv/ik1X7jeOIryCmVPRbYyif5e2p+Mp6ZeWM5/tSmtaUpSgJQNKRySkADHhgbUv159ahs5kpaiUx46Xo2hW+JBUpcZkJdX87yyVuL81qyo/WnQPQb+AJplPusG37SZCQvo0gFbh/2jf67VGuXS5TQRBiiE2SP40s61433S2k4zy5q9DSHGUtyY1NLSJqRJZjNF2S6hpscyo4z4d5qHXfXpR02mHrbz8UmWClAH4UJ+I/VPnWhFrZU720xbk5/vkEafRKcJGfLPj0pq48JiG333X029TnZx2Io0vz1dMEkdm2OZVkHHdzp1NP8ksI4ss6rY4TAaekB2fIM+SkjBdKdCT+FtOEj8zTmVKRHbSpYWtayEoQgalOKJwAkZHP9+lMjChpVGVLsy7a06620X41zW68yVkJClJUnSrcjIq0+ymAxcZjl1vDsRVwiqMdiIHUqLakHSpwgHmVBWNsAacZ51Q+HLsssSuRHDwWrgfhQWsC53JtKrq8n72oRkdG0k/mrmT4YAuCc6RSd+f8ArNKD31ao9VhE7bbyxaKTO9LmtMCiiigDlXtMTp4wtrn3oS0nI5YKz9KqqEP2l9T8FBcirVl6ICAUE81N5OPNJOM8jvtO+025sNccxA5qDbMIIcdAyhoqUogq7hgjfl6VGvAhpePhOnOefl+WK83kvrZ/pbT9MiL4kiuto+zGJM9a0hSUtoLaEgjYFawkA+QP7U2fXc5aCudMbgMDJU3G+IgficWMfRPr0pLGhLdjtwCQEmM2ogdSUJP71H3BX2hPXGyfdYhAcCTs64RkjPckEbc8k91JWFJpeI7/ABZZqiXGCh5abRDElaVYcedkBKjt01AqI8QkDxqUt1zTKdXHeYXGkoTqLalBQKc4ylY57kZ2GM1HSLfFkAdo3gg7LR8BH6+HTu3zmmfuUxu4wER7gdRWvSpxrKmk6CFHOQCN04BxkkYrVKFmkDUok7fZbcK0y3HHktLLDiWtRwVLKSE6R1OccqV1Ua13S3LlrQzCbtxaivHUpBWdIO4HMjPpnFEe1x2VlxwqkPqG7r5yT0xjGEg5OedDLFwgoLdslsmON0MS2SsNkfdUMEDGeYqji311ZTYm+qc1oWXdYsnTKby5a4byZEh8JI7YoUFIabzzUpQSM/KMneoyNY5MfD4Uy5Idw5IQ4tbeFndWhbZ23J5hQ67chKe6PPPokXCQmQtpQLTbbXZst46hOSc+dPDgc9vOs5HMy/gFPG6r5DWFfOJbYhKI79xQyjcI7ViWjywoNL/5HzqXje0+8tOD3v3ANDpKgyo6vqjtk0z0EjOkkd+Dim0iZCZ+GVLhtnucfQk/Q70uHKs8wdumH9lrje1NRdBctsN+Pt2ioN1S64kd4aUhCj5Dfwq8WLiG03xsrtc9p/AyWgdLiR+JBwoeorhjr9hmrDZUzIVyHYNuOH07NJrUrhpsOdvbrZxGhzbSqJAfCTvt8yB+ZHKqq73L1MRKtLxno0EGiuW8FtcfPtyWvfXY0ZoI7JV6gYcWTqyEhDnIYTueeaKo7CsFfmyW7tfbxdMIdZlSlIZUk6kuNN4bBB6pVozkd9QU/trJEfSltb9u0KSnSMrYJ3x/bvz9OYq78bcOOWCa7doSFqs8lwuSkt7mKonKl4+6TuSOWSTtvVW4iXosc05T/pKA08s46etedapRt3tMsrw4aG1tuSRa4bcOJLkqEVtGptgoQSlISfiXgdOmaa2o6mH1KBS6ZTpdSTnSrVyzyO2nlViCA22ltWBpSls+OBio2fbHFyHZcJ9LDix/GS4MoVj+rw264pDlGacYnfVrDZqecQ00pxxQShIypR5JHefD9yB1rKyR3HHXbk+hSO0R2bCFDdLeclR8VED0A76bwID91kJLKX72ppY0tW6OVMIX01rOEAgE8z31d7dwLxJcNPvz0e0skHKUK7Z38vhHoo02vjSS0ZK6P6Q6yENlxxWlsc1q2SPM9KbR5zMxxbVtS7cHUDJbhNLkH/JCSkepro1v9nHD8ZaHprCrlIAx2k0lz6JOcelW5llppCW20JSlOwSnkPSnQ4SW5MVLkPxHIo3DPFc5Q7Cztw0FOoOXCShHppb1n6gVLQ/ZtdXkg3K/oZ3+JqEwR9FEj9K6bRVMePWvwS7Zv9KSx7MeHUq1TESZyuvvTusfpU1b+FOH7ccwrTEYI6pbqcopqSXhw5N+mlMdlHytoHkmswlI6Cs6KDBAMcqKWitMwaXWUOtKacQFoUCFJIyFA1wzj/hydYXvcW478i1S3x7qtttTnZIJ3ZISCds4Tt8uAORAKK5nFS9O4ycXomLdw1xJeVFxuIbZHUSQ9NSA6oZ6N7kHr8QFWu1ezizRyHbsXLu8CSDNIW2nybPwj0FFFcQphHxGysk/WXJllpltDbTaUNoGEJSMBI7gOlZ4HcKKKacIKWiigAooooAKKKKACiiigAooooA//9k=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55575" y="-395288"/>
            <a:ext cx="1114425" cy="83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8" name="AutoShape 8" descr="data:image/jpg;base64,/9j/4AAQSkZJRgABAQAAAQABAAD/2wBDAAkGBwgHBgkIBwgKCgkLDRYPDQwMDRsUFRAWIB0iIiAdHx8kKDQsJCYxJx8fLT0tMTU3Ojo6Iys/RD84QzQ5Ojf/2wBDAQoKCg0MDRoPDxo3JR8lNzc3Nzc3Nzc3Nzc3Nzc3Nzc3Nzc3Nzc3Nzc3Nzc3Nzc3Nzc3Nzc3Nzc3Nzc3Nzc3Nzf/wAARCABYAHUDASIAAhEBAxEB/8QAHAAAAQQDAQAAAAAAAAAAAAAAAAEEBQYCAwcI/8QAORAAAQMDAgMFBQYFBQAAAAAAAQIDBAAFERIhBjFBE1FhcYEHFCIykRVSYqGxwSMkQnKSM4Ki0fD/xAAZAQADAQEBAAAAAAAAAAAAAAAAAwQBAgX/xAAiEQACAgIDAAMAAwAAAAAAAAAAAQIDESEEEjEiMkETUXH/2gAMAwEAAhEDEQA/AO4UUUUAFFFFABRRRQAUUHlWBO3Mg0AZU0lzYtvjOSJj7TDDYytxxYSlPmTsB51XuJeNoVqeXb4STPuuMCKyrdBPVZHyDfrVIktzLtKRO4gk+9uIVraYx/LMHvQ3yPmrUfGk2XQr99O4VSkSV54quPEWEWhyRb7OrBEoBTb8gdCg7FKTyB2Jwd6ZWide+G0JatEgS4Q+FECYrV2eABpbWdxjHy5wO6tqiVKKlElSjkknJJ8T186QkDcnbke//wB4V575VjllFaoilssMf2kQkBf2xa7jbinGVmOt1v8AzQCOnfVhsnEtmvylJtNyjSVpRqU206lSkp2GSAcjcjnXHLjxAtYcFqdQ20ycPTjgobPLCM7FXLvxnYA1ZfZpw5ck3dF+WyqMwWltlyVqVImBeg6lEnZI0J0jGNzirqbZz+yJrIRj4dWAG+AKKxOMAkZ8ziiqBRnRRRQAUlBO+OtYlfhRsDOkJxvUFfeLbPYkj32SFOq+Rhn43FnuA5fU1TLlxXf7z8EQJscTPzAB6S4N+WoaW+nRR8RS52RgstnUYSkXbiHie12BgLuEjClnS2y2MuOE9Ejqd6otx4iv18OlThtEI4y0wf5hzu1O7FIz0SEn8VR8SAxFeVISHHZaxhyVIcLj6x4uKyR5DA8Kd7Y2I368qht5jlqBVXx0tyNESHGhMe7w2UNNAbpSMaz3qPMnzzW7bY5Ge8jc1rkSWYzSnZLqWm0/1LVsPy/aoNd3mXEFNqaMaMrnLeRqWf7EZGPVXpUnWUtyH5S0iTud0jW5Ke3UVOuH+G0jda/IVBTnJtzW01NbWe3V2bFrjqVlw88OHOpXPcZCR3ZJNb+ybhvZjMOy7jKUEpBXqdkKwABrx8I8sADkOldS4H4RTYmVTLgpEi8SEAPPBOEtI6NNj+lA+qjknoBXx6e214IsswM+EeBmIKI869NMyLg0kdi0EjsIQ6hpPLPLKjucbYG1XdPWk0jvPnWQGK9FJJYRJnIgAHLailorTDHV3DPlWiXPiQmy5MkssIAzlxYT+tc39pnFF+tF+j2+3PhmF7smQ+thhK5GnUUqCdZ0E7Z5CoRmBCn6Jj0h669plaHpT5cSd+aUYSkDw05HLpikW3qv0ZCpz8LpcfaRbwVNWOHJurv3kDsmh5qVv/ik1X7jeOIryCmVPRbYyif5e2p+Mp6ZeWM5/tSmtaUpSgJQNKRySkADHhgbUv159ahs5kpaiUx46Xo2hW+JBUpcZkJdX87yyVuL81qyo/WnQPQb+AJplPusG37SZCQvo0gFbh/2jf67VGuXS5TQRBiiE2SP40s61433S2k4zy5q9DSHGUtyY1NLSJqRJZjNF2S6hpscyo4z4d5qHXfXpR02mHrbz8UmWClAH4UJ+I/VPnWhFrZU720xbk5/vkEafRKcJGfLPj0pq48JiG333X029TnZx2Io0vz1dMEkdm2OZVkHHdzp1NP8ksI4ss6rY4TAaekB2fIM+SkjBdKdCT+FtOEj8zTmVKRHbSpYWtayEoQgalOKJwAkZHP9+lMjChpVGVLsy7a06620X41zW68yVkJClJUnSrcjIq0+ymAxcZjl1vDsRVwiqMdiIHUqLakHSpwgHmVBWNsAacZ51Q+HLsssSuRHDwWrgfhQWsC53JtKrq8n72oRkdG0k/mrmT4YAuCc6RSd+f8ArNKD31ao9VhE7bbyxaKTO9LmtMCiiigDlXtMTp4wtrn3oS0nI5YKz9KqqEP2l9T8FBcirVl6ICAUE81N5OPNJOM8jvtO+025sNccxA5qDbMIIcdAyhoqUogq7hgjfl6VGvAhpePhOnOefl+WK83kvrZ/pbT9MiL4kiuto+zGJM9a0hSUtoLaEgjYFawkA+QP7U2fXc5aCudMbgMDJU3G+IgficWMfRPr0pLGhLdjtwCQEmM2ogdSUJP71H3BX2hPXGyfdYhAcCTs64RkjPckEbc8k91JWFJpeI7/ABZZqiXGCh5abRDElaVYcedkBKjt01AqI8QkDxqUt1zTKdXHeYXGkoTqLalBQKc4ylY57kZ2GM1HSLfFkAdo3gg7LR8BH6+HTu3zmmfuUxu4wER7gdRWvSpxrKmk6CFHOQCN04BxkkYrVKFmkDUok7fZbcK0y3HHktLLDiWtRwVLKSE6R1OccqV1Ua13S3LlrQzCbtxaivHUpBWdIO4HMjPpnFEe1x2VlxwqkPqG7r5yT0xjGEg5OedDLFwgoLdslsmON0MS2SsNkfdUMEDGeYqji311ZTYm+qc1oWXdYsnTKby5a4byZEh8JI7YoUFIabzzUpQSM/KMneoyNY5MfD4Uy5Idw5IQ4tbeFndWhbZ23J5hQ67chKe6PPPokXCQmQtpQLTbbXZst46hOSc+dPDgc9vOs5HMy/gFPG6r5DWFfOJbYhKI79xQyjcI7ViWjywoNL/5HzqXje0+8tOD3v3ANDpKgyo6vqjtk0z0EjOkkd+Dim0iZCZ+GVLhtnucfQk/Q70uHKs8wdumH9lrje1NRdBctsN+Pt2ioN1S64kd4aUhCj5Dfwq8WLiG03xsrtc9p/AyWgdLiR+JBwoeorhjr9hmrDZUzIVyHYNuOH07NJrUrhpsOdvbrZxGhzbSqJAfCTvt8yB+ZHKqq73L1MRKtLxno0EGiuW8FtcfPtyWvfXY0ZoI7JV6gYcWTqyEhDnIYTueeaKo7CsFfmyW7tfbxdMIdZlSlIZUk6kuNN4bBB6pVozkd9QU/trJEfSltb9u0KSnSMrYJ3x/bvz9OYq78bcOOWCa7doSFqs8lwuSkt7mKonKl4+6TuSOWSTtvVW4iXosc05T/pKA08s46etedapRt3tMsrw4aG1tuSRa4bcOJLkqEVtGptgoQSlISfiXgdOmaa2o6mH1KBS6ZTpdSTnSrVyzyO2nlViCA22ltWBpSls+OBio2fbHFyHZcJ9LDix/GS4MoVj+rw264pDlGacYnfVrDZqecQ00pxxQShIypR5JHefD9yB1rKyR3HHXbk+hSO0R2bCFDdLeclR8VED0A76bwID91kJLKX72ppY0tW6OVMIX01rOEAgE8z31d7dwLxJcNPvz0e0skHKUK7Z38vhHoo02vjSS0ZK6P6Q6yENlxxWlsc1q2SPM9KbR5zMxxbVtS7cHUDJbhNLkH/JCSkepro1v9nHD8ZaHprCrlIAx2k0lz6JOcelW5llppCW20JSlOwSnkPSnQ4SW5MVLkPxHIo3DPFc5Q7Cztw0FOoOXCShHppb1n6gVLQ/ZtdXkg3K/oZ3+JqEwR9FEj9K6bRVMePWvwS7Zv9KSx7MeHUq1TESZyuvvTusfpU1b+FOH7ccwrTEYI6pbqcopqSXhw5N+mlMdlHytoHkmswlI6Cs6KDBAMcqKWitMwaXWUOtKacQFoUCFJIyFA1wzj/hydYXvcW478i1S3x7qtttTnZIJ3ZISCds4Tt8uAORAKK5nFS9O4ycXomLdw1xJeVFxuIbZHUSQ9NSA6oZ6N7kHr8QFWu1ezizRyHbsXLu8CSDNIW2nybPwj0FFFcQphHxGysk/WXJllpltDbTaUNoGEJSMBI7gOlZ4HcKKKacIKWiigAooooAKKKKACiiigAooooA//9k=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55575" y="-395288"/>
            <a:ext cx="1114425" cy="83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179" name="Picture 10" descr="clothes peg clipar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3192295">
            <a:off x="1566069" y="3309144"/>
            <a:ext cx="66675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143000"/>
          </a:xfrm>
          <a:solidFill>
            <a:srgbClr val="92D050"/>
          </a:solidFill>
        </p:spPr>
        <p:txBody>
          <a:bodyPr>
            <a:noAutofit/>
          </a:bodyPr>
          <a:lstStyle/>
          <a:p>
            <a:pPr eaLnBrk="1" hangingPunct="1"/>
            <a:r>
              <a:rPr lang="en-GB" dirty="0"/>
              <a:t>Plenary: What is the message of this source?  </a:t>
            </a:r>
          </a:p>
        </p:txBody>
      </p:sp>
      <p:pic>
        <p:nvPicPr>
          <p:cNvPr id="10243" name="Picture 25" descr="G:\9. Britian 20th Century\votes for women\women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714500"/>
            <a:ext cx="6715125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143000"/>
          </a:xfrm>
          <a:solidFill>
            <a:srgbClr val="92D050"/>
          </a:solidFill>
        </p:spPr>
        <p:txBody>
          <a:bodyPr>
            <a:noAutofit/>
          </a:bodyPr>
          <a:lstStyle/>
          <a:p>
            <a:pPr eaLnBrk="1" hangingPunct="1"/>
            <a:r>
              <a:rPr lang="en-GB" dirty="0"/>
              <a:t>Plenary: What is the message of this source?  </a:t>
            </a:r>
          </a:p>
        </p:txBody>
      </p:sp>
      <p:pic>
        <p:nvPicPr>
          <p:cNvPr id="1026" name="Picture 2" descr="http://media.tumblr.com/tumblr_lbcdt7SsJX1qa49t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484784"/>
            <a:ext cx="4457700" cy="4905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 below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63688" y="1340768"/>
            <a:ext cx="5544616" cy="4104456"/>
            <a:chOff x="107950" y="44450"/>
            <a:chExt cx="9036050" cy="6673850"/>
          </a:xfrm>
        </p:grpSpPr>
        <p:pic>
          <p:nvPicPr>
            <p:cNvPr id="3" name="Picture 4" descr="Scan page 30 DFTV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950" y="44450"/>
              <a:ext cx="5026025" cy="667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5" descr="Scan page 31 DFTV"/>
            <p:cNvPicPr>
              <a:picLocks noChangeAspect="1" noChangeArrowheads="1"/>
            </p:cNvPicPr>
            <p:nvPr/>
          </p:nvPicPr>
          <p:blipFill>
            <a:blip r:embed="rId3" cstate="print"/>
            <a:srcRect r="37825"/>
            <a:stretch>
              <a:fillRect/>
            </a:stretch>
          </p:blipFill>
          <p:spPr bwMode="auto">
            <a:xfrm>
              <a:off x="5148263" y="44450"/>
              <a:ext cx="3995737" cy="6618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Rectangle 4"/>
          <p:cNvSpPr/>
          <p:nvPr/>
        </p:nvSpPr>
        <p:spPr>
          <a:xfrm>
            <a:off x="0" y="0"/>
            <a:ext cx="1691680" cy="68580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GB" sz="1400" dirty="0"/>
              <a:t>What can I see?</a:t>
            </a:r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/>
            <a:endParaRPr lang="en-GB" sz="1400" dirty="0"/>
          </a:p>
        </p:txBody>
      </p:sp>
      <p:sp>
        <p:nvSpPr>
          <p:cNvPr id="8" name="Rectangle 7"/>
          <p:cNvSpPr/>
          <p:nvPr/>
        </p:nvSpPr>
        <p:spPr>
          <a:xfrm>
            <a:off x="7452320" y="0"/>
            <a:ext cx="1691680" cy="68580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/>
              <a:t>3. What knowledge of my own can I link to this picture?</a:t>
            </a:r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</p:txBody>
      </p:sp>
      <p:sp>
        <p:nvSpPr>
          <p:cNvPr id="9" name="Rectangle 8"/>
          <p:cNvSpPr/>
          <p:nvPr/>
        </p:nvSpPr>
        <p:spPr>
          <a:xfrm>
            <a:off x="1691680" y="-27384"/>
            <a:ext cx="5760640" cy="140439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10" name="Rectangle 9"/>
          <p:cNvSpPr/>
          <p:nvPr/>
        </p:nvSpPr>
        <p:spPr>
          <a:xfrm>
            <a:off x="1691680" y="5453608"/>
            <a:ext cx="5760640" cy="140439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/>
              <a:t>4. What questions could I ask to extend my learning?</a:t>
            </a:r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691680" y="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2. What can I learn from this image?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63688" y="1340768"/>
            <a:ext cx="5544616" cy="4104456"/>
            <a:chOff x="107950" y="44450"/>
            <a:chExt cx="9036050" cy="6673850"/>
          </a:xfrm>
        </p:grpSpPr>
        <p:pic>
          <p:nvPicPr>
            <p:cNvPr id="3" name="Picture 4" descr="Scan page 30 DFTV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950" y="44450"/>
              <a:ext cx="5026025" cy="667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5" descr="Scan page 31 DFTV"/>
            <p:cNvPicPr>
              <a:picLocks noChangeAspect="1" noChangeArrowheads="1"/>
            </p:cNvPicPr>
            <p:nvPr/>
          </p:nvPicPr>
          <p:blipFill>
            <a:blip r:embed="rId3" cstate="print"/>
            <a:srcRect r="37825"/>
            <a:stretch>
              <a:fillRect/>
            </a:stretch>
          </p:blipFill>
          <p:spPr bwMode="auto">
            <a:xfrm>
              <a:off x="5148263" y="44450"/>
              <a:ext cx="3995737" cy="6618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Rectangle 4"/>
          <p:cNvSpPr/>
          <p:nvPr/>
        </p:nvSpPr>
        <p:spPr>
          <a:xfrm>
            <a:off x="0" y="0"/>
            <a:ext cx="1691680" cy="68580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GB" sz="1400" dirty="0"/>
              <a:t>What can I see?</a:t>
            </a:r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/>
            <a:endParaRPr lang="en-GB" sz="1400" dirty="0"/>
          </a:p>
        </p:txBody>
      </p:sp>
      <p:sp>
        <p:nvSpPr>
          <p:cNvPr id="8" name="Rectangle 7"/>
          <p:cNvSpPr/>
          <p:nvPr/>
        </p:nvSpPr>
        <p:spPr>
          <a:xfrm>
            <a:off x="7452320" y="0"/>
            <a:ext cx="1691680" cy="68580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/>
              <a:t>3. What knowledge of my own can I link to this picture?</a:t>
            </a:r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</p:txBody>
      </p:sp>
      <p:sp>
        <p:nvSpPr>
          <p:cNvPr id="9" name="Rectangle 8"/>
          <p:cNvSpPr/>
          <p:nvPr/>
        </p:nvSpPr>
        <p:spPr>
          <a:xfrm>
            <a:off x="1691680" y="-27384"/>
            <a:ext cx="5760640" cy="140439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10" name="Rectangle 9"/>
          <p:cNvSpPr/>
          <p:nvPr/>
        </p:nvSpPr>
        <p:spPr>
          <a:xfrm>
            <a:off x="1691680" y="5453608"/>
            <a:ext cx="5760640" cy="140439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/>
              <a:t>4. What questions could I ask to extend my learning?</a:t>
            </a:r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691680" y="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2. What can I learn from this image?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125663" y="58738"/>
            <a:ext cx="41021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b="1" u="sng"/>
              <a:t>Why did the government pass the 1867 reform act?</a:t>
            </a:r>
          </a:p>
        </p:txBody>
      </p:sp>
      <p:pic>
        <p:nvPicPr>
          <p:cNvPr id="25605" name="Picture 5" descr="Scan page 28 DFTV"/>
          <p:cNvPicPr>
            <a:picLocks noChangeAspect="1" noChangeArrowheads="1"/>
          </p:cNvPicPr>
          <p:nvPr/>
        </p:nvPicPr>
        <p:blipFill>
          <a:blip r:embed="rId2" cstate="print"/>
          <a:srcRect l="7356" t="13350" r="49466" b="54388"/>
          <a:stretch>
            <a:fillRect/>
          </a:stretch>
        </p:blipFill>
        <p:spPr bwMode="auto">
          <a:xfrm>
            <a:off x="0" y="404813"/>
            <a:ext cx="3311525" cy="2582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6" name="Picture 6" descr="Scan page 28 DFTV"/>
          <p:cNvPicPr>
            <a:picLocks noChangeAspect="1" noChangeArrowheads="1"/>
          </p:cNvPicPr>
          <p:nvPr/>
        </p:nvPicPr>
        <p:blipFill>
          <a:blip r:embed="rId3" cstate="print"/>
          <a:srcRect l="2122" t="45403" r="49663" b="1724"/>
          <a:stretch>
            <a:fillRect/>
          </a:stretch>
        </p:blipFill>
        <p:spPr bwMode="auto">
          <a:xfrm>
            <a:off x="106363" y="3041650"/>
            <a:ext cx="3097212" cy="3816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7" name="Picture 7" descr="Scan page 28 DFTV"/>
          <p:cNvPicPr>
            <a:picLocks noChangeAspect="1" noChangeArrowheads="1"/>
          </p:cNvPicPr>
          <p:nvPr/>
        </p:nvPicPr>
        <p:blipFill>
          <a:blip r:embed="rId2" cstate="print"/>
          <a:srcRect l="51440" t="40746" r="4443" b="45734"/>
          <a:stretch>
            <a:fillRect/>
          </a:stretch>
        </p:blipFill>
        <p:spPr bwMode="auto">
          <a:xfrm>
            <a:off x="3348038" y="406400"/>
            <a:ext cx="3525837" cy="1433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8" name="Picture 8" descr="Scan page 28 DFTV"/>
          <p:cNvPicPr>
            <a:picLocks noChangeAspect="1" noChangeArrowheads="1"/>
          </p:cNvPicPr>
          <p:nvPr/>
        </p:nvPicPr>
        <p:blipFill>
          <a:blip r:embed="rId4" cstate="print"/>
          <a:srcRect l="51440" t="8508" r="3702" b="59267"/>
          <a:stretch>
            <a:fillRect/>
          </a:stretch>
        </p:blipFill>
        <p:spPr bwMode="auto">
          <a:xfrm>
            <a:off x="3348038" y="1989138"/>
            <a:ext cx="2590800" cy="2506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9" name="Picture 9" descr="Scan page 28 DFTV"/>
          <p:cNvPicPr>
            <a:picLocks noChangeAspect="1" noChangeArrowheads="1"/>
          </p:cNvPicPr>
          <p:nvPr/>
        </p:nvPicPr>
        <p:blipFill>
          <a:blip r:embed="rId2" cstate="print"/>
          <a:srcRect l="51836" t="79218" r="2765" b="3154"/>
          <a:stretch>
            <a:fillRect/>
          </a:stretch>
        </p:blipFill>
        <p:spPr bwMode="auto">
          <a:xfrm>
            <a:off x="3276600" y="5056188"/>
            <a:ext cx="3525838" cy="1541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10" name="Picture 10" descr="Scan page 28 DFTV"/>
          <p:cNvPicPr>
            <a:picLocks noChangeAspect="1" noChangeArrowheads="1"/>
          </p:cNvPicPr>
          <p:nvPr/>
        </p:nvPicPr>
        <p:blipFill>
          <a:blip r:embed="rId5" cstate="print"/>
          <a:srcRect l="51418" t="53662" r="4370" b="19853"/>
          <a:stretch>
            <a:fillRect/>
          </a:stretch>
        </p:blipFill>
        <p:spPr bwMode="auto">
          <a:xfrm>
            <a:off x="6948488" y="0"/>
            <a:ext cx="2195512" cy="1770063"/>
          </a:xfrm>
          <a:prstGeom prst="rect">
            <a:avLst/>
          </a:prstGeom>
          <a:noFill/>
        </p:spPr>
      </p:pic>
      <p:pic>
        <p:nvPicPr>
          <p:cNvPr id="25611" name="Picture 11" descr="Scan page 29 DFTV"/>
          <p:cNvPicPr>
            <a:picLocks noChangeAspect="1" noChangeArrowheads="1"/>
          </p:cNvPicPr>
          <p:nvPr/>
        </p:nvPicPr>
        <p:blipFill>
          <a:blip r:embed="rId6" cstate="print"/>
          <a:srcRect l="4834" t="8965" r="51382" b="62677"/>
          <a:stretch>
            <a:fillRect/>
          </a:stretch>
        </p:blipFill>
        <p:spPr bwMode="auto">
          <a:xfrm>
            <a:off x="5976938" y="1773238"/>
            <a:ext cx="3203575" cy="3168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12" name="Picture 12" descr="Scan page 29 DFTV"/>
          <p:cNvPicPr>
            <a:picLocks noChangeAspect="1" noChangeArrowheads="1"/>
          </p:cNvPicPr>
          <p:nvPr/>
        </p:nvPicPr>
        <p:blipFill>
          <a:blip r:embed="rId7" cstate="print"/>
          <a:srcRect l="51436" t="7309" r="1624" b="64517"/>
          <a:stretch>
            <a:fillRect/>
          </a:stretch>
        </p:blipFill>
        <p:spPr bwMode="auto">
          <a:xfrm>
            <a:off x="6732588" y="4970463"/>
            <a:ext cx="2411412" cy="1914525"/>
          </a:xfrm>
          <a:prstGeom prst="rect">
            <a:avLst/>
          </a:prstGeom>
          <a:noFill/>
        </p:spPr>
      </p:pic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0" y="0"/>
            <a:ext cx="287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1</a:t>
            </a: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179388" y="3789363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2</a:t>
            </a: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6553200" y="404813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3</a:t>
            </a: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3348038" y="1989138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4</a:t>
            </a: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3419475" y="4581525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5</a:t>
            </a:r>
          </a:p>
        </p:txBody>
      </p:sp>
      <p:sp>
        <p:nvSpPr>
          <p:cNvPr id="25619" name="Text Box 19"/>
          <p:cNvSpPr txBox="1">
            <a:spLocks noChangeArrowheads="1"/>
          </p:cNvSpPr>
          <p:nvPr/>
        </p:nvSpPr>
        <p:spPr bwMode="auto">
          <a:xfrm>
            <a:off x="7019925" y="0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6</a:t>
            </a:r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8820150" y="1989138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7</a:t>
            </a:r>
          </a:p>
        </p:txBody>
      </p:sp>
      <p:sp>
        <p:nvSpPr>
          <p:cNvPr id="25621" name="Text Box 21"/>
          <p:cNvSpPr txBox="1">
            <a:spLocks noChangeArrowheads="1"/>
          </p:cNvSpPr>
          <p:nvPr/>
        </p:nvSpPr>
        <p:spPr bwMode="auto">
          <a:xfrm>
            <a:off x="8820150" y="5013325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8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50825" y="87015"/>
            <a:ext cx="8713788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b="1" dirty="0">
                <a:solidFill>
                  <a:schemeClr val="tx1"/>
                </a:solidFill>
              </a:rPr>
              <a:t>What were the pros and cons of the 1867 Reform Act</a:t>
            </a:r>
          </a:p>
        </p:txBody>
      </p:sp>
      <p:graphicFrame>
        <p:nvGraphicFramePr>
          <p:cNvPr id="8249" name="Group 57"/>
          <p:cNvGraphicFramePr>
            <a:graphicFrameLocks noGrp="1"/>
          </p:cNvGraphicFramePr>
          <p:nvPr/>
        </p:nvGraphicFramePr>
        <p:xfrm>
          <a:off x="145033" y="692521"/>
          <a:ext cx="5075039" cy="6165479"/>
        </p:xfrm>
        <a:graphic>
          <a:graphicData uri="http://schemas.openxmlformats.org/drawingml/2006/table">
            <a:tbl>
              <a:tblPr/>
              <a:tblGrid>
                <a:gridCol w="2538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66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17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Positive changes after 1867 Reform Act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Problems that still remained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37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245" name="Text Box 53"/>
          <p:cNvSpPr txBox="1">
            <a:spLocks noChangeArrowheads="1"/>
          </p:cNvSpPr>
          <p:nvPr/>
        </p:nvSpPr>
        <p:spPr bwMode="auto">
          <a:xfrm>
            <a:off x="0" y="2060575"/>
            <a:ext cx="468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291955" y="749017"/>
            <a:ext cx="3816549" cy="53553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Voting now in secret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Most working men in the </a:t>
            </a:r>
            <a:r>
              <a:rPr lang="en-GB" b="1" dirty="0"/>
              <a:t>towns</a:t>
            </a:r>
            <a:r>
              <a:rPr lang="en-GB" dirty="0"/>
              <a:t> given the vote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There was still a property qualification to vote – you had to own a house in a city or pay £10 rent per year.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Countryside areas with not many residents (people living there) lost an MPs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Working men in the </a:t>
            </a:r>
            <a:r>
              <a:rPr lang="en-GB" b="1" dirty="0"/>
              <a:t>countryside</a:t>
            </a:r>
            <a:r>
              <a:rPr lang="en-GB" dirty="0"/>
              <a:t> still could not vote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Welfare Reform was brought in after working men were given the vote, e.g. Free Schools 1891 &amp; Public Health Act 1875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More industrial towns were given an MP e.g. Sheffield, Bradford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Women still could not vote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691680" cy="68580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GB" sz="1400" dirty="0"/>
              <a:t>What does the picture show?</a:t>
            </a:r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>
              <a:buAutoNum type="arabicPeriod"/>
            </a:pPr>
            <a:endParaRPr lang="en-GB" sz="1400" dirty="0"/>
          </a:p>
          <a:p>
            <a:pPr marL="342900" indent="-342900" algn="ctr"/>
            <a:endParaRPr lang="en-GB" sz="1400" dirty="0"/>
          </a:p>
        </p:txBody>
      </p:sp>
      <p:sp>
        <p:nvSpPr>
          <p:cNvPr id="8" name="Rectangle 7"/>
          <p:cNvSpPr/>
          <p:nvPr/>
        </p:nvSpPr>
        <p:spPr>
          <a:xfrm>
            <a:off x="7452320" y="0"/>
            <a:ext cx="1691680" cy="68580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/>
              <a:t>3. What knowledge of your own can you link to this picture?(use your arguments for/against sheets)</a:t>
            </a:r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</p:txBody>
      </p:sp>
      <p:sp>
        <p:nvSpPr>
          <p:cNvPr id="9" name="Rectangle 8"/>
          <p:cNvSpPr/>
          <p:nvPr/>
        </p:nvSpPr>
        <p:spPr>
          <a:xfrm>
            <a:off x="1691680" y="-27384"/>
            <a:ext cx="5760640" cy="140439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10" name="Rectangle 9"/>
          <p:cNvSpPr/>
          <p:nvPr/>
        </p:nvSpPr>
        <p:spPr>
          <a:xfrm>
            <a:off x="1691680" y="5453608"/>
            <a:ext cx="5760640" cy="140439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/>
              <a:t>4. Who might have produced a source like this? Why?</a:t>
            </a:r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691680" y="0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2. What message was the author making about votes for women? Were they for or against it? How can you tell? </a:t>
            </a:r>
          </a:p>
        </p:txBody>
      </p:sp>
      <p:pic>
        <p:nvPicPr>
          <p:cNvPr id="12" name="Picture 25" descr="G:\9. Britian 20th Century\votes for women\women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1072" y="1555597"/>
            <a:ext cx="5373216" cy="367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3600" dirty="0"/>
              <a:t>Consolidation activity: 1867 Reform Act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23528" y="1600200"/>
            <a:ext cx="3250704" cy="452596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en-GB" dirty="0"/>
              <a:t>It is </a:t>
            </a:r>
            <a:r>
              <a:rPr lang="en-GB" dirty="0">
                <a:solidFill>
                  <a:srgbClr val="FF0000"/>
                </a:solidFill>
              </a:rPr>
              <a:t>important</a:t>
            </a:r>
            <a:r>
              <a:rPr lang="en-GB" dirty="0"/>
              <a:t> that you know who had achieved the right to vote by 1900 and how this had been achieved.</a:t>
            </a:r>
          </a:p>
          <a:p>
            <a:r>
              <a:rPr lang="en-GB" dirty="0"/>
              <a:t>Highlight 5 important facts about who was able to vote (or not) after the 1867 Reform Act was passed. </a:t>
            </a:r>
          </a:p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4324" t="20297" r="3661" b="17688"/>
          <a:stretch>
            <a:fillRect/>
          </a:stretch>
        </p:blipFill>
        <p:spPr bwMode="auto">
          <a:xfrm>
            <a:off x="3683901" y="1628800"/>
            <a:ext cx="5280587" cy="39604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125663" y="58738"/>
            <a:ext cx="41021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b="1" u="sng"/>
              <a:t>Why did the government pass the 1867 reform act?</a:t>
            </a:r>
          </a:p>
        </p:txBody>
      </p:sp>
      <p:pic>
        <p:nvPicPr>
          <p:cNvPr id="25605" name="Picture 5" descr="Scan page 28 DFTV"/>
          <p:cNvPicPr>
            <a:picLocks noChangeAspect="1" noChangeArrowheads="1"/>
          </p:cNvPicPr>
          <p:nvPr/>
        </p:nvPicPr>
        <p:blipFill>
          <a:blip r:embed="rId2" cstate="print"/>
          <a:srcRect l="7356" t="13350" r="49466" b="54388"/>
          <a:stretch>
            <a:fillRect/>
          </a:stretch>
        </p:blipFill>
        <p:spPr bwMode="auto">
          <a:xfrm>
            <a:off x="0" y="404813"/>
            <a:ext cx="3311525" cy="2582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6" name="Picture 6" descr="Scan page 28 DFTV"/>
          <p:cNvPicPr>
            <a:picLocks noChangeAspect="1" noChangeArrowheads="1"/>
          </p:cNvPicPr>
          <p:nvPr/>
        </p:nvPicPr>
        <p:blipFill>
          <a:blip r:embed="rId3" cstate="print"/>
          <a:srcRect l="2122" t="45403" r="49663" b="1724"/>
          <a:stretch>
            <a:fillRect/>
          </a:stretch>
        </p:blipFill>
        <p:spPr bwMode="auto">
          <a:xfrm>
            <a:off x="106363" y="3041650"/>
            <a:ext cx="3097212" cy="3816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7" name="Picture 7" descr="Scan page 28 DFTV"/>
          <p:cNvPicPr>
            <a:picLocks noChangeAspect="1" noChangeArrowheads="1"/>
          </p:cNvPicPr>
          <p:nvPr/>
        </p:nvPicPr>
        <p:blipFill>
          <a:blip r:embed="rId2" cstate="print"/>
          <a:srcRect l="51440" t="40746" r="4443" b="45734"/>
          <a:stretch>
            <a:fillRect/>
          </a:stretch>
        </p:blipFill>
        <p:spPr bwMode="auto">
          <a:xfrm>
            <a:off x="3348038" y="406400"/>
            <a:ext cx="3525837" cy="1433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8" name="Picture 8" descr="Scan page 28 DFTV"/>
          <p:cNvPicPr>
            <a:picLocks noChangeAspect="1" noChangeArrowheads="1"/>
          </p:cNvPicPr>
          <p:nvPr/>
        </p:nvPicPr>
        <p:blipFill>
          <a:blip r:embed="rId4" cstate="print"/>
          <a:srcRect l="51440" t="8508" r="3702" b="59267"/>
          <a:stretch>
            <a:fillRect/>
          </a:stretch>
        </p:blipFill>
        <p:spPr bwMode="auto">
          <a:xfrm>
            <a:off x="3348038" y="1989138"/>
            <a:ext cx="2590800" cy="2506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9" name="Picture 9" descr="Scan page 28 DFTV"/>
          <p:cNvPicPr>
            <a:picLocks noChangeAspect="1" noChangeArrowheads="1"/>
          </p:cNvPicPr>
          <p:nvPr/>
        </p:nvPicPr>
        <p:blipFill>
          <a:blip r:embed="rId2" cstate="print"/>
          <a:srcRect l="51836" t="79218" r="2765" b="3154"/>
          <a:stretch>
            <a:fillRect/>
          </a:stretch>
        </p:blipFill>
        <p:spPr bwMode="auto">
          <a:xfrm>
            <a:off x="3276600" y="5056188"/>
            <a:ext cx="3525838" cy="1541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10" name="Picture 10" descr="Scan page 28 DFTV"/>
          <p:cNvPicPr>
            <a:picLocks noChangeAspect="1" noChangeArrowheads="1"/>
          </p:cNvPicPr>
          <p:nvPr/>
        </p:nvPicPr>
        <p:blipFill>
          <a:blip r:embed="rId5" cstate="print"/>
          <a:srcRect l="51418" t="53662" r="4370" b="19853"/>
          <a:stretch>
            <a:fillRect/>
          </a:stretch>
        </p:blipFill>
        <p:spPr bwMode="auto">
          <a:xfrm>
            <a:off x="6948488" y="0"/>
            <a:ext cx="2195512" cy="1770063"/>
          </a:xfrm>
          <a:prstGeom prst="rect">
            <a:avLst/>
          </a:prstGeom>
          <a:noFill/>
        </p:spPr>
      </p:pic>
      <p:pic>
        <p:nvPicPr>
          <p:cNvPr id="25611" name="Picture 11" descr="Scan page 29 DFTV"/>
          <p:cNvPicPr>
            <a:picLocks noChangeAspect="1" noChangeArrowheads="1"/>
          </p:cNvPicPr>
          <p:nvPr/>
        </p:nvPicPr>
        <p:blipFill>
          <a:blip r:embed="rId6" cstate="print"/>
          <a:srcRect l="4834" t="8965" r="51382" b="62677"/>
          <a:stretch>
            <a:fillRect/>
          </a:stretch>
        </p:blipFill>
        <p:spPr bwMode="auto">
          <a:xfrm>
            <a:off x="5976938" y="1773238"/>
            <a:ext cx="3203575" cy="3168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12" name="Picture 12" descr="Scan page 29 DFTV"/>
          <p:cNvPicPr>
            <a:picLocks noChangeAspect="1" noChangeArrowheads="1"/>
          </p:cNvPicPr>
          <p:nvPr/>
        </p:nvPicPr>
        <p:blipFill>
          <a:blip r:embed="rId7" cstate="print"/>
          <a:srcRect l="51436" t="7309" r="1624" b="64517"/>
          <a:stretch>
            <a:fillRect/>
          </a:stretch>
        </p:blipFill>
        <p:spPr bwMode="auto">
          <a:xfrm>
            <a:off x="6732588" y="4970463"/>
            <a:ext cx="2411412" cy="1914525"/>
          </a:xfrm>
          <a:prstGeom prst="rect">
            <a:avLst/>
          </a:prstGeom>
          <a:noFill/>
        </p:spPr>
      </p:pic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0" y="0"/>
            <a:ext cx="287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1</a:t>
            </a: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179388" y="3789363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2</a:t>
            </a: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6553200" y="404813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3</a:t>
            </a: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3348038" y="1989138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4</a:t>
            </a: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3419475" y="4581525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5</a:t>
            </a:r>
          </a:p>
        </p:txBody>
      </p:sp>
      <p:sp>
        <p:nvSpPr>
          <p:cNvPr id="25619" name="Text Box 19"/>
          <p:cNvSpPr txBox="1">
            <a:spLocks noChangeArrowheads="1"/>
          </p:cNvSpPr>
          <p:nvPr/>
        </p:nvSpPr>
        <p:spPr bwMode="auto">
          <a:xfrm>
            <a:off x="7019925" y="0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6</a:t>
            </a:r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8820150" y="1989138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7</a:t>
            </a:r>
          </a:p>
        </p:txBody>
      </p:sp>
      <p:sp>
        <p:nvSpPr>
          <p:cNvPr id="25621" name="Text Box 21"/>
          <p:cNvSpPr txBox="1">
            <a:spLocks noChangeArrowheads="1"/>
          </p:cNvSpPr>
          <p:nvPr/>
        </p:nvSpPr>
        <p:spPr bwMode="auto">
          <a:xfrm>
            <a:off x="8820150" y="5013325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8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50825" y="87015"/>
            <a:ext cx="8713788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b="1" dirty="0">
                <a:solidFill>
                  <a:schemeClr val="tx1"/>
                </a:solidFill>
              </a:rPr>
              <a:t>Optional Consolidation activity: 1867 Reform Act</a:t>
            </a:r>
          </a:p>
        </p:txBody>
      </p:sp>
      <p:graphicFrame>
        <p:nvGraphicFramePr>
          <p:cNvPr id="8249" name="Group 57"/>
          <p:cNvGraphicFramePr>
            <a:graphicFrameLocks noGrp="1"/>
          </p:cNvGraphicFramePr>
          <p:nvPr/>
        </p:nvGraphicFramePr>
        <p:xfrm>
          <a:off x="145033" y="692521"/>
          <a:ext cx="5075039" cy="6165479"/>
        </p:xfrm>
        <a:graphic>
          <a:graphicData uri="http://schemas.openxmlformats.org/drawingml/2006/table">
            <a:tbl>
              <a:tblPr/>
              <a:tblGrid>
                <a:gridCol w="2538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66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17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Positive changes after 1867 Reform Act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Problems that still remained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37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245" name="Text Box 53"/>
          <p:cNvSpPr txBox="1">
            <a:spLocks noChangeArrowheads="1"/>
          </p:cNvSpPr>
          <p:nvPr/>
        </p:nvSpPr>
        <p:spPr bwMode="auto">
          <a:xfrm>
            <a:off x="0" y="2060575"/>
            <a:ext cx="468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291955" y="749017"/>
            <a:ext cx="3816549" cy="53553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Voting now in secret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Most working men in the </a:t>
            </a:r>
            <a:r>
              <a:rPr lang="en-GB" b="1" dirty="0"/>
              <a:t>towns</a:t>
            </a:r>
            <a:r>
              <a:rPr lang="en-GB" dirty="0"/>
              <a:t> given the vote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There was still a property qualification to vote – you had to own a house in a city or pay £10 rent per year.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Countryside areas with not many residents (people living there) lost an MPs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Working men in the </a:t>
            </a:r>
            <a:r>
              <a:rPr lang="en-GB" b="1" dirty="0"/>
              <a:t>countryside</a:t>
            </a:r>
            <a:r>
              <a:rPr lang="en-GB" dirty="0"/>
              <a:t> still could not vote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Welfare Reform was brought in after working men were given the vote, e.g. Free Schools 1891 &amp; Public Health Act 1875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More industrial towns were given an MP e.g. Sheffield, Bradford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Women still could not vote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71" name="Group 31"/>
          <p:cNvGraphicFramePr>
            <a:graphicFrameLocks noGrp="1"/>
          </p:cNvGraphicFramePr>
          <p:nvPr/>
        </p:nvGraphicFramePr>
        <p:xfrm>
          <a:off x="255588" y="857250"/>
          <a:ext cx="8709025" cy="5978525"/>
        </p:xfrm>
        <a:graphic>
          <a:graphicData uri="http://schemas.openxmlformats.org/drawingml/2006/table">
            <a:tbl>
              <a:tblPr/>
              <a:tblGrid>
                <a:gridCol w="435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4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9325">
                <a:tc>
                  <a:txBody>
                    <a:bodyPr/>
                    <a:lstStyle/>
                    <a:p>
                      <a:pPr marL="514350" marR="0" lvl="0" indent="-5143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Positive changes after 1867 Reform Act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14350" marR="0" lvl="0" indent="-5143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Problems that still remained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5538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Voting now in secret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Most working men in the </a:t>
                      </a:r>
                      <a:r>
                        <a:rPr kumimoji="0" lang="en-GB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towns</a:t>
                      </a: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 given the vote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Countryside areas with not many residents lost some MPs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Welfare Reform was brought in after working men given the vote, e.g. Free Schools 1891 &amp; Public Health Act 1875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More industrial towns were given an MP e.g. Bradford, Sheffield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Still some property qualification to vote – 	you had to own a house / pay £10 rent to be able to vote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</a:pP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Working men in the </a:t>
                      </a:r>
                      <a:r>
                        <a:rPr kumimoji="0" lang="en-GB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countryside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 still could not vote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</a:pP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Women still could not vote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272" name="Text Box 32"/>
          <p:cNvSpPr txBox="1">
            <a:spLocks noChangeArrowheads="1"/>
          </p:cNvSpPr>
          <p:nvPr/>
        </p:nvSpPr>
        <p:spPr bwMode="auto">
          <a:xfrm>
            <a:off x="179512" y="113258"/>
            <a:ext cx="8820150" cy="5794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/>
              <a:t>Check and correct your answers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2400" dirty="0"/>
              <a:t>Consolidation: 1884: Reform Act – What has improved?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39248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en-GB" dirty="0"/>
              <a:t>Gladstone (the leader of the Liberal Party) was keen to expand voters rights to rural ________ class men. </a:t>
            </a:r>
          </a:p>
          <a:p>
            <a:r>
              <a:rPr lang="en-GB" dirty="0"/>
              <a:t>The ____________ party were against this because they thought the new working class voters would vote for the _________ party and not the Conservatives.  </a:t>
            </a:r>
          </a:p>
          <a:p>
            <a:r>
              <a:rPr lang="en-GB" dirty="0"/>
              <a:t>The 1884 Reform Act gave the rural men the same voting rights as the ___________ had – all adult householders and men who ___________ a house to the value of £10 a year.</a:t>
            </a:r>
          </a:p>
          <a:p>
            <a:r>
              <a:rPr lang="en-GB" dirty="0"/>
              <a:t> The _____________ men (men who could vote) after this act stood at_____________ – but an estimated 40% of all men still did not have the right to vote. </a:t>
            </a:r>
          </a:p>
          <a:p>
            <a:r>
              <a:rPr lang="en-GB" dirty="0"/>
              <a:t>However, the 1884 Reform Act along with the 1832 and 1867 acts did nothing for __________  - none of whom had the right to vote regardless of their____________.</a:t>
            </a:r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467544" y="5661248"/>
            <a:ext cx="8208912" cy="8640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enfranchised 	5,500,000 	Conservative 	wealth  		working 		towns		 women		 liberal 	rented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3600" dirty="0"/>
              <a:t>What obvious reform still remains in 1900?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600200"/>
            <a:ext cx="8147248" cy="452596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en-GB" sz="11500" dirty="0">
                <a:solidFill>
                  <a:srgbClr val="FF0000"/>
                </a:solidFill>
              </a:rPr>
              <a:t> Women still cannot vote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oman'smind"/>
          <p:cNvPicPr>
            <a:picLocks noChangeAspect="1" noChangeArrowheads="1"/>
          </p:cNvPicPr>
          <p:nvPr/>
        </p:nvPicPr>
        <p:blipFill>
          <a:blip r:embed="rId2" cstate="print"/>
          <a:srcRect l="7813" t="5031" r="45308" b="40471"/>
          <a:stretch>
            <a:fillRect/>
          </a:stretch>
        </p:blipFill>
        <p:spPr bwMode="auto">
          <a:xfrm>
            <a:off x="5429250" y="1697038"/>
            <a:ext cx="2786063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3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eaLnBrk="1" hangingPunct="1"/>
            <a:r>
              <a:rPr lang="en-GB" dirty="0"/>
              <a:t>Pictures from memory </a:t>
            </a:r>
          </a:p>
        </p:txBody>
      </p:sp>
      <p:sp>
        <p:nvSpPr>
          <p:cNvPr id="2052" name="TextBox 4"/>
          <p:cNvSpPr txBox="1">
            <a:spLocks noChangeArrowheads="1"/>
          </p:cNvSpPr>
          <p:nvPr/>
        </p:nvSpPr>
        <p:spPr bwMode="auto">
          <a:xfrm>
            <a:off x="500063" y="1857375"/>
            <a:ext cx="4143375" cy="4154488"/>
          </a:xfrm>
          <a:prstGeom prst="rect">
            <a:avLst/>
          </a:prstGeom>
          <a:gradFill rotWithShape="1">
            <a:gsLst>
              <a:gs pos="0">
                <a:srgbClr val="8FDEA0"/>
              </a:gs>
              <a:gs pos="50000">
                <a:srgbClr val="BCE9C5"/>
              </a:gs>
              <a:gs pos="100000">
                <a:srgbClr val="DFF3E3"/>
              </a:gs>
            </a:gsLst>
            <a:lin ang="81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GB" sz="2400"/>
              <a:t> teams of 3-4</a:t>
            </a:r>
          </a:p>
          <a:p>
            <a:pPr>
              <a:buFont typeface="Arial" charset="0"/>
              <a:buChar char="•"/>
            </a:pPr>
            <a:endParaRPr lang="en-GB" sz="2400"/>
          </a:p>
          <a:p>
            <a:pPr>
              <a:buFont typeface="Arial" charset="0"/>
              <a:buChar char="•"/>
            </a:pPr>
            <a:r>
              <a:rPr lang="en-GB" sz="2400"/>
              <a:t>Send one team mate in turn to look at the mystery image</a:t>
            </a:r>
          </a:p>
          <a:p>
            <a:pPr>
              <a:buFont typeface="Arial" charset="0"/>
              <a:buChar char="•"/>
            </a:pPr>
            <a:endParaRPr lang="en-GB" sz="2400"/>
          </a:p>
          <a:p>
            <a:pPr>
              <a:buFont typeface="Arial" charset="0"/>
              <a:buChar char="•"/>
            </a:pPr>
            <a:r>
              <a:rPr lang="en-GB" sz="2400"/>
              <a:t>accurately draw the mystery image on your A3 sheet</a:t>
            </a:r>
          </a:p>
          <a:p>
            <a:pPr>
              <a:buFont typeface="Arial" charset="0"/>
              <a:buChar char="•"/>
            </a:pPr>
            <a:endParaRPr lang="en-GB" sz="2400"/>
          </a:p>
          <a:p>
            <a:pPr>
              <a:buFont typeface="Arial" charset="0"/>
              <a:buChar char="•"/>
            </a:pPr>
            <a:r>
              <a:rPr lang="en-GB" sz="2400"/>
              <a:t> annotate the back of your completed drawing. What is the message of the source?</a:t>
            </a:r>
          </a:p>
        </p:txBody>
      </p:sp>
      <p:sp>
        <p:nvSpPr>
          <p:cNvPr id="6" name="Rectangle 5"/>
          <p:cNvSpPr/>
          <p:nvPr/>
        </p:nvSpPr>
        <p:spPr>
          <a:xfrm>
            <a:off x="4929188" y="1643063"/>
            <a:ext cx="3786187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5362" name="Picture 2" descr="C:\Documents and Settings\katharine.eaton\Local Settings\Temporary Internet Files\Content.IE5\7VQ91EFI\MCj0434411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1714500"/>
            <a:ext cx="2670175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C:\Documents and Settings\katharine.eaton\Local Settings\Temporary Internet Files\Content.IE5\HAI5XBEX\MCj0413638000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688" y="3857625"/>
            <a:ext cx="1722437" cy="223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1333</Words>
  <Application>Microsoft Macintosh PowerPoint</Application>
  <PresentationFormat>On-screen Show (4:3)</PresentationFormat>
  <Paragraphs>309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Comic Sans MS</vt:lpstr>
      <vt:lpstr>Times New Roman</vt:lpstr>
      <vt:lpstr>Office Theme</vt:lpstr>
      <vt:lpstr>PowerPoint Presentation</vt:lpstr>
      <vt:lpstr>PowerPoint Presentation</vt:lpstr>
      <vt:lpstr>Consolidation activity: 1867 Reform Act</vt:lpstr>
      <vt:lpstr>PowerPoint Presentation</vt:lpstr>
      <vt:lpstr>PowerPoint Presentation</vt:lpstr>
      <vt:lpstr>PowerPoint Presentation</vt:lpstr>
      <vt:lpstr>Consolidation: 1884: Reform Act – What has improved?</vt:lpstr>
      <vt:lpstr>What obvious reform still remains in 1900?</vt:lpstr>
      <vt:lpstr>Pictures from memory </vt:lpstr>
      <vt:lpstr>PowerPoint Presentation</vt:lpstr>
      <vt:lpstr>Interpreting the message of a source</vt:lpstr>
      <vt:lpstr>Background Information: What arguments did some put forward for why women should vote?</vt:lpstr>
      <vt:lpstr>Background Information: What arguments were put forward for why women should not vote?</vt:lpstr>
      <vt:lpstr>Homework: Design your own Propaganda source   Due: ________________________ </vt:lpstr>
      <vt:lpstr>Opinion line</vt:lpstr>
      <vt:lpstr>Plenary: What is the message of this source?  </vt:lpstr>
      <vt:lpstr>Plenary: What is the message of this source?  </vt:lpstr>
      <vt:lpstr>Resources below</vt:lpstr>
      <vt:lpstr>PowerPoint Presentation</vt:lpstr>
      <vt:lpstr>PowerPoint Presentation</vt:lpstr>
      <vt:lpstr>PowerPoint Presentation</vt:lpstr>
      <vt:lpstr>PowerPoint Presentation</vt:lpstr>
    </vt:vector>
  </TitlesOfParts>
  <Company>Sheffield City Council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Had Britain become a democracy by 1900?</dc:title>
  <dc:creator>keaton</dc:creator>
  <cp:lastModifiedBy>Helen Morgan</cp:lastModifiedBy>
  <cp:revision>55</cp:revision>
  <dcterms:created xsi:type="dcterms:W3CDTF">2012-05-09T08:53:02Z</dcterms:created>
  <dcterms:modified xsi:type="dcterms:W3CDTF">2018-06-07T15:16:06Z</dcterms:modified>
</cp:coreProperties>
</file>