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6"/>
  </p:notesMasterIdLst>
  <p:sldIdLst>
    <p:sldId id="266" r:id="rId3"/>
    <p:sldId id="267" r:id="rId4"/>
    <p:sldId id="259" r:id="rId5"/>
    <p:sldId id="260" r:id="rId6"/>
    <p:sldId id="261" r:id="rId7"/>
    <p:sldId id="262" r:id="rId8"/>
    <p:sldId id="258" r:id="rId9"/>
    <p:sldId id="268" r:id="rId10"/>
    <p:sldId id="269" r:id="rId11"/>
    <p:sldId id="257" r:id="rId12"/>
    <p:sldId id="270" r:id="rId13"/>
    <p:sldId id="274" r:id="rId14"/>
    <p:sldId id="275" r:id="rId15"/>
    <p:sldId id="276" r:id="rId16"/>
    <p:sldId id="273" r:id="rId17"/>
    <p:sldId id="277" r:id="rId18"/>
    <p:sldId id="278" r:id="rId19"/>
    <p:sldId id="271" r:id="rId20"/>
    <p:sldId id="272" r:id="rId21"/>
    <p:sldId id="263" r:id="rId22"/>
    <p:sldId id="279"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632"/>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3009B-B716-4547-AFCD-6DF56E6FA901}" type="datetimeFigureOut">
              <a:rPr lang="en-US" smtClean="0"/>
              <a:t>9/10/20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8672-0718-6E41-8A83-11E7765CC61A}" type="slidenum">
              <a:rPr lang="en-US" smtClean="0"/>
              <a:t>‹#›</a:t>
            </a:fld>
            <a:endParaRPr lang="en-US"/>
          </a:p>
        </p:txBody>
      </p:sp>
    </p:spTree>
    <p:extLst>
      <p:ext uri="{BB962C8B-B14F-4D97-AF65-F5344CB8AC3E}">
        <p14:creationId xmlns:p14="http://schemas.microsoft.com/office/powerpoint/2010/main" val="161936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solidFill>
                <a:srgbClr val="323232"/>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9555320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p:txBody>
          <a:bodyPr/>
          <a:lstStyle/>
          <a:p>
            <a:endParaRPr lang="en-GB">
              <a:solidFill>
                <a:srgbClr val="323232"/>
              </a:solidFill>
            </a:endParaRPr>
          </a:p>
        </p:txBody>
      </p:sp>
      <p:sp>
        <p:nvSpPr>
          <p:cNvPr id="6" name="Slide Number Placeholder 5"/>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50323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p:txBody>
          <a:bodyPr/>
          <a:lstStyle/>
          <a:p>
            <a:endParaRPr lang="en-GB">
              <a:solidFill>
                <a:srgbClr val="323232"/>
              </a:solidFill>
            </a:endParaRPr>
          </a:p>
        </p:txBody>
      </p:sp>
      <p:sp>
        <p:nvSpPr>
          <p:cNvPr id="6" name="Slide Number Placeholder 5"/>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2872798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solidFill>
                <a:srgbClr val="323232"/>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0393116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p:txBody>
          <a:bodyPr/>
          <a:lstStyle/>
          <a:p>
            <a:endParaRPr lang="en-GB">
              <a:solidFill>
                <a:srgbClr val="323232"/>
              </a:solidFill>
            </a:endParaRPr>
          </a:p>
        </p:txBody>
      </p:sp>
      <p:sp>
        <p:nvSpPr>
          <p:cNvPr id="6" name="Slide Number Placeholder 5"/>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42316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762997C-B3DD-42FE-96EF-38F309FC84B7}" type="datetimeFigureOut">
              <a:rPr lang="en-GB" smtClean="0">
                <a:solidFill>
                  <a:srgbClr val="E5C243"/>
                </a:solidFill>
              </a:rPr>
              <a:pPr/>
              <a:t>10/09/2020</a:t>
            </a:fld>
            <a:endParaRPr lang="en-GB">
              <a:solidFill>
                <a:srgbClr val="E5C243"/>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solidFill>
                <a:srgbClr val="E5C243"/>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938316A-5FD9-4D6E-993E-C9A7511CB8E4}" type="slidenum">
              <a:rPr lang="en-GB" smtClean="0">
                <a:solidFill>
                  <a:srgbClr val="E5C243"/>
                </a:solidFill>
              </a:rPr>
              <a:pPr/>
              <a:t>‹#›</a:t>
            </a:fld>
            <a:endParaRPr lang="en-GB">
              <a:solidFill>
                <a:srgbClr val="E5C243"/>
              </a:solidFill>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3006595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6" name="Footer Placeholder 5"/>
          <p:cNvSpPr>
            <a:spLocks noGrp="1"/>
          </p:cNvSpPr>
          <p:nvPr>
            <p:ph type="ftr" sz="quarter" idx="11"/>
          </p:nvPr>
        </p:nvSpPr>
        <p:spPr/>
        <p:txBody>
          <a:bodyPr/>
          <a:lstStyle/>
          <a:p>
            <a:endParaRPr lang="en-GB">
              <a:solidFill>
                <a:srgbClr val="323232"/>
              </a:solidFill>
            </a:endParaRPr>
          </a:p>
        </p:txBody>
      </p:sp>
      <p:sp>
        <p:nvSpPr>
          <p:cNvPr id="7" name="Slide Number Placeholder 6"/>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722839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8" name="Footer Placeholder 7"/>
          <p:cNvSpPr>
            <a:spLocks noGrp="1"/>
          </p:cNvSpPr>
          <p:nvPr>
            <p:ph type="ftr" sz="quarter" idx="11"/>
          </p:nvPr>
        </p:nvSpPr>
        <p:spPr/>
        <p:txBody>
          <a:bodyPr/>
          <a:lstStyle/>
          <a:p>
            <a:endParaRPr lang="en-GB">
              <a:solidFill>
                <a:srgbClr val="323232"/>
              </a:solidFill>
            </a:endParaRPr>
          </a:p>
        </p:txBody>
      </p:sp>
      <p:sp>
        <p:nvSpPr>
          <p:cNvPr id="9" name="Slide Number Placeholder 8"/>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383960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4" name="Footer Placeholder 3"/>
          <p:cNvSpPr>
            <a:spLocks noGrp="1"/>
          </p:cNvSpPr>
          <p:nvPr>
            <p:ph type="ftr" sz="quarter" idx="11"/>
          </p:nvPr>
        </p:nvSpPr>
        <p:spPr/>
        <p:txBody>
          <a:bodyPr/>
          <a:lstStyle/>
          <a:p>
            <a:endParaRPr lang="en-GB">
              <a:solidFill>
                <a:srgbClr val="323232"/>
              </a:solidFill>
            </a:endParaRPr>
          </a:p>
        </p:txBody>
      </p:sp>
      <p:sp>
        <p:nvSpPr>
          <p:cNvPr id="5" name="Slide Number Placeholder 4"/>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77028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3" name="Footer Placeholder 2"/>
          <p:cNvSpPr>
            <a:spLocks noGrp="1"/>
          </p:cNvSpPr>
          <p:nvPr>
            <p:ph type="ftr" sz="quarter" idx="11"/>
          </p:nvPr>
        </p:nvSpPr>
        <p:spPr/>
        <p:txBody>
          <a:bodyPr/>
          <a:lstStyle/>
          <a:p>
            <a:endParaRPr lang="en-GB">
              <a:solidFill>
                <a:srgbClr val="323232"/>
              </a:solidFill>
            </a:endParaRPr>
          </a:p>
        </p:txBody>
      </p:sp>
      <p:sp>
        <p:nvSpPr>
          <p:cNvPr id="4" name="Slide Number Placeholder 3"/>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2352512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solidFill>
                <a:srgbClr val="323232"/>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993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p:txBody>
          <a:bodyPr/>
          <a:lstStyle/>
          <a:p>
            <a:endParaRPr lang="en-GB">
              <a:solidFill>
                <a:srgbClr val="323232"/>
              </a:solidFill>
            </a:endParaRPr>
          </a:p>
        </p:txBody>
      </p:sp>
      <p:sp>
        <p:nvSpPr>
          <p:cNvPr id="6" name="Slide Number Placeholder 5"/>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1639175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solidFill>
                <a:srgbClr val="323232"/>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8632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p:txBody>
          <a:bodyPr/>
          <a:lstStyle/>
          <a:p>
            <a:endParaRPr lang="en-GB">
              <a:solidFill>
                <a:srgbClr val="323232"/>
              </a:solidFill>
            </a:endParaRPr>
          </a:p>
        </p:txBody>
      </p:sp>
      <p:sp>
        <p:nvSpPr>
          <p:cNvPr id="6" name="Slide Number Placeholder 5"/>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732614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11"/>
          </p:nvPr>
        </p:nvSpPr>
        <p:spPr/>
        <p:txBody>
          <a:bodyPr/>
          <a:lstStyle/>
          <a:p>
            <a:endParaRPr lang="en-GB">
              <a:solidFill>
                <a:srgbClr val="323232"/>
              </a:solidFill>
            </a:endParaRPr>
          </a:p>
        </p:txBody>
      </p:sp>
      <p:sp>
        <p:nvSpPr>
          <p:cNvPr id="6" name="Slide Number Placeholder 5"/>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99744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762997C-B3DD-42FE-96EF-38F309FC84B7}" type="datetimeFigureOut">
              <a:rPr lang="en-GB" smtClean="0">
                <a:solidFill>
                  <a:srgbClr val="E5C243"/>
                </a:solidFill>
              </a:rPr>
              <a:pPr/>
              <a:t>10/09/2020</a:t>
            </a:fld>
            <a:endParaRPr lang="en-GB">
              <a:solidFill>
                <a:srgbClr val="E5C243"/>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solidFill>
                <a:srgbClr val="E5C243"/>
              </a:solidFill>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938316A-5FD9-4D6E-993E-C9A7511CB8E4}" type="slidenum">
              <a:rPr lang="en-GB" smtClean="0">
                <a:solidFill>
                  <a:srgbClr val="E5C243"/>
                </a:solidFill>
              </a:rPr>
              <a:pPr/>
              <a:t>‹#›</a:t>
            </a:fld>
            <a:endParaRPr lang="en-GB">
              <a:solidFill>
                <a:srgbClr val="E5C243"/>
              </a:solidFill>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5918448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6" name="Footer Placeholder 5"/>
          <p:cNvSpPr>
            <a:spLocks noGrp="1"/>
          </p:cNvSpPr>
          <p:nvPr>
            <p:ph type="ftr" sz="quarter" idx="11"/>
          </p:nvPr>
        </p:nvSpPr>
        <p:spPr/>
        <p:txBody>
          <a:bodyPr/>
          <a:lstStyle/>
          <a:p>
            <a:endParaRPr lang="en-GB">
              <a:solidFill>
                <a:srgbClr val="323232"/>
              </a:solidFill>
            </a:endParaRPr>
          </a:p>
        </p:txBody>
      </p:sp>
      <p:sp>
        <p:nvSpPr>
          <p:cNvPr id="7" name="Slide Number Placeholder 6"/>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196181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8" name="Footer Placeholder 7"/>
          <p:cNvSpPr>
            <a:spLocks noGrp="1"/>
          </p:cNvSpPr>
          <p:nvPr>
            <p:ph type="ftr" sz="quarter" idx="11"/>
          </p:nvPr>
        </p:nvSpPr>
        <p:spPr/>
        <p:txBody>
          <a:bodyPr/>
          <a:lstStyle/>
          <a:p>
            <a:endParaRPr lang="en-GB">
              <a:solidFill>
                <a:srgbClr val="323232"/>
              </a:solidFill>
            </a:endParaRPr>
          </a:p>
        </p:txBody>
      </p:sp>
      <p:sp>
        <p:nvSpPr>
          <p:cNvPr id="9" name="Slide Number Placeholder 8"/>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2460557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4" name="Footer Placeholder 3"/>
          <p:cNvSpPr>
            <a:spLocks noGrp="1"/>
          </p:cNvSpPr>
          <p:nvPr>
            <p:ph type="ftr" sz="quarter" idx="11"/>
          </p:nvPr>
        </p:nvSpPr>
        <p:spPr/>
        <p:txBody>
          <a:bodyPr/>
          <a:lstStyle/>
          <a:p>
            <a:endParaRPr lang="en-GB">
              <a:solidFill>
                <a:srgbClr val="323232"/>
              </a:solidFill>
            </a:endParaRPr>
          </a:p>
        </p:txBody>
      </p:sp>
      <p:sp>
        <p:nvSpPr>
          <p:cNvPr id="5" name="Slide Number Placeholder 4"/>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348586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3" name="Footer Placeholder 2"/>
          <p:cNvSpPr>
            <a:spLocks noGrp="1"/>
          </p:cNvSpPr>
          <p:nvPr>
            <p:ph type="ftr" sz="quarter" idx="11"/>
          </p:nvPr>
        </p:nvSpPr>
        <p:spPr/>
        <p:txBody>
          <a:bodyPr/>
          <a:lstStyle/>
          <a:p>
            <a:endParaRPr lang="en-GB">
              <a:solidFill>
                <a:srgbClr val="323232"/>
              </a:solidFill>
            </a:endParaRPr>
          </a:p>
        </p:txBody>
      </p:sp>
      <p:sp>
        <p:nvSpPr>
          <p:cNvPr id="4" name="Slide Number Placeholder 3"/>
          <p:cNvSpPr>
            <a:spLocks noGrp="1"/>
          </p:cNvSpPr>
          <p:nvPr>
            <p:ph type="sldNum" sz="quarter" idx="12"/>
          </p:nvPr>
        </p:nvSpPr>
        <p:spPr/>
        <p:txBody>
          <a:bodyPr/>
          <a:lstStyle/>
          <a:p>
            <a:fld id="{2938316A-5FD9-4D6E-993E-C9A7511CB8E4}" type="slidenum">
              <a:rPr lang="en-GB" smtClean="0">
                <a:solidFill>
                  <a:srgbClr val="323232"/>
                </a:solidFill>
              </a:rPr>
              <a:pPr/>
              <a:t>‹#›</a:t>
            </a:fld>
            <a:endParaRPr lang="en-GB">
              <a:solidFill>
                <a:srgbClr val="323232"/>
              </a:solidFill>
            </a:endParaRPr>
          </a:p>
        </p:txBody>
      </p:sp>
    </p:spTree>
    <p:extLst>
      <p:ext uri="{BB962C8B-B14F-4D97-AF65-F5344CB8AC3E}">
        <p14:creationId xmlns:p14="http://schemas.microsoft.com/office/powerpoint/2010/main" val="157402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solidFill>
                <a:srgbClr val="323232"/>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192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solidFill>
                <a:srgbClr val="323232"/>
              </a:solidFill>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30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solidFill>
                <a:srgbClr val="323232"/>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667766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762997C-B3DD-42FE-96EF-38F309FC84B7}" type="datetimeFigureOut">
              <a:rPr lang="en-GB" smtClean="0">
                <a:solidFill>
                  <a:srgbClr val="323232"/>
                </a:solidFill>
              </a:rPr>
              <a:pPr/>
              <a:t>10/09/2020</a:t>
            </a:fld>
            <a:endParaRPr lang="en-GB">
              <a:solidFill>
                <a:srgbClr val="323232"/>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solidFill>
                <a:srgbClr val="323232"/>
              </a:solidFill>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938316A-5FD9-4D6E-993E-C9A7511CB8E4}" type="slidenum">
              <a:rPr lang="en-GB" smtClean="0">
                <a:solidFill>
                  <a:srgbClr val="323232"/>
                </a:solidFill>
              </a:rPr>
              <a:pPr/>
              <a:t>‹#›</a:t>
            </a:fld>
            <a:endParaRPr lang="en-GB">
              <a:solidFill>
                <a:srgbClr val="323232"/>
              </a:solidFill>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66263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video" Target="https://www.youtube.com/embed/jbkSRLYSojo?feature=oembed" TargetMode="External"/><Relationship Id="rId4" Type="http://schemas.openxmlformats.org/officeDocument/2006/relationships/hyperlink" Target="https://www.youtube.com/watch?v=jbkSRLYSojo&amp;feature=emb_log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hyperlink" Target="https://www.gapminder.org/tools/#$chart-type=bubbl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vimeo.com/127511255" TargetMode="External"/><Relationship Id="rId2" Type="http://schemas.openxmlformats.org/officeDocument/2006/relationships/slideLayout" Target="../slideLayouts/slideLayout12.xml"/><Relationship Id="rId1" Type="http://schemas.openxmlformats.org/officeDocument/2006/relationships/video" Target="https://player.vimeo.com/video/127511255?app_id=122963" TargetMode="Externa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gapminder.org/dollar-street/" TargetMode="Externa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video" Target="https://www.youtube.com/embed/QpdyCJi3Ib4?feature=oembed" TargetMode="External"/><Relationship Id="rId6" Type="http://schemas.openxmlformats.org/officeDocument/2006/relationships/hyperlink" Target="https://www.youtube.com/watch?v=QpdyCJi3Ib4" TargetMode="External"/><Relationship Id="rId5" Type="http://schemas.openxmlformats.org/officeDocument/2006/relationships/image" Target="../media/image35.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1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129"/>
            <a:ext cx="12192000" cy="6273800"/>
          </a:xfrm>
          <a:prstGeom prst="rect">
            <a:avLst/>
          </a:prstGeom>
        </p:spPr>
      </p:pic>
      <p:sp>
        <p:nvSpPr>
          <p:cNvPr id="3" name="TextBox 2"/>
          <p:cNvSpPr txBox="1"/>
          <p:nvPr/>
        </p:nvSpPr>
        <p:spPr>
          <a:xfrm>
            <a:off x="1113691" y="2515849"/>
            <a:ext cx="8979877" cy="1200329"/>
          </a:xfrm>
          <a:prstGeom prst="rect">
            <a:avLst/>
          </a:prstGeom>
          <a:noFill/>
        </p:spPr>
        <p:txBody>
          <a:bodyPr wrap="square" rtlCol="0">
            <a:spAutoFit/>
          </a:bodyPr>
          <a:lstStyle/>
          <a:p>
            <a:pPr algn="ctr"/>
            <a:r>
              <a:rPr lang="en-US" sz="7200" b="1" dirty="0">
                <a:solidFill>
                  <a:srgbClr val="00B0F0"/>
                </a:solidFill>
              </a:rPr>
              <a:t>Think, see, wonder</a:t>
            </a:r>
          </a:p>
        </p:txBody>
      </p:sp>
      <p:pic>
        <p:nvPicPr>
          <p:cNvPr id="4" name="Picture 3">
            <a:extLst>
              <a:ext uri="{FF2B5EF4-FFF2-40B4-BE49-F238E27FC236}">
                <a16:creationId xmlns:a16="http://schemas.microsoft.com/office/drawing/2014/main" id="{712898EA-778F-EC46-820C-DA778D228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33" y="5529367"/>
            <a:ext cx="1187023" cy="1200150"/>
          </a:xfrm>
          <a:prstGeom prst="rect">
            <a:avLst/>
          </a:prstGeom>
        </p:spPr>
      </p:pic>
    </p:spTree>
    <p:extLst>
      <p:ext uri="{BB962C8B-B14F-4D97-AF65-F5344CB8AC3E}">
        <p14:creationId xmlns:p14="http://schemas.microsoft.com/office/powerpoint/2010/main" val="1562592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36" y="247650"/>
            <a:ext cx="11301664" cy="1485900"/>
          </a:xfrm>
        </p:spPr>
        <p:txBody>
          <a:bodyPr>
            <a:normAutofit/>
          </a:bodyPr>
          <a:lstStyle/>
          <a:p>
            <a:r>
              <a:rPr lang="en-US" dirty="0"/>
              <a:t>Put these countries in order of development…..</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869407" y="1163554"/>
            <a:ext cx="8950993" cy="5602498"/>
          </a:xfrm>
          <a:prstGeom prst="rect">
            <a:avLst/>
          </a:prstGeom>
          <a:noFill/>
          <a:ln w="9525">
            <a:noFill/>
            <a:miter lim="800000"/>
            <a:headEnd/>
            <a:tailEnd/>
          </a:ln>
        </p:spPr>
      </p:pic>
    </p:spTree>
    <p:extLst>
      <p:ext uri="{BB962C8B-B14F-4D97-AF65-F5344CB8AC3E}">
        <p14:creationId xmlns:p14="http://schemas.microsoft.com/office/powerpoint/2010/main" val="754366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35845"/>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pic>
        <p:nvPicPr>
          <p:cNvPr id="3" name="Online Media 2" descr="Hans Rosling's 200 Countries, 200 Years, 4 Minutes - The Joy of Stats - BBC Four">
            <a:hlinkClick r:id="" action="ppaction://media"/>
            <a:extLst>
              <a:ext uri="{FF2B5EF4-FFF2-40B4-BE49-F238E27FC236}">
                <a16:creationId xmlns:a16="http://schemas.microsoft.com/office/drawing/2014/main" id="{5D31ABC3-F650-B84C-90A9-C620B388AE4F}"/>
              </a:ext>
            </a:extLst>
          </p:cNvPr>
          <p:cNvPicPr>
            <a:picLocks noRot="1" noChangeAspect="1"/>
          </p:cNvPicPr>
          <p:nvPr>
            <a:videoFile r:link="rId1"/>
          </p:nvPr>
        </p:nvPicPr>
        <p:blipFill>
          <a:blip r:embed="rId3"/>
          <a:stretch>
            <a:fillRect/>
          </a:stretch>
        </p:blipFill>
        <p:spPr>
          <a:xfrm>
            <a:off x="595893" y="1714499"/>
            <a:ext cx="6834643" cy="4202975"/>
          </a:xfrm>
          <a:prstGeom prst="rect">
            <a:avLst/>
          </a:prstGeom>
        </p:spPr>
      </p:pic>
      <p:sp>
        <p:nvSpPr>
          <p:cNvPr id="23" name="TextBox 22">
            <a:extLst>
              <a:ext uri="{FF2B5EF4-FFF2-40B4-BE49-F238E27FC236}">
                <a16:creationId xmlns:a16="http://schemas.microsoft.com/office/drawing/2014/main" id="{22C30467-4AF9-1A45-963E-35B0D57F7ECE}"/>
              </a:ext>
            </a:extLst>
          </p:cNvPr>
          <p:cNvSpPr txBox="1"/>
          <p:nvPr/>
        </p:nvSpPr>
        <p:spPr>
          <a:xfrm>
            <a:off x="400237" y="568382"/>
            <a:ext cx="11427585" cy="769441"/>
          </a:xfrm>
          <a:prstGeom prst="rect">
            <a:avLst/>
          </a:prstGeom>
          <a:noFill/>
        </p:spPr>
        <p:txBody>
          <a:bodyPr wrap="square" rtlCol="0">
            <a:spAutoFit/>
          </a:bodyPr>
          <a:lstStyle/>
          <a:p>
            <a:pPr algn="ctr"/>
            <a:r>
              <a:rPr lang="en-US" sz="4400" dirty="0">
                <a:solidFill>
                  <a:srgbClr val="FF9300"/>
                </a:solidFill>
                <a:latin typeface="Baby Pilot" pitchFamily="2" charset="0"/>
              </a:rPr>
              <a:t>200 countries over 200 years </a:t>
            </a:r>
          </a:p>
        </p:txBody>
      </p:sp>
      <p:sp>
        <p:nvSpPr>
          <p:cNvPr id="24" name="Rectangle 23">
            <a:extLst>
              <a:ext uri="{FF2B5EF4-FFF2-40B4-BE49-F238E27FC236}">
                <a16:creationId xmlns:a16="http://schemas.microsoft.com/office/drawing/2014/main" id="{F2DC6FAD-D018-B741-9B92-20BDCCCB679B}"/>
              </a:ext>
            </a:extLst>
          </p:cNvPr>
          <p:cNvSpPr/>
          <p:nvPr/>
        </p:nvSpPr>
        <p:spPr>
          <a:xfrm>
            <a:off x="7667602" y="1827650"/>
            <a:ext cx="4045896" cy="3976671"/>
          </a:xfrm>
          <a:custGeom>
            <a:avLst/>
            <a:gdLst>
              <a:gd name="connsiteX0" fmla="*/ 0 w 4045896"/>
              <a:gd name="connsiteY0" fmla="*/ 0 h 3976671"/>
              <a:gd name="connsiteX1" fmla="*/ 552939 w 4045896"/>
              <a:gd name="connsiteY1" fmla="*/ 0 h 3976671"/>
              <a:gd name="connsiteX2" fmla="*/ 1308173 w 4045896"/>
              <a:gd name="connsiteY2" fmla="*/ 0 h 3976671"/>
              <a:gd name="connsiteX3" fmla="*/ 2022948 w 4045896"/>
              <a:gd name="connsiteY3" fmla="*/ 0 h 3976671"/>
              <a:gd name="connsiteX4" fmla="*/ 2575887 w 4045896"/>
              <a:gd name="connsiteY4" fmla="*/ 0 h 3976671"/>
              <a:gd name="connsiteX5" fmla="*/ 3209744 w 4045896"/>
              <a:gd name="connsiteY5" fmla="*/ 0 h 3976671"/>
              <a:gd name="connsiteX6" fmla="*/ 4045896 w 4045896"/>
              <a:gd name="connsiteY6" fmla="*/ 0 h 3976671"/>
              <a:gd name="connsiteX7" fmla="*/ 4045896 w 4045896"/>
              <a:gd name="connsiteY7" fmla="*/ 662779 h 3976671"/>
              <a:gd name="connsiteX8" fmla="*/ 4045896 w 4045896"/>
              <a:gd name="connsiteY8" fmla="*/ 1246024 h 3976671"/>
              <a:gd name="connsiteX9" fmla="*/ 4045896 w 4045896"/>
              <a:gd name="connsiteY9" fmla="*/ 1789502 h 3976671"/>
              <a:gd name="connsiteX10" fmla="*/ 4045896 w 4045896"/>
              <a:gd name="connsiteY10" fmla="*/ 2372747 h 3976671"/>
              <a:gd name="connsiteX11" fmla="*/ 4045896 w 4045896"/>
              <a:gd name="connsiteY11" fmla="*/ 3075292 h 3976671"/>
              <a:gd name="connsiteX12" fmla="*/ 4045896 w 4045896"/>
              <a:gd name="connsiteY12" fmla="*/ 3976671 h 3976671"/>
              <a:gd name="connsiteX13" fmla="*/ 3492957 w 4045896"/>
              <a:gd name="connsiteY13" fmla="*/ 3976671 h 3976671"/>
              <a:gd name="connsiteX14" fmla="*/ 2940018 w 4045896"/>
              <a:gd name="connsiteY14" fmla="*/ 3976671 h 3976671"/>
              <a:gd name="connsiteX15" fmla="*/ 2225243 w 4045896"/>
              <a:gd name="connsiteY15" fmla="*/ 3976671 h 3976671"/>
              <a:gd name="connsiteX16" fmla="*/ 1672304 w 4045896"/>
              <a:gd name="connsiteY16" fmla="*/ 3976671 h 3976671"/>
              <a:gd name="connsiteX17" fmla="*/ 997988 w 4045896"/>
              <a:gd name="connsiteY17" fmla="*/ 3976671 h 3976671"/>
              <a:gd name="connsiteX18" fmla="*/ 0 w 4045896"/>
              <a:gd name="connsiteY18" fmla="*/ 3976671 h 3976671"/>
              <a:gd name="connsiteX19" fmla="*/ 0 w 4045896"/>
              <a:gd name="connsiteY19" fmla="*/ 3313893 h 3976671"/>
              <a:gd name="connsiteX20" fmla="*/ 0 w 4045896"/>
              <a:gd name="connsiteY20" fmla="*/ 2651114 h 3976671"/>
              <a:gd name="connsiteX21" fmla="*/ 0 w 4045896"/>
              <a:gd name="connsiteY21" fmla="*/ 1908802 h 3976671"/>
              <a:gd name="connsiteX22" fmla="*/ 0 w 4045896"/>
              <a:gd name="connsiteY22" fmla="*/ 1285790 h 3976671"/>
              <a:gd name="connsiteX23" fmla="*/ 0 w 4045896"/>
              <a:gd name="connsiteY23" fmla="*/ 662779 h 3976671"/>
              <a:gd name="connsiteX24" fmla="*/ 0 w 4045896"/>
              <a:gd name="connsiteY24" fmla="*/ 0 h 39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45896" h="3976671" fill="none" extrusionOk="0">
                <a:moveTo>
                  <a:pt x="0" y="0"/>
                </a:moveTo>
                <a:cubicBezTo>
                  <a:pt x="166163" y="7204"/>
                  <a:pt x="384467" y="624"/>
                  <a:pt x="552939" y="0"/>
                </a:cubicBezTo>
                <a:cubicBezTo>
                  <a:pt x="721411" y="-624"/>
                  <a:pt x="1152793" y="22339"/>
                  <a:pt x="1308173" y="0"/>
                </a:cubicBezTo>
                <a:cubicBezTo>
                  <a:pt x="1463553" y="-22339"/>
                  <a:pt x="1687657" y="29955"/>
                  <a:pt x="2022948" y="0"/>
                </a:cubicBezTo>
                <a:cubicBezTo>
                  <a:pt x="2358239" y="-29955"/>
                  <a:pt x="2380903" y="14657"/>
                  <a:pt x="2575887" y="0"/>
                </a:cubicBezTo>
                <a:cubicBezTo>
                  <a:pt x="2770871" y="-14657"/>
                  <a:pt x="2936160" y="24215"/>
                  <a:pt x="3209744" y="0"/>
                </a:cubicBezTo>
                <a:cubicBezTo>
                  <a:pt x="3483328" y="-24215"/>
                  <a:pt x="3744116" y="-40959"/>
                  <a:pt x="4045896" y="0"/>
                </a:cubicBezTo>
                <a:cubicBezTo>
                  <a:pt x="4043340" y="267665"/>
                  <a:pt x="4031110" y="506017"/>
                  <a:pt x="4045896" y="662779"/>
                </a:cubicBezTo>
                <a:cubicBezTo>
                  <a:pt x="4060682" y="819541"/>
                  <a:pt x="4051978" y="1012262"/>
                  <a:pt x="4045896" y="1246024"/>
                </a:cubicBezTo>
                <a:cubicBezTo>
                  <a:pt x="4039814" y="1479786"/>
                  <a:pt x="4072242" y="1539630"/>
                  <a:pt x="4045896" y="1789502"/>
                </a:cubicBezTo>
                <a:cubicBezTo>
                  <a:pt x="4019550" y="2039374"/>
                  <a:pt x="4036002" y="2237454"/>
                  <a:pt x="4045896" y="2372747"/>
                </a:cubicBezTo>
                <a:cubicBezTo>
                  <a:pt x="4055790" y="2508041"/>
                  <a:pt x="4075817" y="2877345"/>
                  <a:pt x="4045896" y="3075292"/>
                </a:cubicBezTo>
                <a:cubicBezTo>
                  <a:pt x="4015975" y="3273240"/>
                  <a:pt x="4068036" y="3601848"/>
                  <a:pt x="4045896" y="3976671"/>
                </a:cubicBezTo>
                <a:cubicBezTo>
                  <a:pt x="3862608" y="3959119"/>
                  <a:pt x="3704775" y="4000530"/>
                  <a:pt x="3492957" y="3976671"/>
                </a:cubicBezTo>
                <a:cubicBezTo>
                  <a:pt x="3281139" y="3952812"/>
                  <a:pt x="3085909" y="3981729"/>
                  <a:pt x="2940018" y="3976671"/>
                </a:cubicBezTo>
                <a:cubicBezTo>
                  <a:pt x="2794127" y="3971613"/>
                  <a:pt x="2402843" y="3991197"/>
                  <a:pt x="2225243" y="3976671"/>
                </a:cubicBezTo>
                <a:cubicBezTo>
                  <a:pt x="2047644" y="3962145"/>
                  <a:pt x="1877228" y="3965723"/>
                  <a:pt x="1672304" y="3976671"/>
                </a:cubicBezTo>
                <a:cubicBezTo>
                  <a:pt x="1467380" y="3987619"/>
                  <a:pt x="1151163" y="3973337"/>
                  <a:pt x="997988" y="3976671"/>
                </a:cubicBezTo>
                <a:cubicBezTo>
                  <a:pt x="844813" y="3980005"/>
                  <a:pt x="287477" y="3964883"/>
                  <a:pt x="0" y="3976671"/>
                </a:cubicBezTo>
                <a:cubicBezTo>
                  <a:pt x="-28401" y="3805243"/>
                  <a:pt x="2777" y="3477471"/>
                  <a:pt x="0" y="3313893"/>
                </a:cubicBezTo>
                <a:cubicBezTo>
                  <a:pt x="-2777" y="3150315"/>
                  <a:pt x="-26390" y="2915039"/>
                  <a:pt x="0" y="2651114"/>
                </a:cubicBezTo>
                <a:cubicBezTo>
                  <a:pt x="26390" y="2387189"/>
                  <a:pt x="-12257" y="2143459"/>
                  <a:pt x="0" y="1908802"/>
                </a:cubicBezTo>
                <a:cubicBezTo>
                  <a:pt x="12257" y="1674145"/>
                  <a:pt x="1840" y="1556330"/>
                  <a:pt x="0" y="1285790"/>
                </a:cubicBezTo>
                <a:cubicBezTo>
                  <a:pt x="-1840" y="1015250"/>
                  <a:pt x="-1087" y="834481"/>
                  <a:pt x="0" y="662779"/>
                </a:cubicBezTo>
                <a:cubicBezTo>
                  <a:pt x="1087" y="491077"/>
                  <a:pt x="4908" y="237657"/>
                  <a:pt x="0" y="0"/>
                </a:cubicBezTo>
                <a:close/>
              </a:path>
              <a:path w="4045896" h="3976671" stroke="0" extrusionOk="0">
                <a:moveTo>
                  <a:pt x="0" y="0"/>
                </a:moveTo>
                <a:cubicBezTo>
                  <a:pt x="248122" y="-14273"/>
                  <a:pt x="417510" y="15258"/>
                  <a:pt x="633857" y="0"/>
                </a:cubicBezTo>
                <a:cubicBezTo>
                  <a:pt x="850204" y="-15258"/>
                  <a:pt x="1067173" y="11194"/>
                  <a:pt x="1186796" y="0"/>
                </a:cubicBezTo>
                <a:cubicBezTo>
                  <a:pt x="1306419" y="-11194"/>
                  <a:pt x="1564786" y="-5218"/>
                  <a:pt x="1942030" y="0"/>
                </a:cubicBezTo>
                <a:cubicBezTo>
                  <a:pt x="2319274" y="5218"/>
                  <a:pt x="2438463" y="9323"/>
                  <a:pt x="2575887" y="0"/>
                </a:cubicBezTo>
                <a:cubicBezTo>
                  <a:pt x="2713311" y="-9323"/>
                  <a:pt x="2931180" y="29183"/>
                  <a:pt x="3209744" y="0"/>
                </a:cubicBezTo>
                <a:cubicBezTo>
                  <a:pt x="3488308" y="-29183"/>
                  <a:pt x="3794481" y="-21999"/>
                  <a:pt x="4045896" y="0"/>
                </a:cubicBezTo>
                <a:cubicBezTo>
                  <a:pt x="4022084" y="240601"/>
                  <a:pt x="4036891" y="369767"/>
                  <a:pt x="4045896" y="583245"/>
                </a:cubicBezTo>
                <a:cubicBezTo>
                  <a:pt x="4054901" y="796723"/>
                  <a:pt x="4017249" y="1072845"/>
                  <a:pt x="4045896" y="1246024"/>
                </a:cubicBezTo>
                <a:cubicBezTo>
                  <a:pt x="4074543" y="1419203"/>
                  <a:pt x="4018795" y="1644765"/>
                  <a:pt x="4045896" y="1829269"/>
                </a:cubicBezTo>
                <a:cubicBezTo>
                  <a:pt x="4072997" y="2013774"/>
                  <a:pt x="4026613" y="2279654"/>
                  <a:pt x="4045896" y="2412514"/>
                </a:cubicBezTo>
                <a:cubicBezTo>
                  <a:pt x="4065179" y="2545375"/>
                  <a:pt x="4058940" y="2808200"/>
                  <a:pt x="4045896" y="3075292"/>
                </a:cubicBezTo>
                <a:cubicBezTo>
                  <a:pt x="4032852" y="3342384"/>
                  <a:pt x="4015181" y="3675295"/>
                  <a:pt x="4045896" y="3976671"/>
                </a:cubicBezTo>
                <a:cubicBezTo>
                  <a:pt x="3817878" y="3955570"/>
                  <a:pt x="3624393" y="3957640"/>
                  <a:pt x="3492957" y="3976671"/>
                </a:cubicBezTo>
                <a:cubicBezTo>
                  <a:pt x="3361521" y="3995702"/>
                  <a:pt x="3068644" y="3947930"/>
                  <a:pt x="2737723" y="3976671"/>
                </a:cubicBezTo>
                <a:cubicBezTo>
                  <a:pt x="2406802" y="4005412"/>
                  <a:pt x="2361013" y="3955003"/>
                  <a:pt x="2144325" y="3976671"/>
                </a:cubicBezTo>
                <a:cubicBezTo>
                  <a:pt x="1927637" y="3998339"/>
                  <a:pt x="1652288" y="4007095"/>
                  <a:pt x="1470009" y="3976671"/>
                </a:cubicBezTo>
                <a:cubicBezTo>
                  <a:pt x="1287730" y="3946247"/>
                  <a:pt x="1042510" y="4003593"/>
                  <a:pt x="714775" y="3976671"/>
                </a:cubicBezTo>
                <a:cubicBezTo>
                  <a:pt x="387040" y="3949749"/>
                  <a:pt x="164802" y="3972697"/>
                  <a:pt x="0" y="3976671"/>
                </a:cubicBezTo>
                <a:cubicBezTo>
                  <a:pt x="-26814" y="3834563"/>
                  <a:pt x="1837" y="3548049"/>
                  <a:pt x="0" y="3433193"/>
                </a:cubicBezTo>
                <a:cubicBezTo>
                  <a:pt x="-1837" y="3318337"/>
                  <a:pt x="-18928" y="2985264"/>
                  <a:pt x="0" y="2849948"/>
                </a:cubicBezTo>
                <a:cubicBezTo>
                  <a:pt x="18928" y="2714632"/>
                  <a:pt x="-13116" y="2368886"/>
                  <a:pt x="0" y="2226936"/>
                </a:cubicBezTo>
                <a:cubicBezTo>
                  <a:pt x="13116" y="2084986"/>
                  <a:pt x="23629" y="1699259"/>
                  <a:pt x="0" y="1484624"/>
                </a:cubicBezTo>
                <a:cubicBezTo>
                  <a:pt x="-23629" y="1269989"/>
                  <a:pt x="-16309" y="1125387"/>
                  <a:pt x="0" y="821845"/>
                </a:cubicBezTo>
                <a:cubicBezTo>
                  <a:pt x="16309" y="518303"/>
                  <a:pt x="38371" y="172471"/>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Baby Pilot" pitchFamily="2" charset="0"/>
              </a:rPr>
              <a:t>Hans </a:t>
            </a:r>
            <a:r>
              <a:rPr lang="en-US" sz="2400" dirty="0" err="1">
                <a:solidFill>
                  <a:schemeClr val="tx1"/>
                </a:solidFill>
                <a:latin typeface="Baby Pilot" pitchFamily="2" charset="0"/>
              </a:rPr>
              <a:t>Rosling</a:t>
            </a:r>
            <a:r>
              <a:rPr lang="en-US" sz="2400" dirty="0">
                <a:solidFill>
                  <a:schemeClr val="tx1"/>
                </a:solidFill>
                <a:latin typeface="Baby Pilot" pitchFamily="2" charset="0"/>
              </a:rPr>
              <a:t> presents a much clearer way of thinking about different countries around the world. Hans makes an important point that ‘poor developing’ countries do not exist as a distinct group anymore. Today, most people around the world (75%) live in middle-income countries. Not poor, not rich, but somewhere in the middle. </a:t>
            </a:r>
          </a:p>
        </p:txBody>
      </p:sp>
      <p:sp>
        <p:nvSpPr>
          <p:cNvPr id="2" name="TextBox 1">
            <a:extLst>
              <a:ext uri="{FF2B5EF4-FFF2-40B4-BE49-F238E27FC236}">
                <a16:creationId xmlns:a16="http://schemas.microsoft.com/office/drawing/2014/main" id="{82D22C13-E594-A34C-B41C-CA2D51CCC4D6}"/>
              </a:ext>
            </a:extLst>
          </p:cNvPr>
          <p:cNvSpPr txBox="1"/>
          <p:nvPr/>
        </p:nvSpPr>
        <p:spPr>
          <a:xfrm>
            <a:off x="998620" y="6051884"/>
            <a:ext cx="7170821" cy="646331"/>
          </a:xfrm>
          <a:prstGeom prst="rect">
            <a:avLst/>
          </a:prstGeom>
          <a:noFill/>
        </p:spPr>
        <p:txBody>
          <a:bodyPr wrap="square" rtlCol="0">
            <a:spAutoFit/>
          </a:bodyPr>
          <a:lstStyle/>
          <a:p>
            <a:r>
              <a:rPr lang="en-US" dirty="0">
                <a:hlinkClick r:id="rId4"/>
              </a:rPr>
              <a:t>https://www.youtube.com/watch?v=jbkSRLYSojo&amp;feature=emb_logo</a:t>
            </a:r>
            <a:endParaRPr lang="en-US" dirty="0"/>
          </a:p>
          <a:p>
            <a:endParaRPr lang="en-US" dirty="0"/>
          </a:p>
        </p:txBody>
      </p:sp>
    </p:spTree>
    <p:extLst>
      <p:ext uri="{BB962C8B-B14F-4D97-AF65-F5344CB8AC3E}">
        <p14:creationId xmlns:p14="http://schemas.microsoft.com/office/powerpoint/2010/main" val="22762484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pic>
        <p:nvPicPr>
          <p:cNvPr id="4" name="Picture 3">
            <a:extLst>
              <a:ext uri="{FF2B5EF4-FFF2-40B4-BE49-F238E27FC236}">
                <a16:creationId xmlns:a16="http://schemas.microsoft.com/office/drawing/2014/main" id="{FB9198F5-4CA8-AA42-A6C9-8FF85F9447B3}"/>
              </a:ext>
            </a:extLst>
          </p:cNvPr>
          <p:cNvPicPr>
            <a:picLocks noChangeAspect="1"/>
          </p:cNvPicPr>
          <p:nvPr/>
        </p:nvPicPr>
        <p:blipFill>
          <a:blip r:embed="rId2"/>
          <a:stretch>
            <a:fillRect/>
          </a:stretch>
        </p:blipFill>
        <p:spPr>
          <a:xfrm>
            <a:off x="389466" y="500175"/>
            <a:ext cx="9939867" cy="5978533"/>
          </a:xfrm>
          <a:prstGeom prst="rect">
            <a:avLst/>
          </a:prstGeom>
        </p:spPr>
      </p:pic>
      <p:pic>
        <p:nvPicPr>
          <p:cNvPr id="13" name="Picture 12" descr="A picture containing text, map&#10;&#10;Description automatically generated">
            <a:extLst>
              <a:ext uri="{FF2B5EF4-FFF2-40B4-BE49-F238E27FC236}">
                <a16:creationId xmlns:a16="http://schemas.microsoft.com/office/drawing/2014/main" id="{7AE705CB-1DE1-0E43-9ACC-167EF0868780}"/>
              </a:ext>
            </a:extLst>
          </p:cNvPr>
          <p:cNvPicPr>
            <a:picLocks noChangeAspect="1"/>
          </p:cNvPicPr>
          <p:nvPr/>
        </p:nvPicPr>
        <p:blipFill>
          <a:blip r:embed="rId3"/>
          <a:stretch>
            <a:fillRect/>
          </a:stretch>
        </p:blipFill>
        <p:spPr>
          <a:xfrm>
            <a:off x="10352410" y="5510321"/>
            <a:ext cx="1579446" cy="898453"/>
          </a:xfrm>
          <a:prstGeom prst="rect">
            <a:avLst/>
          </a:prstGeom>
        </p:spPr>
      </p:pic>
      <p:sp>
        <p:nvSpPr>
          <p:cNvPr id="14" name="TextBox 13">
            <a:extLst>
              <a:ext uri="{FF2B5EF4-FFF2-40B4-BE49-F238E27FC236}">
                <a16:creationId xmlns:a16="http://schemas.microsoft.com/office/drawing/2014/main" id="{E40A8EE5-7DDB-1D4A-9185-B22B1365383A}"/>
              </a:ext>
            </a:extLst>
          </p:cNvPr>
          <p:cNvSpPr txBox="1"/>
          <p:nvPr/>
        </p:nvSpPr>
        <p:spPr>
          <a:xfrm>
            <a:off x="10329333" y="880533"/>
            <a:ext cx="1371600" cy="5078313"/>
          </a:xfrm>
          <a:prstGeom prst="rect">
            <a:avLst/>
          </a:prstGeom>
          <a:noFill/>
        </p:spPr>
        <p:txBody>
          <a:bodyPr wrap="square" rtlCol="0">
            <a:spAutoFit/>
          </a:bodyPr>
          <a:lstStyle/>
          <a:p>
            <a:pPr algn="just"/>
            <a:r>
              <a:rPr lang="en-US" sz="1600" dirty="0">
                <a:latin typeface="Baby Pilot" pitchFamily="2" charset="0"/>
              </a:rPr>
              <a:t>This data proves why we should no longer refer to ‘rich’ and ‘poor’ countries. </a:t>
            </a:r>
          </a:p>
          <a:p>
            <a:pPr algn="just"/>
            <a:endParaRPr lang="en-US" sz="1600" dirty="0">
              <a:latin typeface="Baby Pilot" pitchFamily="2" charset="0"/>
            </a:endParaRPr>
          </a:p>
          <a:p>
            <a:pPr algn="just"/>
            <a:r>
              <a:rPr lang="en-US" sz="1600" dirty="0">
                <a:solidFill>
                  <a:srgbClr val="FF9300"/>
                </a:solidFill>
                <a:latin typeface="Baby Pilot" pitchFamily="2" charset="0"/>
              </a:rPr>
              <a:t>What patterns and trends can you take from this graph?</a:t>
            </a:r>
          </a:p>
          <a:p>
            <a:pPr algn="just"/>
            <a:endParaRPr lang="en-US" sz="1600" dirty="0">
              <a:solidFill>
                <a:srgbClr val="FF9300"/>
              </a:solidFill>
              <a:latin typeface="Baby Pilot" pitchFamily="2" charset="0"/>
            </a:endParaRPr>
          </a:p>
          <a:p>
            <a:pPr algn="just"/>
            <a:r>
              <a:rPr lang="en-US" sz="1600" dirty="0">
                <a:latin typeface="Baby Pilot" pitchFamily="2" charset="0"/>
              </a:rPr>
              <a:t>He also created a great tool for helping us to better understand this…</a:t>
            </a:r>
            <a:r>
              <a:rPr lang="en-US" sz="1600" dirty="0">
                <a:solidFill>
                  <a:srgbClr val="FF9300"/>
                </a:solidFill>
                <a:latin typeface="Baby Pilot" pitchFamily="2" charset="0"/>
              </a:rPr>
              <a:t> </a:t>
            </a:r>
          </a:p>
          <a:p>
            <a:pPr algn="just"/>
            <a:endParaRPr lang="en-US" sz="1600" dirty="0">
              <a:latin typeface="Baby Pilot" pitchFamily="2" charset="0"/>
            </a:endParaRPr>
          </a:p>
          <a:p>
            <a:pPr algn="just"/>
            <a:endParaRPr lang="en-US" sz="1600" dirty="0">
              <a:latin typeface="Baby Pilot" pitchFamily="2" charset="0"/>
            </a:endParaRPr>
          </a:p>
        </p:txBody>
      </p:sp>
      <p:sp>
        <p:nvSpPr>
          <p:cNvPr id="2" name="Rectangle 1">
            <a:extLst>
              <a:ext uri="{FF2B5EF4-FFF2-40B4-BE49-F238E27FC236}">
                <a16:creationId xmlns:a16="http://schemas.microsoft.com/office/drawing/2014/main" id="{AAADBFA2-EEBD-A44C-8C63-03535855208F}"/>
              </a:ext>
            </a:extLst>
          </p:cNvPr>
          <p:cNvSpPr/>
          <p:nvPr/>
        </p:nvSpPr>
        <p:spPr>
          <a:xfrm>
            <a:off x="965285" y="6529881"/>
            <a:ext cx="4681090" cy="338554"/>
          </a:xfrm>
          <a:prstGeom prst="rect">
            <a:avLst/>
          </a:prstGeom>
        </p:spPr>
        <p:txBody>
          <a:bodyPr wrap="none">
            <a:spAutoFit/>
          </a:bodyPr>
          <a:lstStyle/>
          <a:p>
            <a:r>
              <a:rPr lang="en-GB" sz="1600" dirty="0">
                <a:latin typeface="Baby Pilot" pitchFamily="2" charset="0"/>
                <a:hlinkClick r:id="rId4">
                  <a:extLst>
                    <a:ext uri="{A12FA001-AC4F-418D-AE19-62706E023703}">
                      <ahyp:hlinkClr xmlns:ahyp="http://schemas.microsoft.com/office/drawing/2018/hyperlinkcolor" val="tx"/>
                    </a:ext>
                  </a:extLst>
                </a:hlinkClick>
              </a:rPr>
              <a:t>https://www.gapminder.org/tools/#$chart-type=bubbles</a:t>
            </a:r>
            <a:endParaRPr lang="en-US" sz="1600" dirty="0">
              <a:latin typeface="Baby Pilot" pitchFamily="2" charset="0"/>
            </a:endParaRPr>
          </a:p>
        </p:txBody>
      </p:sp>
    </p:spTree>
    <p:extLst>
      <p:ext uri="{BB962C8B-B14F-4D97-AF65-F5344CB8AC3E}">
        <p14:creationId xmlns:p14="http://schemas.microsoft.com/office/powerpoint/2010/main" val="346567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pic>
        <p:nvPicPr>
          <p:cNvPr id="12" name="Picture 11" descr="A screenshot of a cell phone&#10;&#10;Description automatically generated">
            <a:extLst>
              <a:ext uri="{FF2B5EF4-FFF2-40B4-BE49-F238E27FC236}">
                <a16:creationId xmlns:a16="http://schemas.microsoft.com/office/drawing/2014/main" id="{6733E714-B980-5F4F-9879-0E88C32B21C7}"/>
              </a:ext>
            </a:extLst>
          </p:cNvPr>
          <p:cNvPicPr>
            <a:picLocks noChangeAspect="1"/>
          </p:cNvPicPr>
          <p:nvPr/>
        </p:nvPicPr>
        <p:blipFill>
          <a:blip r:embed="rId2"/>
          <a:stretch>
            <a:fillRect/>
          </a:stretch>
        </p:blipFill>
        <p:spPr>
          <a:xfrm>
            <a:off x="816630" y="1559918"/>
            <a:ext cx="7562850" cy="4080674"/>
          </a:xfrm>
          <a:prstGeom prst="rect">
            <a:avLst/>
          </a:prstGeom>
        </p:spPr>
      </p:pic>
      <p:sp>
        <p:nvSpPr>
          <p:cNvPr id="16" name="TextBox 15">
            <a:extLst>
              <a:ext uri="{FF2B5EF4-FFF2-40B4-BE49-F238E27FC236}">
                <a16:creationId xmlns:a16="http://schemas.microsoft.com/office/drawing/2014/main" id="{4DF50776-44C9-F546-8CE1-A4F2FAE2EB9E}"/>
              </a:ext>
            </a:extLst>
          </p:cNvPr>
          <p:cNvSpPr txBox="1"/>
          <p:nvPr/>
        </p:nvSpPr>
        <p:spPr>
          <a:xfrm>
            <a:off x="400237" y="568382"/>
            <a:ext cx="11427585" cy="923330"/>
          </a:xfrm>
          <a:prstGeom prst="rect">
            <a:avLst/>
          </a:prstGeom>
          <a:noFill/>
        </p:spPr>
        <p:txBody>
          <a:bodyPr wrap="square" rtlCol="0">
            <a:spAutoFit/>
          </a:bodyPr>
          <a:lstStyle/>
          <a:p>
            <a:pPr algn="ctr"/>
            <a:r>
              <a:rPr lang="en-US" sz="5400" dirty="0">
                <a:solidFill>
                  <a:srgbClr val="FF9300"/>
                </a:solidFill>
                <a:latin typeface="Baby Pilot" pitchFamily="2" charset="0"/>
              </a:rPr>
              <a:t>Four Income Levels </a:t>
            </a:r>
          </a:p>
        </p:txBody>
      </p:sp>
      <p:sp>
        <p:nvSpPr>
          <p:cNvPr id="13" name="TextBox 12">
            <a:extLst>
              <a:ext uri="{FF2B5EF4-FFF2-40B4-BE49-F238E27FC236}">
                <a16:creationId xmlns:a16="http://schemas.microsoft.com/office/drawing/2014/main" id="{26FAC830-5FAF-4043-B0B8-EF9D9ABCA79B}"/>
              </a:ext>
            </a:extLst>
          </p:cNvPr>
          <p:cNvSpPr txBox="1"/>
          <p:nvPr/>
        </p:nvSpPr>
        <p:spPr>
          <a:xfrm>
            <a:off x="2589382" y="5402813"/>
            <a:ext cx="846667" cy="369332"/>
          </a:xfrm>
          <a:prstGeom prst="rect">
            <a:avLst/>
          </a:prstGeom>
          <a:noFill/>
        </p:spPr>
        <p:txBody>
          <a:bodyPr wrap="square" rtlCol="0">
            <a:spAutoFit/>
          </a:bodyPr>
          <a:lstStyle/>
          <a:p>
            <a:r>
              <a:rPr lang="en-US" b="1" dirty="0"/>
              <a:t>$2</a:t>
            </a:r>
          </a:p>
        </p:txBody>
      </p:sp>
      <p:sp>
        <p:nvSpPr>
          <p:cNvPr id="18" name="TextBox 17">
            <a:extLst>
              <a:ext uri="{FF2B5EF4-FFF2-40B4-BE49-F238E27FC236}">
                <a16:creationId xmlns:a16="http://schemas.microsoft.com/office/drawing/2014/main" id="{7FBA17AB-E9F3-354B-BF4F-6D58D9336381}"/>
              </a:ext>
            </a:extLst>
          </p:cNvPr>
          <p:cNvSpPr txBox="1"/>
          <p:nvPr/>
        </p:nvSpPr>
        <p:spPr>
          <a:xfrm>
            <a:off x="4151862" y="5430102"/>
            <a:ext cx="846667" cy="369332"/>
          </a:xfrm>
          <a:prstGeom prst="rect">
            <a:avLst/>
          </a:prstGeom>
          <a:noFill/>
        </p:spPr>
        <p:txBody>
          <a:bodyPr wrap="square" rtlCol="0">
            <a:spAutoFit/>
          </a:bodyPr>
          <a:lstStyle/>
          <a:p>
            <a:r>
              <a:rPr lang="en-US" b="1" dirty="0"/>
              <a:t>$8</a:t>
            </a:r>
          </a:p>
        </p:txBody>
      </p:sp>
      <p:sp>
        <p:nvSpPr>
          <p:cNvPr id="19" name="TextBox 18">
            <a:extLst>
              <a:ext uri="{FF2B5EF4-FFF2-40B4-BE49-F238E27FC236}">
                <a16:creationId xmlns:a16="http://schemas.microsoft.com/office/drawing/2014/main" id="{8576E036-3AF7-174A-AEF8-D6F5AE8B9792}"/>
              </a:ext>
            </a:extLst>
          </p:cNvPr>
          <p:cNvSpPr txBox="1"/>
          <p:nvPr/>
        </p:nvSpPr>
        <p:spPr>
          <a:xfrm>
            <a:off x="5871856" y="5428249"/>
            <a:ext cx="846667" cy="369332"/>
          </a:xfrm>
          <a:prstGeom prst="rect">
            <a:avLst/>
          </a:prstGeom>
          <a:noFill/>
        </p:spPr>
        <p:txBody>
          <a:bodyPr wrap="square" rtlCol="0">
            <a:spAutoFit/>
          </a:bodyPr>
          <a:lstStyle/>
          <a:p>
            <a:r>
              <a:rPr lang="en-US" b="1" dirty="0"/>
              <a:t>$32</a:t>
            </a:r>
          </a:p>
        </p:txBody>
      </p:sp>
      <p:sp>
        <p:nvSpPr>
          <p:cNvPr id="14" name="TextBox 13">
            <a:extLst>
              <a:ext uri="{FF2B5EF4-FFF2-40B4-BE49-F238E27FC236}">
                <a16:creationId xmlns:a16="http://schemas.microsoft.com/office/drawing/2014/main" id="{8276F2D5-9C80-AF43-955F-858D6EA0C2B0}"/>
              </a:ext>
            </a:extLst>
          </p:cNvPr>
          <p:cNvSpPr txBox="1"/>
          <p:nvPr/>
        </p:nvSpPr>
        <p:spPr>
          <a:xfrm>
            <a:off x="7936371" y="1935470"/>
            <a:ext cx="3649022" cy="4154984"/>
          </a:xfrm>
          <a:prstGeom prst="rect">
            <a:avLst/>
          </a:prstGeom>
          <a:noFill/>
        </p:spPr>
        <p:txBody>
          <a:bodyPr wrap="square" rtlCol="0">
            <a:spAutoFit/>
          </a:bodyPr>
          <a:lstStyle/>
          <a:p>
            <a:pPr algn="just"/>
            <a:r>
              <a:rPr lang="en-US" sz="2400" dirty="0">
                <a:solidFill>
                  <a:srgbClr val="FF9300"/>
                </a:solidFill>
                <a:latin typeface="Baby Pilot" pitchFamily="2" charset="0"/>
              </a:rPr>
              <a:t>Each figure in the chart represents 1 billion people, and the seven figures show how the current world population is spread out across four income levels, expressed n terms of $ income per day. </a:t>
            </a:r>
          </a:p>
          <a:p>
            <a:pPr algn="just"/>
            <a:endParaRPr lang="en-US" sz="2400" dirty="0">
              <a:solidFill>
                <a:srgbClr val="FF9300"/>
              </a:solidFill>
              <a:latin typeface="Baby Pilot" pitchFamily="2" charset="0"/>
            </a:endParaRPr>
          </a:p>
          <a:p>
            <a:pPr algn="just"/>
            <a:r>
              <a:rPr lang="en-US" sz="2400" dirty="0">
                <a:latin typeface="Baby Pilot" pitchFamily="2" charset="0"/>
              </a:rPr>
              <a:t>But what does this look like in real terms?? </a:t>
            </a:r>
          </a:p>
        </p:txBody>
      </p:sp>
    </p:spTree>
    <p:extLst>
      <p:ext uri="{BB962C8B-B14F-4D97-AF65-F5344CB8AC3E}">
        <p14:creationId xmlns:p14="http://schemas.microsoft.com/office/powerpoint/2010/main" val="3249818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sp>
        <p:nvSpPr>
          <p:cNvPr id="16" name="TextBox 15">
            <a:extLst>
              <a:ext uri="{FF2B5EF4-FFF2-40B4-BE49-F238E27FC236}">
                <a16:creationId xmlns:a16="http://schemas.microsoft.com/office/drawing/2014/main" id="{4DF50776-44C9-F546-8CE1-A4F2FAE2EB9E}"/>
              </a:ext>
            </a:extLst>
          </p:cNvPr>
          <p:cNvSpPr txBox="1"/>
          <p:nvPr/>
        </p:nvSpPr>
        <p:spPr>
          <a:xfrm>
            <a:off x="400237" y="568382"/>
            <a:ext cx="11427585" cy="923330"/>
          </a:xfrm>
          <a:prstGeom prst="rect">
            <a:avLst/>
          </a:prstGeom>
          <a:noFill/>
        </p:spPr>
        <p:txBody>
          <a:bodyPr wrap="square" rtlCol="0">
            <a:spAutoFit/>
          </a:bodyPr>
          <a:lstStyle/>
          <a:p>
            <a:pPr algn="ctr"/>
            <a:r>
              <a:rPr lang="en-US" sz="5400" dirty="0">
                <a:solidFill>
                  <a:srgbClr val="FF9300"/>
                </a:solidFill>
                <a:latin typeface="Baby Pilot" pitchFamily="2" charset="0"/>
              </a:rPr>
              <a:t>Four Income Levels </a:t>
            </a:r>
          </a:p>
        </p:txBody>
      </p:sp>
      <p:pic>
        <p:nvPicPr>
          <p:cNvPr id="17" name="Picture 16">
            <a:extLst>
              <a:ext uri="{FF2B5EF4-FFF2-40B4-BE49-F238E27FC236}">
                <a16:creationId xmlns:a16="http://schemas.microsoft.com/office/drawing/2014/main" id="{A982D452-1440-ED4D-BDB6-9FB5788ED87F}"/>
              </a:ext>
            </a:extLst>
          </p:cNvPr>
          <p:cNvPicPr>
            <a:picLocks noChangeAspect="1"/>
          </p:cNvPicPr>
          <p:nvPr/>
        </p:nvPicPr>
        <p:blipFill>
          <a:blip r:embed="rId2"/>
          <a:stretch>
            <a:fillRect/>
          </a:stretch>
        </p:blipFill>
        <p:spPr>
          <a:xfrm>
            <a:off x="400237" y="1291667"/>
            <a:ext cx="5772194" cy="4997951"/>
          </a:xfrm>
          <a:prstGeom prst="rect">
            <a:avLst/>
          </a:prstGeom>
        </p:spPr>
      </p:pic>
      <p:sp>
        <p:nvSpPr>
          <p:cNvPr id="2" name="TextBox 1">
            <a:extLst>
              <a:ext uri="{FF2B5EF4-FFF2-40B4-BE49-F238E27FC236}">
                <a16:creationId xmlns:a16="http://schemas.microsoft.com/office/drawing/2014/main" id="{071F1EBD-4D88-CA4E-8235-4DA457C2AD8E}"/>
              </a:ext>
            </a:extLst>
          </p:cNvPr>
          <p:cNvSpPr txBox="1"/>
          <p:nvPr/>
        </p:nvSpPr>
        <p:spPr>
          <a:xfrm>
            <a:off x="6701482" y="2020927"/>
            <a:ext cx="4724400" cy="3539430"/>
          </a:xfrm>
          <a:prstGeom prst="rect">
            <a:avLst/>
          </a:prstGeom>
          <a:noFill/>
        </p:spPr>
        <p:txBody>
          <a:bodyPr wrap="square" rtlCol="0">
            <a:spAutoFit/>
          </a:bodyPr>
          <a:lstStyle/>
          <a:p>
            <a:pPr algn="just"/>
            <a:r>
              <a:rPr lang="en-GB" sz="2800" dirty="0">
                <a:latin typeface="Baby Pilot" pitchFamily="2" charset="0"/>
              </a:rPr>
              <a:t>Think of the four income levels as the levels of a computer game. Everyone wants to move from Level 1 to Level 2 and upward through the levels from there. Only, it’s a very strange computer game, because Level 1 is the hardest. </a:t>
            </a:r>
            <a:r>
              <a:rPr lang="en-GB" sz="2800" dirty="0">
                <a:solidFill>
                  <a:srgbClr val="FF9300"/>
                </a:solidFill>
                <a:latin typeface="Baby Pilot" pitchFamily="2" charset="0"/>
              </a:rPr>
              <a:t>Let’s play!</a:t>
            </a:r>
            <a:endParaRPr lang="en-US" sz="2800" dirty="0">
              <a:solidFill>
                <a:srgbClr val="FF9300"/>
              </a:solidFill>
              <a:latin typeface="Baby Pilot" pitchFamily="2" charset="0"/>
            </a:endParaRPr>
          </a:p>
        </p:txBody>
      </p:sp>
    </p:spTree>
    <p:extLst>
      <p:ext uri="{BB962C8B-B14F-4D97-AF65-F5344CB8AC3E}">
        <p14:creationId xmlns:p14="http://schemas.microsoft.com/office/powerpoint/2010/main" val="422574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85F2-9738-A848-9A28-E27F59996A7B}"/>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71E9B270-65B3-5D46-865B-838CD86B27C8}"/>
              </a:ext>
            </a:extLst>
          </p:cNvPr>
          <p:cNvGraphicFramePr>
            <a:graphicFrameLocks noGrp="1"/>
          </p:cNvGraphicFramePr>
          <p:nvPr>
            <p:ph idx="1"/>
            <p:extLst>
              <p:ext uri="{D42A27DB-BD31-4B8C-83A1-F6EECF244321}">
                <p14:modId xmlns:p14="http://schemas.microsoft.com/office/powerpoint/2010/main" val="2966931230"/>
              </p:ext>
            </p:extLst>
          </p:nvPr>
        </p:nvGraphicFramePr>
        <p:xfrm>
          <a:off x="194733" y="200025"/>
          <a:ext cx="11878735" cy="6520930"/>
        </p:xfrm>
        <a:graphic>
          <a:graphicData uri="http://schemas.openxmlformats.org/drawingml/2006/table">
            <a:tbl>
              <a:tblPr firstRow="1" bandRow="1">
                <a:tableStyleId>{5C22544A-7EE6-4342-B048-85BDC9FD1C3A}</a:tableStyleId>
              </a:tblPr>
              <a:tblGrid>
                <a:gridCol w="2006600">
                  <a:extLst>
                    <a:ext uri="{9D8B030D-6E8A-4147-A177-3AD203B41FA5}">
                      <a16:colId xmlns:a16="http://schemas.microsoft.com/office/drawing/2014/main" val="2275513004"/>
                    </a:ext>
                  </a:extLst>
                </a:gridCol>
                <a:gridCol w="2472267">
                  <a:extLst>
                    <a:ext uri="{9D8B030D-6E8A-4147-A177-3AD203B41FA5}">
                      <a16:colId xmlns:a16="http://schemas.microsoft.com/office/drawing/2014/main" val="482691575"/>
                    </a:ext>
                  </a:extLst>
                </a:gridCol>
                <a:gridCol w="2438400">
                  <a:extLst>
                    <a:ext uri="{9D8B030D-6E8A-4147-A177-3AD203B41FA5}">
                      <a16:colId xmlns:a16="http://schemas.microsoft.com/office/drawing/2014/main" val="3650379125"/>
                    </a:ext>
                  </a:extLst>
                </a:gridCol>
                <a:gridCol w="2404533">
                  <a:extLst>
                    <a:ext uri="{9D8B030D-6E8A-4147-A177-3AD203B41FA5}">
                      <a16:colId xmlns:a16="http://schemas.microsoft.com/office/drawing/2014/main" val="4226448143"/>
                    </a:ext>
                  </a:extLst>
                </a:gridCol>
                <a:gridCol w="2556935">
                  <a:extLst>
                    <a:ext uri="{9D8B030D-6E8A-4147-A177-3AD203B41FA5}">
                      <a16:colId xmlns:a16="http://schemas.microsoft.com/office/drawing/2014/main" val="3587208184"/>
                    </a:ext>
                  </a:extLst>
                </a:gridCol>
              </a:tblGrid>
              <a:tr h="6247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9300"/>
                          </a:solidFill>
                          <a:latin typeface="Baby Pilot" pitchFamily="2" charset="0"/>
                        </a:rPr>
                        <a:t>Four Income Levels </a:t>
                      </a:r>
                    </a:p>
                    <a:p>
                      <a:pPr algn="ctr"/>
                      <a:endParaRPr lang="en-US" sz="2000" dirty="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FF9300"/>
                          </a:solidFill>
                          <a:latin typeface="Baby Pilot" pitchFamily="2" charset="0"/>
                        </a:rPr>
                        <a:t>Level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FF9300"/>
                          </a:solidFill>
                          <a:latin typeface="Baby Pilot" pitchFamily="2" charset="0"/>
                        </a:rPr>
                        <a:t>Level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FF9300"/>
                          </a:solidFill>
                          <a:latin typeface="Baby Pilot" pitchFamily="2" charset="0"/>
                        </a:rPr>
                        <a:t>Level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rgbClr val="FF9300"/>
                          </a:solidFill>
                          <a:latin typeface="Baby Pilot" pitchFamily="2" charset="0"/>
                        </a:rPr>
                        <a:t>Level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2745924"/>
                  </a:ext>
                </a:extLst>
              </a:tr>
              <a:tr h="1176170">
                <a:tc>
                  <a:txBody>
                    <a:bodyPr/>
                    <a:lstStyle/>
                    <a:p>
                      <a:pPr algn="ctr"/>
                      <a:endParaRPr lang="en-US" sz="2000" dirty="0">
                        <a:solidFill>
                          <a:schemeClr val="tx1"/>
                        </a:solidFill>
                        <a:latin typeface="Baby Pilot" pitchFamily="2" charset="0"/>
                      </a:endParaRPr>
                    </a:p>
                    <a:p>
                      <a:pPr algn="ctr"/>
                      <a:r>
                        <a:rPr lang="en-US" sz="2000" dirty="0">
                          <a:solidFill>
                            <a:schemeClr val="tx1"/>
                          </a:solidFill>
                          <a:latin typeface="Baby Pilot" pitchFamily="2" charset="0"/>
                        </a:rPr>
                        <a:t>Drinking Water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582853"/>
                  </a:ext>
                </a:extLst>
              </a:tr>
              <a:tr h="1176170">
                <a:tc>
                  <a:txBody>
                    <a:bodyPr/>
                    <a:lstStyle/>
                    <a:p>
                      <a:pPr algn="ctr"/>
                      <a:endParaRPr lang="en-US" sz="2000" dirty="0">
                        <a:solidFill>
                          <a:schemeClr val="tx1"/>
                        </a:solidFill>
                        <a:latin typeface="Baby Pilot" pitchFamily="2" charset="0"/>
                      </a:endParaRPr>
                    </a:p>
                    <a:p>
                      <a:pPr algn="ctr"/>
                      <a:r>
                        <a:rPr lang="en-US" sz="2000" dirty="0">
                          <a:solidFill>
                            <a:schemeClr val="tx1"/>
                          </a:solidFill>
                          <a:latin typeface="Baby Pilot" pitchFamily="2" charset="0"/>
                        </a:rPr>
                        <a:t>Transport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3497747"/>
                  </a:ext>
                </a:extLst>
              </a:tr>
              <a:tr h="1176170">
                <a:tc>
                  <a:txBody>
                    <a:bodyPr/>
                    <a:lstStyle/>
                    <a:p>
                      <a:pPr algn="ctr"/>
                      <a:endParaRPr lang="en-US" sz="2000" dirty="0">
                        <a:solidFill>
                          <a:schemeClr val="tx1"/>
                        </a:solidFill>
                        <a:latin typeface="Baby Pilot" pitchFamily="2" charset="0"/>
                      </a:endParaRPr>
                    </a:p>
                    <a:p>
                      <a:pPr algn="ctr"/>
                      <a:r>
                        <a:rPr lang="en-US" sz="2000" dirty="0">
                          <a:solidFill>
                            <a:schemeClr val="tx1"/>
                          </a:solidFill>
                          <a:latin typeface="Baby Pilot" pitchFamily="2" charset="0"/>
                        </a:rPr>
                        <a:t>Cooking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865406"/>
                  </a:ext>
                </a:extLst>
              </a:tr>
              <a:tr h="1176170">
                <a:tc>
                  <a:txBody>
                    <a:bodyPr/>
                    <a:lstStyle/>
                    <a:p>
                      <a:pPr algn="ctr"/>
                      <a:endParaRPr lang="en-US" sz="2000" dirty="0">
                        <a:solidFill>
                          <a:schemeClr val="tx1"/>
                        </a:solidFill>
                        <a:latin typeface="Baby Pilot" pitchFamily="2" charset="0"/>
                      </a:endParaRPr>
                    </a:p>
                    <a:p>
                      <a:pPr algn="ctr"/>
                      <a:r>
                        <a:rPr lang="en-US" sz="2000" dirty="0">
                          <a:solidFill>
                            <a:schemeClr val="tx1"/>
                          </a:solidFill>
                          <a:latin typeface="Baby Pilot" pitchFamily="2" charset="0"/>
                        </a:rPr>
                        <a:t>Eating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767365"/>
                  </a:ext>
                </a:extLst>
              </a:tr>
              <a:tr h="1176170">
                <a:tc>
                  <a:txBody>
                    <a:bodyPr/>
                    <a:lstStyle/>
                    <a:p>
                      <a:pPr algn="ctr"/>
                      <a:endParaRPr lang="en-US" sz="2000" dirty="0">
                        <a:solidFill>
                          <a:schemeClr val="tx1"/>
                        </a:solidFill>
                        <a:latin typeface="Baby Pilot" pitchFamily="2" charset="0"/>
                      </a:endParaRPr>
                    </a:p>
                    <a:p>
                      <a:pPr algn="ctr"/>
                      <a:r>
                        <a:rPr lang="en-US" sz="2000" dirty="0">
                          <a:solidFill>
                            <a:schemeClr val="tx1"/>
                          </a:solidFill>
                          <a:latin typeface="Baby Pilot" pitchFamily="2" charset="0"/>
                        </a:rPr>
                        <a:t>Sleeping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chemeClr val="tx1"/>
                        </a:solidFill>
                        <a:latin typeface="Baby Pilo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399714"/>
                  </a:ext>
                </a:extLst>
              </a:tr>
            </a:tbl>
          </a:graphicData>
        </a:graphic>
      </p:graphicFrame>
    </p:spTree>
    <p:extLst>
      <p:ext uri="{BB962C8B-B14F-4D97-AF65-F5344CB8AC3E}">
        <p14:creationId xmlns:p14="http://schemas.microsoft.com/office/powerpoint/2010/main" val="1858315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sp>
        <p:nvSpPr>
          <p:cNvPr id="16" name="TextBox 15">
            <a:extLst>
              <a:ext uri="{FF2B5EF4-FFF2-40B4-BE49-F238E27FC236}">
                <a16:creationId xmlns:a16="http://schemas.microsoft.com/office/drawing/2014/main" id="{4DF50776-44C9-F546-8CE1-A4F2FAE2EB9E}"/>
              </a:ext>
            </a:extLst>
          </p:cNvPr>
          <p:cNvSpPr txBox="1"/>
          <p:nvPr/>
        </p:nvSpPr>
        <p:spPr>
          <a:xfrm>
            <a:off x="955418" y="617470"/>
            <a:ext cx="11427585" cy="923330"/>
          </a:xfrm>
          <a:prstGeom prst="rect">
            <a:avLst/>
          </a:prstGeom>
          <a:noFill/>
        </p:spPr>
        <p:txBody>
          <a:bodyPr wrap="square" rtlCol="0">
            <a:spAutoFit/>
          </a:bodyPr>
          <a:lstStyle/>
          <a:p>
            <a:pPr algn="ctr"/>
            <a:r>
              <a:rPr lang="en-US" sz="5400" dirty="0">
                <a:solidFill>
                  <a:srgbClr val="FF9300"/>
                </a:solidFill>
                <a:latin typeface="Baby Pilot" pitchFamily="2" charset="0"/>
              </a:rPr>
              <a:t>Four Income Levels- Level 1  </a:t>
            </a:r>
          </a:p>
        </p:txBody>
      </p:sp>
      <p:pic>
        <p:nvPicPr>
          <p:cNvPr id="17" name="Picture 16">
            <a:extLst>
              <a:ext uri="{FF2B5EF4-FFF2-40B4-BE49-F238E27FC236}">
                <a16:creationId xmlns:a16="http://schemas.microsoft.com/office/drawing/2014/main" id="{A982D452-1440-ED4D-BDB6-9FB5788ED87F}"/>
              </a:ext>
            </a:extLst>
          </p:cNvPr>
          <p:cNvPicPr>
            <a:picLocks noChangeAspect="1"/>
          </p:cNvPicPr>
          <p:nvPr/>
        </p:nvPicPr>
        <p:blipFill rotWithShape="1">
          <a:blip r:embed="rId2"/>
          <a:srcRect l="1" r="71436"/>
          <a:stretch/>
        </p:blipFill>
        <p:spPr>
          <a:xfrm>
            <a:off x="975970" y="1291667"/>
            <a:ext cx="2340622" cy="4997951"/>
          </a:xfrm>
          <a:prstGeom prst="rect">
            <a:avLst/>
          </a:prstGeom>
        </p:spPr>
      </p:pic>
      <p:sp>
        <p:nvSpPr>
          <p:cNvPr id="2" name="TextBox 1">
            <a:extLst>
              <a:ext uri="{FF2B5EF4-FFF2-40B4-BE49-F238E27FC236}">
                <a16:creationId xmlns:a16="http://schemas.microsoft.com/office/drawing/2014/main" id="{071F1EBD-4D88-CA4E-8235-4DA457C2AD8E}"/>
              </a:ext>
            </a:extLst>
          </p:cNvPr>
          <p:cNvSpPr txBox="1"/>
          <p:nvPr/>
        </p:nvSpPr>
        <p:spPr>
          <a:xfrm>
            <a:off x="3595205" y="1768104"/>
            <a:ext cx="7954549" cy="4619085"/>
          </a:xfrm>
          <a:prstGeom prst="rect">
            <a:avLst/>
          </a:prstGeom>
          <a:noFill/>
        </p:spPr>
        <p:txBody>
          <a:bodyPr wrap="square" rtlCol="0">
            <a:spAutoFit/>
          </a:bodyPr>
          <a:lstStyle/>
          <a:p>
            <a:pPr algn="just">
              <a:lnSpc>
                <a:spcPct val="150000"/>
              </a:lnSpc>
            </a:pPr>
            <a:r>
              <a:rPr lang="en-GB" dirty="0">
                <a:solidFill>
                  <a:srgbClr val="FF9300"/>
                </a:solidFill>
                <a:latin typeface="Baby Pilot" pitchFamily="2" charset="0"/>
              </a:rPr>
              <a:t>LEVEL 1. </a:t>
            </a:r>
            <a:r>
              <a:rPr lang="en-GB" dirty="0">
                <a:latin typeface="Baby Pilot" pitchFamily="2" charset="0"/>
              </a:rPr>
              <a:t>You start on Level 1 with $1 per day. Your five children have to spend hours walking barefoot with your single plastic bucket, back and forth, to fetch water from a dirty mud hole an hour’s walk away. On their way home they gather firewood, and you prepare the same </a:t>
            </a:r>
            <a:r>
              <a:rPr lang="en-GB" dirty="0" err="1">
                <a:latin typeface="Baby Pilot" pitchFamily="2" charset="0"/>
              </a:rPr>
              <a:t>gray</a:t>
            </a:r>
            <a:r>
              <a:rPr lang="en-GB" dirty="0">
                <a:latin typeface="Baby Pilot" pitchFamily="2" charset="0"/>
              </a:rPr>
              <a:t> porridge that you’ve been eating at every meal, every day, for your whole life— except during the months when the </a:t>
            </a:r>
            <a:r>
              <a:rPr lang="en-GB" dirty="0" err="1">
                <a:latin typeface="Baby Pilot" pitchFamily="2" charset="0"/>
              </a:rPr>
              <a:t>meager</a:t>
            </a:r>
            <a:r>
              <a:rPr lang="en-GB" dirty="0">
                <a:latin typeface="Baby Pilot" pitchFamily="2" charset="0"/>
              </a:rPr>
              <a:t> soil yielded no crops and you went to bed hungry. One day your youngest daughter develops a nasty cough. Smoke from the indoor fire is weakening her lungs. You can’t afford antibiotics, and one month later she is dead. This is extreme poverty. Yet you keep struggling on. If you are lucky and the yields are good, you can maybe sell some surplus crops and manage to earn more than $2 a day, which would move you to the next level. Good luck! (Roughly 1 billion people live like this today.)</a:t>
            </a:r>
            <a:endParaRPr lang="en-US" dirty="0">
              <a:solidFill>
                <a:srgbClr val="FF9300"/>
              </a:solidFill>
              <a:latin typeface="Baby Pilot" pitchFamily="2" charset="0"/>
            </a:endParaRPr>
          </a:p>
        </p:txBody>
      </p:sp>
      <p:sp>
        <p:nvSpPr>
          <p:cNvPr id="3" name="TextBox 2">
            <a:extLst>
              <a:ext uri="{FF2B5EF4-FFF2-40B4-BE49-F238E27FC236}">
                <a16:creationId xmlns:a16="http://schemas.microsoft.com/office/drawing/2014/main" id="{529A3112-CCEE-314D-986F-6B404A5F39EB}"/>
              </a:ext>
            </a:extLst>
          </p:cNvPr>
          <p:cNvSpPr txBox="1"/>
          <p:nvPr/>
        </p:nvSpPr>
        <p:spPr>
          <a:xfrm rot="16200000">
            <a:off x="570752" y="5680677"/>
            <a:ext cx="1099248" cy="369332"/>
          </a:xfrm>
          <a:prstGeom prst="rect">
            <a:avLst/>
          </a:prstGeom>
          <a:solidFill>
            <a:schemeClr val="bg1"/>
          </a:solidFill>
        </p:spPr>
        <p:txBody>
          <a:bodyPr wrap="square" rtlCol="0">
            <a:spAutoFit/>
          </a:bodyPr>
          <a:lstStyle/>
          <a:p>
            <a:pPr algn="ctr"/>
            <a:r>
              <a:rPr lang="en-US" dirty="0"/>
              <a:t>Sleeping </a:t>
            </a:r>
          </a:p>
        </p:txBody>
      </p:sp>
      <p:sp>
        <p:nvSpPr>
          <p:cNvPr id="14" name="TextBox 13">
            <a:extLst>
              <a:ext uri="{FF2B5EF4-FFF2-40B4-BE49-F238E27FC236}">
                <a16:creationId xmlns:a16="http://schemas.microsoft.com/office/drawing/2014/main" id="{678D7E5D-D12E-C842-8397-C8A9A5AAB883}"/>
              </a:ext>
            </a:extLst>
          </p:cNvPr>
          <p:cNvSpPr txBox="1"/>
          <p:nvPr/>
        </p:nvSpPr>
        <p:spPr>
          <a:xfrm rot="16200000">
            <a:off x="590461" y="4581429"/>
            <a:ext cx="1099248" cy="369332"/>
          </a:xfrm>
          <a:prstGeom prst="rect">
            <a:avLst/>
          </a:prstGeom>
          <a:solidFill>
            <a:schemeClr val="bg1"/>
          </a:solidFill>
        </p:spPr>
        <p:txBody>
          <a:bodyPr wrap="square" rtlCol="0">
            <a:spAutoFit/>
          </a:bodyPr>
          <a:lstStyle/>
          <a:p>
            <a:pPr algn="ctr"/>
            <a:r>
              <a:rPr lang="en-US" dirty="0"/>
              <a:t>Eating</a:t>
            </a:r>
          </a:p>
        </p:txBody>
      </p:sp>
      <p:sp>
        <p:nvSpPr>
          <p:cNvPr id="18" name="TextBox 17">
            <a:extLst>
              <a:ext uri="{FF2B5EF4-FFF2-40B4-BE49-F238E27FC236}">
                <a16:creationId xmlns:a16="http://schemas.microsoft.com/office/drawing/2014/main" id="{3EC5E719-5650-364A-B9D0-E0AD395BE969}"/>
              </a:ext>
            </a:extLst>
          </p:cNvPr>
          <p:cNvSpPr txBox="1"/>
          <p:nvPr/>
        </p:nvSpPr>
        <p:spPr>
          <a:xfrm rot="16200000">
            <a:off x="590461" y="3670163"/>
            <a:ext cx="1099248" cy="369332"/>
          </a:xfrm>
          <a:prstGeom prst="rect">
            <a:avLst/>
          </a:prstGeom>
          <a:solidFill>
            <a:schemeClr val="bg1"/>
          </a:solidFill>
        </p:spPr>
        <p:txBody>
          <a:bodyPr wrap="square" rtlCol="0">
            <a:spAutoFit/>
          </a:bodyPr>
          <a:lstStyle/>
          <a:p>
            <a:pPr algn="ctr"/>
            <a:r>
              <a:rPr lang="en-US" dirty="0"/>
              <a:t>Cooking</a:t>
            </a:r>
          </a:p>
        </p:txBody>
      </p:sp>
      <p:sp>
        <p:nvSpPr>
          <p:cNvPr id="19" name="TextBox 18">
            <a:extLst>
              <a:ext uri="{FF2B5EF4-FFF2-40B4-BE49-F238E27FC236}">
                <a16:creationId xmlns:a16="http://schemas.microsoft.com/office/drawing/2014/main" id="{C2555A7F-1739-8846-9994-BFDEA5C85986}"/>
              </a:ext>
            </a:extLst>
          </p:cNvPr>
          <p:cNvSpPr txBox="1"/>
          <p:nvPr/>
        </p:nvSpPr>
        <p:spPr>
          <a:xfrm rot="16200000">
            <a:off x="624328" y="2694710"/>
            <a:ext cx="1099248" cy="369332"/>
          </a:xfrm>
          <a:prstGeom prst="rect">
            <a:avLst/>
          </a:prstGeom>
          <a:solidFill>
            <a:schemeClr val="bg1"/>
          </a:solidFill>
        </p:spPr>
        <p:txBody>
          <a:bodyPr wrap="square" rtlCol="0">
            <a:spAutoFit/>
          </a:bodyPr>
          <a:lstStyle/>
          <a:p>
            <a:pPr algn="ctr"/>
            <a:r>
              <a:rPr lang="en-US" dirty="0"/>
              <a:t>Transport</a:t>
            </a:r>
          </a:p>
        </p:txBody>
      </p:sp>
      <p:sp>
        <p:nvSpPr>
          <p:cNvPr id="20" name="TextBox 19">
            <a:extLst>
              <a:ext uri="{FF2B5EF4-FFF2-40B4-BE49-F238E27FC236}">
                <a16:creationId xmlns:a16="http://schemas.microsoft.com/office/drawing/2014/main" id="{CCD2F6B0-2859-9144-95FA-C854E90D07CB}"/>
              </a:ext>
            </a:extLst>
          </p:cNvPr>
          <p:cNvSpPr txBox="1"/>
          <p:nvPr/>
        </p:nvSpPr>
        <p:spPr>
          <a:xfrm rot="16200000">
            <a:off x="644322" y="1748653"/>
            <a:ext cx="1099248" cy="261610"/>
          </a:xfrm>
          <a:prstGeom prst="rect">
            <a:avLst/>
          </a:prstGeom>
          <a:solidFill>
            <a:schemeClr val="bg1"/>
          </a:solidFill>
        </p:spPr>
        <p:txBody>
          <a:bodyPr wrap="square" rtlCol="0">
            <a:spAutoFit/>
          </a:bodyPr>
          <a:lstStyle/>
          <a:p>
            <a:pPr algn="ctr"/>
            <a:r>
              <a:rPr lang="en-US" sz="1100" dirty="0"/>
              <a:t>Drinking Water</a:t>
            </a:r>
          </a:p>
        </p:txBody>
      </p:sp>
      <p:sp>
        <p:nvSpPr>
          <p:cNvPr id="22" name="TextBox 21">
            <a:extLst>
              <a:ext uri="{FF2B5EF4-FFF2-40B4-BE49-F238E27FC236}">
                <a16:creationId xmlns:a16="http://schemas.microsoft.com/office/drawing/2014/main" id="{4FED57A6-FAB1-FD4F-AFFA-5D9448556336}"/>
              </a:ext>
            </a:extLst>
          </p:cNvPr>
          <p:cNvSpPr txBox="1"/>
          <p:nvPr/>
        </p:nvSpPr>
        <p:spPr>
          <a:xfrm>
            <a:off x="1645316" y="1107001"/>
            <a:ext cx="1099248" cy="369332"/>
          </a:xfrm>
          <a:prstGeom prst="rect">
            <a:avLst/>
          </a:prstGeom>
          <a:solidFill>
            <a:schemeClr val="bg1"/>
          </a:solidFill>
        </p:spPr>
        <p:txBody>
          <a:bodyPr wrap="square" rtlCol="0">
            <a:spAutoFit/>
          </a:bodyPr>
          <a:lstStyle/>
          <a:p>
            <a:pPr algn="ctr"/>
            <a:r>
              <a:rPr lang="en-US" dirty="0"/>
              <a:t>Level 1 </a:t>
            </a:r>
          </a:p>
        </p:txBody>
      </p:sp>
      <p:pic>
        <p:nvPicPr>
          <p:cNvPr id="23" name="Picture 22" descr="A screenshot of a cell phone&#10;&#10;Description automatically generated">
            <a:extLst>
              <a:ext uri="{FF2B5EF4-FFF2-40B4-BE49-F238E27FC236}">
                <a16:creationId xmlns:a16="http://schemas.microsoft.com/office/drawing/2014/main" id="{BE4E13A8-D9E9-634B-B2DB-2308F3ED4438}"/>
              </a:ext>
            </a:extLst>
          </p:cNvPr>
          <p:cNvPicPr>
            <a:picLocks noChangeAspect="1"/>
          </p:cNvPicPr>
          <p:nvPr/>
        </p:nvPicPr>
        <p:blipFill rotWithShape="1">
          <a:blip r:embed="rId3"/>
          <a:srcRect t="30657" r="73352" b="24942"/>
          <a:stretch/>
        </p:blipFill>
        <p:spPr>
          <a:xfrm>
            <a:off x="10265263" y="470414"/>
            <a:ext cx="1284491" cy="1154789"/>
          </a:xfrm>
          <a:prstGeom prst="rect">
            <a:avLst/>
          </a:prstGeom>
        </p:spPr>
      </p:pic>
      <p:sp>
        <p:nvSpPr>
          <p:cNvPr id="24" name="TextBox 23">
            <a:extLst>
              <a:ext uri="{FF2B5EF4-FFF2-40B4-BE49-F238E27FC236}">
                <a16:creationId xmlns:a16="http://schemas.microsoft.com/office/drawing/2014/main" id="{DFC57E16-90E5-D842-9DF2-A2FECF3E2630}"/>
              </a:ext>
            </a:extLst>
          </p:cNvPr>
          <p:cNvSpPr txBox="1"/>
          <p:nvPr/>
        </p:nvSpPr>
        <p:spPr>
          <a:xfrm>
            <a:off x="11273285" y="1440211"/>
            <a:ext cx="846667" cy="276999"/>
          </a:xfrm>
          <a:prstGeom prst="rect">
            <a:avLst/>
          </a:prstGeom>
          <a:noFill/>
        </p:spPr>
        <p:txBody>
          <a:bodyPr wrap="square" rtlCol="0">
            <a:spAutoFit/>
          </a:bodyPr>
          <a:lstStyle/>
          <a:p>
            <a:r>
              <a:rPr lang="en-US" sz="1200" b="1" dirty="0"/>
              <a:t>$2</a:t>
            </a:r>
          </a:p>
        </p:txBody>
      </p:sp>
    </p:spTree>
    <p:extLst>
      <p:ext uri="{BB962C8B-B14F-4D97-AF65-F5344CB8AC3E}">
        <p14:creationId xmlns:p14="http://schemas.microsoft.com/office/powerpoint/2010/main" val="274247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sp>
        <p:nvSpPr>
          <p:cNvPr id="16" name="TextBox 15">
            <a:extLst>
              <a:ext uri="{FF2B5EF4-FFF2-40B4-BE49-F238E27FC236}">
                <a16:creationId xmlns:a16="http://schemas.microsoft.com/office/drawing/2014/main" id="{4DF50776-44C9-F546-8CE1-A4F2FAE2EB9E}"/>
              </a:ext>
            </a:extLst>
          </p:cNvPr>
          <p:cNvSpPr txBox="1"/>
          <p:nvPr/>
        </p:nvSpPr>
        <p:spPr>
          <a:xfrm>
            <a:off x="1063141" y="461285"/>
            <a:ext cx="11427585" cy="923330"/>
          </a:xfrm>
          <a:prstGeom prst="rect">
            <a:avLst/>
          </a:prstGeom>
          <a:noFill/>
        </p:spPr>
        <p:txBody>
          <a:bodyPr wrap="square" rtlCol="0">
            <a:spAutoFit/>
          </a:bodyPr>
          <a:lstStyle/>
          <a:p>
            <a:pPr algn="ctr"/>
            <a:r>
              <a:rPr lang="en-US" sz="5400" dirty="0">
                <a:solidFill>
                  <a:srgbClr val="FF9300"/>
                </a:solidFill>
                <a:latin typeface="Baby Pilot" pitchFamily="2" charset="0"/>
              </a:rPr>
              <a:t>Four Income Levels- Level 2  </a:t>
            </a:r>
          </a:p>
        </p:txBody>
      </p:sp>
      <p:sp>
        <p:nvSpPr>
          <p:cNvPr id="2" name="TextBox 1">
            <a:extLst>
              <a:ext uri="{FF2B5EF4-FFF2-40B4-BE49-F238E27FC236}">
                <a16:creationId xmlns:a16="http://schemas.microsoft.com/office/drawing/2014/main" id="{071F1EBD-4D88-CA4E-8235-4DA457C2AD8E}"/>
              </a:ext>
            </a:extLst>
          </p:cNvPr>
          <p:cNvSpPr txBox="1"/>
          <p:nvPr/>
        </p:nvSpPr>
        <p:spPr>
          <a:xfrm>
            <a:off x="3609645" y="1625203"/>
            <a:ext cx="7954549" cy="4485459"/>
          </a:xfrm>
          <a:prstGeom prst="rect">
            <a:avLst/>
          </a:prstGeom>
          <a:noFill/>
        </p:spPr>
        <p:txBody>
          <a:bodyPr wrap="square" rtlCol="0">
            <a:spAutoFit/>
          </a:bodyPr>
          <a:lstStyle/>
          <a:p>
            <a:pPr algn="just">
              <a:lnSpc>
                <a:spcPct val="150000"/>
              </a:lnSpc>
            </a:pPr>
            <a:r>
              <a:rPr lang="en-GB" sz="1600" dirty="0">
                <a:solidFill>
                  <a:srgbClr val="FF9300"/>
                </a:solidFill>
                <a:latin typeface="Baby Pilot" pitchFamily="2" charset="0"/>
              </a:rPr>
              <a:t>LEVEL 2. </a:t>
            </a:r>
            <a:r>
              <a:rPr lang="en-GB" sz="1600" dirty="0">
                <a:latin typeface="Baby Pilot" pitchFamily="2" charset="0"/>
              </a:rPr>
              <a:t>You’ve made it. In fact, you’ve quadrupled your income and now you earn $4 a day. Three extra dollars every day. What are you going to do with all this money? Now you can buy food that you didn’t grow yourself, and you can afford chickens, which means eggs. You save some money and buy sandals for your children, and a bike, and more plastic buckets. Now it takes you only half an hour to fetch water for the day. You buy a gas stove so your children can attend school instead of gathering wood. When there’s power they do their homework under a bulb. But the electricity is too unstable for a freezer. You save up for mattresses so you don’t have to sleep on the mud floor. Life is much better now, but still very uncertain. A single illness and you would have to sell most of your possessions to buy medicine. That would throw you back to Level 1 again. Another three dollars a day would be good, but to experience really drastic improvement you need to quadruple again. If you can land a job in the local garment industry you will be the first member of your family to bring home a salary. (Roughly 3 billion people live like this today.)</a:t>
            </a:r>
            <a:endParaRPr lang="en-US" sz="1600" dirty="0">
              <a:solidFill>
                <a:srgbClr val="FF9300"/>
              </a:solidFill>
              <a:latin typeface="Baby Pilot" pitchFamily="2" charset="0"/>
            </a:endParaRPr>
          </a:p>
        </p:txBody>
      </p:sp>
      <p:sp>
        <p:nvSpPr>
          <p:cNvPr id="3" name="TextBox 2">
            <a:extLst>
              <a:ext uri="{FF2B5EF4-FFF2-40B4-BE49-F238E27FC236}">
                <a16:creationId xmlns:a16="http://schemas.microsoft.com/office/drawing/2014/main" id="{529A3112-CCEE-314D-986F-6B404A5F39EB}"/>
              </a:ext>
            </a:extLst>
          </p:cNvPr>
          <p:cNvSpPr txBox="1"/>
          <p:nvPr/>
        </p:nvSpPr>
        <p:spPr>
          <a:xfrm rot="16200000">
            <a:off x="570752" y="5680677"/>
            <a:ext cx="1099248" cy="369332"/>
          </a:xfrm>
          <a:prstGeom prst="rect">
            <a:avLst/>
          </a:prstGeom>
          <a:solidFill>
            <a:schemeClr val="bg1"/>
          </a:solidFill>
        </p:spPr>
        <p:txBody>
          <a:bodyPr wrap="square" rtlCol="0">
            <a:spAutoFit/>
          </a:bodyPr>
          <a:lstStyle/>
          <a:p>
            <a:pPr algn="ctr"/>
            <a:r>
              <a:rPr lang="en-US" dirty="0"/>
              <a:t>Sleeping </a:t>
            </a:r>
          </a:p>
        </p:txBody>
      </p:sp>
      <p:sp>
        <p:nvSpPr>
          <p:cNvPr id="14" name="TextBox 13">
            <a:extLst>
              <a:ext uri="{FF2B5EF4-FFF2-40B4-BE49-F238E27FC236}">
                <a16:creationId xmlns:a16="http://schemas.microsoft.com/office/drawing/2014/main" id="{678D7E5D-D12E-C842-8397-C8A9A5AAB883}"/>
              </a:ext>
            </a:extLst>
          </p:cNvPr>
          <p:cNvSpPr txBox="1"/>
          <p:nvPr/>
        </p:nvSpPr>
        <p:spPr>
          <a:xfrm rot="16200000">
            <a:off x="590461" y="4581429"/>
            <a:ext cx="1099248" cy="369332"/>
          </a:xfrm>
          <a:prstGeom prst="rect">
            <a:avLst/>
          </a:prstGeom>
          <a:solidFill>
            <a:schemeClr val="bg1"/>
          </a:solidFill>
        </p:spPr>
        <p:txBody>
          <a:bodyPr wrap="square" rtlCol="0">
            <a:spAutoFit/>
          </a:bodyPr>
          <a:lstStyle/>
          <a:p>
            <a:pPr algn="ctr"/>
            <a:r>
              <a:rPr lang="en-US" dirty="0"/>
              <a:t>Eating</a:t>
            </a:r>
          </a:p>
        </p:txBody>
      </p:sp>
      <p:sp>
        <p:nvSpPr>
          <p:cNvPr id="18" name="TextBox 17">
            <a:extLst>
              <a:ext uri="{FF2B5EF4-FFF2-40B4-BE49-F238E27FC236}">
                <a16:creationId xmlns:a16="http://schemas.microsoft.com/office/drawing/2014/main" id="{3EC5E719-5650-364A-B9D0-E0AD395BE969}"/>
              </a:ext>
            </a:extLst>
          </p:cNvPr>
          <p:cNvSpPr txBox="1"/>
          <p:nvPr/>
        </p:nvSpPr>
        <p:spPr>
          <a:xfrm rot="16200000">
            <a:off x="590461" y="3670163"/>
            <a:ext cx="1099248" cy="369332"/>
          </a:xfrm>
          <a:prstGeom prst="rect">
            <a:avLst/>
          </a:prstGeom>
          <a:solidFill>
            <a:schemeClr val="bg1"/>
          </a:solidFill>
        </p:spPr>
        <p:txBody>
          <a:bodyPr wrap="square" rtlCol="0">
            <a:spAutoFit/>
          </a:bodyPr>
          <a:lstStyle/>
          <a:p>
            <a:pPr algn="ctr"/>
            <a:r>
              <a:rPr lang="en-US" dirty="0"/>
              <a:t>Cooking</a:t>
            </a:r>
          </a:p>
        </p:txBody>
      </p:sp>
      <p:sp>
        <p:nvSpPr>
          <p:cNvPr id="19" name="TextBox 18">
            <a:extLst>
              <a:ext uri="{FF2B5EF4-FFF2-40B4-BE49-F238E27FC236}">
                <a16:creationId xmlns:a16="http://schemas.microsoft.com/office/drawing/2014/main" id="{C2555A7F-1739-8846-9994-BFDEA5C85986}"/>
              </a:ext>
            </a:extLst>
          </p:cNvPr>
          <p:cNvSpPr txBox="1"/>
          <p:nvPr/>
        </p:nvSpPr>
        <p:spPr>
          <a:xfrm rot="16200000">
            <a:off x="624328" y="2694710"/>
            <a:ext cx="1099248" cy="369332"/>
          </a:xfrm>
          <a:prstGeom prst="rect">
            <a:avLst/>
          </a:prstGeom>
          <a:solidFill>
            <a:schemeClr val="bg1"/>
          </a:solidFill>
        </p:spPr>
        <p:txBody>
          <a:bodyPr wrap="square" rtlCol="0">
            <a:spAutoFit/>
          </a:bodyPr>
          <a:lstStyle/>
          <a:p>
            <a:pPr algn="ctr"/>
            <a:r>
              <a:rPr lang="en-US" dirty="0"/>
              <a:t>Transport</a:t>
            </a:r>
          </a:p>
        </p:txBody>
      </p:sp>
      <p:sp>
        <p:nvSpPr>
          <p:cNvPr id="20" name="TextBox 19">
            <a:extLst>
              <a:ext uri="{FF2B5EF4-FFF2-40B4-BE49-F238E27FC236}">
                <a16:creationId xmlns:a16="http://schemas.microsoft.com/office/drawing/2014/main" id="{CCD2F6B0-2859-9144-95FA-C854E90D07CB}"/>
              </a:ext>
            </a:extLst>
          </p:cNvPr>
          <p:cNvSpPr txBox="1"/>
          <p:nvPr/>
        </p:nvSpPr>
        <p:spPr>
          <a:xfrm rot="16200000">
            <a:off x="644322" y="1748653"/>
            <a:ext cx="1099248" cy="261610"/>
          </a:xfrm>
          <a:prstGeom prst="rect">
            <a:avLst/>
          </a:prstGeom>
          <a:solidFill>
            <a:schemeClr val="bg1"/>
          </a:solidFill>
        </p:spPr>
        <p:txBody>
          <a:bodyPr wrap="square" rtlCol="0">
            <a:spAutoFit/>
          </a:bodyPr>
          <a:lstStyle/>
          <a:p>
            <a:pPr algn="ctr"/>
            <a:r>
              <a:rPr lang="en-US" sz="1100" dirty="0"/>
              <a:t>Drinking Water</a:t>
            </a:r>
          </a:p>
        </p:txBody>
      </p:sp>
      <p:pic>
        <p:nvPicPr>
          <p:cNvPr id="21" name="Picture 20">
            <a:extLst>
              <a:ext uri="{FF2B5EF4-FFF2-40B4-BE49-F238E27FC236}">
                <a16:creationId xmlns:a16="http://schemas.microsoft.com/office/drawing/2014/main" id="{B72DDB5F-CBDB-4749-AC2C-CFBF78FB7F68}"/>
              </a:ext>
            </a:extLst>
          </p:cNvPr>
          <p:cNvPicPr>
            <a:picLocks noChangeAspect="1"/>
          </p:cNvPicPr>
          <p:nvPr/>
        </p:nvPicPr>
        <p:blipFill rotWithShape="1">
          <a:blip r:embed="rId2"/>
          <a:srcRect l="27968" r="47708"/>
          <a:stretch/>
        </p:blipFill>
        <p:spPr>
          <a:xfrm>
            <a:off x="1338909" y="1142929"/>
            <a:ext cx="1879997" cy="5146689"/>
          </a:xfrm>
          <a:prstGeom prst="rect">
            <a:avLst/>
          </a:prstGeom>
        </p:spPr>
      </p:pic>
      <p:sp>
        <p:nvSpPr>
          <p:cNvPr id="22" name="TextBox 21">
            <a:extLst>
              <a:ext uri="{FF2B5EF4-FFF2-40B4-BE49-F238E27FC236}">
                <a16:creationId xmlns:a16="http://schemas.microsoft.com/office/drawing/2014/main" id="{4FED57A6-FAB1-FD4F-AFFA-5D9448556336}"/>
              </a:ext>
            </a:extLst>
          </p:cNvPr>
          <p:cNvSpPr txBox="1"/>
          <p:nvPr/>
        </p:nvSpPr>
        <p:spPr>
          <a:xfrm>
            <a:off x="1729283" y="905432"/>
            <a:ext cx="1099248" cy="369332"/>
          </a:xfrm>
          <a:prstGeom prst="rect">
            <a:avLst/>
          </a:prstGeom>
          <a:solidFill>
            <a:schemeClr val="bg1"/>
          </a:solidFill>
        </p:spPr>
        <p:txBody>
          <a:bodyPr wrap="square" rtlCol="0">
            <a:spAutoFit/>
          </a:bodyPr>
          <a:lstStyle/>
          <a:p>
            <a:pPr algn="ctr"/>
            <a:r>
              <a:rPr lang="en-US" dirty="0"/>
              <a:t>Level 2 </a:t>
            </a:r>
          </a:p>
        </p:txBody>
      </p:sp>
      <p:pic>
        <p:nvPicPr>
          <p:cNvPr id="23" name="Picture 22" descr="A screenshot of a cell phone&#10;&#10;Description automatically generated">
            <a:extLst>
              <a:ext uri="{FF2B5EF4-FFF2-40B4-BE49-F238E27FC236}">
                <a16:creationId xmlns:a16="http://schemas.microsoft.com/office/drawing/2014/main" id="{C39B2B0C-D181-4043-94F0-9BF69345D9BC}"/>
              </a:ext>
            </a:extLst>
          </p:cNvPr>
          <p:cNvPicPr>
            <a:picLocks noChangeAspect="1"/>
          </p:cNvPicPr>
          <p:nvPr/>
        </p:nvPicPr>
        <p:blipFill rotWithShape="1">
          <a:blip r:embed="rId3"/>
          <a:srcRect l="25511" t="30657" r="50859" b="24942"/>
          <a:stretch/>
        </p:blipFill>
        <p:spPr>
          <a:xfrm>
            <a:off x="10680585" y="429043"/>
            <a:ext cx="1099247" cy="987813"/>
          </a:xfrm>
          <a:prstGeom prst="rect">
            <a:avLst/>
          </a:prstGeom>
        </p:spPr>
      </p:pic>
      <p:sp>
        <p:nvSpPr>
          <p:cNvPr id="24" name="TextBox 23">
            <a:extLst>
              <a:ext uri="{FF2B5EF4-FFF2-40B4-BE49-F238E27FC236}">
                <a16:creationId xmlns:a16="http://schemas.microsoft.com/office/drawing/2014/main" id="{AB597346-6D46-A64A-9A74-B359A72ADC5B}"/>
              </a:ext>
            </a:extLst>
          </p:cNvPr>
          <p:cNvSpPr txBox="1"/>
          <p:nvPr/>
        </p:nvSpPr>
        <p:spPr>
          <a:xfrm>
            <a:off x="10557393" y="1298698"/>
            <a:ext cx="1431407" cy="276999"/>
          </a:xfrm>
          <a:prstGeom prst="rect">
            <a:avLst/>
          </a:prstGeom>
          <a:noFill/>
        </p:spPr>
        <p:txBody>
          <a:bodyPr wrap="square" rtlCol="0">
            <a:spAutoFit/>
          </a:bodyPr>
          <a:lstStyle/>
          <a:p>
            <a:r>
              <a:rPr lang="en-US" sz="1200" b="1" dirty="0"/>
              <a:t>$2                         $8</a:t>
            </a:r>
          </a:p>
        </p:txBody>
      </p:sp>
    </p:spTree>
    <p:extLst>
      <p:ext uri="{BB962C8B-B14F-4D97-AF65-F5344CB8AC3E}">
        <p14:creationId xmlns:p14="http://schemas.microsoft.com/office/powerpoint/2010/main" val="1205099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sp>
        <p:nvSpPr>
          <p:cNvPr id="16" name="TextBox 15">
            <a:extLst>
              <a:ext uri="{FF2B5EF4-FFF2-40B4-BE49-F238E27FC236}">
                <a16:creationId xmlns:a16="http://schemas.microsoft.com/office/drawing/2014/main" id="{4DF50776-44C9-F546-8CE1-A4F2FAE2EB9E}"/>
              </a:ext>
            </a:extLst>
          </p:cNvPr>
          <p:cNvSpPr txBox="1"/>
          <p:nvPr/>
        </p:nvSpPr>
        <p:spPr>
          <a:xfrm>
            <a:off x="1063141" y="484478"/>
            <a:ext cx="11427585" cy="923330"/>
          </a:xfrm>
          <a:prstGeom prst="rect">
            <a:avLst/>
          </a:prstGeom>
          <a:noFill/>
        </p:spPr>
        <p:txBody>
          <a:bodyPr wrap="square" rtlCol="0">
            <a:spAutoFit/>
          </a:bodyPr>
          <a:lstStyle/>
          <a:p>
            <a:pPr algn="ctr"/>
            <a:r>
              <a:rPr lang="en-US" sz="5400" dirty="0">
                <a:solidFill>
                  <a:srgbClr val="FF9300"/>
                </a:solidFill>
                <a:latin typeface="Baby Pilot" pitchFamily="2" charset="0"/>
              </a:rPr>
              <a:t>Four Income Levels- Level 3  </a:t>
            </a:r>
          </a:p>
        </p:txBody>
      </p:sp>
      <p:sp>
        <p:nvSpPr>
          <p:cNvPr id="2" name="TextBox 1">
            <a:extLst>
              <a:ext uri="{FF2B5EF4-FFF2-40B4-BE49-F238E27FC236}">
                <a16:creationId xmlns:a16="http://schemas.microsoft.com/office/drawing/2014/main" id="{071F1EBD-4D88-CA4E-8235-4DA457C2AD8E}"/>
              </a:ext>
            </a:extLst>
          </p:cNvPr>
          <p:cNvSpPr txBox="1"/>
          <p:nvPr/>
        </p:nvSpPr>
        <p:spPr>
          <a:xfrm>
            <a:off x="3609645" y="1879457"/>
            <a:ext cx="7954549" cy="4116704"/>
          </a:xfrm>
          <a:prstGeom prst="rect">
            <a:avLst/>
          </a:prstGeom>
          <a:noFill/>
        </p:spPr>
        <p:txBody>
          <a:bodyPr wrap="square" rtlCol="0">
            <a:spAutoFit/>
          </a:bodyPr>
          <a:lstStyle/>
          <a:p>
            <a:pPr algn="just">
              <a:lnSpc>
                <a:spcPct val="150000"/>
              </a:lnSpc>
            </a:pPr>
            <a:r>
              <a:rPr lang="en-GB" sz="1600" dirty="0">
                <a:solidFill>
                  <a:srgbClr val="FF9300"/>
                </a:solidFill>
                <a:latin typeface="Baby Pilot" pitchFamily="2" charset="0"/>
              </a:rPr>
              <a:t>LEVEL 3. </a:t>
            </a:r>
            <a:r>
              <a:rPr lang="en-GB" sz="1600" dirty="0">
                <a:latin typeface="Baby Pilot" pitchFamily="2" charset="0"/>
              </a:rPr>
              <a:t>Wow! You did it! You work multiple jobs, 16 hours a day, seven days a week, and manage to quadruple your income again, to $16 a day. Your savings are impressive and you install a cold-water tap. No more fetching water. With a stable electric line the kids’ homework improves and you can buy a fridge that lets you store food and serve different dishes each day. You save to buy a motorcycle, which means you can travel to a better-paying job at a factory in town. Unfortunately you crash on your way there one day and you have to use money you had saved for your children’s education to pay the medical bills. You recover, and thanks to your savings you are not thrown back a level. Two of your children start high school. If they manage to finish, they will be able to get better-paying jobs than you have ever had. To celebrate, you take the whole family on its first-ever vacation, one afternoon to the beach, just for fun. (Roughly 2 billion people live like this today.)</a:t>
            </a:r>
            <a:endParaRPr lang="en-US" sz="1600" dirty="0">
              <a:solidFill>
                <a:srgbClr val="FF9300"/>
              </a:solidFill>
              <a:latin typeface="Baby Pilot" pitchFamily="2" charset="0"/>
            </a:endParaRPr>
          </a:p>
        </p:txBody>
      </p:sp>
      <p:sp>
        <p:nvSpPr>
          <p:cNvPr id="3" name="TextBox 2">
            <a:extLst>
              <a:ext uri="{FF2B5EF4-FFF2-40B4-BE49-F238E27FC236}">
                <a16:creationId xmlns:a16="http://schemas.microsoft.com/office/drawing/2014/main" id="{529A3112-CCEE-314D-986F-6B404A5F39EB}"/>
              </a:ext>
            </a:extLst>
          </p:cNvPr>
          <p:cNvSpPr txBox="1"/>
          <p:nvPr/>
        </p:nvSpPr>
        <p:spPr>
          <a:xfrm rot="16200000">
            <a:off x="570752" y="5680677"/>
            <a:ext cx="1099248" cy="369332"/>
          </a:xfrm>
          <a:prstGeom prst="rect">
            <a:avLst/>
          </a:prstGeom>
          <a:solidFill>
            <a:schemeClr val="bg1"/>
          </a:solidFill>
        </p:spPr>
        <p:txBody>
          <a:bodyPr wrap="square" rtlCol="0">
            <a:spAutoFit/>
          </a:bodyPr>
          <a:lstStyle/>
          <a:p>
            <a:pPr algn="ctr"/>
            <a:r>
              <a:rPr lang="en-US" dirty="0"/>
              <a:t>Sleeping </a:t>
            </a:r>
          </a:p>
        </p:txBody>
      </p:sp>
      <p:sp>
        <p:nvSpPr>
          <p:cNvPr id="14" name="TextBox 13">
            <a:extLst>
              <a:ext uri="{FF2B5EF4-FFF2-40B4-BE49-F238E27FC236}">
                <a16:creationId xmlns:a16="http://schemas.microsoft.com/office/drawing/2014/main" id="{678D7E5D-D12E-C842-8397-C8A9A5AAB883}"/>
              </a:ext>
            </a:extLst>
          </p:cNvPr>
          <p:cNvSpPr txBox="1"/>
          <p:nvPr/>
        </p:nvSpPr>
        <p:spPr>
          <a:xfrm rot="16200000">
            <a:off x="590461" y="4581429"/>
            <a:ext cx="1099248" cy="369332"/>
          </a:xfrm>
          <a:prstGeom prst="rect">
            <a:avLst/>
          </a:prstGeom>
          <a:solidFill>
            <a:schemeClr val="bg1"/>
          </a:solidFill>
        </p:spPr>
        <p:txBody>
          <a:bodyPr wrap="square" rtlCol="0">
            <a:spAutoFit/>
          </a:bodyPr>
          <a:lstStyle/>
          <a:p>
            <a:pPr algn="ctr"/>
            <a:r>
              <a:rPr lang="en-US" dirty="0"/>
              <a:t>Eating</a:t>
            </a:r>
          </a:p>
        </p:txBody>
      </p:sp>
      <p:sp>
        <p:nvSpPr>
          <p:cNvPr id="18" name="TextBox 17">
            <a:extLst>
              <a:ext uri="{FF2B5EF4-FFF2-40B4-BE49-F238E27FC236}">
                <a16:creationId xmlns:a16="http://schemas.microsoft.com/office/drawing/2014/main" id="{3EC5E719-5650-364A-B9D0-E0AD395BE969}"/>
              </a:ext>
            </a:extLst>
          </p:cNvPr>
          <p:cNvSpPr txBox="1"/>
          <p:nvPr/>
        </p:nvSpPr>
        <p:spPr>
          <a:xfrm rot="16200000">
            <a:off x="590461" y="3670163"/>
            <a:ext cx="1099248" cy="369332"/>
          </a:xfrm>
          <a:prstGeom prst="rect">
            <a:avLst/>
          </a:prstGeom>
          <a:solidFill>
            <a:schemeClr val="bg1"/>
          </a:solidFill>
        </p:spPr>
        <p:txBody>
          <a:bodyPr wrap="square" rtlCol="0">
            <a:spAutoFit/>
          </a:bodyPr>
          <a:lstStyle/>
          <a:p>
            <a:pPr algn="ctr"/>
            <a:r>
              <a:rPr lang="en-US" dirty="0"/>
              <a:t>Cooking</a:t>
            </a:r>
          </a:p>
        </p:txBody>
      </p:sp>
      <p:sp>
        <p:nvSpPr>
          <p:cNvPr id="19" name="TextBox 18">
            <a:extLst>
              <a:ext uri="{FF2B5EF4-FFF2-40B4-BE49-F238E27FC236}">
                <a16:creationId xmlns:a16="http://schemas.microsoft.com/office/drawing/2014/main" id="{C2555A7F-1739-8846-9994-BFDEA5C85986}"/>
              </a:ext>
            </a:extLst>
          </p:cNvPr>
          <p:cNvSpPr txBox="1"/>
          <p:nvPr/>
        </p:nvSpPr>
        <p:spPr>
          <a:xfrm rot="16200000">
            <a:off x="624328" y="2694710"/>
            <a:ext cx="1099248" cy="369332"/>
          </a:xfrm>
          <a:prstGeom prst="rect">
            <a:avLst/>
          </a:prstGeom>
          <a:solidFill>
            <a:schemeClr val="bg1"/>
          </a:solidFill>
        </p:spPr>
        <p:txBody>
          <a:bodyPr wrap="square" rtlCol="0">
            <a:spAutoFit/>
          </a:bodyPr>
          <a:lstStyle/>
          <a:p>
            <a:pPr algn="ctr"/>
            <a:r>
              <a:rPr lang="en-US" dirty="0"/>
              <a:t>Transport</a:t>
            </a:r>
          </a:p>
        </p:txBody>
      </p:sp>
      <p:sp>
        <p:nvSpPr>
          <p:cNvPr id="20" name="TextBox 19">
            <a:extLst>
              <a:ext uri="{FF2B5EF4-FFF2-40B4-BE49-F238E27FC236}">
                <a16:creationId xmlns:a16="http://schemas.microsoft.com/office/drawing/2014/main" id="{CCD2F6B0-2859-9144-95FA-C854E90D07CB}"/>
              </a:ext>
            </a:extLst>
          </p:cNvPr>
          <p:cNvSpPr txBox="1"/>
          <p:nvPr/>
        </p:nvSpPr>
        <p:spPr>
          <a:xfrm rot="16200000">
            <a:off x="644322" y="1748653"/>
            <a:ext cx="1099248" cy="261610"/>
          </a:xfrm>
          <a:prstGeom prst="rect">
            <a:avLst/>
          </a:prstGeom>
          <a:solidFill>
            <a:schemeClr val="bg1"/>
          </a:solidFill>
        </p:spPr>
        <p:txBody>
          <a:bodyPr wrap="square" rtlCol="0">
            <a:spAutoFit/>
          </a:bodyPr>
          <a:lstStyle/>
          <a:p>
            <a:pPr algn="ctr"/>
            <a:r>
              <a:rPr lang="en-US" sz="1100" dirty="0"/>
              <a:t>Drinking Water</a:t>
            </a:r>
          </a:p>
        </p:txBody>
      </p:sp>
      <p:pic>
        <p:nvPicPr>
          <p:cNvPr id="23" name="Picture 22">
            <a:extLst>
              <a:ext uri="{FF2B5EF4-FFF2-40B4-BE49-F238E27FC236}">
                <a16:creationId xmlns:a16="http://schemas.microsoft.com/office/drawing/2014/main" id="{97563438-0E49-C644-B949-FD88F4EFF796}"/>
              </a:ext>
            </a:extLst>
          </p:cNvPr>
          <p:cNvPicPr>
            <a:picLocks noChangeAspect="1"/>
          </p:cNvPicPr>
          <p:nvPr/>
        </p:nvPicPr>
        <p:blipFill rotWithShape="1">
          <a:blip r:embed="rId2"/>
          <a:srcRect l="52257" t="764" r="23326"/>
          <a:stretch/>
        </p:blipFill>
        <p:spPr>
          <a:xfrm>
            <a:off x="1306399" y="1263827"/>
            <a:ext cx="1952301" cy="4959785"/>
          </a:xfrm>
          <a:prstGeom prst="rect">
            <a:avLst/>
          </a:prstGeom>
        </p:spPr>
      </p:pic>
      <p:sp>
        <p:nvSpPr>
          <p:cNvPr id="22" name="TextBox 21">
            <a:extLst>
              <a:ext uri="{FF2B5EF4-FFF2-40B4-BE49-F238E27FC236}">
                <a16:creationId xmlns:a16="http://schemas.microsoft.com/office/drawing/2014/main" id="{4FED57A6-FAB1-FD4F-AFFA-5D9448556336}"/>
              </a:ext>
            </a:extLst>
          </p:cNvPr>
          <p:cNvSpPr txBox="1"/>
          <p:nvPr/>
        </p:nvSpPr>
        <p:spPr>
          <a:xfrm>
            <a:off x="1705330" y="1038329"/>
            <a:ext cx="1099248" cy="369332"/>
          </a:xfrm>
          <a:prstGeom prst="rect">
            <a:avLst/>
          </a:prstGeom>
          <a:solidFill>
            <a:schemeClr val="bg1"/>
          </a:solidFill>
        </p:spPr>
        <p:txBody>
          <a:bodyPr wrap="square" rtlCol="0">
            <a:spAutoFit/>
          </a:bodyPr>
          <a:lstStyle/>
          <a:p>
            <a:pPr algn="ctr"/>
            <a:r>
              <a:rPr lang="en-US" dirty="0"/>
              <a:t>Level 3 </a:t>
            </a:r>
          </a:p>
        </p:txBody>
      </p:sp>
      <p:pic>
        <p:nvPicPr>
          <p:cNvPr id="24" name="Picture 23" descr="A screenshot of a cell phone&#10;&#10;Description automatically generated">
            <a:extLst>
              <a:ext uri="{FF2B5EF4-FFF2-40B4-BE49-F238E27FC236}">
                <a16:creationId xmlns:a16="http://schemas.microsoft.com/office/drawing/2014/main" id="{F4C1767C-E599-E142-9585-FB3117FA20A9}"/>
              </a:ext>
            </a:extLst>
          </p:cNvPr>
          <p:cNvPicPr>
            <a:picLocks noChangeAspect="1"/>
          </p:cNvPicPr>
          <p:nvPr/>
        </p:nvPicPr>
        <p:blipFill rotWithShape="1">
          <a:blip r:embed="rId3"/>
          <a:srcRect l="47167" t="30657" r="29037" b="24942"/>
          <a:stretch/>
        </p:blipFill>
        <p:spPr>
          <a:xfrm>
            <a:off x="10765390" y="500176"/>
            <a:ext cx="1099248" cy="877987"/>
          </a:xfrm>
          <a:prstGeom prst="rect">
            <a:avLst/>
          </a:prstGeom>
        </p:spPr>
      </p:pic>
      <p:sp>
        <p:nvSpPr>
          <p:cNvPr id="25" name="TextBox 24">
            <a:extLst>
              <a:ext uri="{FF2B5EF4-FFF2-40B4-BE49-F238E27FC236}">
                <a16:creationId xmlns:a16="http://schemas.microsoft.com/office/drawing/2014/main" id="{ADA90C22-7052-0E42-8B1E-7FBD2FB72374}"/>
              </a:ext>
            </a:extLst>
          </p:cNvPr>
          <p:cNvSpPr txBox="1"/>
          <p:nvPr/>
        </p:nvSpPr>
        <p:spPr>
          <a:xfrm>
            <a:off x="10599310" y="1232028"/>
            <a:ext cx="1431407" cy="276999"/>
          </a:xfrm>
          <a:prstGeom prst="rect">
            <a:avLst/>
          </a:prstGeom>
          <a:noFill/>
        </p:spPr>
        <p:txBody>
          <a:bodyPr wrap="square" rtlCol="0">
            <a:spAutoFit/>
          </a:bodyPr>
          <a:lstStyle/>
          <a:p>
            <a:r>
              <a:rPr lang="en-US" sz="1200" b="1" dirty="0"/>
              <a:t>$8                        $32</a:t>
            </a:r>
          </a:p>
        </p:txBody>
      </p:sp>
    </p:spTree>
    <p:extLst>
      <p:ext uri="{BB962C8B-B14F-4D97-AF65-F5344CB8AC3E}">
        <p14:creationId xmlns:p14="http://schemas.microsoft.com/office/powerpoint/2010/main" val="1787028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64064" y="10006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sp>
        <p:nvSpPr>
          <p:cNvPr id="16" name="TextBox 15">
            <a:extLst>
              <a:ext uri="{FF2B5EF4-FFF2-40B4-BE49-F238E27FC236}">
                <a16:creationId xmlns:a16="http://schemas.microsoft.com/office/drawing/2014/main" id="{4DF50776-44C9-F546-8CE1-A4F2FAE2EB9E}"/>
              </a:ext>
            </a:extLst>
          </p:cNvPr>
          <p:cNvSpPr txBox="1"/>
          <p:nvPr/>
        </p:nvSpPr>
        <p:spPr>
          <a:xfrm>
            <a:off x="1242610" y="531647"/>
            <a:ext cx="11427585" cy="923330"/>
          </a:xfrm>
          <a:prstGeom prst="rect">
            <a:avLst/>
          </a:prstGeom>
          <a:noFill/>
        </p:spPr>
        <p:txBody>
          <a:bodyPr wrap="square" rtlCol="0">
            <a:spAutoFit/>
          </a:bodyPr>
          <a:lstStyle/>
          <a:p>
            <a:pPr algn="ctr"/>
            <a:r>
              <a:rPr lang="en-US" sz="5400" dirty="0">
                <a:solidFill>
                  <a:srgbClr val="FF9300"/>
                </a:solidFill>
                <a:latin typeface="Baby Pilot" pitchFamily="2" charset="0"/>
              </a:rPr>
              <a:t>Four Income Levels- Level 4  </a:t>
            </a:r>
          </a:p>
        </p:txBody>
      </p:sp>
      <p:sp>
        <p:nvSpPr>
          <p:cNvPr id="2" name="TextBox 1">
            <a:extLst>
              <a:ext uri="{FF2B5EF4-FFF2-40B4-BE49-F238E27FC236}">
                <a16:creationId xmlns:a16="http://schemas.microsoft.com/office/drawing/2014/main" id="{071F1EBD-4D88-CA4E-8235-4DA457C2AD8E}"/>
              </a:ext>
            </a:extLst>
          </p:cNvPr>
          <p:cNvSpPr txBox="1"/>
          <p:nvPr/>
        </p:nvSpPr>
        <p:spPr>
          <a:xfrm>
            <a:off x="3609643" y="2427356"/>
            <a:ext cx="7954549" cy="2813719"/>
          </a:xfrm>
          <a:prstGeom prst="rect">
            <a:avLst/>
          </a:prstGeom>
          <a:noFill/>
        </p:spPr>
        <p:txBody>
          <a:bodyPr wrap="square" rtlCol="0">
            <a:spAutoFit/>
          </a:bodyPr>
          <a:lstStyle/>
          <a:p>
            <a:pPr algn="just">
              <a:lnSpc>
                <a:spcPct val="150000"/>
              </a:lnSpc>
            </a:pPr>
            <a:r>
              <a:rPr lang="en-GB" sz="2000" dirty="0">
                <a:solidFill>
                  <a:srgbClr val="FF9300"/>
                </a:solidFill>
                <a:latin typeface="Baby Pilot" pitchFamily="2" charset="0"/>
              </a:rPr>
              <a:t>LEVEL 4. </a:t>
            </a:r>
            <a:r>
              <a:rPr lang="en-GB" sz="2000" dirty="0">
                <a:latin typeface="Baby Pilot" pitchFamily="2" charset="0"/>
              </a:rPr>
              <a:t>You have more than $64 a day. You are a rich consumer and three more dollars a day makes very little difference to your everyday life. That’s why you think three dollars, which can change the life of someone living in extreme poverty, is not a lot of money. You have more than twelve years of education and you have been on an airplane on vacation. You can eat out once a month and you can buy a car. Of course you have hot and cold water indoors.</a:t>
            </a:r>
            <a:endParaRPr lang="en-US" sz="2000" dirty="0">
              <a:solidFill>
                <a:srgbClr val="FF9300"/>
              </a:solidFill>
              <a:latin typeface="Baby Pilot" pitchFamily="2" charset="0"/>
            </a:endParaRPr>
          </a:p>
        </p:txBody>
      </p:sp>
      <p:sp>
        <p:nvSpPr>
          <p:cNvPr id="3" name="TextBox 2">
            <a:extLst>
              <a:ext uri="{FF2B5EF4-FFF2-40B4-BE49-F238E27FC236}">
                <a16:creationId xmlns:a16="http://schemas.microsoft.com/office/drawing/2014/main" id="{529A3112-CCEE-314D-986F-6B404A5F39EB}"/>
              </a:ext>
            </a:extLst>
          </p:cNvPr>
          <p:cNvSpPr txBox="1"/>
          <p:nvPr/>
        </p:nvSpPr>
        <p:spPr>
          <a:xfrm rot="16200000">
            <a:off x="570752" y="5680677"/>
            <a:ext cx="1099248" cy="369332"/>
          </a:xfrm>
          <a:prstGeom prst="rect">
            <a:avLst/>
          </a:prstGeom>
          <a:solidFill>
            <a:schemeClr val="bg1"/>
          </a:solidFill>
        </p:spPr>
        <p:txBody>
          <a:bodyPr wrap="square" rtlCol="0">
            <a:spAutoFit/>
          </a:bodyPr>
          <a:lstStyle/>
          <a:p>
            <a:pPr algn="ctr"/>
            <a:r>
              <a:rPr lang="en-US" dirty="0"/>
              <a:t>Sleeping </a:t>
            </a:r>
          </a:p>
        </p:txBody>
      </p:sp>
      <p:sp>
        <p:nvSpPr>
          <p:cNvPr id="14" name="TextBox 13">
            <a:extLst>
              <a:ext uri="{FF2B5EF4-FFF2-40B4-BE49-F238E27FC236}">
                <a16:creationId xmlns:a16="http://schemas.microsoft.com/office/drawing/2014/main" id="{678D7E5D-D12E-C842-8397-C8A9A5AAB883}"/>
              </a:ext>
            </a:extLst>
          </p:cNvPr>
          <p:cNvSpPr txBox="1"/>
          <p:nvPr/>
        </p:nvSpPr>
        <p:spPr>
          <a:xfrm rot="16200000">
            <a:off x="590461" y="4581429"/>
            <a:ext cx="1099248" cy="369332"/>
          </a:xfrm>
          <a:prstGeom prst="rect">
            <a:avLst/>
          </a:prstGeom>
          <a:solidFill>
            <a:schemeClr val="bg1"/>
          </a:solidFill>
        </p:spPr>
        <p:txBody>
          <a:bodyPr wrap="square" rtlCol="0">
            <a:spAutoFit/>
          </a:bodyPr>
          <a:lstStyle/>
          <a:p>
            <a:pPr algn="ctr"/>
            <a:r>
              <a:rPr lang="en-US" dirty="0"/>
              <a:t>Eating</a:t>
            </a:r>
          </a:p>
        </p:txBody>
      </p:sp>
      <p:sp>
        <p:nvSpPr>
          <p:cNvPr id="18" name="TextBox 17">
            <a:extLst>
              <a:ext uri="{FF2B5EF4-FFF2-40B4-BE49-F238E27FC236}">
                <a16:creationId xmlns:a16="http://schemas.microsoft.com/office/drawing/2014/main" id="{3EC5E719-5650-364A-B9D0-E0AD395BE969}"/>
              </a:ext>
            </a:extLst>
          </p:cNvPr>
          <p:cNvSpPr txBox="1"/>
          <p:nvPr/>
        </p:nvSpPr>
        <p:spPr>
          <a:xfrm rot="16200000">
            <a:off x="590461" y="3670163"/>
            <a:ext cx="1099248" cy="369332"/>
          </a:xfrm>
          <a:prstGeom prst="rect">
            <a:avLst/>
          </a:prstGeom>
          <a:solidFill>
            <a:schemeClr val="bg1"/>
          </a:solidFill>
        </p:spPr>
        <p:txBody>
          <a:bodyPr wrap="square" rtlCol="0">
            <a:spAutoFit/>
          </a:bodyPr>
          <a:lstStyle/>
          <a:p>
            <a:pPr algn="ctr"/>
            <a:r>
              <a:rPr lang="en-US" dirty="0"/>
              <a:t>Cooking</a:t>
            </a:r>
          </a:p>
        </p:txBody>
      </p:sp>
      <p:sp>
        <p:nvSpPr>
          <p:cNvPr id="19" name="TextBox 18">
            <a:extLst>
              <a:ext uri="{FF2B5EF4-FFF2-40B4-BE49-F238E27FC236}">
                <a16:creationId xmlns:a16="http://schemas.microsoft.com/office/drawing/2014/main" id="{C2555A7F-1739-8846-9994-BFDEA5C85986}"/>
              </a:ext>
            </a:extLst>
          </p:cNvPr>
          <p:cNvSpPr txBox="1"/>
          <p:nvPr/>
        </p:nvSpPr>
        <p:spPr>
          <a:xfrm rot="16200000">
            <a:off x="624328" y="2694710"/>
            <a:ext cx="1099248" cy="369332"/>
          </a:xfrm>
          <a:prstGeom prst="rect">
            <a:avLst/>
          </a:prstGeom>
          <a:solidFill>
            <a:schemeClr val="bg1"/>
          </a:solidFill>
        </p:spPr>
        <p:txBody>
          <a:bodyPr wrap="square" rtlCol="0">
            <a:spAutoFit/>
          </a:bodyPr>
          <a:lstStyle/>
          <a:p>
            <a:pPr algn="ctr"/>
            <a:r>
              <a:rPr lang="en-US" dirty="0"/>
              <a:t>Transport</a:t>
            </a:r>
          </a:p>
        </p:txBody>
      </p:sp>
      <p:sp>
        <p:nvSpPr>
          <p:cNvPr id="20" name="TextBox 19">
            <a:extLst>
              <a:ext uri="{FF2B5EF4-FFF2-40B4-BE49-F238E27FC236}">
                <a16:creationId xmlns:a16="http://schemas.microsoft.com/office/drawing/2014/main" id="{CCD2F6B0-2859-9144-95FA-C854E90D07CB}"/>
              </a:ext>
            </a:extLst>
          </p:cNvPr>
          <p:cNvSpPr txBox="1"/>
          <p:nvPr/>
        </p:nvSpPr>
        <p:spPr>
          <a:xfrm rot="16200000">
            <a:off x="644322" y="1748653"/>
            <a:ext cx="1099248" cy="261610"/>
          </a:xfrm>
          <a:prstGeom prst="rect">
            <a:avLst/>
          </a:prstGeom>
          <a:solidFill>
            <a:schemeClr val="bg1"/>
          </a:solidFill>
        </p:spPr>
        <p:txBody>
          <a:bodyPr wrap="square" rtlCol="0">
            <a:spAutoFit/>
          </a:bodyPr>
          <a:lstStyle/>
          <a:p>
            <a:pPr algn="ctr"/>
            <a:r>
              <a:rPr lang="en-US" sz="1100" dirty="0"/>
              <a:t>Drinking Water</a:t>
            </a:r>
          </a:p>
        </p:txBody>
      </p:sp>
      <p:sp>
        <p:nvSpPr>
          <p:cNvPr id="22" name="TextBox 21">
            <a:extLst>
              <a:ext uri="{FF2B5EF4-FFF2-40B4-BE49-F238E27FC236}">
                <a16:creationId xmlns:a16="http://schemas.microsoft.com/office/drawing/2014/main" id="{4FED57A6-FAB1-FD4F-AFFA-5D9448556336}"/>
              </a:ext>
            </a:extLst>
          </p:cNvPr>
          <p:cNvSpPr txBox="1"/>
          <p:nvPr/>
        </p:nvSpPr>
        <p:spPr>
          <a:xfrm>
            <a:off x="1789995" y="1072195"/>
            <a:ext cx="1099248" cy="369332"/>
          </a:xfrm>
          <a:prstGeom prst="rect">
            <a:avLst/>
          </a:prstGeom>
          <a:solidFill>
            <a:schemeClr val="bg1"/>
          </a:solidFill>
        </p:spPr>
        <p:txBody>
          <a:bodyPr wrap="square" rtlCol="0">
            <a:spAutoFit/>
          </a:bodyPr>
          <a:lstStyle/>
          <a:p>
            <a:pPr algn="ctr"/>
            <a:r>
              <a:rPr lang="en-US" dirty="0"/>
              <a:t>Level 4</a:t>
            </a:r>
          </a:p>
        </p:txBody>
      </p:sp>
      <p:pic>
        <p:nvPicPr>
          <p:cNvPr id="21" name="Picture 20">
            <a:extLst>
              <a:ext uri="{FF2B5EF4-FFF2-40B4-BE49-F238E27FC236}">
                <a16:creationId xmlns:a16="http://schemas.microsoft.com/office/drawing/2014/main" id="{C96C144F-8C8B-DD40-8BD6-37F8D84EFDDA}"/>
              </a:ext>
            </a:extLst>
          </p:cNvPr>
          <p:cNvPicPr>
            <a:picLocks noChangeAspect="1"/>
          </p:cNvPicPr>
          <p:nvPr/>
        </p:nvPicPr>
        <p:blipFill rotWithShape="1">
          <a:blip r:embed="rId2"/>
          <a:srcRect l="76380" t="2747"/>
          <a:stretch/>
        </p:blipFill>
        <p:spPr>
          <a:xfrm>
            <a:off x="1404382" y="1441527"/>
            <a:ext cx="1968195" cy="4854280"/>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7A383EB2-BAB2-F842-B534-86BAEA774AF8}"/>
              </a:ext>
            </a:extLst>
          </p:cNvPr>
          <p:cNvPicPr>
            <a:picLocks noChangeAspect="1"/>
          </p:cNvPicPr>
          <p:nvPr/>
        </p:nvPicPr>
        <p:blipFill rotWithShape="1">
          <a:blip r:embed="rId3"/>
          <a:srcRect l="69389" t="30657" r="8835" b="24942"/>
          <a:stretch/>
        </p:blipFill>
        <p:spPr>
          <a:xfrm>
            <a:off x="10833302" y="500176"/>
            <a:ext cx="1099248" cy="923331"/>
          </a:xfrm>
          <a:prstGeom prst="rect">
            <a:avLst/>
          </a:prstGeom>
        </p:spPr>
      </p:pic>
      <p:sp>
        <p:nvSpPr>
          <p:cNvPr id="25" name="TextBox 24">
            <a:extLst>
              <a:ext uri="{FF2B5EF4-FFF2-40B4-BE49-F238E27FC236}">
                <a16:creationId xmlns:a16="http://schemas.microsoft.com/office/drawing/2014/main" id="{96CD5000-D5AB-6548-B6E8-37215F7451D2}"/>
              </a:ext>
            </a:extLst>
          </p:cNvPr>
          <p:cNvSpPr txBox="1"/>
          <p:nvPr/>
        </p:nvSpPr>
        <p:spPr>
          <a:xfrm>
            <a:off x="10622866" y="1316477"/>
            <a:ext cx="1431407" cy="276999"/>
          </a:xfrm>
          <a:prstGeom prst="rect">
            <a:avLst/>
          </a:prstGeom>
          <a:noFill/>
        </p:spPr>
        <p:txBody>
          <a:bodyPr wrap="square" rtlCol="0">
            <a:spAutoFit/>
          </a:bodyPr>
          <a:lstStyle/>
          <a:p>
            <a:r>
              <a:rPr lang="en-US" sz="1200" b="1" dirty="0"/>
              <a:t>$32</a:t>
            </a:r>
          </a:p>
        </p:txBody>
      </p:sp>
    </p:spTree>
    <p:extLst>
      <p:ext uri="{BB962C8B-B14F-4D97-AF65-F5344CB8AC3E}">
        <p14:creationId xmlns:p14="http://schemas.microsoft.com/office/powerpoint/2010/main" val="155730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4707" y="562708"/>
            <a:ext cx="10351477" cy="1661993"/>
          </a:xfrm>
          <a:prstGeom prst="rect">
            <a:avLst/>
          </a:prstGeom>
          <a:noFill/>
        </p:spPr>
        <p:txBody>
          <a:bodyPr wrap="square" rtlCol="0">
            <a:spAutoFit/>
          </a:bodyPr>
          <a:lstStyle/>
          <a:p>
            <a:r>
              <a:rPr lang="en-US" dirty="0"/>
              <a:t>The key question we will be answering in this unit:</a:t>
            </a:r>
          </a:p>
          <a:p>
            <a:endParaRPr lang="en-US" dirty="0"/>
          </a:p>
          <a:p>
            <a:r>
              <a:rPr lang="en-US" sz="6600" dirty="0">
                <a:solidFill>
                  <a:srgbClr val="00B0F0"/>
                </a:solidFill>
                <a:latin typeface="Abadi MT Condensed Extra Bold" charset="0"/>
                <a:ea typeface="Abadi MT Condensed Extra Bold" charset="0"/>
                <a:cs typeface="Abadi MT Condensed Extra Bold" charset="0"/>
              </a:rPr>
              <a:t>Is Development a good thing? </a:t>
            </a:r>
          </a:p>
        </p:txBody>
      </p:sp>
      <p:sp>
        <p:nvSpPr>
          <p:cNvPr id="3" name="Oval 2"/>
          <p:cNvSpPr/>
          <p:nvPr/>
        </p:nvSpPr>
        <p:spPr>
          <a:xfrm>
            <a:off x="1031631" y="3012831"/>
            <a:ext cx="3024554" cy="25556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417170" y="3012831"/>
            <a:ext cx="2907324" cy="255563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255477" y="4138246"/>
            <a:ext cx="403273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6062" y="3516923"/>
            <a:ext cx="1910861" cy="1569660"/>
          </a:xfrm>
          <a:prstGeom prst="rect">
            <a:avLst/>
          </a:prstGeom>
          <a:noFill/>
        </p:spPr>
        <p:txBody>
          <a:bodyPr wrap="square" rtlCol="0">
            <a:spAutoFit/>
          </a:bodyPr>
          <a:lstStyle/>
          <a:p>
            <a:r>
              <a:rPr lang="en-US" sz="2400" dirty="0"/>
              <a:t>Development only has negative effects</a:t>
            </a:r>
          </a:p>
        </p:txBody>
      </p:sp>
      <p:sp>
        <p:nvSpPr>
          <p:cNvPr id="9" name="TextBox 8"/>
          <p:cNvSpPr txBox="1"/>
          <p:nvPr/>
        </p:nvSpPr>
        <p:spPr>
          <a:xfrm>
            <a:off x="8792307" y="3598985"/>
            <a:ext cx="2274277" cy="1200329"/>
          </a:xfrm>
          <a:prstGeom prst="rect">
            <a:avLst/>
          </a:prstGeom>
          <a:noFill/>
        </p:spPr>
        <p:txBody>
          <a:bodyPr wrap="square" rtlCol="0">
            <a:spAutoFit/>
          </a:bodyPr>
          <a:lstStyle/>
          <a:p>
            <a:r>
              <a:rPr lang="en-US" sz="2400" dirty="0"/>
              <a:t>Development only has positive  effects</a:t>
            </a:r>
          </a:p>
        </p:txBody>
      </p:sp>
      <p:sp>
        <p:nvSpPr>
          <p:cNvPr id="10" name="TextBox 9"/>
          <p:cNvSpPr txBox="1"/>
          <p:nvPr/>
        </p:nvSpPr>
        <p:spPr>
          <a:xfrm>
            <a:off x="4571999" y="4958861"/>
            <a:ext cx="3856892" cy="830997"/>
          </a:xfrm>
          <a:prstGeom prst="rect">
            <a:avLst/>
          </a:prstGeom>
          <a:noFill/>
        </p:spPr>
        <p:txBody>
          <a:bodyPr wrap="square" rtlCol="0">
            <a:spAutoFit/>
          </a:bodyPr>
          <a:lstStyle/>
          <a:p>
            <a:r>
              <a:rPr lang="en-US" sz="2400" dirty="0"/>
              <a:t>Where do you stand on this continuum and why? </a:t>
            </a:r>
          </a:p>
        </p:txBody>
      </p:sp>
    </p:spTree>
    <p:extLst>
      <p:ext uri="{BB962C8B-B14F-4D97-AF65-F5344CB8AC3E}">
        <p14:creationId xmlns:p14="http://schemas.microsoft.com/office/powerpoint/2010/main" val="2595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 name="connsiteX0" fmla="*/ 0 w 11717867"/>
                      <a:gd name="connsiteY0" fmla="*/ 0 h 6186309"/>
                      <a:gd name="connsiteX1" fmla="*/ 468715 w 11717867"/>
                      <a:gd name="connsiteY1" fmla="*/ 0 h 6186309"/>
                      <a:gd name="connsiteX2" fmla="*/ 703072 w 11717867"/>
                      <a:gd name="connsiteY2" fmla="*/ 0 h 6186309"/>
                      <a:gd name="connsiteX3" fmla="*/ 1523323 w 11717867"/>
                      <a:gd name="connsiteY3" fmla="*/ 0 h 6186309"/>
                      <a:gd name="connsiteX4" fmla="*/ 1992037 w 11717867"/>
                      <a:gd name="connsiteY4" fmla="*/ 0 h 6186309"/>
                      <a:gd name="connsiteX5" fmla="*/ 2460752 w 11717867"/>
                      <a:gd name="connsiteY5" fmla="*/ 0 h 6186309"/>
                      <a:gd name="connsiteX6" fmla="*/ 3281003 w 11717867"/>
                      <a:gd name="connsiteY6" fmla="*/ 0 h 6186309"/>
                      <a:gd name="connsiteX7" fmla="*/ 3632539 w 11717867"/>
                      <a:gd name="connsiteY7" fmla="*/ 0 h 6186309"/>
                      <a:gd name="connsiteX8" fmla="*/ 4452789 w 11717867"/>
                      <a:gd name="connsiteY8" fmla="*/ 0 h 6186309"/>
                      <a:gd name="connsiteX9" fmla="*/ 5273040 w 11717867"/>
                      <a:gd name="connsiteY9" fmla="*/ 0 h 6186309"/>
                      <a:gd name="connsiteX10" fmla="*/ 5858934 w 11717867"/>
                      <a:gd name="connsiteY10" fmla="*/ 0 h 6186309"/>
                      <a:gd name="connsiteX11" fmla="*/ 6679184 w 11717867"/>
                      <a:gd name="connsiteY11" fmla="*/ 0 h 6186309"/>
                      <a:gd name="connsiteX12" fmla="*/ 7147899 w 11717867"/>
                      <a:gd name="connsiteY12" fmla="*/ 0 h 6186309"/>
                      <a:gd name="connsiteX13" fmla="*/ 7616614 w 11717867"/>
                      <a:gd name="connsiteY13" fmla="*/ 0 h 6186309"/>
                      <a:gd name="connsiteX14" fmla="*/ 8319686 w 11717867"/>
                      <a:gd name="connsiteY14" fmla="*/ 0 h 6186309"/>
                      <a:gd name="connsiteX15" fmla="*/ 8788400 w 11717867"/>
                      <a:gd name="connsiteY15" fmla="*/ 0 h 6186309"/>
                      <a:gd name="connsiteX16" fmla="*/ 9608651 w 11717867"/>
                      <a:gd name="connsiteY16" fmla="*/ 0 h 6186309"/>
                      <a:gd name="connsiteX17" fmla="*/ 10428902 w 11717867"/>
                      <a:gd name="connsiteY17" fmla="*/ 0 h 6186309"/>
                      <a:gd name="connsiteX18" fmla="*/ 11014795 w 11717867"/>
                      <a:gd name="connsiteY18" fmla="*/ 0 h 6186309"/>
                      <a:gd name="connsiteX19" fmla="*/ 11717867 w 11717867"/>
                      <a:gd name="connsiteY19" fmla="*/ 0 h 6186309"/>
                      <a:gd name="connsiteX20" fmla="*/ 11717867 w 11717867"/>
                      <a:gd name="connsiteY20" fmla="*/ 376802 h 6186309"/>
                      <a:gd name="connsiteX21" fmla="*/ 11717867 w 11717867"/>
                      <a:gd name="connsiteY21" fmla="*/ 815468 h 6186309"/>
                      <a:gd name="connsiteX22" fmla="*/ 11717867 w 11717867"/>
                      <a:gd name="connsiteY22" fmla="*/ 1439723 h 6186309"/>
                      <a:gd name="connsiteX23" fmla="*/ 11717867 w 11717867"/>
                      <a:gd name="connsiteY23" fmla="*/ 1940251 h 6186309"/>
                      <a:gd name="connsiteX24" fmla="*/ 11717867 w 11717867"/>
                      <a:gd name="connsiteY24" fmla="*/ 2378917 h 6186309"/>
                      <a:gd name="connsiteX25" fmla="*/ 11717867 w 11717867"/>
                      <a:gd name="connsiteY25" fmla="*/ 3003172 h 6186309"/>
                      <a:gd name="connsiteX26" fmla="*/ 11717867 w 11717867"/>
                      <a:gd name="connsiteY26" fmla="*/ 3565564 h 6186309"/>
                      <a:gd name="connsiteX27" fmla="*/ 11717867 w 11717867"/>
                      <a:gd name="connsiteY27" fmla="*/ 4127955 h 6186309"/>
                      <a:gd name="connsiteX28" fmla="*/ 11717867 w 11717867"/>
                      <a:gd name="connsiteY28" fmla="*/ 4814073 h 6186309"/>
                      <a:gd name="connsiteX29" fmla="*/ 11717867 w 11717867"/>
                      <a:gd name="connsiteY29" fmla="*/ 5438328 h 6186309"/>
                      <a:gd name="connsiteX30" fmla="*/ 11717867 w 11717867"/>
                      <a:gd name="connsiteY30" fmla="*/ 6186309 h 6186309"/>
                      <a:gd name="connsiteX31" fmla="*/ 11249152 w 11717867"/>
                      <a:gd name="connsiteY31" fmla="*/ 6186309 h 6186309"/>
                      <a:gd name="connsiteX32" fmla="*/ 11014795 w 11717867"/>
                      <a:gd name="connsiteY32" fmla="*/ 6186309 h 6186309"/>
                      <a:gd name="connsiteX33" fmla="*/ 10311723 w 11717867"/>
                      <a:gd name="connsiteY33" fmla="*/ 6186309 h 6186309"/>
                      <a:gd name="connsiteX34" fmla="*/ 9960187 w 11717867"/>
                      <a:gd name="connsiteY34" fmla="*/ 6186309 h 6186309"/>
                      <a:gd name="connsiteX35" fmla="*/ 9725830 w 11717867"/>
                      <a:gd name="connsiteY35" fmla="*/ 6186309 h 6186309"/>
                      <a:gd name="connsiteX36" fmla="*/ 9374294 w 11717867"/>
                      <a:gd name="connsiteY36" fmla="*/ 6186309 h 6186309"/>
                      <a:gd name="connsiteX37" fmla="*/ 8671222 w 11717867"/>
                      <a:gd name="connsiteY37" fmla="*/ 6186309 h 6186309"/>
                      <a:gd name="connsiteX38" fmla="*/ 8319686 w 11717867"/>
                      <a:gd name="connsiteY38" fmla="*/ 6186309 h 6186309"/>
                      <a:gd name="connsiteX39" fmla="*/ 8085328 w 11717867"/>
                      <a:gd name="connsiteY39" fmla="*/ 6186309 h 6186309"/>
                      <a:gd name="connsiteX40" fmla="*/ 7733792 w 11717867"/>
                      <a:gd name="connsiteY40" fmla="*/ 6186309 h 6186309"/>
                      <a:gd name="connsiteX41" fmla="*/ 7265078 w 11717867"/>
                      <a:gd name="connsiteY41" fmla="*/ 6186309 h 6186309"/>
                      <a:gd name="connsiteX42" fmla="*/ 6679184 w 11717867"/>
                      <a:gd name="connsiteY42" fmla="*/ 6186309 h 6186309"/>
                      <a:gd name="connsiteX43" fmla="*/ 6327648 w 11717867"/>
                      <a:gd name="connsiteY43" fmla="*/ 6186309 h 6186309"/>
                      <a:gd name="connsiteX44" fmla="*/ 5507397 w 11717867"/>
                      <a:gd name="connsiteY44" fmla="*/ 6186309 h 6186309"/>
                      <a:gd name="connsiteX45" fmla="*/ 4921504 w 11717867"/>
                      <a:gd name="connsiteY45" fmla="*/ 6186309 h 6186309"/>
                      <a:gd name="connsiteX46" fmla="*/ 4101253 w 11717867"/>
                      <a:gd name="connsiteY46" fmla="*/ 6186309 h 6186309"/>
                      <a:gd name="connsiteX47" fmla="*/ 3398181 w 11717867"/>
                      <a:gd name="connsiteY47" fmla="*/ 6186309 h 6186309"/>
                      <a:gd name="connsiteX48" fmla="*/ 2929467 w 11717867"/>
                      <a:gd name="connsiteY48" fmla="*/ 6186309 h 6186309"/>
                      <a:gd name="connsiteX49" fmla="*/ 2226395 w 11717867"/>
                      <a:gd name="connsiteY49" fmla="*/ 6186309 h 6186309"/>
                      <a:gd name="connsiteX50" fmla="*/ 1874859 w 11717867"/>
                      <a:gd name="connsiteY50" fmla="*/ 6186309 h 6186309"/>
                      <a:gd name="connsiteX51" fmla="*/ 1288965 w 11717867"/>
                      <a:gd name="connsiteY51" fmla="*/ 6186309 h 6186309"/>
                      <a:gd name="connsiteX52" fmla="*/ 1054608 w 11717867"/>
                      <a:gd name="connsiteY52" fmla="*/ 6186309 h 6186309"/>
                      <a:gd name="connsiteX53" fmla="*/ 0 w 11717867"/>
                      <a:gd name="connsiteY53" fmla="*/ 6186309 h 6186309"/>
                      <a:gd name="connsiteX54" fmla="*/ 0 w 11717867"/>
                      <a:gd name="connsiteY54" fmla="*/ 5623917 h 6186309"/>
                      <a:gd name="connsiteX55" fmla="*/ 0 w 11717867"/>
                      <a:gd name="connsiteY55" fmla="*/ 4999662 h 6186309"/>
                      <a:gd name="connsiteX56" fmla="*/ 0 w 11717867"/>
                      <a:gd name="connsiteY56" fmla="*/ 4375408 h 6186309"/>
                      <a:gd name="connsiteX57" fmla="*/ 0 w 11717867"/>
                      <a:gd name="connsiteY57" fmla="*/ 3936742 h 6186309"/>
                      <a:gd name="connsiteX58" fmla="*/ 0 w 11717867"/>
                      <a:gd name="connsiteY58" fmla="*/ 3250624 h 6186309"/>
                      <a:gd name="connsiteX59" fmla="*/ 0 w 11717867"/>
                      <a:gd name="connsiteY59" fmla="*/ 2688232 h 6186309"/>
                      <a:gd name="connsiteX60" fmla="*/ 0 w 11717867"/>
                      <a:gd name="connsiteY60" fmla="*/ 2311430 h 6186309"/>
                      <a:gd name="connsiteX61" fmla="*/ 0 w 11717867"/>
                      <a:gd name="connsiteY61" fmla="*/ 1749038 h 6186309"/>
                      <a:gd name="connsiteX62" fmla="*/ 0 w 11717867"/>
                      <a:gd name="connsiteY62" fmla="*/ 1248510 h 6186309"/>
                      <a:gd name="connsiteX63" fmla="*/ 0 w 11717867"/>
                      <a:gd name="connsiteY63" fmla="*/ 747981 h 6186309"/>
                      <a:gd name="connsiteX64" fmla="*/ 0 w 11717867"/>
                      <a:gd name="connsiteY64"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717867" h="6186309" fill="none" extrusionOk="0">
                        <a:moveTo>
                          <a:pt x="0" y="0"/>
                        </a:moveTo>
                        <a:cubicBezTo>
                          <a:pt x="96275" y="-55792"/>
                          <a:pt x="299441" y="67119"/>
                          <a:pt x="468715" y="0"/>
                        </a:cubicBezTo>
                        <a:cubicBezTo>
                          <a:pt x="621724" y="-33337"/>
                          <a:pt x="960156" y="8622"/>
                          <a:pt x="1171787" y="0"/>
                        </a:cubicBezTo>
                        <a:cubicBezTo>
                          <a:pt x="1437819" y="-14677"/>
                          <a:pt x="1437861" y="7765"/>
                          <a:pt x="1640501" y="0"/>
                        </a:cubicBezTo>
                        <a:cubicBezTo>
                          <a:pt x="1842659" y="8816"/>
                          <a:pt x="1790556" y="19065"/>
                          <a:pt x="1874859" y="0"/>
                        </a:cubicBezTo>
                        <a:cubicBezTo>
                          <a:pt x="1949561" y="-26052"/>
                          <a:pt x="2226391" y="-9663"/>
                          <a:pt x="2343573" y="0"/>
                        </a:cubicBezTo>
                        <a:cubicBezTo>
                          <a:pt x="2442581" y="62831"/>
                          <a:pt x="2746043" y="87412"/>
                          <a:pt x="3046645" y="0"/>
                        </a:cubicBezTo>
                        <a:cubicBezTo>
                          <a:pt x="3412024" y="-109540"/>
                          <a:pt x="3651977" y="-30191"/>
                          <a:pt x="3866896" y="0"/>
                        </a:cubicBezTo>
                        <a:cubicBezTo>
                          <a:pt x="4125058" y="3717"/>
                          <a:pt x="3975233" y="20205"/>
                          <a:pt x="4101253" y="0"/>
                        </a:cubicBezTo>
                        <a:cubicBezTo>
                          <a:pt x="4193178" y="10837"/>
                          <a:pt x="4292246" y="26113"/>
                          <a:pt x="4335611" y="0"/>
                        </a:cubicBezTo>
                        <a:cubicBezTo>
                          <a:pt x="4423470" y="-36843"/>
                          <a:pt x="4911287" y="-28232"/>
                          <a:pt x="5155861" y="0"/>
                        </a:cubicBezTo>
                        <a:cubicBezTo>
                          <a:pt x="5366354" y="-608"/>
                          <a:pt x="5326875" y="41915"/>
                          <a:pt x="5390219" y="0"/>
                        </a:cubicBezTo>
                        <a:cubicBezTo>
                          <a:pt x="5442564" y="-24155"/>
                          <a:pt x="5713488" y="143102"/>
                          <a:pt x="5976112" y="0"/>
                        </a:cubicBezTo>
                        <a:cubicBezTo>
                          <a:pt x="6216293" y="-61560"/>
                          <a:pt x="6158634" y="40954"/>
                          <a:pt x="6327648" y="0"/>
                        </a:cubicBezTo>
                        <a:cubicBezTo>
                          <a:pt x="6482332" y="-19389"/>
                          <a:pt x="6541437" y="32002"/>
                          <a:pt x="6679184" y="0"/>
                        </a:cubicBezTo>
                        <a:cubicBezTo>
                          <a:pt x="6802264" y="-31710"/>
                          <a:pt x="6911535" y="17075"/>
                          <a:pt x="7030720" y="0"/>
                        </a:cubicBezTo>
                        <a:cubicBezTo>
                          <a:pt x="7132597" y="-22311"/>
                          <a:pt x="7268145" y="51793"/>
                          <a:pt x="7382256" y="0"/>
                        </a:cubicBezTo>
                        <a:cubicBezTo>
                          <a:pt x="7518348" y="-33520"/>
                          <a:pt x="7671862" y="36039"/>
                          <a:pt x="7850971" y="0"/>
                        </a:cubicBezTo>
                        <a:cubicBezTo>
                          <a:pt x="8030461" y="2921"/>
                          <a:pt x="8068333" y="8364"/>
                          <a:pt x="8202507" y="0"/>
                        </a:cubicBezTo>
                        <a:cubicBezTo>
                          <a:pt x="8311421" y="-714"/>
                          <a:pt x="8500101" y="33050"/>
                          <a:pt x="8671222" y="0"/>
                        </a:cubicBezTo>
                        <a:cubicBezTo>
                          <a:pt x="8890429" y="-15076"/>
                          <a:pt x="9252240" y="127"/>
                          <a:pt x="9374294" y="0"/>
                        </a:cubicBezTo>
                        <a:cubicBezTo>
                          <a:pt x="9520618" y="-17591"/>
                          <a:pt x="9637348" y="9924"/>
                          <a:pt x="9725830" y="0"/>
                        </a:cubicBezTo>
                        <a:cubicBezTo>
                          <a:pt x="9833682" y="-1128"/>
                          <a:pt x="9902259" y="-339"/>
                          <a:pt x="9960187" y="0"/>
                        </a:cubicBezTo>
                        <a:cubicBezTo>
                          <a:pt x="10080287" y="-13987"/>
                          <a:pt x="10417133" y="29819"/>
                          <a:pt x="10780438" y="0"/>
                        </a:cubicBezTo>
                        <a:cubicBezTo>
                          <a:pt x="11148993" y="-38228"/>
                          <a:pt x="10953477" y="17341"/>
                          <a:pt x="11014795" y="0"/>
                        </a:cubicBezTo>
                        <a:cubicBezTo>
                          <a:pt x="11083918" y="-5013"/>
                          <a:pt x="11562274" y="11896"/>
                          <a:pt x="11717867" y="0"/>
                        </a:cubicBezTo>
                        <a:cubicBezTo>
                          <a:pt x="11723706" y="134956"/>
                          <a:pt x="11709515" y="265895"/>
                          <a:pt x="11717867" y="376802"/>
                        </a:cubicBezTo>
                        <a:cubicBezTo>
                          <a:pt x="11737910" y="478165"/>
                          <a:pt x="11681753" y="769221"/>
                          <a:pt x="11717867" y="939194"/>
                        </a:cubicBezTo>
                        <a:cubicBezTo>
                          <a:pt x="11733851" y="1094828"/>
                          <a:pt x="11641150" y="1266734"/>
                          <a:pt x="11717867" y="1563449"/>
                        </a:cubicBezTo>
                        <a:cubicBezTo>
                          <a:pt x="11781328" y="1853128"/>
                          <a:pt x="11718686" y="1930833"/>
                          <a:pt x="11717867" y="2063978"/>
                        </a:cubicBezTo>
                        <a:cubicBezTo>
                          <a:pt x="11710726" y="2232203"/>
                          <a:pt x="11716743" y="2407609"/>
                          <a:pt x="11717867" y="2502643"/>
                        </a:cubicBezTo>
                        <a:cubicBezTo>
                          <a:pt x="11696190" y="2600115"/>
                          <a:pt x="11672126" y="2767413"/>
                          <a:pt x="11717867" y="2941309"/>
                        </a:cubicBezTo>
                        <a:cubicBezTo>
                          <a:pt x="11760274" y="3099569"/>
                          <a:pt x="11689093" y="3432052"/>
                          <a:pt x="11717867" y="3565564"/>
                        </a:cubicBezTo>
                        <a:cubicBezTo>
                          <a:pt x="11737365" y="3711397"/>
                          <a:pt x="11728707" y="3802397"/>
                          <a:pt x="11717867" y="3942366"/>
                        </a:cubicBezTo>
                        <a:cubicBezTo>
                          <a:pt x="11748304" y="4058882"/>
                          <a:pt x="11718235" y="4216446"/>
                          <a:pt x="11717867" y="4442895"/>
                        </a:cubicBezTo>
                        <a:cubicBezTo>
                          <a:pt x="11745745" y="4685480"/>
                          <a:pt x="11721241" y="4841250"/>
                          <a:pt x="11717867" y="5005286"/>
                        </a:cubicBezTo>
                        <a:cubicBezTo>
                          <a:pt x="11737884" y="5180498"/>
                          <a:pt x="11682590" y="5330744"/>
                          <a:pt x="11717867" y="5443952"/>
                        </a:cubicBezTo>
                        <a:cubicBezTo>
                          <a:pt x="11753307" y="5544459"/>
                          <a:pt x="11660251" y="5960885"/>
                          <a:pt x="11717867" y="6186309"/>
                        </a:cubicBezTo>
                        <a:cubicBezTo>
                          <a:pt x="11604897" y="6202661"/>
                          <a:pt x="11590836" y="6181968"/>
                          <a:pt x="11483510" y="6186309"/>
                        </a:cubicBezTo>
                        <a:cubicBezTo>
                          <a:pt x="11380572" y="6201852"/>
                          <a:pt x="11301842" y="6186111"/>
                          <a:pt x="11249152" y="6186309"/>
                        </a:cubicBezTo>
                        <a:cubicBezTo>
                          <a:pt x="11160298" y="6124225"/>
                          <a:pt x="10745718" y="6067934"/>
                          <a:pt x="10428902" y="6186309"/>
                        </a:cubicBezTo>
                        <a:cubicBezTo>
                          <a:pt x="10157732" y="6244309"/>
                          <a:pt x="10091222" y="6148369"/>
                          <a:pt x="9960187" y="6186309"/>
                        </a:cubicBezTo>
                        <a:cubicBezTo>
                          <a:pt x="9895081" y="6148914"/>
                          <a:pt x="9527191" y="6115522"/>
                          <a:pt x="9139936" y="6186309"/>
                        </a:cubicBezTo>
                        <a:cubicBezTo>
                          <a:pt x="8765887" y="6237229"/>
                          <a:pt x="8671795" y="6108571"/>
                          <a:pt x="8554043" y="6186309"/>
                        </a:cubicBezTo>
                        <a:cubicBezTo>
                          <a:pt x="8392829" y="6240103"/>
                          <a:pt x="8437385" y="6172830"/>
                          <a:pt x="8319686" y="6186309"/>
                        </a:cubicBezTo>
                        <a:cubicBezTo>
                          <a:pt x="8224517" y="6196584"/>
                          <a:pt x="8128290" y="6195979"/>
                          <a:pt x="7968150" y="6186309"/>
                        </a:cubicBezTo>
                        <a:cubicBezTo>
                          <a:pt x="7810499" y="6200086"/>
                          <a:pt x="7707300" y="6147969"/>
                          <a:pt x="7499435" y="6186309"/>
                        </a:cubicBezTo>
                        <a:cubicBezTo>
                          <a:pt x="7259452" y="6243565"/>
                          <a:pt x="7129646" y="6142684"/>
                          <a:pt x="6796363" y="6186309"/>
                        </a:cubicBezTo>
                        <a:cubicBezTo>
                          <a:pt x="6466323" y="6238827"/>
                          <a:pt x="6371797" y="6144675"/>
                          <a:pt x="6093291" y="6186309"/>
                        </a:cubicBezTo>
                        <a:cubicBezTo>
                          <a:pt x="5840275" y="6218787"/>
                          <a:pt x="5676746" y="6162486"/>
                          <a:pt x="5507397" y="6186309"/>
                        </a:cubicBezTo>
                        <a:cubicBezTo>
                          <a:pt x="5354485" y="6218973"/>
                          <a:pt x="5170943" y="6205395"/>
                          <a:pt x="5038683" y="6186309"/>
                        </a:cubicBezTo>
                        <a:cubicBezTo>
                          <a:pt x="4879819" y="6227821"/>
                          <a:pt x="4562891" y="6150840"/>
                          <a:pt x="4218432" y="6186309"/>
                        </a:cubicBezTo>
                        <a:cubicBezTo>
                          <a:pt x="3925505" y="6195775"/>
                          <a:pt x="3912133" y="6118033"/>
                          <a:pt x="3632539" y="6186309"/>
                        </a:cubicBezTo>
                        <a:cubicBezTo>
                          <a:pt x="3349331" y="6225248"/>
                          <a:pt x="3382077" y="6154811"/>
                          <a:pt x="3281003" y="6186309"/>
                        </a:cubicBezTo>
                        <a:cubicBezTo>
                          <a:pt x="3183987" y="6247971"/>
                          <a:pt x="3046003" y="6195065"/>
                          <a:pt x="2929467" y="6186309"/>
                        </a:cubicBezTo>
                        <a:cubicBezTo>
                          <a:pt x="2819095" y="6204615"/>
                          <a:pt x="2761791" y="6169935"/>
                          <a:pt x="2695109" y="6186309"/>
                        </a:cubicBezTo>
                        <a:cubicBezTo>
                          <a:pt x="2626125" y="6170913"/>
                          <a:pt x="2268704" y="6135228"/>
                          <a:pt x="2109216" y="6186309"/>
                        </a:cubicBezTo>
                        <a:cubicBezTo>
                          <a:pt x="1976629" y="6213809"/>
                          <a:pt x="1888228" y="6165431"/>
                          <a:pt x="1757680" y="6186309"/>
                        </a:cubicBezTo>
                        <a:cubicBezTo>
                          <a:pt x="1641894" y="6288620"/>
                          <a:pt x="1242150" y="6185401"/>
                          <a:pt x="937429" y="6186309"/>
                        </a:cubicBezTo>
                        <a:cubicBezTo>
                          <a:pt x="610029" y="6187612"/>
                          <a:pt x="408549" y="6113783"/>
                          <a:pt x="0" y="6186309"/>
                        </a:cubicBezTo>
                        <a:cubicBezTo>
                          <a:pt x="-3575" y="6076278"/>
                          <a:pt x="48905" y="5867042"/>
                          <a:pt x="0" y="5685780"/>
                        </a:cubicBezTo>
                        <a:cubicBezTo>
                          <a:pt x="-61363" y="5533189"/>
                          <a:pt x="23861" y="5254708"/>
                          <a:pt x="0" y="5061526"/>
                        </a:cubicBezTo>
                        <a:cubicBezTo>
                          <a:pt x="-32274" y="4840877"/>
                          <a:pt x="66226" y="4771309"/>
                          <a:pt x="0" y="4684723"/>
                        </a:cubicBezTo>
                        <a:cubicBezTo>
                          <a:pt x="-41554" y="4581416"/>
                          <a:pt x="11146" y="4432992"/>
                          <a:pt x="0" y="4246058"/>
                        </a:cubicBezTo>
                        <a:cubicBezTo>
                          <a:pt x="-7883" y="4065057"/>
                          <a:pt x="84425" y="3858961"/>
                          <a:pt x="0" y="3621803"/>
                        </a:cubicBezTo>
                        <a:cubicBezTo>
                          <a:pt x="-24907" y="3382595"/>
                          <a:pt x="41798" y="3279728"/>
                          <a:pt x="0" y="2935685"/>
                        </a:cubicBezTo>
                        <a:cubicBezTo>
                          <a:pt x="-64018" y="2604168"/>
                          <a:pt x="67477" y="2480569"/>
                          <a:pt x="0" y="2249567"/>
                        </a:cubicBezTo>
                        <a:cubicBezTo>
                          <a:pt x="-58237" y="2010198"/>
                          <a:pt x="26392" y="1946232"/>
                          <a:pt x="0" y="1687175"/>
                        </a:cubicBezTo>
                        <a:cubicBezTo>
                          <a:pt x="-47043" y="1463008"/>
                          <a:pt x="39042" y="1426329"/>
                          <a:pt x="0" y="1186647"/>
                        </a:cubicBezTo>
                        <a:cubicBezTo>
                          <a:pt x="-29608" y="934829"/>
                          <a:pt x="23683" y="803875"/>
                          <a:pt x="0" y="624255"/>
                        </a:cubicBezTo>
                        <a:cubicBezTo>
                          <a:pt x="-346" y="388099"/>
                          <a:pt x="14666" y="247862"/>
                          <a:pt x="0" y="0"/>
                        </a:cubicBezTo>
                        <a:close/>
                      </a:path>
                      <a:path w="11717867" h="6186309" stroke="0" extrusionOk="0">
                        <a:moveTo>
                          <a:pt x="0" y="0"/>
                        </a:moveTo>
                        <a:cubicBezTo>
                          <a:pt x="138264" y="-9358"/>
                          <a:pt x="231905" y="33343"/>
                          <a:pt x="468715" y="0"/>
                        </a:cubicBezTo>
                        <a:cubicBezTo>
                          <a:pt x="688916" y="-19864"/>
                          <a:pt x="599317" y="22856"/>
                          <a:pt x="703072" y="0"/>
                        </a:cubicBezTo>
                        <a:cubicBezTo>
                          <a:pt x="816060" y="-25332"/>
                          <a:pt x="1162047" y="-31706"/>
                          <a:pt x="1523323" y="0"/>
                        </a:cubicBezTo>
                        <a:cubicBezTo>
                          <a:pt x="1818336" y="-11413"/>
                          <a:pt x="1755658" y="756"/>
                          <a:pt x="1992037" y="0"/>
                        </a:cubicBezTo>
                        <a:cubicBezTo>
                          <a:pt x="2238697" y="-24763"/>
                          <a:pt x="2314838" y="18101"/>
                          <a:pt x="2460752" y="0"/>
                        </a:cubicBezTo>
                        <a:cubicBezTo>
                          <a:pt x="2575659" y="-55480"/>
                          <a:pt x="2928679" y="90059"/>
                          <a:pt x="3281003" y="0"/>
                        </a:cubicBezTo>
                        <a:cubicBezTo>
                          <a:pt x="3570524" y="-60826"/>
                          <a:pt x="3487389" y="6063"/>
                          <a:pt x="3632539" y="0"/>
                        </a:cubicBezTo>
                        <a:cubicBezTo>
                          <a:pt x="3865650" y="-34126"/>
                          <a:pt x="4181554" y="142707"/>
                          <a:pt x="4452789" y="0"/>
                        </a:cubicBezTo>
                        <a:cubicBezTo>
                          <a:pt x="4795197" y="-77670"/>
                          <a:pt x="4882785" y="62271"/>
                          <a:pt x="5273040" y="0"/>
                        </a:cubicBezTo>
                        <a:cubicBezTo>
                          <a:pt x="5654447" y="-52859"/>
                          <a:pt x="5607651" y="58077"/>
                          <a:pt x="5858934" y="0"/>
                        </a:cubicBezTo>
                        <a:cubicBezTo>
                          <a:pt x="6168479" y="-76967"/>
                          <a:pt x="6343329" y="38454"/>
                          <a:pt x="6679184" y="0"/>
                        </a:cubicBezTo>
                        <a:cubicBezTo>
                          <a:pt x="7023484" y="-22791"/>
                          <a:pt x="6979762" y="35538"/>
                          <a:pt x="7147899" y="0"/>
                        </a:cubicBezTo>
                        <a:cubicBezTo>
                          <a:pt x="7352493" y="-71858"/>
                          <a:pt x="7456307" y="-6334"/>
                          <a:pt x="7616614" y="0"/>
                        </a:cubicBezTo>
                        <a:cubicBezTo>
                          <a:pt x="7776415" y="38126"/>
                          <a:pt x="8041242" y="6330"/>
                          <a:pt x="8319686" y="0"/>
                        </a:cubicBezTo>
                        <a:cubicBezTo>
                          <a:pt x="8634314" y="-8821"/>
                          <a:pt x="8641881" y="38558"/>
                          <a:pt x="8788400" y="0"/>
                        </a:cubicBezTo>
                        <a:cubicBezTo>
                          <a:pt x="8905857" y="-20929"/>
                          <a:pt x="9411747" y="104348"/>
                          <a:pt x="9608651" y="0"/>
                        </a:cubicBezTo>
                        <a:cubicBezTo>
                          <a:pt x="9736642" y="-23787"/>
                          <a:pt x="10021418" y="123040"/>
                          <a:pt x="10428902" y="0"/>
                        </a:cubicBezTo>
                        <a:cubicBezTo>
                          <a:pt x="10804924" y="-96025"/>
                          <a:pt x="10754963" y="85119"/>
                          <a:pt x="11014795" y="0"/>
                        </a:cubicBezTo>
                        <a:cubicBezTo>
                          <a:pt x="11259617" y="-87347"/>
                          <a:pt x="11431472" y="8259"/>
                          <a:pt x="11717867" y="0"/>
                        </a:cubicBezTo>
                        <a:cubicBezTo>
                          <a:pt x="11702466" y="157826"/>
                          <a:pt x="11688517" y="296126"/>
                          <a:pt x="11717867" y="376802"/>
                        </a:cubicBezTo>
                        <a:cubicBezTo>
                          <a:pt x="11756864" y="469747"/>
                          <a:pt x="11671151" y="705611"/>
                          <a:pt x="11717867" y="815468"/>
                        </a:cubicBezTo>
                        <a:cubicBezTo>
                          <a:pt x="11750111" y="937616"/>
                          <a:pt x="11704267" y="1183787"/>
                          <a:pt x="11717867" y="1439723"/>
                        </a:cubicBezTo>
                        <a:cubicBezTo>
                          <a:pt x="11756657" y="1727518"/>
                          <a:pt x="11735134" y="1833170"/>
                          <a:pt x="11717867" y="1940251"/>
                        </a:cubicBezTo>
                        <a:cubicBezTo>
                          <a:pt x="11704966" y="2075694"/>
                          <a:pt x="11703418" y="2196255"/>
                          <a:pt x="11717867" y="2378917"/>
                        </a:cubicBezTo>
                        <a:cubicBezTo>
                          <a:pt x="11712788" y="2560668"/>
                          <a:pt x="11694747" y="2857088"/>
                          <a:pt x="11717867" y="3003172"/>
                        </a:cubicBezTo>
                        <a:cubicBezTo>
                          <a:pt x="11777897" y="3170741"/>
                          <a:pt x="11693258" y="3444517"/>
                          <a:pt x="11717867" y="3565564"/>
                        </a:cubicBezTo>
                        <a:cubicBezTo>
                          <a:pt x="11765442" y="3668110"/>
                          <a:pt x="11671457" y="4000516"/>
                          <a:pt x="11717867" y="4127955"/>
                        </a:cubicBezTo>
                        <a:cubicBezTo>
                          <a:pt x="11693597" y="4225659"/>
                          <a:pt x="11727812" y="4418116"/>
                          <a:pt x="11717867" y="4814073"/>
                        </a:cubicBezTo>
                        <a:cubicBezTo>
                          <a:pt x="11736208" y="5146393"/>
                          <a:pt x="11704835" y="5156062"/>
                          <a:pt x="11717867" y="5438328"/>
                        </a:cubicBezTo>
                        <a:cubicBezTo>
                          <a:pt x="11725096" y="5699841"/>
                          <a:pt x="11654177" y="5839264"/>
                          <a:pt x="11717867" y="6186309"/>
                        </a:cubicBezTo>
                        <a:cubicBezTo>
                          <a:pt x="11510855" y="6191544"/>
                          <a:pt x="11437613" y="6149995"/>
                          <a:pt x="11249152" y="6186309"/>
                        </a:cubicBezTo>
                        <a:cubicBezTo>
                          <a:pt x="11056638" y="6219364"/>
                          <a:pt x="11085343" y="6159190"/>
                          <a:pt x="11014795" y="6186309"/>
                        </a:cubicBezTo>
                        <a:cubicBezTo>
                          <a:pt x="10895996" y="6187524"/>
                          <a:pt x="10570390" y="6130628"/>
                          <a:pt x="10311723" y="6186309"/>
                        </a:cubicBezTo>
                        <a:cubicBezTo>
                          <a:pt x="10075708" y="6248393"/>
                          <a:pt x="10081336" y="6189854"/>
                          <a:pt x="9960187" y="6186309"/>
                        </a:cubicBezTo>
                        <a:cubicBezTo>
                          <a:pt x="9829498" y="6190057"/>
                          <a:pt x="9796210" y="6179422"/>
                          <a:pt x="9725830" y="6186309"/>
                        </a:cubicBezTo>
                        <a:cubicBezTo>
                          <a:pt x="9627397" y="6179733"/>
                          <a:pt x="9490652" y="6128389"/>
                          <a:pt x="9374294" y="6186309"/>
                        </a:cubicBezTo>
                        <a:cubicBezTo>
                          <a:pt x="9235853" y="6269645"/>
                          <a:pt x="8835790" y="6111465"/>
                          <a:pt x="8671222" y="6186309"/>
                        </a:cubicBezTo>
                        <a:cubicBezTo>
                          <a:pt x="8492754" y="6232020"/>
                          <a:pt x="8503676" y="6169125"/>
                          <a:pt x="8319686" y="6186309"/>
                        </a:cubicBezTo>
                        <a:cubicBezTo>
                          <a:pt x="8146120" y="6194520"/>
                          <a:pt x="8153153" y="6186053"/>
                          <a:pt x="8085328" y="6186309"/>
                        </a:cubicBezTo>
                        <a:cubicBezTo>
                          <a:pt x="8045707" y="6170499"/>
                          <a:pt x="7924636" y="6153711"/>
                          <a:pt x="7733792" y="6186309"/>
                        </a:cubicBezTo>
                        <a:cubicBezTo>
                          <a:pt x="7581792" y="6220149"/>
                          <a:pt x="7496630" y="6126454"/>
                          <a:pt x="7265078" y="6186309"/>
                        </a:cubicBezTo>
                        <a:cubicBezTo>
                          <a:pt x="7012804" y="6215488"/>
                          <a:pt x="6943425" y="6144026"/>
                          <a:pt x="6679184" y="6186309"/>
                        </a:cubicBezTo>
                        <a:cubicBezTo>
                          <a:pt x="6435838" y="6204144"/>
                          <a:pt x="6477404" y="6148351"/>
                          <a:pt x="6327648" y="6186309"/>
                        </a:cubicBezTo>
                        <a:cubicBezTo>
                          <a:pt x="6193290" y="6228318"/>
                          <a:pt x="5901858" y="6078360"/>
                          <a:pt x="5507397" y="6186309"/>
                        </a:cubicBezTo>
                        <a:cubicBezTo>
                          <a:pt x="5081863" y="6282045"/>
                          <a:pt x="5093523" y="6140474"/>
                          <a:pt x="4921504" y="6186309"/>
                        </a:cubicBezTo>
                        <a:cubicBezTo>
                          <a:pt x="4722209" y="6292796"/>
                          <a:pt x="4312959" y="6135524"/>
                          <a:pt x="4101253" y="6186309"/>
                        </a:cubicBezTo>
                        <a:cubicBezTo>
                          <a:pt x="3845382" y="6224139"/>
                          <a:pt x="3633922" y="6079040"/>
                          <a:pt x="3398181" y="6186309"/>
                        </a:cubicBezTo>
                        <a:cubicBezTo>
                          <a:pt x="3203207" y="6276456"/>
                          <a:pt x="3063990" y="6106959"/>
                          <a:pt x="2929467" y="6186309"/>
                        </a:cubicBezTo>
                        <a:cubicBezTo>
                          <a:pt x="2818698" y="6243728"/>
                          <a:pt x="2545678" y="6188450"/>
                          <a:pt x="2226395" y="6186309"/>
                        </a:cubicBezTo>
                        <a:cubicBezTo>
                          <a:pt x="1881715" y="6177678"/>
                          <a:pt x="2058839" y="6179406"/>
                          <a:pt x="1874859" y="6186309"/>
                        </a:cubicBezTo>
                        <a:cubicBezTo>
                          <a:pt x="1706479" y="6230235"/>
                          <a:pt x="1503853" y="6168780"/>
                          <a:pt x="1288965" y="6186309"/>
                        </a:cubicBezTo>
                        <a:cubicBezTo>
                          <a:pt x="1088881" y="6201060"/>
                          <a:pt x="1120028" y="6171988"/>
                          <a:pt x="1054608" y="6186309"/>
                        </a:cubicBezTo>
                        <a:cubicBezTo>
                          <a:pt x="967241" y="6260409"/>
                          <a:pt x="471348" y="6136280"/>
                          <a:pt x="0" y="6186309"/>
                        </a:cubicBezTo>
                        <a:cubicBezTo>
                          <a:pt x="-47326" y="5964751"/>
                          <a:pt x="23662" y="5844269"/>
                          <a:pt x="0" y="5623917"/>
                        </a:cubicBezTo>
                        <a:cubicBezTo>
                          <a:pt x="-50092" y="5406854"/>
                          <a:pt x="7982" y="5280933"/>
                          <a:pt x="0" y="4999662"/>
                        </a:cubicBezTo>
                        <a:cubicBezTo>
                          <a:pt x="-6119" y="4735620"/>
                          <a:pt x="60339" y="4675844"/>
                          <a:pt x="0" y="4375408"/>
                        </a:cubicBezTo>
                        <a:cubicBezTo>
                          <a:pt x="-56832" y="4073316"/>
                          <a:pt x="48339" y="4054401"/>
                          <a:pt x="0" y="3936742"/>
                        </a:cubicBezTo>
                        <a:cubicBezTo>
                          <a:pt x="-52787" y="3835117"/>
                          <a:pt x="7493" y="3455570"/>
                          <a:pt x="0" y="3250624"/>
                        </a:cubicBezTo>
                        <a:cubicBezTo>
                          <a:pt x="-22130" y="3085233"/>
                          <a:pt x="-38754" y="2913016"/>
                          <a:pt x="0" y="2688232"/>
                        </a:cubicBezTo>
                        <a:cubicBezTo>
                          <a:pt x="2212" y="2498081"/>
                          <a:pt x="18913" y="2442523"/>
                          <a:pt x="0" y="2311430"/>
                        </a:cubicBezTo>
                        <a:cubicBezTo>
                          <a:pt x="-7171" y="2194997"/>
                          <a:pt x="10349" y="1899058"/>
                          <a:pt x="0" y="1749038"/>
                        </a:cubicBezTo>
                        <a:cubicBezTo>
                          <a:pt x="-19966" y="1584840"/>
                          <a:pt x="50876" y="1411034"/>
                          <a:pt x="0" y="1248510"/>
                        </a:cubicBezTo>
                        <a:cubicBezTo>
                          <a:pt x="-54908" y="1102377"/>
                          <a:pt x="-8394" y="860546"/>
                          <a:pt x="0" y="747981"/>
                        </a:cubicBezTo>
                        <a:cubicBezTo>
                          <a:pt x="-21651" y="612495"/>
                          <a:pt x="36248" y="142089"/>
                          <a:pt x="0" y="0"/>
                        </a:cubicBezTo>
                        <a:close/>
                      </a:path>
                      <a:path w="11717867" h="6186309" fill="none" stroke="0" extrusionOk="0">
                        <a:moveTo>
                          <a:pt x="0" y="0"/>
                        </a:moveTo>
                        <a:cubicBezTo>
                          <a:pt x="66238" y="-73228"/>
                          <a:pt x="308267" y="44157"/>
                          <a:pt x="468715" y="0"/>
                        </a:cubicBezTo>
                        <a:cubicBezTo>
                          <a:pt x="631689" y="-34442"/>
                          <a:pt x="875004" y="17090"/>
                          <a:pt x="1171787" y="0"/>
                        </a:cubicBezTo>
                        <a:cubicBezTo>
                          <a:pt x="1430582" y="-11957"/>
                          <a:pt x="1433483" y="6480"/>
                          <a:pt x="1640501" y="0"/>
                        </a:cubicBezTo>
                        <a:cubicBezTo>
                          <a:pt x="1838308" y="-10003"/>
                          <a:pt x="1803305" y="27665"/>
                          <a:pt x="1874859" y="0"/>
                        </a:cubicBezTo>
                        <a:cubicBezTo>
                          <a:pt x="1979418" y="-18312"/>
                          <a:pt x="2245858" y="-16844"/>
                          <a:pt x="2343573" y="0"/>
                        </a:cubicBezTo>
                        <a:cubicBezTo>
                          <a:pt x="2388100" y="-14394"/>
                          <a:pt x="2680389" y="60339"/>
                          <a:pt x="3046645" y="0"/>
                        </a:cubicBezTo>
                        <a:cubicBezTo>
                          <a:pt x="3390454" y="-111759"/>
                          <a:pt x="3629731" y="8106"/>
                          <a:pt x="3866896" y="0"/>
                        </a:cubicBezTo>
                        <a:cubicBezTo>
                          <a:pt x="4121264" y="9940"/>
                          <a:pt x="4028568" y="11695"/>
                          <a:pt x="4101253" y="0"/>
                        </a:cubicBezTo>
                        <a:cubicBezTo>
                          <a:pt x="4199208" y="-5393"/>
                          <a:pt x="4285866" y="31058"/>
                          <a:pt x="4335611" y="0"/>
                        </a:cubicBezTo>
                        <a:cubicBezTo>
                          <a:pt x="4421900" y="16861"/>
                          <a:pt x="4945161" y="67100"/>
                          <a:pt x="5155861" y="0"/>
                        </a:cubicBezTo>
                        <a:cubicBezTo>
                          <a:pt x="5379630" y="-1508"/>
                          <a:pt x="5323913" y="37816"/>
                          <a:pt x="5390219" y="0"/>
                        </a:cubicBezTo>
                        <a:cubicBezTo>
                          <a:pt x="5496122" y="-54170"/>
                          <a:pt x="5714457" y="32207"/>
                          <a:pt x="5976112" y="0"/>
                        </a:cubicBezTo>
                        <a:cubicBezTo>
                          <a:pt x="6235722" y="-65093"/>
                          <a:pt x="6141395" y="1503"/>
                          <a:pt x="6327648" y="0"/>
                        </a:cubicBezTo>
                        <a:cubicBezTo>
                          <a:pt x="6467576" y="-19002"/>
                          <a:pt x="6557108" y="18336"/>
                          <a:pt x="6679184" y="0"/>
                        </a:cubicBezTo>
                        <a:cubicBezTo>
                          <a:pt x="6801591" y="-51548"/>
                          <a:pt x="6912496" y="38345"/>
                          <a:pt x="7030720" y="0"/>
                        </a:cubicBezTo>
                        <a:cubicBezTo>
                          <a:pt x="7119200" y="-6426"/>
                          <a:pt x="7262618" y="29663"/>
                          <a:pt x="7382256" y="0"/>
                        </a:cubicBezTo>
                        <a:cubicBezTo>
                          <a:pt x="7504663" y="-11147"/>
                          <a:pt x="7685187" y="-4098"/>
                          <a:pt x="7850971" y="0"/>
                        </a:cubicBezTo>
                        <a:cubicBezTo>
                          <a:pt x="8021034" y="7494"/>
                          <a:pt x="8055737" y="11190"/>
                          <a:pt x="8202507" y="0"/>
                        </a:cubicBezTo>
                        <a:cubicBezTo>
                          <a:pt x="8347791" y="6764"/>
                          <a:pt x="8446055" y="37987"/>
                          <a:pt x="8671222" y="0"/>
                        </a:cubicBezTo>
                        <a:cubicBezTo>
                          <a:pt x="8877753" y="-45523"/>
                          <a:pt x="9189386" y="17384"/>
                          <a:pt x="9374294" y="0"/>
                        </a:cubicBezTo>
                        <a:cubicBezTo>
                          <a:pt x="9523903" y="-16041"/>
                          <a:pt x="9624775" y="25722"/>
                          <a:pt x="9725830" y="0"/>
                        </a:cubicBezTo>
                        <a:cubicBezTo>
                          <a:pt x="9819931" y="-6112"/>
                          <a:pt x="9881004" y="4808"/>
                          <a:pt x="9960187" y="0"/>
                        </a:cubicBezTo>
                        <a:cubicBezTo>
                          <a:pt x="10094429" y="7289"/>
                          <a:pt x="10412167" y="-3821"/>
                          <a:pt x="10780438" y="0"/>
                        </a:cubicBezTo>
                        <a:cubicBezTo>
                          <a:pt x="11154916" y="-31828"/>
                          <a:pt x="10949652" y="4786"/>
                          <a:pt x="11014795" y="0"/>
                        </a:cubicBezTo>
                        <a:cubicBezTo>
                          <a:pt x="11067968" y="24122"/>
                          <a:pt x="11547144" y="-19941"/>
                          <a:pt x="11717867" y="0"/>
                        </a:cubicBezTo>
                        <a:cubicBezTo>
                          <a:pt x="11737856" y="156879"/>
                          <a:pt x="11730045" y="250918"/>
                          <a:pt x="11717867" y="376802"/>
                        </a:cubicBezTo>
                        <a:cubicBezTo>
                          <a:pt x="11687049" y="465388"/>
                          <a:pt x="11682560" y="770822"/>
                          <a:pt x="11717867" y="939194"/>
                        </a:cubicBezTo>
                        <a:cubicBezTo>
                          <a:pt x="11722059" y="1114930"/>
                          <a:pt x="11660513" y="1289797"/>
                          <a:pt x="11717867" y="1563449"/>
                        </a:cubicBezTo>
                        <a:cubicBezTo>
                          <a:pt x="11797594" y="1852462"/>
                          <a:pt x="11703670" y="1928901"/>
                          <a:pt x="11717867" y="2063978"/>
                        </a:cubicBezTo>
                        <a:cubicBezTo>
                          <a:pt x="11752380" y="2222870"/>
                          <a:pt x="11709770" y="2377486"/>
                          <a:pt x="11717867" y="2502643"/>
                        </a:cubicBezTo>
                        <a:cubicBezTo>
                          <a:pt x="11745762" y="2604378"/>
                          <a:pt x="11704630" y="2820987"/>
                          <a:pt x="11717867" y="2941309"/>
                        </a:cubicBezTo>
                        <a:cubicBezTo>
                          <a:pt x="11766596" y="3098236"/>
                          <a:pt x="11701807" y="3428808"/>
                          <a:pt x="11717867" y="3565564"/>
                        </a:cubicBezTo>
                        <a:cubicBezTo>
                          <a:pt x="11748875" y="3718773"/>
                          <a:pt x="11693545" y="3806412"/>
                          <a:pt x="11717867" y="3942366"/>
                        </a:cubicBezTo>
                        <a:cubicBezTo>
                          <a:pt x="11705637" y="4102211"/>
                          <a:pt x="11693657" y="4222709"/>
                          <a:pt x="11717867" y="4442895"/>
                        </a:cubicBezTo>
                        <a:cubicBezTo>
                          <a:pt x="11754083" y="4660476"/>
                          <a:pt x="11658479" y="4807473"/>
                          <a:pt x="11717867" y="5005286"/>
                        </a:cubicBezTo>
                        <a:cubicBezTo>
                          <a:pt x="11755237" y="5183714"/>
                          <a:pt x="11696162" y="5364386"/>
                          <a:pt x="11717867" y="5443952"/>
                        </a:cubicBezTo>
                        <a:cubicBezTo>
                          <a:pt x="11727004" y="5532898"/>
                          <a:pt x="11676379" y="5959632"/>
                          <a:pt x="11717867" y="6186309"/>
                        </a:cubicBezTo>
                        <a:cubicBezTo>
                          <a:pt x="11606402" y="6206190"/>
                          <a:pt x="11584850" y="6183264"/>
                          <a:pt x="11483510" y="6186309"/>
                        </a:cubicBezTo>
                        <a:cubicBezTo>
                          <a:pt x="11370191" y="6194330"/>
                          <a:pt x="11310347" y="6180107"/>
                          <a:pt x="11249152" y="6186309"/>
                        </a:cubicBezTo>
                        <a:cubicBezTo>
                          <a:pt x="11195336" y="6115928"/>
                          <a:pt x="10705164" y="6084274"/>
                          <a:pt x="10428902" y="6186309"/>
                        </a:cubicBezTo>
                        <a:cubicBezTo>
                          <a:pt x="10148353" y="6251758"/>
                          <a:pt x="10105433" y="6118141"/>
                          <a:pt x="9960187" y="6186309"/>
                        </a:cubicBezTo>
                        <a:cubicBezTo>
                          <a:pt x="9905350" y="6167904"/>
                          <a:pt x="9596945" y="6117449"/>
                          <a:pt x="9139936" y="6186309"/>
                        </a:cubicBezTo>
                        <a:cubicBezTo>
                          <a:pt x="8765368" y="6209217"/>
                          <a:pt x="8700893" y="6110674"/>
                          <a:pt x="8554043" y="6186309"/>
                        </a:cubicBezTo>
                        <a:cubicBezTo>
                          <a:pt x="8406250" y="6269015"/>
                          <a:pt x="8411870" y="6167134"/>
                          <a:pt x="8319686" y="6186309"/>
                        </a:cubicBezTo>
                        <a:cubicBezTo>
                          <a:pt x="8219875" y="6196651"/>
                          <a:pt x="8110231" y="6180879"/>
                          <a:pt x="7968150" y="6186309"/>
                        </a:cubicBezTo>
                        <a:cubicBezTo>
                          <a:pt x="7788243" y="6203873"/>
                          <a:pt x="7695754" y="6136851"/>
                          <a:pt x="7499435" y="6186309"/>
                        </a:cubicBezTo>
                        <a:cubicBezTo>
                          <a:pt x="7257276" y="6230138"/>
                          <a:pt x="7133394" y="6168475"/>
                          <a:pt x="6796363" y="6186309"/>
                        </a:cubicBezTo>
                        <a:cubicBezTo>
                          <a:pt x="6429455" y="6204701"/>
                          <a:pt x="6379562" y="6149973"/>
                          <a:pt x="6093291" y="6186309"/>
                        </a:cubicBezTo>
                        <a:cubicBezTo>
                          <a:pt x="5810906" y="6222856"/>
                          <a:pt x="5661339" y="6163911"/>
                          <a:pt x="5507397" y="6186309"/>
                        </a:cubicBezTo>
                        <a:cubicBezTo>
                          <a:pt x="5323043" y="6210570"/>
                          <a:pt x="5155562" y="6175095"/>
                          <a:pt x="5038683" y="6186309"/>
                        </a:cubicBezTo>
                        <a:cubicBezTo>
                          <a:pt x="4903052" y="6220231"/>
                          <a:pt x="4500896" y="6195070"/>
                          <a:pt x="4218432" y="6186309"/>
                        </a:cubicBezTo>
                        <a:cubicBezTo>
                          <a:pt x="3908786" y="6201344"/>
                          <a:pt x="3916786" y="6128243"/>
                          <a:pt x="3632539" y="6186309"/>
                        </a:cubicBezTo>
                        <a:cubicBezTo>
                          <a:pt x="3336553" y="6247768"/>
                          <a:pt x="3365358" y="6120206"/>
                          <a:pt x="3281003" y="6186309"/>
                        </a:cubicBezTo>
                        <a:cubicBezTo>
                          <a:pt x="3199155" y="6218763"/>
                          <a:pt x="3052167" y="6160051"/>
                          <a:pt x="2929467" y="6186309"/>
                        </a:cubicBezTo>
                        <a:cubicBezTo>
                          <a:pt x="2834487" y="6188476"/>
                          <a:pt x="2757018" y="6179938"/>
                          <a:pt x="2695109" y="6186309"/>
                        </a:cubicBezTo>
                        <a:cubicBezTo>
                          <a:pt x="2641117" y="6218908"/>
                          <a:pt x="2273620" y="6120500"/>
                          <a:pt x="2109216" y="6186309"/>
                        </a:cubicBezTo>
                        <a:cubicBezTo>
                          <a:pt x="1975503" y="6232483"/>
                          <a:pt x="1885911" y="6155469"/>
                          <a:pt x="1757680" y="6186309"/>
                        </a:cubicBezTo>
                        <a:cubicBezTo>
                          <a:pt x="1569528" y="6217598"/>
                          <a:pt x="1258673" y="6199628"/>
                          <a:pt x="937429" y="6186309"/>
                        </a:cubicBezTo>
                        <a:cubicBezTo>
                          <a:pt x="638009" y="6257028"/>
                          <a:pt x="384937" y="6076499"/>
                          <a:pt x="0" y="6186309"/>
                        </a:cubicBezTo>
                        <a:cubicBezTo>
                          <a:pt x="-44504" y="6045296"/>
                          <a:pt x="88567" y="5886114"/>
                          <a:pt x="0" y="5685780"/>
                        </a:cubicBezTo>
                        <a:cubicBezTo>
                          <a:pt x="-24011" y="5479622"/>
                          <a:pt x="67094" y="5244062"/>
                          <a:pt x="0" y="5061526"/>
                        </a:cubicBezTo>
                        <a:cubicBezTo>
                          <a:pt x="-10270" y="4873061"/>
                          <a:pt x="45237" y="4799794"/>
                          <a:pt x="0" y="4684723"/>
                        </a:cubicBezTo>
                        <a:cubicBezTo>
                          <a:pt x="-65083" y="4579726"/>
                          <a:pt x="22772" y="4444188"/>
                          <a:pt x="0" y="4246058"/>
                        </a:cubicBezTo>
                        <a:cubicBezTo>
                          <a:pt x="-11941" y="4021176"/>
                          <a:pt x="68226" y="3871224"/>
                          <a:pt x="0" y="3621803"/>
                        </a:cubicBezTo>
                        <a:cubicBezTo>
                          <a:pt x="-56595" y="3380671"/>
                          <a:pt x="91084" y="3277977"/>
                          <a:pt x="0" y="2935685"/>
                        </a:cubicBezTo>
                        <a:cubicBezTo>
                          <a:pt x="-42657" y="2563935"/>
                          <a:pt x="62266" y="2494068"/>
                          <a:pt x="0" y="2249567"/>
                        </a:cubicBezTo>
                        <a:cubicBezTo>
                          <a:pt x="-33151" y="2013285"/>
                          <a:pt x="69084" y="1914889"/>
                          <a:pt x="0" y="1687175"/>
                        </a:cubicBezTo>
                        <a:cubicBezTo>
                          <a:pt x="-23797" y="1447342"/>
                          <a:pt x="44133" y="1400610"/>
                          <a:pt x="0" y="1186647"/>
                        </a:cubicBezTo>
                        <a:cubicBezTo>
                          <a:pt x="-48797" y="940301"/>
                          <a:pt x="52798" y="859012"/>
                          <a:pt x="0" y="624255"/>
                        </a:cubicBezTo>
                        <a:cubicBezTo>
                          <a:pt x="-60472" y="409508"/>
                          <a:pt x="59596" y="227931"/>
                          <a:pt x="0" y="0"/>
                        </a:cubicBezTo>
                        <a:close/>
                      </a:path>
                    </a:pathLst>
                  </a:cu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6522772" y="83223"/>
            <a:ext cx="3700463" cy="400110"/>
          </a:xfrm>
          <a:prstGeom prst="rect">
            <a:avLst/>
          </a:prstGeom>
          <a:noFill/>
        </p:spPr>
        <p:txBody>
          <a:bodyPr wrap="square" rtlCol="0">
            <a:spAutoFit/>
          </a:bodyPr>
          <a:lstStyle/>
          <a:p>
            <a:pPr algn="ctr"/>
            <a:r>
              <a:rPr lang="en-US" sz="2000" b="1" dirty="0">
                <a:solidFill>
                  <a:schemeClr val="bg1"/>
                </a:solidFill>
                <a:latin typeface="ATypewriterForMe" panose="02000603000000000000" pitchFamily="2" charset="0"/>
                <a:ea typeface="ATypewriterForMe" panose="02000603000000000000" pitchFamily="2" charset="0"/>
              </a:rPr>
              <a:t>Creating</a:t>
            </a:r>
          </a:p>
        </p:txBody>
      </p:sp>
      <p:sp>
        <p:nvSpPr>
          <p:cNvPr id="23" name="TextBox 22">
            <a:extLst>
              <a:ext uri="{FF2B5EF4-FFF2-40B4-BE49-F238E27FC236}">
                <a16:creationId xmlns:a16="http://schemas.microsoft.com/office/drawing/2014/main" id="{22C30467-4AF9-1A45-963E-35B0D57F7ECE}"/>
              </a:ext>
            </a:extLst>
          </p:cNvPr>
          <p:cNvSpPr txBox="1"/>
          <p:nvPr/>
        </p:nvSpPr>
        <p:spPr>
          <a:xfrm>
            <a:off x="400237" y="568382"/>
            <a:ext cx="11427585" cy="707886"/>
          </a:xfrm>
          <a:prstGeom prst="rect">
            <a:avLst/>
          </a:prstGeom>
          <a:noFill/>
        </p:spPr>
        <p:txBody>
          <a:bodyPr wrap="square" rtlCol="0">
            <a:spAutoFit/>
          </a:bodyPr>
          <a:lstStyle/>
          <a:p>
            <a:pPr algn="ctr"/>
            <a:r>
              <a:rPr lang="en-US" sz="4000" dirty="0">
                <a:solidFill>
                  <a:srgbClr val="FF9300"/>
                </a:solidFill>
                <a:latin typeface="Baby Pilot" pitchFamily="2" charset="0"/>
              </a:rPr>
              <a:t>So today, where do most people live? Level 1, 2, 3 or 4?</a:t>
            </a:r>
          </a:p>
        </p:txBody>
      </p:sp>
      <p:sp>
        <p:nvSpPr>
          <p:cNvPr id="24" name="Rectangle 23">
            <a:extLst>
              <a:ext uri="{FF2B5EF4-FFF2-40B4-BE49-F238E27FC236}">
                <a16:creationId xmlns:a16="http://schemas.microsoft.com/office/drawing/2014/main" id="{F2DC6FAD-D018-B741-9B92-20BDCCCB679B}"/>
              </a:ext>
            </a:extLst>
          </p:cNvPr>
          <p:cNvSpPr/>
          <p:nvPr/>
        </p:nvSpPr>
        <p:spPr>
          <a:xfrm>
            <a:off x="7430536" y="1344474"/>
            <a:ext cx="4045896" cy="1520631"/>
          </a:xfrm>
          <a:custGeom>
            <a:avLst/>
            <a:gdLst>
              <a:gd name="connsiteX0" fmla="*/ 0 w 4045896"/>
              <a:gd name="connsiteY0" fmla="*/ 0 h 1520631"/>
              <a:gd name="connsiteX1" fmla="*/ 593398 w 4045896"/>
              <a:gd name="connsiteY1" fmla="*/ 0 h 1520631"/>
              <a:gd name="connsiteX2" fmla="*/ 1308173 w 4045896"/>
              <a:gd name="connsiteY2" fmla="*/ 0 h 1520631"/>
              <a:gd name="connsiteX3" fmla="*/ 1942030 w 4045896"/>
              <a:gd name="connsiteY3" fmla="*/ 0 h 1520631"/>
              <a:gd name="connsiteX4" fmla="*/ 2535428 w 4045896"/>
              <a:gd name="connsiteY4" fmla="*/ 0 h 1520631"/>
              <a:gd name="connsiteX5" fmla="*/ 3250203 w 4045896"/>
              <a:gd name="connsiteY5" fmla="*/ 0 h 1520631"/>
              <a:gd name="connsiteX6" fmla="*/ 4045896 w 4045896"/>
              <a:gd name="connsiteY6" fmla="*/ 0 h 1520631"/>
              <a:gd name="connsiteX7" fmla="*/ 4045896 w 4045896"/>
              <a:gd name="connsiteY7" fmla="*/ 506877 h 1520631"/>
              <a:gd name="connsiteX8" fmla="*/ 4045896 w 4045896"/>
              <a:gd name="connsiteY8" fmla="*/ 983341 h 1520631"/>
              <a:gd name="connsiteX9" fmla="*/ 4045896 w 4045896"/>
              <a:gd name="connsiteY9" fmla="*/ 1520631 h 1520631"/>
              <a:gd name="connsiteX10" fmla="*/ 3452498 w 4045896"/>
              <a:gd name="connsiteY10" fmla="*/ 1520631 h 1520631"/>
              <a:gd name="connsiteX11" fmla="*/ 2899559 w 4045896"/>
              <a:gd name="connsiteY11" fmla="*/ 1520631 h 1520631"/>
              <a:gd name="connsiteX12" fmla="*/ 2184784 w 4045896"/>
              <a:gd name="connsiteY12" fmla="*/ 1520631 h 1520631"/>
              <a:gd name="connsiteX13" fmla="*/ 1591386 w 4045896"/>
              <a:gd name="connsiteY13" fmla="*/ 1520631 h 1520631"/>
              <a:gd name="connsiteX14" fmla="*/ 876611 w 4045896"/>
              <a:gd name="connsiteY14" fmla="*/ 1520631 h 1520631"/>
              <a:gd name="connsiteX15" fmla="*/ 0 w 4045896"/>
              <a:gd name="connsiteY15" fmla="*/ 1520631 h 1520631"/>
              <a:gd name="connsiteX16" fmla="*/ 0 w 4045896"/>
              <a:gd name="connsiteY16" fmla="*/ 1028960 h 1520631"/>
              <a:gd name="connsiteX17" fmla="*/ 0 w 4045896"/>
              <a:gd name="connsiteY17" fmla="*/ 506877 h 1520631"/>
              <a:gd name="connsiteX18" fmla="*/ 0 w 4045896"/>
              <a:gd name="connsiteY18" fmla="*/ 0 h 152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5896" h="1520631" fill="none" extrusionOk="0">
                <a:moveTo>
                  <a:pt x="0" y="0"/>
                </a:moveTo>
                <a:cubicBezTo>
                  <a:pt x="180537" y="-6587"/>
                  <a:pt x="467173" y="-18491"/>
                  <a:pt x="593398" y="0"/>
                </a:cubicBezTo>
                <a:cubicBezTo>
                  <a:pt x="719623" y="18491"/>
                  <a:pt x="1105020" y="-5539"/>
                  <a:pt x="1308173" y="0"/>
                </a:cubicBezTo>
                <a:cubicBezTo>
                  <a:pt x="1511327" y="5539"/>
                  <a:pt x="1658711" y="5104"/>
                  <a:pt x="1942030" y="0"/>
                </a:cubicBezTo>
                <a:cubicBezTo>
                  <a:pt x="2225349" y="-5104"/>
                  <a:pt x="2333283" y="-23847"/>
                  <a:pt x="2535428" y="0"/>
                </a:cubicBezTo>
                <a:cubicBezTo>
                  <a:pt x="2737573" y="23847"/>
                  <a:pt x="3103401" y="-23215"/>
                  <a:pt x="3250203" y="0"/>
                </a:cubicBezTo>
                <a:cubicBezTo>
                  <a:pt x="3397005" y="23215"/>
                  <a:pt x="3680675" y="-27057"/>
                  <a:pt x="4045896" y="0"/>
                </a:cubicBezTo>
                <a:cubicBezTo>
                  <a:pt x="4036015" y="116509"/>
                  <a:pt x="4061255" y="378484"/>
                  <a:pt x="4045896" y="506877"/>
                </a:cubicBezTo>
                <a:cubicBezTo>
                  <a:pt x="4030537" y="635270"/>
                  <a:pt x="4068828" y="824260"/>
                  <a:pt x="4045896" y="983341"/>
                </a:cubicBezTo>
                <a:cubicBezTo>
                  <a:pt x="4022964" y="1142422"/>
                  <a:pt x="4029144" y="1260130"/>
                  <a:pt x="4045896" y="1520631"/>
                </a:cubicBezTo>
                <a:cubicBezTo>
                  <a:pt x="3787172" y="1523046"/>
                  <a:pt x="3579335" y="1525033"/>
                  <a:pt x="3452498" y="1520631"/>
                </a:cubicBezTo>
                <a:cubicBezTo>
                  <a:pt x="3325661" y="1516229"/>
                  <a:pt x="3105936" y="1495400"/>
                  <a:pt x="2899559" y="1520631"/>
                </a:cubicBezTo>
                <a:cubicBezTo>
                  <a:pt x="2693182" y="1545862"/>
                  <a:pt x="2363144" y="1515146"/>
                  <a:pt x="2184784" y="1520631"/>
                </a:cubicBezTo>
                <a:cubicBezTo>
                  <a:pt x="2006424" y="1526116"/>
                  <a:pt x="1849521" y="1545116"/>
                  <a:pt x="1591386" y="1520631"/>
                </a:cubicBezTo>
                <a:cubicBezTo>
                  <a:pt x="1333251" y="1496146"/>
                  <a:pt x="1102089" y="1510611"/>
                  <a:pt x="876611" y="1520631"/>
                </a:cubicBezTo>
                <a:cubicBezTo>
                  <a:pt x="651133" y="1530651"/>
                  <a:pt x="176781" y="1533855"/>
                  <a:pt x="0" y="1520631"/>
                </a:cubicBezTo>
                <a:cubicBezTo>
                  <a:pt x="10593" y="1369665"/>
                  <a:pt x="19863" y="1257657"/>
                  <a:pt x="0" y="1028960"/>
                </a:cubicBezTo>
                <a:cubicBezTo>
                  <a:pt x="-19863" y="800263"/>
                  <a:pt x="15609" y="744458"/>
                  <a:pt x="0" y="506877"/>
                </a:cubicBezTo>
                <a:cubicBezTo>
                  <a:pt x="-15609" y="269296"/>
                  <a:pt x="25281" y="104234"/>
                  <a:pt x="0" y="0"/>
                </a:cubicBezTo>
                <a:close/>
              </a:path>
              <a:path w="4045896" h="1520631" stroke="0" extrusionOk="0">
                <a:moveTo>
                  <a:pt x="0" y="0"/>
                </a:moveTo>
                <a:cubicBezTo>
                  <a:pt x="248122" y="-14273"/>
                  <a:pt x="417510" y="15258"/>
                  <a:pt x="633857" y="0"/>
                </a:cubicBezTo>
                <a:cubicBezTo>
                  <a:pt x="850204" y="-15258"/>
                  <a:pt x="1067173" y="11194"/>
                  <a:pt x="1186796" y="0"/>
                </a:cubicBezTo>
                <a:cubicBezTo>
                  <a:pt x="1306419" y="-11194"/>
                  <a:pt x="1564786" y="-5218"/>
                  <a:pt x="1942030" y="0"/>
                </a:cubicBezTo>
                <a:cubicBezTo>
                  <a:pt x="2319274" y="5218"/>
                  <a:pt x="2438463" y="9323"/>
                  <a:pt x="2575887" y="0"/>
                </a:cubicBezTo>
                <a:cubicBezTo>
                  <a:pt x="2713311" y="-9323"/>
                  <a:pt x="2931180" y="29183"/>
                  <a:pt x="3209744" y="0"/>
                </a:cubicBezTo>
                <a:cubicBezTo>
                  <a:pt x="3488308" y="-29183"/>
                  <a:pt x="3794481" y="-21999"/>
                  <a:pt x="4045896" y="0"/>
                </a:cubicBezTo>
                <a:cubicBezTo>
                  <a:pt x="4039268" y="128510"/>
                  <a:pt x="4035547" y="344618"/>
                  <a:pt x="4045896" y="476464"/>
                </a:cubicBezTo>
                <a:cubicBezTo>
                  <a:pt x="4056245" y="608310"/>
                  <a:pt x="4023573" y="783068"/>
                  <a:pt x="4045896" y="983341"/>
                </a:cubicBezTo>
                <a:cubicBezTo>
                  <a:pt x="4068219" y="1183614"/>
                  <a:pt x="4023498" y="1323253"/>
                  <a:pt x="4045896" y="1520631"/>
                </a:cubicBezTo>
                <a:cubicBezTo>
                  <a:pt x="3765995" y="1527722"/>
                  <a:pt x="3737538" y="1530270"/>
                  <a:pt x="3452498" y="1520631"/>
                </a:cubicBezTo>
                <a:cubicBezTo>
                  <a:pt x="3167458" y="1510992"/>
                  <a:pt x="3030485" y="1536502"/>
                  <a:pt x="2778182" y="1520631"/>
                </a:cubicBezTo>
                <a:cubicBezTo>
                  <a:pt x="2525879" y="1504760"/>
                  <a:pt x="2407466" y="1493048"/>
                  <a:pt x="2144325" y="1520631"/>
                </a:cubicBezTo>
                <a:cubicBezTo>
                  <a:pt x="1881184" y="1548214"/>
                  <a:pt x="1571086" y="1529641"/>
                  <a:pt x="1389091" y="1520631"/>
                </a:cubicBezTo>
                <a:cubicBezTo>
                  <a:pt x="1207096" y="1511621"/>
                  <a:pt x="964778" y="1491890"/>
                  <a:pt x="633857" y="1520631"/>
                </a:cubicBezTo>
                <a:cubicBezTo>
                  <a:pt x="302936" y="1549372"/>
                  <a:pt x="224250" y="1502363"/>
                  <a:pt x="0" y="1520631"/>
                </a:cubicBezTo>
                <a:cubicBezTo>
                  <a:pt x="-16160" y="1308828"/>
                  <a:pt x="12927" y="1265946"/>
                  <a:pt x="0" y="1013754"/>
                </a:cubicBezTo>
                <a:cubicBezTo>
                  <a:pt x="-12927" y="761562"/>
                  <a:pt x="-387" y="624150"/>
                  <a:pt x="0" y="522083"/>
                </a:cubicBezTo>
                <a:cubicBezTo>
                  <a:pt x="387" y="420016"/>
                  <a:pt x="4448" y="250385"/>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Baby Pilot" pitchFamily="2" charset="0"/>
              </a:rPr>
              <a:t>Task: Using the information on the level handouts, complete a summary of the four levels using either pictures, descriptions or both. </a:t>
            </a:r>
          </a:p>
        </p:txBody>
      </p:sp>
      <p:pic>
        <p:nvPicPr>
          <p:cNvPr id="2" name="Online Media 1" descr="How many are rich and how many are poor?">
            <a:hlinkClick r:id="" action="ppaction://media"/>
            <a:extLst>
              <a:ext uri="{FF2B5EF4-FFF2-40B4-BE49-F238E27FC236}">
                <a16:creationId xmlns:a16="http://schemas.microsoft.com/office/drawing/2014/main" id="{0B8B1397-93F5-3343-8166-EA051EC3FA8A}"/>
              </a:ext>
            </a:extLst>
          </p:cNvPr>
          <p:cNvPicPr>
            <a:picLocks noRot="1" noChangeAspect="1"/>
          </p:cNvPicPr>
          <p:nvPr>
            <a:videoFile r:link="rId1"/>
          </p:nvPr>
        </p:nvPicPr>
        <p:blipFill>
          <a:blip r:embed="rId3"/>
          <a:stretch>
            <a:fillRect/>
          </a:stretch>
        </p:blipFill>
        <p:spPr>
          <a:xfrm>
            <a:off x="429914" y="1874438"/>
            <a:ext cx="6035055" cy="441518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1574A6F-914E-D649-BE47-EE9795B0288A}"/>
              </a:ext>
            </a:extLst>
          </p:cNvPr>
          <p:cNvPicPr>
            <a:picLocks noChangeAspect="1"/>
          </p:cNvPicPr>
          <p:nvPr/>
        </p:nvPicPr>
        <p:blipFill>
          <a:blip r:embed="rId4"/>
          <a:stretch>
            <a:fillRect/>
          </a:stretch>
        </p:blipFill>
        <p:spPr>
          <a:xfrm>
            <a:off x="7430536" y="3219112"/>
            <a:ext cx="4129460" cy="263013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A000DD55-5B70-CD46-B7CB-9F09B12699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5" b="89779" l="6879" r="89933">
                        <a14:foregroundMark x1="6879" y1="68785" x2="6879" y2="68785"/>
                        <a14:foregroundMark x1="12248" y1="70994" x2="12248" y2="70994"/>
                        <a14:foregroundMark x1="20638" y1="72928" x2="20638" y2="72928"/>
                        <a14:foregroundMark x1="28859" y1="72928" x2="28859" y2="72928"/>
                        <a14:foregroundMark x1="36409" y1="70718" x2="36409" y2="70718"/>
                        <a14:foregroundMark x1="45973" y1="69061" x2="45973" y2="69061"/>
                        <a14:foregroundMark x1="44128" y1="69613" x2="44128" y2="69613"/>
                        <a14:foregroundMark x1="42953" y1="67127" x2="42953" y2="67127"/>
                        <a14:foregroundMark x1="49832" y1="63260" x2="49832" y2="63260"/>
                        <a14:foregroundMark x1="56711" y1="58564" x2="56711" y2="58564"/>
                        <a14:foregroundMark x1="62919" y1="51934" x2="62919" y2="51934"/>
                        <a14:foregroundMark x1="68456" y1="45028" x2="68456" y2="45028"/>
                        <a14:foregroundMark x1="74497" y1="34254" x2="74497" y2="34254"/>
                        <a14:foregroundMark x1="68624" y1="44475" x2="68624" y2="44475"/>
                      </a14:backgroundRemoval>
                    </a14:imgEffect>
                  </a14:imgLayer>
                </a14:imgProps>
              </a:ext>
            </a:extLst>
          </a:blip>
          <a:stretch>
            <a:fillRect/>
          </a:stretch>
        </p:blipFill>
        <p:spPr>
          <a:xfrm rot="6641443">
            <a:off x="5960617" y="2437657"/>
            <a:ext cx="2218443" cy="1591845"/>
          </a:xfrm>
          <a:prstGeom prst="rect">
            <a:avLst/>
          </a:prstGeom>
        </p:spPr>
      </p:pic>
      <p:sp>
        <p:nvSpPr>
          <p:cNvPr id="3" name="TextBox 2">
            <a:extLst>
              <a:ext uri="{FF2B5EF4-FFF2-40B4-BE49-F238E27FC236}">
                <a16:creationId xmlns:a16="http://schemas.microsoft.com/office/drawing/2014/main" id="{E6AD1990-99F7-BA4B-A3B3-7C7986B2E4AD}"/>
              </a:ext>
            </a:extLst>
          </p:cNvPr>
          <p:cNvSpPr txBox="1"/>
          <p:nvPr/>
        </p:nvSpPr>
        <p:spPr>
          <a:xfrm>
            <a:off x="400237" y="6412832"/>
            <a:ext cx="4003321" cy="646331"/>
          </a:xfrm>
          <a:prstGeom prst="rect">
            <a:avLst/>
          </a:prstGeom>
          <a:noFill/>
        </p:spPr>
        <p:txBody>
          <a:bodyPr wrap="square" rtlCol="0">
            <a:spAutoFit/>
          </a:bodyPr>
          <a:lstStyle/>
          <a:p>
            <a:r>
              <a:rPr lang="en-US" dirty="0">
                <a:hlinkClick r:id="rId7"/>
              </a:rPr>
              <a:t>https://vimeo.com/127511255</a:t>
            </a:r>
            <a:endParaRPr lang="en-US" dirty="0"/>
          </a:p>
          <a:p>
            <a:endParaRPr lang="en-US" dirty="0"/>
          </a:p>
        </p:txBody>
      </p:sp>
    </p:spTree>
    <p:extLst>
      <p:ext uri="{BB962C8B-B14F-4D97-AF65-F5344CB8AC3E}">
        <p14:creationId xmlns:p14="http://schemas.microsoft.com/office/powerpoint/2010/main" val="104406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5027421"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6618922" y="84136"/>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Analysing</a:t>
            </a:r>
            <a:r>
              <a:rPr lang="en-US" sz="2000" b="1" dirty="0">
                <a:solidFill>
                  <a:schemeClr val="bg1"/>
                </a:solidFill>
                <a:latin typeface="ATypewriterForMe" panose="02000603000000000000" pitchFamily="2" charset="0"/>
                <a:ea typeface="ATypewriterForMe" panose="02000603000000000000" pitchFamily="2" charset="0"/>
              </a:rPr>
              <a:t> </a:t>
            </a:r>
          </a:p>
        </p:txBody>
      </p:sp>
      <p:sp>
        <p:nvSpPr>
          <p:cNvPr id="4" name="TextBox 3">
            <a:extLst>
              <a:ext uri="{FF2B5EF4-FFF2-40B4-BE49-F238E27FC236}">
                <a16:creationId xmlns:a16="http://schemas.microsoft.com/office/drawing/2014/main" id="{361C8507-A926-964A-B515-23F3DCB7A440}"/>
              </a:ext>
            </a:extLst>
          </p:cNvPr>
          <p:cNvSpPr txBox="1"/>
          <p:nvPr/>
        </p:nvSpPr>
        <p:spPr>
          <a:xfrm>
            <a:off x="6943219" y="1429088"/>
            <a:ext cx="4603560" cy="5262979"/>
          </a:xfrm>
          <a:prstGeom prst="rect">
            <a:avLst/>
          </a:prstGeom>
          <a:noFill/>
        </p:spPr>
        <p:txBody>
          <a:bodyPr wrap="square" rtlCol="0">
            <a:spAutoFit/>
          </a:bodyPr>
          <a:lstStyle/>
          <a:p>
            <a:r>
              <a:rPr lang="en-GB" dirty="0">
                <a:latin typeface="Baby Pilot" pitchFamily="2" charset="0"/>
              </a:rPr>
              <a:t>Imagine the world as a street ordered by income. Everyone lives somewhere on the street. The poorest lives to the left and the richest to the right. Everybody else live somewhere in between. Welcome to visit all homes on Dollar Street!</a:t>
            </a:r>
          </a:p>
          <a:p>
            <a:endParaRPr lang="en-GB" sz="2400" b="1" dirty="0">
              <a:solidFill>
                <a:srgbClr val="FF9300"/>
              </a:solidFill>
              <a:latin typeface="Baby Pilot" pitchFamily="2" charset="0"/>
            </a:endParaRPr>
          </a:p>
          <a:p>
            <a:r>
              <a:rPr lang="en-GB" sz="2400" b="1" dirty="0">
                <a:solidFill>
                  <a:srgbClr val="FF9300"/>
                </a:solidFill>
                <a:latin typeface="Baby Pilot" pitchFamily="2" charset="0"/>
              </a:rPr>
              <a:t>Task: </a:t>
            </a:r>
            <a:r>
              <a:rPr lang="en-GB" dirty="0">
                <a:latin typeface="Baby Pilot" pitchFamily="2" charset="0"/>
              </a:rPr>
              <a:t>Explore Dollar Street first of all! Use the ‘Visit this family’ tab to do this! </a:t>
            </a:r>
          </a:p>
          <a:p>
            <a:endParaRPr lang="en-GB" dirty="0">
              <a:latin typeface="Baby Pilot" pitchFamily="2" charset="0"/>
            </a:endParaRPr>
          </a:p>
          <a:p>
            <a:r>
              <a:rPr lang="en-GB" dirty="0">
                <a:latin typeface="Baby Pilot" pitchFamily="2" charset="0"/>
              </a:rPr>
              <a:t>Then, you are going to choose 4 families (one from each income level approximately) and create a comparison of how they live. </a:t>
            </a:r>
          </a:p>
          <a:p>
            <a:endParaRPr lang="en-GB" dirty="0">
              <a:latin typeface="Baby Pilot" pitchFamily="2" charset="0"/>
            </a:endParaRPr>
          </a:p>
          <a:p>
            <a:r>
              <a:rPr lang="en-GB" dirty="0">
                <a:latin typeface="Baby Pilot" pitchFamily="2" charset="0"/>
              </a:rPr>
              <a:t>This can be in the form of a picture collage, descriptions, a </a:t>
            </a:r>
            <a:r>
              <a:rPr lang="en-GB" dirty="0" err="1">
                <a:latin typeface="Baby Pilot" pitchFamily="2" charset="0"/>
              </a:rPr>
              <a:t>venn</a:t>
            </a:r>
            <a:r>
              <a:rPr lang="en-GB" dirty="0">
                <a:latin typeface="Baby Pilot" pitchFamily="2" charset="0"/>
              </a:rPr>
              <a:t> diagram, a table, or even a matrix. The choice is yours! </a:t>
            </a:r>
          </a:p>
          <a:p>
            <a:endParaRPr lang="en-US" dirty="0">
              <a:latin typeface="Baby Pilot" pitchFamily="2" charset="0"/>
            </a:endParaRPr>
          </a:p>
        </p:txBody>
      </p:sp>
      <p:sp>
        <p:nvSpPr>
          <p:cNvPr id="21" name="TextBox 20">
            <a:extLst>
              <a:ext uri="{FF2B5EF4-FFF2-40B4-BE49-F238E27FC236}">
                <a16:creationId xmlns:a16="http://schemas.microsoft.com/office/drawing/2014/main" id="{C002A4B6-C056-3D4C-9DC6-741319CFE8E3}"/>
              </a:ext>
            </a:extLst>
          </p:cNvPr>
          <p:cNvSpPr txBox="1"/>
          <p:nvPr/>
        </p:nvSpPr>
        <p:spPr>
          <a:xfrm>
            <a:off x="527348" y="568382"/>
            <a:ext cx="11427585" cy="646331"/>
          </a:xfrm>
          <a:prstGeom prst="rect">
            <a:avLst/>
          </a:prstGeom>
          <a:noFill/>
        </p:spPr>
        <p:txBody>
          <a:bodyPr wrap="square" rtlCol="0">
            <a:spAutoFit/>
          </a:bodyPr>
          <a:lstStyle/>
          <a:p>
            <a:pPr algn="ctr"/>
            <a:r>
              <a:rPr lang="en-US" sz="3600" dirty="0">
                <a:solidFill>
                  <a:srgbClr val="FF9300"/>
                </a:solidFill>
                <a:latin typeface="Baby Pilot" pitchFamily="2" charset="0"/>
              </a:rPr>
              <a:t>Dollar Street- how do other people around the world live?</a:t>
            </a:r>
          </a:p>
        </p:txBody>
      </p:sp>
      <p:pic>
        <p:nvPicPr>
          <p:cNvPr id="22" name="Picture 21" descr="A group of people posing for a photo&#10;&#10;Description automatically generated">
            <a:hlinkClick r:id="rId2"/>
            <a:extLst>
              <a:ext uri="{FF2B5EF4-FFF2-40B4-BE49-F238E27FC236}">
                <a16:creationId xmlns:a16="http://schemas.microsoft.com/office/drawing/2014/main" id="{24492A8E-5059-8D4D-988D-09C37D47A794}"/>
              </a:ext>
            </a:extLst>
          </p:cNvPr>
          <p:cNvPicPr>
            <a:picLocks noChangeAspect="1"/>
          </p:cNvPicPr>
          <p:nvPr/>
        </p:nvPicPr>
        <p:blipFill>
          <a:blip r:embed="rId3"/>
          <a:stretch>
            <a:fillRect/>
          </a:stretch>
        </p:blipFill>
        <p:spPr>
          <a:xfrm>
            <a:off x="645221" y="1298849"/>
            <a:ext cx="5947793" cy="3696484"/>
          </a:xfrm>
          <a:prstGeom prst="rect">
            <a:avLst/>
          </a:prstGeom>
        </p:spPr>
      </p:pic>
      <p:pic>
        <p:nvPicPr>
          <p:cNvPr id="24" name="Picture 23" descr="A close up of a logo&#10;&#10;Description automatically generated">
            <a:extLst>
              <a:ext uri="{FF2B5EF4-FFF2-40B4-BE49-F238E27FC236}">
                <a16:creationId xmlns:a16="http://schemas.microsoft.com/office/drawing/2014/main" id="{C7579DA2-0A33-7646-AF71-3A85267786D7}"/>
              </a:ext>
            </a:extLst>
          </p:cNvPr>
          <p:cNvPicPr>
            <a:picLocks noChangeAspect="1"/>
          </p:cNvPicPr>
          <p:nvPr/>
        </p:nvPicPr>
        <p:blipFill>
          <a:blip r:embed="rId4"/>
          <a:stretch>
            <a:fillRect/>
          </a:stretch>
        </p:blipFill>
        <p:spPr>
          <a:xfrm>
            <a:off x="618407" y="5274552"/>
            <a:ext cx="1110127" cy="1117289"/>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F9D3C8AA-CD5A-7A48-B90C-39CC3EC3556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5" b="89779" l="6879" r="89933">
                        <a14:foregroundMark x1="6879" y1="68785" x2="6879" y2="68785"/>
                        <a14:foregroundMark x1="12248" y1="70994" x2="12248" y2="70994"/>
                        <a14:foregroundMark x1="20638" y1="72928" x2="20638" y2="72928"/>
                        <a14:foregroundMark x1="28859" y1="72928" x2="28859" y2="72928"/>
                        <a14:foregroundMark x1="36409" y1="70718" x2="36409" y2="70718"/>
                        <a14:foregroundMark x1="45973" y1="69061" x2="45973" y2="69061"/>
                        <a14:foregroundMark x1="44128" y1="69613" x2="44128" y2="69613"/>
                        <a14:foregroundMark x1="42953" y1="67127" x2="42953" y2="67127"/>
                        <a14:foregroundMark x1="49832" y1="63260" x2="49832" y2="63260"/>
                        <a14:foregroundMark x1="56711" y1="58564" x2="56711" y2="58564"/>
                        <a14:foregroundMark x1="62919" y1="51934" x2="62919" y2="51934"/>
                        <a14:foregroundMark x1="68456" y1="45028" x2="68456" y2="45028"/>
                        <a14:foregroundMark x1="74497" y1="34254" x2="74497" y2="34254"/>
                        <a14:foregroundMark x1="68624" y1="44475" x2="68624" y2="44475"/>
                      </a14:backgroundRemoval>
                    </a14:imgEffect>
                  </a14:imgLayer>
                </a14:imgProps>
              </a:ext>
            </a:extLst>
          </a:blip>
          <a:stretch>
            <a:fillRect/>
          </a:stretch>
        </p:blipFill>
        <p:spPr>
          <a:xfrm rot="5656718" flipV="1">
            <a:off x="1249902" y="4701383"/>
            <a:ext cx="2218443" cy="1442151"/>
          </a:xfrm>
          <a:prstGeom prst="rect">
            <a:avLst/>
          </a:prstGeom>
        </p:spPr>
      </p:pic>
      <p:sp>
        <p:nvSpPr>
          <p:cNvPr id="3" name="Rectangle 2">
            <a:extLst>
              <a:ext uri="{FF2B5EF4-FFF2-40B4-BE49-F238E27FC236}">
                <a16:creationId xmlns:a16="http://schemas.microsoft.com/office/drawing/2014/main" id="{224F1634-D20A-E340-8BA1-05A4FFF2F586}"/>
              </a:ext>
            </a:extLst>
          </p:cNvPr>
          <p:cNvSpPr/>
          <p:nvPr/>
        </p:nvSpPr>
        <p:spPr>
          <a:xfrm>
            <a:off x="6943219" y="3056709"/>
            <a:ext cx="4603560" cy="3447284"/>
          </a:xfrm>
          <a:custGeom>
            <a:avLst/>
            <a:gdLst>
              <a:gd name="connsiteX0" fmla="*/ 0 w 4603560"/>
              <a:gd name="connsiteY0" fmla="*/ 0 h 3200400"/>
              <a:gd name="connsiteX1" fmla="*/ 611616 w 4603560"/>
              <a:gd name="connsiteY1" fmla="*/ 0 h 3200400"/>
              <a:gd name="connsiteX2" fmla="*/ 1131160 w 4603560"/>
              <a:gd name="connsiteY2" fmla="*/ 0 h 3200400"/>
              <a:gd name="connsiteX3" fmla="*/ 1880883 w 4603560"/>
              <a:gd name="connsiteY3" fmla="*/ 0 h 3200400"/>
              <a:gd name="connsiteX4" fmla="*/ 2492499 w 4603560"/>
              <a:gd name="connsiteY4" fmla="*/ 0 h 3200400"/>
              <a:gd name="connsiteX5" fmla="*/ 3104115 w 4603560"/>
              <a:gd name="connsiteY5" fmla="*/ 0 h 3200400"/>
              <a:gd name="connsiteX6" fmla="*/ 3853837 w 4603560"/>
              <a:gd name="connsiteY6" fmla="*/ 0 h 3200400"/>
              <a:gd name="connsiteX7" fmla="*/ 4603560 w 4603560"/>
              <a:gd name="connsiteY7" fmla="*/ 0 h 3200400"/>
              <a:gd name="connsiteX8" fmla="*/ 4603560 w 4603560"/>
              <a:gd name="connsiteY8" fmla="*/ 704088 h 3200400"/>
              <a:gd name="connsiteX9" fmla="*/ 4603560 w 4603560"/>
              <a:gd name="connsiteY9" fmla="*/ 1280160 h 3200400"/>
              <a:gd name="connsiteX10" fmla="*/ 4603560 w 4603560"/>
              <a:gd name="connsiteY10" fmla="*/ 1856232 h 3200400"/>
              <a:gd name="connsiteX11" fmla="*/ 4603560 w 4603560"/>
              <a:gd name="connsiteY11" fmla="*/ 2496312 h 3200400"/>
              <a:gd name="connsiteX12" fmla="*/ 4603560 w 4603560"/>
              <a:gd name="connsiteY12" fmla="*/ 3200400 h 3200400"/>
              <a:gd name="connsiteX13" fmla="*/ 4084015 w 4603560"/>
              <a:gd name="connsiteY13" fmla="*/ 3200400 h 3200400"/>
              <a:gd name="connsiteX14" fmla="*/ 3334293 w 4603560"/>
              <a:gd name="connsiteY14" fmla="*/ 3200400 h 3200400"/>
              <a:gd name="connsiteX15" fmla="*/ 2768713 w 4603560"/>
              <a:gd name="connsiteY15" fmla="*/ 3200400 h 3200400"/>
              <a:gd name="connsiteX16" fmla="*/ 2111061 w 4603560"/>
              <a:gd name="connsiteY16" fmla="*/ 3200400 h 3200400"/>
              <a:gd name="connsiteX17" fmla="*/ 1361338 w 4603560"/>
              <a:gd name="connsiteY17" fmla="*/ 3200400 h 3200400"/>
              <a:gd name="connsiteX18" fmla="*/ 703687 w 4603560"/>
              <a:gd name="connsiteY18" fmla="*/ 3200400 h 3200400"/>
              <a:gd name="connsiteX19" fmla="*/ 0 w 4603560"/>
              <a:gd name="connsiteY19" fmla="*/ 3200400 h 3200400"/>
              <a:gd name="connsiteX20" fmla="*/ 0 w 4603560"/>
              <a:gd name="connsiteY20" fmla="*/ 2624328 h 3200400"/>
              <a:gd name="connsiteX21" fmla="*/ 0 w 4603560"/>
              <a:gd name="connsiteY21" fmla="*/ 2016252 h 3200400"/>
              <a:gd name="connsiteX22" fmla="*/ 0 w 4603560"/>
              <a:gd name="connsiteY22" fmla="*/ 1312164 h 3200400"/>
              <a:gd name="connsiteX23" fmla="*/ 0 w 4603560"/>
              <a:gd name="connsiteY23" fmla="*/ 672084 h 3200400"/>
              <a:gd name="connsiteX24" fmla="*/ 0 w 4603560"/>
              <a:gd name="connsiteY24"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3560" h="3200400" extrusionOk="0">
                <a:moveTo>
                  <a:pt x="0" y="0"/>
                </a:moveTo>
                <a:cubicBezTo>
                  <a:pt x="167528" y="12280"/>
                  <a:pt x="307064" y="13681"/>
                  <a:pt x="611616" y="0"/>
                </a:cubicBezTo>
                <a:cubicBezTo>
                  <a:pt x="916168" y="-13681"/>
                  <a:pt x="907720" y="21662"/>
                  <a:pt x="1131160" y="0"/>
                </a:cubicBezTo>
                <a:cubicBezTo>
                  <a:pt x="1354600" y="-21662"/>
                  <a:pt x="1655112" y="27246"/>
                  <a:pt x="1880883" y="0"/>
                </a:cubicBezTo>
                <a:cubicBezTo>
                  <a:pt x="2106654" y="-27246"/>
                  <a:pt x="2276793" y="17114"/>
                  <a:pt x="2492499" y="0"/>
                </a:cubicBezTo>
                <a:cubicBezTo>
                  <a:pt x="2708205" y="-17114"/>
                  <a:pt x="2893864" y="-6877"/>
                  <a:pt x="3104115" y="0"/>
                </a:cubicBezTo>
                <a:cubicBezTo>
                  <a:pt x="3314366" y="6877"/>
                  <a:pt x="3531992" y="3239"/>
                  <a:pt x="3853837" y="0"/>
                </a:cubicBezTo>
                <a:cubicBezTo>
                  <a:pt x="4175682" y="-3239"/>
                  <a:pt x="4426096" y="-25171"/>
                  <a:pt x="4603560" y="0"/>
                </a:cubicBezTo>
                <a:cubicBezTo>
                  <a:pt x="4606789" y="267133"/>
                  <a:pt x="4611239" y="426748"/>
                  <a:pt x="4603560" y="704088"/>
                </a:cubicBezTo>
                <a:cubicBezTo>
                  <a:pt x="4595881" y="981428"/>
                  <a:pt x="4626157" y="1083658"/>
                  <a:pt x="4603560" y="1280160"/>
                </a:cubicBezTo>
                <a:cubicBezTo>
                  <a:pt x="4580963" y="1476662"/>
                  <a:pt x="4623965" y="1701535"/>
                  <a:pt x="4603560" y="1856232"/>
                </a:cubicBezTo>
                <a:cubicBezTo>
                  <a:pt x="4583155" y="2010929"/>
                  <a:pt x="4590705" y="2188860"/>
                  <a:pt x="4603560" y="2496312"/>
                </a:cubicBezTo>
                <a:cubicBezTo>
                  <a:pt x="4616415" y="2803764"/>
                  <a:pt x="4578954" y="2979788"/>
                  <a:pt x="4603560" y="3200400"/>
                </a:cubicBezTo>
                <a:cubicBezTo>
                  <a:pt x="4431790" y="3201414"/>
                  <a:pt x="4334783" y="3215547"/>
                  <a:pt x="4084015" y="3200400"/>
                </a:cubicBezTo>
                <a:cubicBezTo>
                  <a:pt x="3833248" y="3185253"/>
                  <a:pt x="3609932" y="3213788"/>
                  <a:pt x="3334293" y="3200400"/>
                </a:cubicBezTo>
                <a:cubicBezTo>
                  <a:pt x="3058654" y="3187012"/>
                  <a:pt x="3000093" y="3213610"/>
                  <a:pt x="2768713" y="3200400"/>
                </a:cubicBezTo>
                <a:cubicBezTo>
                  <a:pt x="2537333" y="3187190"/>
                  <a:pt x="2275282" y="3188215"/>
                  <a:pt x="2111061" y="3200400"/>
                </a:cubicBezTo>
                <a:cubicBezTo>
                  <a:pt x="1946840" y="3212585"/>
                  <a:pt x="1639344" y="3171075"/>
                  <a:pt x="1361338" y="3200400"/>
                </a:cubicBezTo>
                <a:cubicBezTo>
                  <a:pt x="1083332" y="3229725"/>
                  <a:pt x="978811" y="3218373"/>
                  <a:pt x="703687" y="3200400"/>
                </a:cubicBezTo>
                <a:cubicBezTo>
                  <a:pt x="428563" y="3182427"/>
                  <a:pt x="311027" y="3196981"/>
                  <a:pt x="0" y="3200400"/>
                </a:cubicBezTo>
                <a:cubicBezTo>
                  <a:pt x="19158" y="2937205"/>
                  <a:pt x="-4472" y="2822316"/>
                  <a:pt x="0" y="2624328"/>
                </a:cubicBezTo>
                <a:cubicBezTo>
                  <a:pt x="4472" y="2426340"/>
                  <a:pt x="-20174" y="2167244"/>
                  <a:pt x="0" y="2016252"/>
                </a:cubicBezTo>
                <a:cubicBezTo>
                  <a:pt x="20174" y="1865260"/>
                  <a:pt x="18972" y="1599981"/>
                  <a:pt x="0" y="1312164"/>
                </a:cubicBezTo>
                <a:cubicBezTo>
                  <a:pt x="-18972" y="1024347"/>
                  <a:pt x="21112" y="877304"/>
                  <a:pt x="0" y="672084"/>
                </a:cubicBezTo>
                <a:cubicBezTo>
                  <a:pt x="-21112" y="466864"/>
                  <a:pt x="-29178" y="136743"/>
                  <a:pt x="0" y="0"/>
                </a:cubicBezTo>
                <a:close/>
              </a:path>
            </a:pathLst>
          </a:custGeom>
          <a:noFill/>
          <a:ln>
            <a:solidFill>
              <a:srgbClr val="FF9300"/>
            </a:solidFill>
            <a:extLst>
              <a:ext uri="{C807C97D-BFC1-408E-A445-0C87EB9F89A2}">
                <ask:lineSketchStyleProps xmlns:ask="http://schemas.microsoft.com/office/drawing/2018/sketchyshapes" sd="1219033472">
                  <a:custGeom>
                    <a:avLst/>
                    <a:gdLst>
                      <a:gd name="connsiteX0" fmla="*/ 0 w 4603560"/>
                      <a:gd name="connsiteY0" fmla="*/ 0 h 3447284"/>
                      <a:gd name="connsiteX1" fmla="*/ 611616 w 4603560"/>
                      <a:gd name="connsiteY1" fmla="*/ 0 h 3447284"/>
                      <a:gd name="connsiteX2" fmla="*/ 1131160 w 4603560"/>
                      <a:gd name="connsiteY2" fmla="*/ 0 h 3447284"/>
                      <a:gd name="connsiteX3" fmla="*/ 1880883 w 4603560"/>
                      <a:gd name="connsiteY3" fmla="*/ 0 h 3447284"/>
                      <a:gd name="connsiteX4" fmla="*/ 2492499 w 4603560"/>
                      <a:gd name="connsiteY4" fmla="*/ 0 h 3447284"/>
                      <a:gd name="connsiteX5" fmla="*/ 3104115 w 4603560"/>
                      <a:gd name="connsiteY5" fmla="*/ 0 h 3447284"/>
                      <a:gd name="connsiteX6" fmla="*/ 3853837 w 4603560"/>
                      <a:gd name="connsiteY6" fmla="*/ 0 h 3447284"/>
                      <a:gd name="connsiteX7" fmla="*/ 4603560 w 4603560"/>
                      <a:gd name="connsiteY7" fmla="*/ 0 h 3447284"/>
                      <a:gd name="connsiteX8" fmla="*/ 4603560 w 4603560"/>
                      <a:gd name="connsiteY8" fmla="*/ 758402 h 3447284"/>
                      <a:gd name="connsiteX9" fmla="*/ 4603560 w 4603560"/>
                      <a:gd name="connsiteY9" fmla="*/ 1378914 h 3447284"/>
                      <a:gd name="connsiteX10" fmla="*/ 4603560 w 4603560"/>
                      <a:gd name="connsiteY10" fmla="*/ 1999425 h 3447284"/>
                      <a:gd name="connsiteX11" fmla="*/ 4603560 w 4603560"/>
                      <a:gd name="connsiteY11" fmla="*/ 2688882 h 3447284"/>
                      <a:gd name="connsiteX12" fmla="*/ 4603560 w 4603560"/>
                      <a:gd name="connsiteY12" fmla="*/ 3447284 h 3447284"/>
                      <a:gd name="connsiteX13" fmla="*/ 4084015 w 4603560"/>
                      <a:gd name="connsiteY13" fmla="*/ 3447284 h 3447284"/>
                      <a:gd name="connsiteX14" fmla="*/ 3334293 w 4603560"/>
                      <a:gd name="connsiteY14" fmla="*/ 3447284 h 3447284"/>
                      <a:gd name="connsiteX15" fmla="*/ 2768713 w 4603560"/>
                      <a:gd name="connsiteY15" fmla="*/ 3447284 h 3447284"/>
                      <a:gd name="connsiteX16" fmla="*/ 2111061 w 4603560"/>
                      <a:gd name="connsiteY16" fmla="*/ 3447284 h 3447284"/>
                      <a:gd name="connsiteX17" fmla="*/ 1361338 w 4603560"/>
                      <a:gd name="connsiteY17" fmla="*/ 3447284 h 3447284"/>
                      <a:gd name="connsiteX18" fmla="*/ 703687 w 4603560"/>
                      <a:gd name="connsiteY18" fmla="*/ 3447284 h 3447284"/>
                      <a:gd name="connsiteX19" fmla="*/ 0 w 4603560"/>
                      <a:gd name="connsiteY19" fmla="*/ 3447284 h 3447284"/>
                      <a:gd name="connsiteX20" fmla="*/ 0 w 4603560"/>
                      <a:gd name="connsiteY20" fmla="*/ 2826773 h 3447284"/>
                      <a:gd name="connsiteX21" fmla="*/ 0 w 4603560"/>
                      <a:gd name="connsiteY21" fmla="*/ 2171789 h 3447284"/>
                      <a:gd name="connsiteX22" fmla="*/ 0 w 4603560"/>
                      <a:gd name="connsiteY22" fmla="*/ 1413386 h 3447284"/>
                      <a:gd name="connsiteX23" fmla="*/ 0 w 4603560"/>
                      <a:gd name="connsiteY23" fmla="*/ 723930 h 3447284"/>
                      <a:gd name="connsiteX24" fmla="*/ 0 w 4603560"/>
                      <a:gd name="connsiteY24" fmla="*/ 0 h 344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3560" h="3447284" extrusionOk="0">
                        <a:moveTo>
                          <a:pt x="0" y="0"/>
                        </a:moveTo>
                        <a:cubicBezTo>
                          <a:pt x="167528" y="12280"/>
                          <a:pt x="307064" y="13681"/>
                          <a:pt x="611616" y="0"/>
                        </a:cubicBezTo>
                        <a:cubicBezTo>
                          <a:pt x="916168" y="-13681"/>
                          <a:pt x="907720" y="21662"/>
                          <a:pt x="1131160" y="0"/>
                        </a:cubicBezTo>
                        <a:cubicBezTo>
                          <a:pt x="1354600" y="-21662"/>
                          <a:pt x="1655112" y="27246"/>
                          <a:pt x="1880883" y="0"/>
                        </a:cubicBezTo>
                        <a:cubicBezTo>
                          <a:pt x="2106654" y="-27246"/>
                          <a:pt x="2276793" y="17114"/>
                          <a:pt x="2492499" y="0"/>
                        </a:cubicBezTo>
                        <a:cubicBezTo>
                          <a:pt x="2708205" y="-17114"/>
                          <a:pt x="2893864" y="-6877"/>
                          <a:pt x="3104115" y="0"/>
                        </a:cubicBezTo>
                        <a:cubicBezTo>
                          <a:pt x="3314366" y="6877"/>
                          <a:pt x="3531992" y="3239"/>
                          <a:pt x="3853837" y="0"/>
                        </a:cubicBezTo>
                        <a:cubicBezTo>
                          <a:pt x="4175682" y="-3239"/>
                          <a:pt x="4426096" y="-25171"/>
                          <a:pt x="4603560" y="0"/>
                        </a:cubicBezTo>
                        <a:cubicBezTo>
                          <a:pt x="4600787" y="290678"/>
                          <a:pt x="4620044" y="477184"/>
                          <a:pt x="4603560" y="758402"/>
                        </a:cubicBezTo>
                        <a:cubicBezTo>
                          <a:pt x="4587076" y="1039620"/>
                          <a:pt x="4586561" y="1127780"/>
                          <a:pt x="4603560" y="1378914"/>
                        </a:cubicBezTo>
                        <a:cubicBezTo>
                          <a:pt x="4620559" y="1630048"/>
                          <a:pt x="4623863" y="1863253"/>
                          <a:pt x="4603560" y="1999425"/>
                        </a:cubicBezTo>
                        <a:cubicBezTo>
                          <a:pt x="4583257" y="2135597"/>
                          <a:pt x="4611426" y="2436133"/>
                          <a:pt x="4603560" y="2688882"/>
                        </a:cubicBezTo>
                        <a:cubicBezTo>
                          <a:pt x="4595694" y="2941631"/>
                          <a:pt x="4630623" y="3116663"/>
                          <a:pt x="4603560" y="3447284"/>
                        </a:cubicBezTo>
                        <a:cubicBezTo>
                          <a:pt x="4431790" y="3448298"/>
                          <a:pt x="4334783" y="3462431"/>
                          <a:pt x="4084015" y="3447284"/>
                        </a:cubicBezTo>
                        <a:cubicBezTo>
                          <a:pt x="3833248" y="3432137"/>
                          <a:pt x="3609932" y="3460672"/>
                          <a:pt x="3334293" y="3447284"/>
                        </a:cubicBezTo>
                        <a:cubicBezTo>
                          <a:pt x="3058654" y="3433896"/>
                          <a:pt x="3000093" y="3460494"/>
                          <a:pt x="2768713" y="3447284"/>
                        </a:cubicBezTo>
                        <a:cubicBezTo>
                          <a:pt x="2537333" y="3434074"/>
                          <a:pt x="2275282" y="3435099"/>
                          <a:pt x="2111061" y="3447284"/>
                        </a:cubicBezTo>
                        <a:cubicBezTo>
                          <a:pt x="1946840" y="3459469"/>
                          <a:pt x="1639344" y="3417959"/>
                          <a:pt x="1361338" y="3447284"/>
                        </a:cubicBezTo>
                        <a:cubicBezTo>
                          <a:pt x="1083332" y="3476609"/>
                          <a:pt x="978811" y="3465257"/>
                          <a:pt x="703687" y="3447284"/>
                        </a:cubicBezTo>
                        <a:cubicBezTo>
                          <a:pt x="428563" y="3429311"/>
                          <a:pt x="311027" y="3443865"/>
                          <a:pt x="0" y="3447284"/>
                        </a:cubicBezTo>
                        <a:cubicBezTo>
                          <a:pt x="2055" y="3241341"/>
                          <a:pt x="1094" y="3116979"/>
                          <a:pt x="0" y="2826773"/>
                        </a:cubicBezTo>
                        <a:cubicBezTo>
                          <a:pt x="-1094" y="2536567"/>
                          <a:pt x="13876" y="2356943"/>
                          <a:pt x="0" y="2171789"/>
                        </a:cubicBezTo>
                        <a:cubicBezTo>
                          <a:pt x="-13876" y="1986635"/>
                          <a:pt x="-4197" y="1649699"/>
                          <a:pt x="0" y="1413386"/>
                        </a:cubicBezTo>
                        <a:cubicBezTo>
                          <a:pt x="4197" y="1177073"/>
                          <a:pt x="3634" y="1035156"/>
                          <a:pt x="0" y="723930"/>
                        </a:cubicBezTo>
                        <a:cubicBezTo>
                          <a:pt x="-3634" y="412704"/>
                          <a:pt x="2999" y="2025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580833-16CF-2448-B45E-27FDE384E168}"/>
              </a:ext>
            </a:extLst>
          </p:cNvPr>
          <p:cNvSpPr txBox="1"/>
          <p:nvPr/>
        </p:nvSpPr>
        <p:spPr>
          <a:xfrm>
            <a:off x="2402892" y="5953403"/>
            <a:ext cx="4269591" cy="307777"/>
          </a:xfrm>
          <a:prstGeom prst="rect">
            <a:avLst/>
          </a:prstGeom>
          <a:noFill/>
        </p:spPr>
        <p:txBody>
          <a:bodyPr wrap="square" rtlCol="0">
            <a:spAutoFit/>
          </a:bodyPr>
          <a:lstStyle/>
          <a:p>
            <a:r>
              <a:rPr lang="en-GB" sz="1400" dirty="0">
                <a:latin typeface="Baby Pilot" pitchFamily="2" charset="0"/>
                <a:hlinkClick r:id="rId2"/>
              </a:rPr>
              <a:t>https://www.gapminder.org/dollar-street/</a:t>
            </a:r>
            <a:endParaRPr lang="en-US" sz="1400" dirty="0">
              <a:latin typeface="Baby Pilot" pitchFamily="2" charset="0"/>
            </a:endParaRPr>
          </a:p>
        </p:txBody>
      </p:sp>
    </p:spTree>
    <p:extLst>
      <p:ext uri="{BB962C8B-B14F-4D97-AF65-F5344CB8AC3E}">
        <p14:creationId xmlns:p14="http://schemas.microsoft.com/office/powerpoint/2010/main" val="32338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5027421"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9125764" y="74784"/>
            <a:ext cx="3700463" cy="400110"/>
          </a:xfrm>
          <a:prstGeom prst="rect">
            <a:avLst/>
          </a:prstGeom>
          <a:noFill/>
        </p:spPr>
        <p:txBody>
          <a:bodyPr wrap="square" rtlCol="0">
            <a:spAutoFit/>
          </a:bodyPr>
          <a:lstStyle/>
          <a:p>
            <a:pPr algn="ctr"/>
            <a:r>
              <a:rPr lang="en-US" sz="2000" b="1" dirty="0">
                <a:solidFill>
                  <a:schemeClr val="bg1"/>
                </a:solidFill>
                <a:latin typeface="ATypewriterForMe" panose="02000603000000000000" pitchFamily="2" charset="0"/>
                <a:ea typeface="ATypewriterForMe" panose="02000603000000000000" pitchFamily="2" charset="0"/>
              </a:rPr>
              <a:t>Reflecting</a:t>
            </a:r>
          </a:p>
        </p:txBody>
      </p:sp>
      <p:sp>
        <p:nvSpPr>
          <p:cNvPr id="13" name="TextBox 12">
            <a:extLst>
              <a:ext uri="{FF2B5EF4-FFF2-40B4-BE49-F238E27FC236}">
                <a16:creationId xmlns:a16="http://schemas.microsoft.com/office/drawing/2014/main" id="{EC59F050-FFE5-3440-912E-220A01440518}"/>
              </a:ext>
            </a:extLst>
          </p:cNvPr>
          <p:cNvSpPr txBox="1"/>
          <p:nvPr/>
        </p:nvSpPr>
        <p:spPr>
          <a:xfrm>
            <a:off x="4443855" y="1656289"/>
            <a:ext cx="6191425" cy="2862322"/>
          </a:xfrm>
          <a:prstGeom prst="rect">
            <a:avLst/>
          </a:prstGeom>
          <a:noFill/>
        </p:spPr>
        <p:txBody>
          <a:bodyPr wrap="square" rtlCol="0">
            <a:spAutoFit/>
          </a:bodyPr>
          <a:lstStyle/>
          <a:p>
            <a:pPr algn="just"/>
            <a:r>
              <a:rPr lang="en-US" dirty="0">
                <a:latin typeface="Baby Pilot" pitchFamily="2" charset="0"/>
              </a:rPr>
              <a:t>Remember, we are lucky enough to live on level 4. </a:t>
            </a:r>
            <a:r>
              <a:rPr lang="en-GB" dirty="0">
                <a:latin typeface="Baby Pilot" pitchFamily="2" charset="0"/>
              </a:rPr>
              <a:t>When you live on Level 4, everyone on Levels 3, 2, and 1 can look equally poor, and the word poor can lose any specific meaning. Even a person on Level 4 can appear poor: maybe the paint on their walls is peeling, or maybe they are driving a used car. </a:t>
            </a:r>
          </a:p>
          <a:p>
            <a:pPr algn="just"/>
            <a:endParaRPr lang="en-GB" dirty="0">
              <a:latin typeface="Baby Pilot" pitchFamily="2" charset="0"/>
            </a:endParaRPr>
          </a:p>
          <a:p>
            <a:pPr algn="just"/>
            <a:endParaRPr lang="en-GB" dirty="0">
              <a:latin typeface="Baby Pilot" pitchFamily="2" charset="0"/>
            </a:endParaRPr>
          </a:p>
          <a:p>
            <a:pPr algn="just"/>
            <a:endParaRPr lang="en-GB" dirty="0">
              <a:latin typeface="Baby Pilot" pitchFamily="2" charset="0"/>
            </a:endParaRPr>
          </a:p>
          <a:p>
            <a:endParaRPr lang="en-GB" dirty="0">
              <a:latin typeface="Baby Pilot" pitchFamily="2" charset="0"/>
            </a:endParaRPr>
          </a:p>
          <a:p>
            <a:endParaRPr lang="en-US" dirty="0">
              <a:latin typeface="Baby Pilot" pitchFamily="2" charset="0"/>
            </a:endParaRPr>
          </a:p>
        </p:txBody>
      </p:sp>
      <p:pic>
        <p:nvPicPr>
          <p:cNvPr id="18" name="Picture 17" descr="A close up of a device&#10;&#10;Description automatically generated">
            <a:extLst>
              <a:ext uri="{FF2B5EF4-FFF2-40B4-BE49-F238E27FC236}">
                <a16:creationId xmlns:a16="http://schemas.microsoft.com/office/drawing/2014/main" id="{31EBBE3B-3DC2-004F-8F9F-7E68F774A1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71" b="90714" l="9942" r="89474">
                        <a14:foregroundMark x1="50000" y1="18429" x2="50000" y2="10286"/>
                        <a14:foregroundMark x1="49415" y1="8714" x2="50585" y2="20143"/>
                        <a14:foregroundMark x1="50585" y1="20143" x2="52632" y2="23429"/>
                        <a14:foregroundMark x1="21930" y1="91000" x2="72222" y2="90286"/>
                        <a14:foregroundMark x1="72222" y1="90286" x2="81871" y2="90714"/>
                        <a14:foregroundMark x1="36842" y1="90286" x2="53216" y2="82286"/>
                        <a14:foregroundMark x1="53216" y1="82286" x2="64620" y2="86857"/>
                      </a14:backgroundRemoval>
                    </a14:imgEffect>
                  </a14:imgLayer>
                </a14:imgProps>
              </a:ext>
            </a:extLst>
          </a:blip>
          <a:stretch>
            <a:fillRect/>
          </a:stretch>
        </p:blipFill>
        <p:spPr>
          <a:xfrm>
            <a:off x="10042406" y="222069"/>
            <a:ext cx="2171700" cy="6746201"/>
          </a:xfrm>
          <a:prstGeom prst="rect">
            <a:avLst/>
          </a:prstGeom>
        </p:spPr>
      </p:pic>
      <p:sp>
        <p:nvSpPr>
          <p:cNvPr id="19" name="TextBox 18">
            <a:extLst>
              <a:ext uri="{FF2B5EF4-FFF2-40B4-BE49-F238E27FC236}">
                <a16:creationId xmlns:a16="http://schemas.microsoft.com/office/drawing/2014/main" id="{B1C91670-141A-2C45-9834-75F46910980E}"/>
              </a:ext>
            </a:extLst>
          </p:cNvPr>
          <p:cNvSpPr txBox="1"/>
          <p:nvPr/>
        </p:nvSpPr>
        <p:spPr>
          <a:xfrm>
            <a:off x="292565" y="481512"/>
            <a:ext cx="11427585" cy="830997"/>
          </a:xfrm>
          <a:prstGeom prst="rect">
            <a:avLst/>
          </a:prstGeom>
          <a:noFill/>
        </p:spPr>
        <p:txBody>
          <a:bodyPr wrap="square" rtlCol="0">
            <a:spAutoFit/>
          </a:bodyPr>
          <a:lstStyle/>
          <a:p>
            <a:pPr algn="ctr"/>
            <a:r>
              <a:rPr lang="en-US" sz="4800" dirty="0">
                <a:solidFill>
                  <a:srgbClr val="FF9300"/>
                </a:solidFill>
                <a:latin typeface="Baby Pilot" pitchFamily="2" charset="0"/>
              </a:rPr>
              <a:t>Controlling the gap instinct</a:t>
            </a:r>
          </a:p>
        </p:txBody>
      </p:sp>
      <p:pic>
        <p:nvPicPr>
          <p:cNvPr id="2" name="Online Media 1" descr="Hans Rosling's Yardstick of Wealth - Don't Panic - The Truth About Population - BBC Two">
            <a:hlinkClick r:id="" action="ppaction://media"/>
            <a:extLst>
              <a:ext uri="{FF2B5EF4-FFF2-40B4-BE49-F238E27FC236}">
                <a16:creationId xmlns:a16="http://schemas.microsoft.com/office/drawing/2014/main" id="{2F744B0F-037E-8241-BF33-98CC477905EE}"/>
              </a:ext>
            </a:extLst>
          </p:cNvPr>
          <p:cNvPicPr>
            <a:picLocks noRot="1" noChangeAspect="1"/>
          </p:cNvPicPr>
          <p:nvPr>
            <a:videoFile r:link="rId1"/>
          </p:nvPr>
        </p:nvPicPr>
        <p:blipFill>
          <a:blip r:embed="rId5"/>
          <a:stretch>
            <a:fillRect/>
          </a:stretch>
        </p:blipFill>
        <p:spPr>
          <a:xfrm>
            <a:off x="550156" y="1312509"/>
            <a:ext cx="3762651" cy="2116491"/>
          </a:xfrm>
          <a:prstGeom prst="rect">
            <a:avLst/>
          </a:prstGeom>
        </p:spPr>
      </p:pic>
      <p:sp>
        <p:nvSpPr>
          <p:cNvPr id="3" name="TextBox 2">
            <a:extLst>
              <a:ext uri="{FF2B5EF4-FFF2-40B4-BE49-F238E27FC236}">
                <a16:creationId xmlns:a16="http://schemas.microsoft.com/office/drawing/2014/main" id="{5AA865E2-F291-6145-A496-60FA987ADA4B}"/>
              </a:ext>
            </a:extLst>
          </p:cNvPr>
          <p:cNvSpPr txBox="1"/>
          <p:nvPr/>
        </p:nvSpPr>
        <p:spPr>
          <a:xfrm>
            <a:off x="550156" y="3548279"/>
            <a:ext cx="9966591" cy="3693319"/>
          </a:xfrm>
          <a:prstGeom prst="rect">
            <a:avLst/>
          </a:prstGeom>
          <a:noFill/>
        </p:spPr>
        <p:txBody>
          <a:bodyPr wrap="square" rtlCol="0">
            <a:spAutoFit/>
          </a:bodyPr>
          <a:lstStyle/>
          <a:p>
            <a:pPr algn="just"/>
            <a:r>
              <a:rPr lang="en-GB" dirty="0">
                <a:latin typeface="Baby Pilot" pitchFamily="2" charset="0"/>
              </a:rPr>
              <a:t>Anyone who has looked down from the top of a 1 tall building knows that it is difficult to assess from there the differences in height of the buildings nearer the ground. They all look kind of small. In the same way, it is natural for people living on Level 4 to see the world as divided into just two categories: rich (at the top of the building, like you) and poor (down there, not like you). It is natural to look down and say “oh, they are all poor.” It is natural to miss the distinctions between the people with cars, the people with motorbikes and bicycles, the people with sandals, and </a:t>
            </a:r>
          </a:p>
          <a:p>
            <a:pPr algn="just"/>
            <a:r>
              <a:rPr lang="en-GB" dirty="0">
                <a:latin typeface="Baby Pilot" pitchFamily="2" charset="0"/>
              </a:rPr>
              <a:t>the people with no shoes at all.</a:t>
            </a:r>
          </a:p>
          <a:p>
            <a:pPr algn="just"/>
            <a:endParaRPr lang="en-GB" dirty="0">
              <a:latin typeface="Baby Pilot" pitchFamily="2" charset="0"/>
            </a:endParaRPr>
          </a:p>
          <a:p>
            <a:pPr algn="just"/>
            <a:r>
              <a:rPr lang="en-GB" dirty="0">
                <a:solidFill>
                  <a:srgbClr val="FF9300"/>
                </a:solidFill>
                <a:latin typeface="Baby Pilot" pitchFamily="2" charset="0"/>
              </a:rPr>
              <a:t>TASK: </a:t>
            </a:r>
            <a:r>
              <a:rPr lang="en-GB" dirty="0">
                <a:latin typeface="Baby Pilot" pitchFamily="2" charset="0"/>
              </a:rPr>
              <a:t>The tall building analogy is so powerful in helping us control our gap instinct. Translate it into your own words in your exercise books. </a:t>
            </a:r>
          </a:p>
          <a:p>
            <a:pPr algn="just"/>
            <a:r>
              <a:rPr lang="en-GB" dirty="0">
                <a:latin typeface="Baby Pilot" pitchFamily="2" charset="0"/>
                <a:hlinkClick r:id="rId6"/>
              </a:rPr>
              <a:t>https://www.youtube.com/watch?v=QpdyCJi3Ib4</a:t>
            </a:r>
            <a:endParaRPr lang="en-GB" dirty="0">
              <a:latin typeface="Baby Pilot" pitchFamily="2" charset="0"/>
            </a:endParaRPr>
          </a:p>
          <a:p>
            <a:pPr algn="just"/>
            <a:endParaRPr lang="en-GB" dirty="0">
              <a:latin typeface="Baby Pilot" pitchFamily="2" charset="0"/>
            </a:endParaRPr>
          </a:p>
          <a:p>
            <a:endParaRPr lang="en-US" dirty="0"/>
          </a:p>
        </p:txBody>
      </p:sp>
    </p:spTree>
    <p:extLst>
      <p:ext uri="{BB962C8B-B14F-4D97-AF65-F5344CB8AC3E}">
        <p14:creationId xmlns:p14="http://schemas.microsoft.com/office/powerpoint/2010/main" val="121710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5027421"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9125764" y="74784"/>
            <a:ext cx="3700463" cy="400110"/>
          </a:xfrm>
          <a:prstGeom prst="rect">
            <a:avLst/>
          </a:prstGeom>
          <a:noFill/>
        </p:spPr>
        <p:txBody>
          <a:bodyPr wrap="square" rtlCol="0">
            <a:spAutoFit/>
          </a:bodyPr>
          <a:lstStyle/>
          <a:p>
            <a:pPr algn="ctr"/>
            <a:r>
              <a:rPr lang="en-US" sz="2000" b="1" dirty="0">
                <a:solidFill>
                  <a:schemeClr val="bg1"/>
                </a:solidFill>
                <a:latin typeface="ATypewriterForMe" panose="02000603000000000000" pitchFamily="2" charset="0"/>
                <a:ea typeface="ATypewriterForMe" panose="02000603000000000000" pitchFamily="2" charset="0"/>
              </a:rPr>
              <a:t>Reflecting</a:t>
            </a:r>
          </a:p>
        </p:txBody>
      </p:sp>
      <p:sp>
        <p:nvSpPr>
          <p:cNvPr id="2" name="Rectangle 1">
            <a:extLst>
              <a:ext uri="{FF2B5EF4-FFF2-40B4-BE49-F238E27FC236}">
                <a16:creationId xmlns:a16="http://schemas.microsoft.com/office/drawing/2014/main" id="{943CAF18-F9FB-5940-9E6E-A557E877DC3D}"/>
              </a:ext>
            </a:extLst>
          </p:cNvPr>
          <p:cNvSpPr/>
          <p:nvPr/>
        </p:nvSpPr>
        <p:spPr>
          <a:xfrm>
            <a:off x="383467" y="3541276"/>
            <a:ext cx="11425064" cy="2885662"/>
          </a:xfrm>
          <a:prstGeom prst="rect">
            <a:avLst/>
          </a:prstGeom>
        </p:spPr>
        <p:txBody>
          <a:bodyPr wrap="square">
            <a:spAutoFit/>
          </a:bodyPr>
          <a:lstStyle/>
          <a:p>
            <a:pPr algn="just"/>
            <a:r>
              <a:rPr lang="en-GB" sz="1600" dirty="0">
                <a:latin typeface="Baby Pilot" pitchFamily="2" charset="0"/>
              </a:rPr>
              <a:t>We can control the gap instinct by recognizing when a story talks about a gap, and remembering that this paints a picture of two separate groups, with a gap in between. The reality is often not polarized at all. Usually the majority is right there in the middle, where the gap is supposed to be. </a:t>
            </a:r>
          </a:p>
          <a:p>
            <a:pPr algn="just"/>
            <a:r>
              <a:rPr lang="en-GB" sz="1600" dirty="0">
                <a:solidFill>
                  <a:srgbClr val="FF9300"/>
                </a:solidFill>
                <a:latin typeface="Baby Pilot" pitchFamily="2" charset="0"/>
              </a:rPr>
              <a:t>To control the gap instinct, look for the majority. </a:t>
            </a:r>
          </a:p>
          <a:p>
            <a:pPr algn="just">
              <a:lnSpc>
                <a:spcPct val="150000"/>
              </a:lnSpc>
            </a:pPr>
            <a:r>
              <a:rPr lang="en-GB" sz="1600" dirty="0">
                <a:latin typeface="Baby Pilot" pitchFamily="2" charset="0"/>
              </a:rPr>
              <a:t>• Beware comparisons of averages. If you could check the spreads you would probably find they overlap. There is probably no gap at all. </a:t>
            </a:r>
          </a:p>
          <a:p>
            <a:pPr algn="just">
              <a:lnSpc>
                <a:spcPct val="150000"/>
              </a:lnSpc>
            </a:pPr>
            <a:r>
              <a:rPr lang="en-GB" sz="1600" dirty="0">
                <a:latin typeface="Baby Pilot" pitchFamily="2" charset="0"/>
              </a:rPr>
              <a:t>• Beware comparisons of extremes. In all groups, of countries or people, there are some at the top and some at the bottom. The difference is  sometimes extremely unfair. But even then the majority is usually somewhere in between, right where the gap is supposed to be.</a:t>
            </a:r>
          </a:p>
          <a:p>
            <a:pPr algn="just">
              <a:lnSpc>
                <a:spcPct val="150000"/>
              </a:lnSpc>
            </a:pPr>
            <a:r>
              <a:rPr lang="en-GB" sz="1600" dirty="0">
                <a:latin typeface="Baby Pilot" pitchFamily="2" charset="0"/>
              </a:rPr>
              <a:t> • The view from up here. Remember, looking down from above distorts the view. Everything else looks equally short, but it’s not</a:t>
            </a:r>
            <a:r>
              <a:rPr lang="en-GB" sz="1400" dirty="0">
                <a:latin typeface="Baby Pilot" pitchFamily="2" charset="0"/>
              </a:rPr>
              <a:t>.</a:t>
            </a:r>
            <a:endParaRPr lang="en-US" sz="1400" dirty="0">
              <a:latin typeface="Baby Pilot" pitchFamily="2" charset="0"/>
            </a:endParaRPr>
          </a:p>
        </p:txBody>
      </p:sp>
      <p:pic>
        <p:nvPicPr>
          <p:cNvPr id="12" name="Picture 11" descr="A picture containing weapon, scissors&#10;&#10;Description automatically generated">
            <a:extLst>
              <a:ext uri="{FF2B5EF4-FFF2-40B4-BE49-F238E27FC236}">
                <a16:creationId xmlns:a16="http://schemas.microsoft.com/office/drawing/2014/main" id="{E053B941-6FA6-F040-8F55-14D7F65B72DC}"/>
              </a:ext>
            </a:extLst>
          </p:cNvPr>
          <p:cNvPicPr>
            <a:picLocks noChangeAspect="1"/>
          </p:cNvPicPr>
          <p:nvPr/>
        </p:nvPicPr>
        <p:blipFill>
          <a:blip r:embed="rId2"/>
          <a:stretch>
            <a:fillRect/>
          </a:stretch>
        </p:blipFill>
        <p:spPr>
          <a:xfrm>
            <a:off x="7604317" y="1834331"/>
            <a:ext cx="3371678" cy="1612830"/>
          </a:xfrm>
          <a:prstGeom prst="rect">
            <a:avLst/>
          </a:prstGeom>
        </p:spPr>
      </p:pic>
      <p:pic>
        <p:nvPicPr>
          <p:cNvPr id="14" name="Picture 13">
            <a:extLst>
              <a:ext uri="{FF2B5EF4-FFF2-40B4-BE49-F238E27FC236}">
                <a16:creationId xmlns:a16="http://schemas.microsoft.com/office/drawing/2014/main" id="{A2323A96-A8A6-4840-B7D7-C994191186AF}"/>
              </a:ext>
            </a:extLst>
          </p:cNvPr>
          <p:cNvPicPr>
            <a:picLocks noChangeAspect="1"/>
          </p:cNvPicPr>
          <p:nvPr/>
        </p:nvPicPr>
        <p:blipFill>
          <a:blip r:embed="rId3"/>
          <a:stretch>
            <a:fillRect/>
          </a:stretch>
        </p:blipFill>
        <p:spPr>
          <a:xfrm>
            <a:off x="1530816" y="2789615"/>
            <a:ext cx="3234380" cy="639385"/>
          </a:xfrm>
          <a:prstGeom prst="rect">
            <a:avLst/>
          </a:prstGeom>
        </p:spPr>
      </p:pic>
      <p:sp>
        <p:nvSpPr>
          <p:cNvPr id="16" name="TextBox 15">
            <a:extLst>
              <a:ext uri="{FF2B5EF4-FFF2-40B4-BE49-F238E27FC236}">
                <a16:creationId xmlns:a16="http://schemas.microsoft.com/office/drawing/2014/main" id="{9355DA86-ACA3-6F40-960A-E2F63E379F70}"/>
              </a:ext>
            </a:extLst>
          </p:cNvPr>
          <p:cNvSpPr txBox="1"/>
          <p:nvPr/>
        </p:nvSpPr>
        <p:spPr>
          <a:xfrm>
            <a:off x="292565" y="481512"/>
            <a:ext cx="11717867" cy="954107"/>
          </a:xfrm>
          <a:prstGeom prst="rect">
            <a:avLst/>
          </a:prstGeom>
          <a:noFill/>
        </p:spPr>
        <p:txBody>
          <a:bodyPr wrap="square" rtlCol="0">
            <a:spAutoFit/>
          </a:bodyPr>
          <a:lstStyle/>
          <a:p>
            <a:pPr algn="ctr"/>
            <a:r>
              <a:rPr lang="en-US" sz="4000" dirty="0">
                <a:solidFill>
                  <a:srgbClr val="FF9300"/>
                </a:solidFill>
                <a:latin typeface="Baby Pilot" pitchFamily="2" charset="0"/>
              </a:rPr>
              <a:t>Controlling the gap instinct</a:t>
            </a:r>
          </a:p>
          <a:p>
            <a:pPr algn="ctr"/>
            <a:r>
              <a:rPr lang="en-US" sz="1600" dirty="0">
                <a:solidFill>
                  <a:srgbClr val="FF9300"/>
                </a:solidFill>
                <a:latin typeface="Baby Pilot" pitchFamily="2" charset="0"/>
              </a:rPr>
              <a:t> </a:t>
            </a:r>
            <a:r>
              <a:rPr lang="en-US" sz="1600" dirty="0">
                <a:latin typeface="Baby Pilot" pitchFamily="2" charset="0"/>
              </a:rPr>
              <a:t>Task-</a:t>
            </a:r>
            <a:r>
              <a:rPr lang="en-US" sz="1600" dirty="0">
                <a:solidFill>
                  <a:srgbClr val="FF9300"/>
                </a:solidFill>
                <a:latin typeface="Baby Pilot" pitchFamily="2" charset="0"/>
              </a:rPr>
              <a:t> Based on today’s learning and the extract </a:t>
            </a:r>
            <a:r>
              <a:rPr lang="en-US" sz="1600" dirty="0" err="1">
                <a:solidFill>
                  <a:srgbClr val="FF9300"/>
                </a:solidFill>
                <a:latin typeface="Baby Pilot" pitchFamily="2" charset="0"/>
              </a:rPr>
              <a:t>summarise</a:t>
            </a:r>
            <a:r>
              <a:rPr lang="en-US" sz="1600" dirty="0">
                <a:solidFill>
                  <a:srgbClr val="FF9300"/>
                </a:solidFill>
                <a:latin typeface="Baby Pilot" pitchFamily="2" charset="0"/>
              </a:rPr>
              <a:t> how we can control the gap instinct in your exercise book/on the next slide. </a:t>
            </a:r>
          </a:p>
        </p:txBody>
      </p:sp>
    </p:spTree>
    <p:extLst>
      <p:ext uri="{BB962C8B-B14F-4D97-AF65-F5344CB8AC3E}">
        <p14:creationId xmlns:p14="http://schemas.microsoft.com/office/powerpoint/2010/main" val="42226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037230" y="2468829"/>
            <a:ext cx="10481481" cy="2656624"/>
          </a:xfrm>
          <a:prstGeom prst="rect">
            <a:avLst/>
          </a:prstGeom>
          <a:solidFill>
            <a:sysClr val="window" lastClr="FFFFFF"/>
          </a:solidFill>
          <a:ln>
            <a:solidFill>
              <a:sysClr val="windowText" lastClr="000000"/>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GB" altLang="en-US" b="1" u="sng" dirty="0">
                <a:solidFill>
                  <a:sysClr val="windowText" lastClr="000000"/>
                </a:solidFill>
                <a:latin typeface="Trebuchet MS" panose="020B0603020202020204" pitchFamily="34" charset="0"/>
              </a:rPr>
              <a:t>What: </a:t>
            </a:r>
            <a:r>
              <a:rPr lang="en-GB" altLang="en-US" sz="2800" dirty="0">
                <a:solidFill>
                  <a:sysClr val="windowText" lastClr="000000"/>
                </a:solidFill>
                <a:latin typeface="Trebuchet MS" panose="020B0603020202020204" pitchFamily="34" charset="0"/>
              </a:rPr>
              <a:t>To find out what the word development means</a:t>
            </a:r>
          </a:p>
          <a:p>
            <a:pPr algn="l">
              <a:defRPr/>
            </a:pPr>
            <a:r>
              <a:rPr lang="en-GB" altLang="en-US" sz="2800" b="1" u="sng" dirty="0">
                <a:solidFill>
                  <a:sysClr val="windowText" lastClr="000000"/>
                </a:solidFill>
                <a:latin typeface="Trebuchet MS" panose="020B0603020202020204" pitchFamily="34" charset="0"/>
              </a:rPr>
              <a:t>Why: </a:t>
            </a:r>
            <a:r>
              <a:rPr lang="en-GB" altLang="en-US" sz="2800" dirty="0">
                <a:solidFill>
                  <a:sysClr val="windowText" lastClr="000000"/>
                </a:solidFill>
                <a:latin typeface="Trebuchet MS" panose="020B0603020202020204" pitchFamily="34" charset="0"/>
              </a:rPr>
              <a:t>To explore how there are differing ways of viewing the world</a:t>
            </a:r>
          </a:p>
          <a:p>
            <a:pPr algn="l">
              <a:defRPr/>
            </a:pPr>
            <a:r>
              <a:rPr lang="en-GB" altLang="en-US" sz="2800" b="1" u="sng" dirty="0">
                <a:solidFill>
                  <a:sysClr val="windowText" lastClr="000000"/>
                </a:solidFill>
                <a:latin typeface="Trebuchet MS" panose="020B0603020202020204" pitchFamily="34" charset="0"/>
              </a:rPr>
              <a:t>How:  </a:t>
            </a:r>
            <a:r>
              <a:rPr lang="en-GB" altLang="en-US" sz="2800" dirty="0">
                <a:solidFill>
                  <a:sysClr val="windowText" lastClr="000000"/>
                </a:solidFill>
                <a:latin typeface="Trebuchet MS" panose="020B0603020202020204" pitchFamily="34" charset="0"/>
              </a:rPr>
              <a:t>Using a range of resources to understand the different levels of development</a:t>
            </a:r>
            <a:endParaRPr lang="en-GB" altLang="en-US" sz="2800" b="1" u="sng" dirty="0">
              <a:solidFill>
                <a:sysClr val="windowText" lastClr="000000"/>
              </a:solidFill>
              <a:latin typeface="Trebuchet MS" panose="020B0603020202020204" pitchFamily="34" charset="0"/>
            </a:endParaRPr>
          </a:p>
          <a:p>
            <a:pPr marL="457200" indent="-457200" algn="l">
              <a:buFont typeface="Arial" panose="020B0604020202020204" pitchFamily="34" charset="0"/>
              <a:buChar char="•"/>
              <a:defRPr/>
            </a:pPr>
            <a:endParaRPr lang="en-GB" altLang="en-US" sz="2800" dirty="0">
              <a:solidFill>
                <a:sysClr val="windowText" lastClr="000000"/>
              </a:solidFill>
              <a:latin typeface="Trebuchet MS" panose="020B0603020202020204" pitchFamily="34" charset="0"/>
            </a:endParaRPr>
          </a:p>
        </p:txBody>
      </p:sp>
      <p:sp>
        <p:nvSpPr>
          <p:cNvPr id="3" name="Subtitle 2"/>
          <p:cNvSpPr txBox="1">
            <a:spLocks/>
          </p:cNvSpPr>
          <p:nvPr/>
        </p:nvSpPr>
        <p:spPr>
          <a:xfrm>
            <a:off x="3510601" y="101720"/>
            <a:ext cx="5616624" cy="2232248"/>
          </a:xfrm>
          <a:prstGeom prst="rect">
            <a:avLst/>
          </a:prstGeom>
          <a:solidFill>
            <a:srgbClr val="FFFF00"/>
          </a:solidFill>
          <a:ln>
            <a:solidFill>
              <a:sysClr val="windowText" lastClr="000000"/>
            </a:solidFill>
          </a:ln>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buClr>
                <a:srgbClr val="F79646">
                  <a:lumMod val="75000"/>
                </a:srgbClr>
              </a:buClr>
              <a:defRPr/>
            </a:pPr>
            <a:r>
              <a:rPr lang="en-GB" sz="6000" b="1" u="sng" dirty="0">
                <a:solidFill>
                  <a:prstClr val="black"/>
                </a:solidFill>
                <a:latin typeface="dearJoe 5 CASUAL PRO" panose="02000000000000000000" pitchFamily="2" charset="0"/>
              </a:rPr>
              <a:t>What is development?</a:t>
            </a:r>
          </a:p>
        </p:txBody>
      </p:sp>
      <p:pic>
        <p:nvPicPr>
          <p:cNvPr id="4" name="Picture 3" descr="http://www.east4south.eu/images/uploads/hand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913" y="0"/>
            <a:ext cx="1620180" cy="16201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5" name="Picture 3" descr="http://www.east4south.eu/images/uploads/hand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0733" y="5237820"/>
            <a:ext cx="1620180" cy="16201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6" name="Picture 3" descr="http://www.east4south.eu/images/uploads/han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6913" y="5237820"/>
            <a:ext cx="1620180" cy="16201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7" name="Picture 3" descr="http://www.east4south.eu/images/uploads/hand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0733" y="0"/>
            <a:ext cx="1620180" cy="162018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094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4147" y="40944"/>
            <a:ext cx="5865017" cy="744086"/>
          </a:xfrm>
          <a:prstGeom prst="rect">
            <a:avLst/>
          </a:prstGeom>
          <a:solidFill>
            <a:srgbClr val="FFFF00"/>
          </a:solidFill>
          <a:ln>
            <a:solidFill>
              <a:sysClr val="windowText" lastClr="000000"/>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b="1" u="sng" dirty="0">
                <a:solidFill>
                  <a:sysClr val="windowText" lastClr="000000"/>
                </a:solidFill>
                <a:latin typeface="Trebuchet MS" panose="020B0603020202020204" pitchFamily="34" charset="0"/>
              </a:rPr>
              <a:t>What is development?</a:t>
            </a:r>
          </a:p>
        </p:txBody>
      </p:sp>
      <p:sp>
        <p:nvSpPr>
          <p:cNvPr id="3" name="7-Point Star 2"/>
          <p:cNvSpPr/>
          <p:nvPr/>
        </p:nvSpPr>
        <p:spPr>
          <a:xfrm rot="21204002">
            <a:off x="6683009" y="384375"/>
            <a:ext cx="4783702" cy="1386781"/>
          </a:xfrm>
          <a:prstGeom prst="star7">
            <a:avLst>
              <a:gd name="adj" fmla="val 50000"/>
              <a:gd name="hf" fmla="val 102572"/>
              <a:gd name="vf" fmla="val 105210"/>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prstClr val="white"/>
                </a:solidFill>
              </a:rPr>
              <a:t>CAN YOU CREATE A DEFINITION FOR WHAT DEVELOPMENT MEANS?</a:t>
            </a:r>
          </a:p>
        </p:txBody>
      </p:sp>
      <p:pic>
        <p:nvPicPr>
          <p:cNvPr id="3074" name="Picture 2" descr="http://pacepowersystems.com/wp-content/uploads/2013/05/career-develop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33" y="952429"/>
            <a:ext cx="2286000" cy="2266951"/>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http://theforward.co/wp-content/uploads/2014/10/The-battle-for-growth-human-capital-development-strateg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1733" y="2126779"/>
            <a:ext cx="4908583" cy="170824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78" name="Picture 6" descr="http://adfmedical.com/files/2013/04/Development-Flow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5012">
            <a:off x="7793639" y="2058426"/>
            <a:ext cx="4152900" cy="211455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80" name="Picture 8" descr="http://www.etsu.edu/coe/chs/humanservices/pictures/developme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33" y="3678460"/>
            <a:ext cx="3254446" cy="1704148"/>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3082" name="Picture 10" descr="http://inishowen.ie/wp-content/uploads/2011/11/Kids-all-around-the-worl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259" y="3965167"/>
            <a:ext cx="3526121" cy="283488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0136832" y="4170965"/>
            <a:ext cx="1900237" cy="719137"/>
          </a:xfrm>
          <a:prstGeom prst="rect">
            <a:avLst/>
          </a:prstGeom>
          <a:solidFill>
            <a:srgbClr val="C0504D">
              <a:lumMod val="40000"/>
              <a:lumOff val="60000"/>
            </a:srgbClr>
          </a:solidFill>
          <a:ln w="25400" cap="flat" cmpd="sng" algn="ctr">
            <a:solidFill>
              <a:sysClr val="windowText" lastClr="000000"/>
            </a:solidFill>
            <a:prstDash val="solid"/>
          </a:ln>
          <a:effectLst/>
        </p:spPr>
        <p:txBody>
          <a:bodyPr anchor="ctr"/>
          <a:lstStyle/>
          <a:p>
            <a:pPr algn="ctr">
              <a:defRPr/>
            </a:pPr>
            <a:r>
              <a:rPr lang="en-GB" sz="3200" kern="0" dirty="0">
                <a:solidFill>
                  <a:prstClr val="black"/>
                </a:solidFill>
                <a:latin typeface="Kristen ITC" panose="03050502040202030202" pitchFamily="66" charset="0"/>
              </a:rPr>
              <a:t>Change</a:t>
            </a:r>
          </a:p>
        </p:txBody>
      </p:sp>
      <p:sp>
        <p:nvSpPr>
          <p:cNvPr id="11" name="Rectangle 10"/>
          <p:cNvSpPr/>
          <p:nvPr/>
        </p:nvSpPr>
        <p:spPr>
          <a:xfrm>
            <a:off x="2806700" y="1125538"/>
            <a:ext cx="2909888" cy="719137"/>
          </a:xfrm>
          <a:prstGeom prst="rect">
            <a:avLst/>
          </a:prstGeom>
          <a:solidFill>
            <a:srgbClr val="00B0F0"/>
          </a:solidFill>
          <a:ln w="25400" cap="flat" cmpd="sng" algn="ctr">
            <a:solidFill>
              <a:sysClr val="windowText" lastClr="000000"/>
            </a:solidFill>
            <a:prstDash val="solid"/>
          </a:ln>
          <a:effectLst/>
        </p:spPr>
        <p:txBody>
          <a:bodyPr anchor="ctr"/>
          <a:lstStyle/>
          <a:p>
            <a:pPr algn="ctr">
              <a:defRPr/>
            </a:pPr>
            <a:r>
              <a:rPr lang="en-GB" sz="3200" kern="0" dirty="0">
                <a:solidFill>
                  <a:prstClr val="black"/>
                </a:solidFill>
                <a:latin typeface="Kristen ITC" panose="03050502040202030202" pitchFamily="66" charset="0"/>
              </a:rPr>
              <a:t>Improvement</a:t>
            </a:r>
          </a:p>
        </p:txBody>
      </p:sp>
      <p:sp>
        <p:nvSpPr>
          <p:cNvPr id="12" name="Rectangle 11"/>
          <p:cNvSpPr/>
          <p:nvPr/>
        </p:nvSpPr>
        <p:spPr>
          <a:xfrm>
            <a:off x="8062763" y="5023039"/>
            <a:ext cx="3024187" cy="719137"/>
          </a:xfrm>
          <a:prstGeom prst="rect">
            <a:avLst/>
          </a:prstGeom>
          <a:solidFill>
            <a:srgbClr val="9BBB59">
              <a:lumMod val="60000"/>
              <a:lumOff val="40000"/>
            </a:srgbClr>
          </a:solidFill>
          <a:ln w="25400" cap="flat" cmpd="sng" algn="ctr">
            <a:solidFill>
              <a:sysClr val="windowText" lastClr="000000"/>
            </a:solidFill>
            <a:prstDash val="solid"/>
          </a:ln>
          <a:effectLst/>
        </p:spPr>
        <p:txBody>
          <a:bodyPr anchor="ctr"/>
          <a:lstStyle/>
          <a:p>
            <a:pPr algn="ctr">
              <a:defRPr/>
            </a:pPr>
            <a:r>
              <a:rPr lang="en-GB" sz="3200" kern="0" dirty="0">
                <a:solidFill>
                  <a:prstClr val="black"/>
                </a:solidFill>
                <a:latin typeface="Kristen ITC" panose="03050502040202030202" pitchFamily="66" charset="0"/>
              </a:rPr>
              <a:t>Advancement</a:t>
            </a:r>
          </a:p>
        </p:txBody>
      </p:sp>
      <p:sp>
        <p:nvSpPr>
          <p:cNvPr id="13" name="Rectangle 12"/>
          <p:cNvSpPr/>
          <p:nvPr/>
        </p:nvSpPr>
        <p:spPr>
          <a:xfrm>
            <a:off x="75244" y="5482119"/>
            <a:ext cx="2214563" cy="719138"/>
          </a:xfrm>
          <a:prstGeom prst="rect">
            <a:avLst/>
          </a:prstGeom>
          <a:solidFill>
            <a:srgbClr val="F79646">
              <a:lumMod val="20000"/>
              <a:lumOff val="80000"/>
            </a:srgbClr>
          </a:solidFill>
          <a:ln w="25400" cap="flat" cmpd="sng" algn="ctr">
            <a:solidFill>
              <a:sysClr val="windowText" lastClr="000000"/>
            </a:solidFill>
            <a:prstDash val="solid"/>
          </a:ln>
          <a:effectLst/>
        </p:spPr>
        <p:txBody>
          <a:bodyPr anchor="ctr"/>
          <a:lstStyle/>
          <a:p>
            <a:pPr algn="ctr">
              <a:defRPr/>
            </a:pPr>
            <a:r>
              <a:rPr lang="en-GB" sz="3200" kern="0" dirty="0">
                <a:solidFill>
                  <a:prstClr val="black"/>
                </a:solidFill>
                <a:latin typeface="Kristen ITC" panose="03050502040202030202" pitchFamily="66" charset="0"/>
              </a:rPr>
              <a:t>Progress</a:t>
            </a:r>
          </a:p>
        </p:txBody>
      </p:sp>
      <p:sp>
        <p:nvSpPr>
          <p:cNvPr id="14" name="Rectangle 13"/>
          <p:cNvSpPr/>
          <p:nvPr/>
        </p:nvSpPr>
        <p:spPr>
          <a:xfrm>
            <a:off x="8854199" y="5947360"/>
            <a:ext cx="2305050" cy="720725"/>
          </a:xfrm>
          <a:prstGeom prst="rect">
            <a:avLst/>
          </a:prstGeom>
          <a:solidFill>
            <a:srgbClr val="1F497D">
              <a:lumMod val="40000"/>
              <a:lumOff val="60000"/>
            </a:srgbClr>
          </a:solidFill>
          <a:ln w="25400" cap="flat" cmpd="sng" algn="ctr">
            <a:solidFill>
              <a:sysClr val="windowText" lastClr="000000"/>
            </a:solidFill>
            <a:prstDash val="solid"/>
          </a:ln>
          <a:effectLst/>
        </p:spPr>
        <p:txBody>
          <a:bodyPr anchor="ctr"/>
          <a:lstStyle/>
          <a:p>
            <a:pPr algn="ctr">
              <a:defRPr/>
            </a:pPr>
            <a:r>
              <a:rPr lang="en-GB" sz="3200" kern="0" dirty="0">
                <a:solidFill>
                  <a:prstClr val="black"/>
                </a:solidFill>
                <a:latin typeface="Kristen ITC" panose="03050502040202030202" pitchFamily="66" charset="0"/>
              </a:rPr>
              <a:t>Growth</a:t>
            </a:r>
          </a:p>
        </p:txBody>
      </p:sp>
    </p:spTree>
    <p:custDataLst>
      <p:tags r:id="rId1"/>
    </p:custDataLst>
    <p:extLst>
      <p:ext uri="{BB962C8B-B14F-4D97-AF65-F5344CB8AC3E}">
        <p14:creationId xmlns:p14="http://schemas.microsoft.com/office/powerpoint/2010/main" val="63881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nodeType="withEffect">
                                  <p:stCondLst>
                                    <p:cond delay="50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125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 calcmode="lin" valueType="num">
                                      <p:cBhvr>
                                        <p:cTn id="22" dur="500" fill="hold"/>
                                        <p:tgtEl>
                                          <p:spTgt spid="3080"/>
                                        </p:tgtEl>
                                        <p:attrNameLst>
                                          <p:attrName>ppt_w</p:attrName>
                                        </p:attrNameLst>
                                      </p:cBhvr>
                                      <p:tavLst>
                                        <p:tav tm="0">
                                          <p:val>
                                            <p:fltVal val="0"/>
                                          </p:val>
                                        </p:tav>
                                        <p:tav tm="100000">
                                          <p:val>
                                            <p:strVal val="#ppt_w"/>
                                          </p:val>
                                        </p:tav>
                                      </p:tavLst>
                                    </p:anim>
                                    <p:anim calcmode="lin" valueType="num">
                                      <p:cBhvr>
                                        <p:cTn id="23" dur="500" fill="hold"/>
                                        <p:tgtEl>
                                          <p:spTgt spid="3080"/>
                                        </p:tgtEl>
                                        <p:attrNameLst>
                                          <p:attrName>ppt_h</p:attrName>
                                        </p:attrNameLst>
                                      </p:cBhvr>
                                      <p:tavLst>
                                        <p:tav tm="0">
                                          <p:val>
                                            <p:fltVal val="0"/>
                                          </p:val>
                                        </p:tav>
                                        <p:tav tm="100000">
                                          <p:val>
                                            <p:strVal val="#ppt_h"/>
                                          </p:val>
                                        </p:tav>
                                      </p:tavLst>
                                    </p:anim>
                                    <p:animEffect transition="in" filter="fade">
                                      <p:cBhvr>
                                        <p:cTn id="24" dur="500"/>
                                        <p:tgtEl>
                                          <p:spTgt spid="3080"/>
                                        </p:tgtEl>
                                      </p:cBhvr>
                                    </p:animEffect>
                                  </p:childTnLst>
                                </p:cTn>
                              </p:par>
                              <p:par>
                                <p:cTn id="25" presetID="53" presetClass="entr" presetSubtype="16" fill="hold" nodeType="withEffect">
                                  <p:stCondLst>
                                    <p:cond delay="750"/>
                                  </p:stCondLst>
                                  <p:childTnLst>
                                    <p:set>
                                      <p:cBhvr>
                                        <p:cTn id="26" dur="1" fill="hold">
                                          <p:stCondLst>
                                            <p:cond delay="0"/>
                                          </p:stCondLst>
                                        </p:cTn>
                                        <p:tgtEl>
                                          <p:spTgt spid="3082"/>
                                        </p:tgtEl>
                                        <p:attrNameLst>
                                          <p:attrName>style.visibility</p:attrName>
                                        </p:attrNameLst>
                                      </p:cBhvr>
                                      <p:to>
                                        <p:strVal val="visible"/>
                                      </p:to>
                                    </p:set>
                                    <p:anim calcmode="lin" valueType="num">
                                      <p:cBhvr>
                                        <p:cTn id="27" dur="500" fill="hold"/>
                                        <p:tgtEl>
                                          <p:spTgt spid="3082"/>
                                        </p:tgtEl>
                                        <p:attrNameLst>
                                          <p:attrName>ppt_w</p:attrName>
                                        </p:attrNameLst>
                                      </p:cBhvr>
                                      <p:tavLst>
                                        <p:tav tm="0">
                                          <p:val>
                                            <p:fltVal val="0"/>
                                          </p:val>
                                        </p:tav>
                                        <p:tav tm="100000">
                                          <p:val>
                                            <p:strVal val="#ppt_w"/>
                                          </p:val>
                                        </p:tav>
                                      </p:tavLst>
                                    </p:anim>
                                    <p:anim calcmode="lin" valueType="num">
                                      <p:cBhvr>
                                        <p:cTn id="28" dur="500" fill="hold"/>
                                        <p:tgtEl>
                                          <p:spTgt spid="3082"/>
                                        </p:tgtEl>
                                        <p:attrNameLst>
                                          <p:attrName>ppt_h</p:attrName>
                                        </p:attrNameLst>
                                      </p:cBhvr>
                                      <p:tavLst>
                                        <p:tav tm="0">
                                          <p:val>
                                            <p:fltVal val="0"/>
                                          </p:val>
                                        </p:tav>
                                        <p:tav tm="100000">
                                          <p:val>
                                            <p:strVal val="#ppt_h"/>
                                          </p:val>
                                        </p:tav>
                                      </p:tavLst>
                                    </p:anim>
                                    <p:animEffect transition="in" filter="fade">
                                      <p:cBhvr>
                                        <p:cTn id="29" dur="500"/>
                                        <p:tgtEl>
                                          <p:spTgt spid="3082"/>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1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4147" y="40944"/>
            <a:ext cx="5865017" cy="744086"/>
          </a:xfrm>
          <a:prstGeom prst="rect">
            <a:avLst/>
          </a:prstGeom>
          <a:solidFill>
            <a:srgbClr val="FFFF00"/>
          </a:solidFill>
          <a:ln>
            <a:solidFill>
              <a:sysClr val="windowText" lastClr="000000"/>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400" b="1" i="0" u="sng" strike="noStrike" kern="1200" cap="none" spc="0" normalizeH="0" baseline="0" noProof="0" dirty="0">
                <a:ln>
                  <a:noFill/>
                </a:ln>
                <a:solidFill>
                  <a:sysClr val="windowText" lastClr="000000"/>
                </a:solidFill>
                <a:effectLst/>
                <a:uLnTx/>
                <a:uFillTx/>
                <a:latin typeface="Trebuchet MS" panose="020B0603020202020204" pitchFamily="34" charset="0"/>
              </a:rPr>
              <a:t>What is development?</a:t>
            </a:r>
          </a:p>
        </p:txBody>
      </p:sp>
      <p:sp>
        <p:nvSpPr>
          <p:cNvPr id="3" name="7-Point Star 2"/>
          <p:cNvSpPr/>
          <p:nvPr/>
        </p:nvSpPr>
        <p:spPr>
          <a:xfrm rot="21204002">
            <a:off x="6882397" y="91639"/>
            <a:ext cx="4783702" cy="1386781"/>
          </a:xfrm>
          <a:prstGeom prst="star7">
            <a:avLst>
              <a:gd name="adj" fmla="val 50000"/>
              <a:gd name="hf" fmla="val 102572"/>
              <a:gd name="vf" fmla="val 105210"/>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DEVELOPMENT:</a:t>
            </a:r>
          </a:p>
          <a:p>
            <a:pPr algn="ctr"/>
            <a:r>
              <a:rPr lang="en-GB" sz="2400" dirty="0"/>
              <a:t>GEOGRAPHY DEFINITION</a:t>
            </a:r>
          </a:p>
        </p:txBody>
      </p:sp>
      <p:pic>
        <p:nvPicPr>
          <p:cNvPr id="9" name="Picture 8" descr="http://www.aasd.k12.wi.us/staff/hermansenjoel/apmuseum/vogt/galler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47" y="4428649"/>
            <a:ext cx="2171740" cy="1647024"/>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 name="Picture 18" descr="http://i.telegraph.co.uk/multimedia/archive/02661/tapwater_2661600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407" y="4154075"/>
            <a:ext cx="2168632" cy="1647024"/>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1" name="Picture 20" descr="http://upload.wikimedia.org/wikipedia/commons/5/51/Dirt_road_facing_south_near_the_Voyager_Ziwani_Safari_Camp,_on_the_edge_of_the_Tsavo_West_National_Park,_near_Ziwani,_Keny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4049" y="3950655"/>
            <a:ext cx="2168632" cy="1647024"/>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2" name="Picture 10" descr="http://brocksacademy.com/wp-content/uploads/2013/07/Video-Gam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245"/>
          <a:stretch/>
        </p:blipFill>
        <p:spPr bwMode="auto">
          <a:xfrm>
            <a:off x="7370799" y="4285753"/>
            <a:ext cx="2154771" cy="1647024"/>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3" name="Picture 4" descr="http://static.guim.co.uk/sys-images/Society/Pix/pictures/2010/12/3/1291375326853/africa-farming-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3951" y="4407637"/>
            <a:ext cx="2168631" cy="1653010"/>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754147" y="1748736"/>
            <a:ext cx="8389853" cy="2031325"/>
          </a:xfrm>
          <a:prstGeom prst="rect">
            <a:avLst/>
          </a:prstGeom>
          <a:ln>
            <a:solidFill>
              <a:schemeClr val="accent1">
                <a:lumMod val="50000"/>
              </a:schemeClr>
            </a:solidFill>
          </a:ln>
        </p:spPr>
        <p:txBody>
          <a:bodyPr wrap="square">
            <a:spAutoFit/>
          </a:bodyPr>
          <a:lstStyle/>
          <a:p>
            <a:r>
              <a:rPr lang="en-GB" i="0" dirty="0">
                <a:solidFill>
                  <a:srgbClr val="252525"/>
                </a:solidFill>
                <a:effectLst/>
                <a:latin typeface="Arial" panose="020B0604020202020204" pitchFamily="34" charset="0"/>
              </a:rPr>
              <a:t>Development</a:t>
            </a:r>
            <a:r>
              <a:rPr lang="en-GB" b="0" i="0" dirty="0">
                <a:solidFill>
                  <a:srgbClr val="252525"/>
                </a:solidFill>
                <a:effectLst/>
                <a:latin typeface="Arial" panose="020B0604020202020204" pitchFamily="34" charset="0"/>
              </a:rPr>
              <a:t> is a </a:t>
            </a:r>
            <a:r>
              <a:rPr lang="en-GB" dirty="0">
                <a:solidFill>
                  <a:srgbClr val="252525"/>
                </a:solidFill>
                <a:latin typeface="Arial" panose="020B0604020202020204" pitchFamily="34" charset="0"/>
              </a:rPr>
              <a:t>part of geography</a:t>
            </a:r>
            <a:r>
              <a:rPr lang="en-GB" b="0" i="0" dirty="0">
                <a:solidFill>
                  <a:srgbClr val="252525"/>
                </a:solidFill>
                <a:effectLst/>
                <a:latin typeface="Arial" panose="020B0604020202020204" pitchFamily="34" charset="0"/>
              </a:rPr>
              <a:t> which looks at the </a:t>
            </a:r>
            <a:r>
              <a:rPr lang="en-GB" sz="2400" b="1" i="0" u="none" strike="noStrike" dirty="0">
                <a:solidFill>
                  <a:srgbClr val="0B0080"/>
                </a:solidFill>
                <a:effectLst/>
                <a:latin typeface="Arial" panose="020B0604020202020204" pitchFamily="34" charset="0"/>
              </a:rPr>
              <a:t>standard of living </a:t>
            </a:r>
            <a:r>
              <a:rPr lang="en-GB" b="0" i="0" dirty="0">
                <a:solidFill>
                  <a:srgbClr val="252525"/>
                </a:solidFill>
                <a:effectLst/>
                <a:latin typeface="Arial" panose="020B0604020202020204" pitchFamily="34" charset="0"/>
              </a:rPr>
              <a:t>and </a:t>
            </a:r>
            <a:r>
              <a:rPr lang="en-GB" sz="2400" b="1" i="0" u="none" strike="noStrike" dirty="0">
                <a:solidFill>
                  <a:srgbClr val="0B0080"/>
                </a:solidFill>
                <a:effectLst/>
                <a:latin typeface="Arial" panose="020B0604020202020204" pitchFamily="34" charset="0"/>
              </a:rPr>
              <a:t>quality of life</a:t>
            </a:r>
            <a:r>
              <a:rPr lang="en-GB" sz="2400" b="1" i="0" dirty="0">
                <a:solidFill>
                  <a:srgbClr val="252525"/>
                </a:solidFill>
                <a:effectLst/>
                <a:latin typeface="Arial" panose="020B0604020202020204" pitchFamily="34" charset="0"/>
              </a:rPr>
              <a:t> </a:t>
            </a:r>
            <a:r>
              <a:rPr lang="en-GB" b="0" i="0" dirty="0">
                <a:solidFill>
                  <a:srgbClr val="252525"/>
                </a:solidFill>
                <a:effectLst/>
                <a:latin typeface="Arial" panose="020B0604020202020204" pitchFamily="34" charset="0"/>
              </a:rPr>
              <a:t>of people. </a:t>
            </a:r>
            <a:r>
              <a:rPr lang="en-GB" dirty="0">
                <a:solidFill>
                  <a:srgbClr val="252525"/>
                </a:solidFill>
                <a:latin typeface="Arial" panose="020B0604020202020204" pitchFamily="34" charset="0"/>
              </a:rPr>
              <a:t>D</a:t>
            </a:r>
            <a:r>
              <a:rPr lang="en-GB" b="0" i="0" dirty="0">
                <a:solidFill>
                  <a:srgbClr val="252525"/>
                </a:solidFill>
                <a:effectLst/>
                <a:latin typeface="Arial" panose="020B0604020202020204" pitchFamily="34" charset="0"/>
              </a:rPr>
              <a:t>evelopment is a process of change that affects people's lives.</a:t>
            </a:r>
          </a:p>
          <a:p>
            <a:endParaRPr lang="en-GB" dirty="0">
              <a:solidFill>
                <a:srgbClr val="252525"/>
              </a:solidFill>
              <a:latin typeface="Arial" panose="020B0604020202020204" pitchFamily="34" charset="0"/>
            </a:endParaRPr>
          </a:p>
          <a:p>
            <a:pPr lvl="0"/>
            <a:r>
              <a:rPr lang="en-GB" dirty="0">
                <a:solidFill>
                  <a:srgbClr val="252525"/>
                </a:solidFill>
                <a:latin typeface="Arial" panose="020B0604020202020204" pitchFamily="34" charset="0"/>
              </a:rPr>
              <a:t>Development is measured by looking at </a:t>
            </a:r>
            <a:r>
              <a:rPr lang="en-GB" sz="2400" b="1" dirty="0">
                <a:solidFill>
                  <a:srgbClr val="002060"/>
                </a:solidFill>
                <a:latin typeface="Arial" panose="020B0604020202020204" pitchFamily="34" charset="0"/>
              </a:rPr>
              <a:t>economic</a:t>
            </a:r>
            <a:r>
              <a:rPr lang="en-GB" dirty="0">
                <a:solidFill>
                  <a:srgbClr val="252525"/>
                </a:solidFill>
                <a:latin typeface="Arial" panose="020B0604020202020204" pitchFamily="34" charset="0"/>
              </a:rPr>
              <a:t>, </a:t>
            </a:r>
            <a:r>
              <a:rPr lang="en-GB" sz="2400" b="1" dirty="0">
                <a:solidFill>
                  <a:srgbClr val="002060"/>
                </a:solidFill>
                <a:latin typeface="Arial" panose="020B0604020202020204" pitchFamily="34" charset="0"/>
              </a:rPr>
              <a:t>political </a:t>
            </a:r>
            <a:r>
              <a:rPr lang="en-GB" dirty="0">
                <a:solidFill>
                  <a:srgbClr val="252525"/>
                </a:solidFill>
                <a:latin typeface="Arial" panose="020B0604020202020204" pitchFamily="34" charset="0"/>
              </a:rPr>
              <a:t>and </a:t>
            </a:r>
            <a:r>
              <a:rPr lang="en-GB" sz="2400" b="1" dirty="0">
                <a:solidFill>
                  <a:srgbClr val="002060"/>
                </a:solidFill>
                <a:latin typeface="Arial" panose="020B0604020202020204" pitchFamily="34" charset="0"/>
              </a:rPr>
              <a:t>social</a:t>
            </a:r>
            <a:r>
              <a:rPr lang="en-GB" dirty="0">
                <a:solidFill>
                  <a:srgbClr val="252525"/>
                </a:solidFill>
                <a:latin typeface="Arial" panose="020B0604020202020204" pitchFamily="34" charset="0"/>
              </a:rPr>
              <a:t> factors. </a:t>
            </a:r>
            <a:endParaRPr lang="en-GB" dirty="0">
              <a:solidFill>
                <a:prstClr val="black"/>
              </a:solidFill>
            </a:endParaRPr>
          </a:p>
        </p:txBody>
      </p:sp>
      <p:sp>
        <p:nvSpPr>
          <p:cNvPr id="17" name="Rectangle 16"/>
          <p:cNvSpPr/>
          <p:nvPr/>
        </p:nvSpPr>
        <p:spPr>
          <a:xfrm>
            <a:off x="9190684" y="1762804"/>
            <a:ext cx="2909888" cy="1796322"/>
          </a:xfrm>
          <a:prstGeom prst="rect">
            <a:avLst/>
          </a:prstGeom>
          <a:solidFill>
            <a:srgbClr val="00B0F0"/>
          </a:solidFill>
          <a:ln w="25400" cap="flat" cmpd="sng" algn="ctr">
            <a:solidFill>
              <a:sysClr val="windowText" lastClr="000000"/>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noProof="0" dirty="0">
                <a:solidFill>
                  <a:prstClr val="black"/>
                </a:solidFill>
                <a:latin typeface="Georgia" panose="02040502050405020303" pitchFamily="18" charset="0"/>
              </a:rPr>
              <a:t>EXTENSION ONE: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dirty="0">
              <a:ln>
                <a:noFill/>
              </a:ln>
              <a:solidFill>
                <a:prstClr val="black"/>
              </a:solidFill>
              <a:effectLst/>
              <a:uLnTx/>
              <a:uFillTx/>
              <a:latin typeface="Georgia" panose="020405020504050203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prstClr val="black"/>
                </a:solidFill>
                <a:latin typeface="Georgia" panose="02040502050405020303" pitchFamily="18" charset="0"/>
              </a:rPr>
              <a:t>WHAT ARE ECONOMIC, POLITICAL AND SOCIAL FACTORS?</a:t>
            </a:r>
            <a:endParaRPr kumimoji="0" lang="en-GB" sz="2000" b="0" i="0" u="none" strike="noStrike" kern="0" cap="none" spc="0" normalizeH="0" baseline="0" dirty="0">
              <a:ln>
                <a:noFill/>
              </a:ln>
              <a:solidFill>
                <a:prstClr val="black"/>
              </a:solidFill>
              <a:effectLst/>
              <a:uLnTx/>
              <a:uFillTx/>
              <a:latin typeface="Georgia" panose="02040502050405020303" pitchFamily="18" charset="0"/>
            </a:endParaRPr>
          </a:p>
        </p:txBody>
      </p:sp>
    </p:spTree>
    <p:custDataLst>
      <p:tags r:id="rId1"/>
    </p:custDataLst>
    <p:extLst>
      <p:ext uri="{BB962C8B-B14F-4D97-AF65-F5344CB8AC3E}">
        <p14:creationId xmlns:p14="http://schemas.microsoft.com/office/powerpoint/2010/main" val="98583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p:cNvSpPr txBox="1">
            <a:spLocks/>
          </p:cNvSpPr>
          <p:nvPr/>
        </p:nvSpPr>
        <p:spPr>
          <a:xfrm>
            <a:off x="730155" y="27296"/>
            <a:ext cx="8229600" cy="850106"/>
          </a:xfrm>
          <a:prstGeom prst="rect">
            <a:avLst/>
          </a:prstGeom>
          <a:solidFill>
            <a:srgbClr val="FFFF00"/>
          </a:solidFill>
          <a:ln>
            <a:solidFill>
              <a:sysClr val="windowText" lastClr="00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sng" strike="noStrike" kern="1200" cap="none" spc="0" normalizeH="0" baseline="0" noProof="0">
                <a:ln>
                  <a:noFill/>
                </a:ln>
                <a:solidFill>
                  <a:sysClr val="windowText" lastClr="000000"/>
                </a:solidFill>
                <a:effectLst/>
                <a:uLnTx/>
                <a:uFillTx/>
                <a:latin typeface="Trebuchet MS" panose="020B0603020202020204" pitchFamily="34" charset="0"/>
              </a:rPr>
              <a:t>Diamond Nine ranking activity</a:t>
            </a:r>
            <a:endParaRPr kumimoji="0" lang="en-GB" sz="4400" b="1" i="0" u="sng" strike="noStrike" kern="1200" cap="none" spc="0" normalizeH="0" baseline="0" noProof="0" dirty="0">
              <a:ln>
                <a:noFill/>
              </a:ln>
              <a:solidFill>
                <a:sysClr val="windowText" lastClr="000000"/>
              </a:solidFill>
              <a:effectLst/>
              <a:uLnTx/>
              <a:uFillTx/>
              <a:latin typeface="Trebuchet MS" panose="020B0603020202020204" pitchFamily="34" charset="0"/>
            </a:endParaRPr>
          </a:p>
        </p:txBody>
      </p:sp>
      <p:pic>
        <p:nvPicPr>
          <p:cNvPr id="3" name="Picture 12" descr="http://chrishildrew.files.wordpress.com/2013/02/diamond9.jpg"/>
          <p:cNvPicPr>
            <a:picLocks noChangeAspect="1" noChangeArrowheads="1"/>
          </p:cNvPicPr>
          <p:nvPr/>
        </p:nvPicPr>
        <p:blipFill rotWithShape="1">
          <a:blip r:embed="rId3">
            <a:extLst>
              <a:ext uri="{28A0092B-C50C-407E-A947-70E740481C1C}">
                <a14:useLocalDpi xmlns:a14="http://schemas.microsoft.com/office/drawing/2010/main" val="0"/>
              </a:ext>
            </a:extLst>
          </a:blip>
          <a:srcRect l="5089" t="4166" r="22281" b="19072"/>
          <a:stretch/>
        </p:blipFill>
        <p:spPr bwMode="auto">
          <a:xfrm>
            <a:off x="5445457" y="1334210"/>
            <a:ext cx="6719247" cy="5080236"/>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rot="21338680">
            <a:off x="127379" y="1140825"/>
            <a:ext cx="3489278" cy="1015663"/>
          </a:xfrm>
          <a:prstGeom prst="rect">
            <a:avLst/>
          </a:prstGeom>
          <a:solidFill>
            <a:schemeClr val="bg2">
              <a:lumMod val="60000"/>
              <a:lumOff val="40000"/>
            </a:schemeClr>
          </a:solidFill>
          <a:ln>
            <a:solidFill>
              <a:schemeClr val="tx1"/>
            </a:solidFill>
          </a:ln>
        </p:spPr>
        <p:txBody>
          <a:bodyPr wrap="square">
            <a:spAutoFit/>
          </a:bodyPr>
          <a:lstStyle/>
          <a:p>
            <a:pPr lvl="0">
              <a:spcBef>
                <a:spcPct val="20000"/>
              </a:spcBef>
            </a:pPr>
            <a:r>
              <a:rPr lang="en-GB" sz="2000" dirty="0">
                <a:solidFill>
                  <a:prstClr val="black"/>
                </a:solidFill>
                <a:latin typeface="Trebuchet MS" panose="020B0603020202020204" pitchFamily="34" charset="0"/>
              </a:rPr>
              <a:t>1. Cut out the cards that list the different aspects of development on your sheet.</a:t>
            </a:r>
            <a:r>
              <a:rPr lang="en-GB" sz="2000" b="1" dirty="0">
                <a:solidFill>
                  <a:srgbClr val="FF0000"/>
                </a:solidFill>
                <a:latin typeface="Trebuchet MS" panose="020B0603020202020204" pitchFamily="34" charset="0"/>
              </a:rPr>
              <a:t>    </a:t>
            </a:r>
            <a:endParaRPr lang="en-GB" sz="2000" dirty="0">
              <a:solidFill>
                <a:prstClr val="black"/>
              </a:solidFill>
              <a:latin typeface="Trebuchet MS" panose="020B0603020202020204" pitchFamily="34" charset="0"/>
            </a:endParaRPr>
          </a:p>
        </p:txBody>
      </p:sp>
      <p:sp>
        <p:nvSpPr>
          <p:cNvPr id="5" name="Rectangle 4"/>
          <p:cNvSpPr/>
          <p:nvPr/>
        </p:nvSpPr>
        <p:spPr>
          <a:xfrm>
            <a:off x="1719618" y="2130172"/>
            <a:ext cx="3635400" cy="1323439"/>
          </a:xfrm>
          <a:prstGeom prst="rect">
            <a:avLst/>
          </a:prstGeom>
          <a:solidFill>
            <a:schemeClr val="bg2">
              <a:lumMod val="60000"/>
              <a:lumOff val="40000"/>
            </a:schemeClr>
          </a:solidFill>
          <a:ln>
            <a:solidFill>
              <a:schemeClr val="tx1"/>
            </a:solidFill>
          </a:ln>
        </p:spPr>
        <p:txBody>
          <a:bodyPr wrap="square">
            <a:spAutoFit/>
          </a:bodyPr>
          <a:lstStyle/>
          <a:p>
            <a:pPr lvl="0">
              <a:spcBef>
                <a:spcPct val="20000"/>
              </a:spcBef>
            </a:pPr>
            <a:r>
              <a:rPr lang="en-GB" sz="2000" dirty="0">
                <a:latin typeface="Trebuchet MS" panose="020B0603020202020204" pitchFamily="34" charset="0"/>
              </a:rPr>
              <a:t>2. In your pairs discuss where you feel you should place the cards. (Be prepared to justify your choice!)</a:t>
            </a:r>
          </a:p>
        </p:txBody>
      </p:sp>
      <p:sp>
        <p:nvSpPr>
          <p:cNvPr id="6" name="Rectangle 5"/>
          <p:cNvSpPr/>
          <p:nvPr/>
        </p:nvSpPr>
        <p:spPr>
          <a:xfrm rot="21221813">
            <a:off x="138578" y="3605067"/>
            <a:ext cx="3647955" cy="1015663"/>
          </a:xfrm>
          <a:prstGeom prst="rect">
            <a:avLst/>
          </a:prstGeom>
          <a:solidFill>
            <a:schemeClr val="bg2">
              <a:lumMod val="60000"/>
              <a:lumOff val="40000"/>
            </a:schemeClr>
          </a:solidFill>
          <a:ln>
            <a:solidFill>
              <a:schemeClr val="tx1"/>
            </a:solidFill>
          </a:ln>
        </p:spPr>
        <p:txBody>
          <a:bodyPr wrap="square">
            <a:spAutoFit/>
          </a:bodyPr>
          <a:lstStyle/>
          <a:p>
            <a:pPr lvl="0">
              <a:spcBef>
                <a:spcPct val="20000"/>
              </a:spcBef>
            </a:pPr>
            <a:r>
              <a:rPr lang="en-GB" sz="2000" dirty="0">
                <a:latin typeface="Trebuchet MS" panose="020B0603020202020204" pitchFamily="34" charset="0"/>
              </a:rPr>
              <a:t>3. Glue your order onto your diamond and then glue the diamond into your books.</a:t>
            </a:r>
          </a:p>
        </p:txBody>
      </p:sp>
      <p:sp>
        <p:nvSpPr>
          <p:cNvPr id="7" name="Rectangle 6"/>
          <p:cNvSpPr/>
          <p:nvPr/>
        </p:nvSpPr>
        <p:spPr>
          <a:xfrm rot="21043132">
            <a:off x="741794" y="4545857"/>
            <a:ext cx="4524233" cy="707886"/>
          </a:xfrm>
          <a:prstGeom prst="rect">
            <a:avLst/>
          </a:prstGeom>
          <a:solidFill>
            <a:schemeClr val="bg2">
              <a:lumMod val="60000"/>
              <a:lumOff val="40000"/>
            </a:schemeClr>
          </a:solidFill>
          <a:ln>
            <a:solidFill>
              <a:schemeClr val="tx1"/>
            </a:solidFill>
          </a:ln>
        </p:spPr>
        <p:txBody>
          <a:bodyPr wrap="square">
            <a:spAutoFit/>
          </a:bodyPr>
          <a:lstStyle/>
          <a:p>
            <a:pPr lvl="0">
              <a:spcBef>
                <a:spcPct val="20000"/>
              </a:spcBef>
            </a:pPr>
            <a:r>
              <a:rPr lang="en-GB" sz="2000" dirty="0">
                <a:solidFill>
                  <a:prstClr val="black"/>
                </a:solidFill>
                <a:latin typeface="Trebuchet MS" panose="020B0603020202020204" pitchFamily="34" charset="0"/>
              </a:rPr>
              <a:t>4. Explain why you chose to place your </a:t>
            </a:r>
            <a:r>
              <a:rPr lang="en-GB" sz="2000" b="1" u="sng" dirty="0">
                <a:solidFill>
                  <a:prstClr val="black"/>
                </a:solidFill>
                <a:latin typeface="Trebuchet MS" panose="020B0603020202020204" pitchFamily="34" charset="0"/>
              </a:rPr>
              <a:t>most important</a:t>
            </a:r>
            <a:r>
              <a:rPr lang="en-GB" sz="2000" dirty="0">
                <a:solidFill>
                  <a:prstClr val="black"/>
                </a:solidFill>
                <a:latin typeface="Trebuchet MS" panose="020B0603020202020204" pitchFamily="34" charset="0"/>
              </a:rPr>
              <a:t> card at the top.</a:t>
            </a:r>
          </a:p>
        </p:txBody>
      </p:sp>
    </p:spTree>
    <p:custDataLst>
      <p:tags r:id="rId1"/>
    </p:custDataLst>
    <p:extLst>
      <p:ext uri="{BB962C8B-B14F-4D97-AF65-F5344CB8AC3E}">
        <p14:creationId xmlns:p14="http://schemas.microsoft.com/office/powerpoint/2010/main" val="64969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FDA0FE0-DCCC-8141-8D30-7C3AE33BA0E0}"/>
              </a:ext>
            </a:extLst>
          </p:cNvPr>
          <p:cNvSpPr txBox="1"/>
          <p:nvPr/>
        </p:nvSpPr>
        <p:spPr>
          <a:xfrm>
            <a:off x="1793662" y="84136"/>
            <a:ext cx="3700463" cy="400110"/>
          </a:xfrm>
          <a:prstGeom prst="rect">
            <a:avLst/>
          </a:prstGeom>
          <a:noFill/>
        </p:spPr>
        <p:txBody>
          <a:bodyPr wrap="square" rtlCol="0">
            <a:spAutoFit/>
          </a:bodyPr>
          <a:lstStyle/>
          <a:p>
            <a:pPr algn="ctr"/>
            <a:r>
              <a:rPr lang="en-US" sz="2000" b="1" dirty="0">
                <a:latin typeface="ATypewriterForMe" panose="02000603000000000000" pitchFamily="2" charset="0"/>
                <a:ea typeface="ATypewriterForMe" panose="02000603000000000000" pitchFamily="2" charset="0"/>
              </a:rPr>
              <a:t>Thinking: </a:t>
            </a:r>
          </a:p>
        </p:txBody>
      </p:sp>
      <p:sp>
        <p:nvSpPr>
          <p:cNvPr id="16" name="TextBox 15">
            <a:extLst>
              <a:ext uri="{FF2B5EF4-FFF2-40B4-BE49-F238E27FC236}">
                <a16:creationId xmlns:a16="http://schemas.microsoft.com/office/drawing/2014/main" id="{16F2CCFA-2F05-DA46-808D-04D5BCADB03F}"/>
              </a:ext>
            </a:extLst>
          </p:cNvPr>
          <p:cNvSpPr txBox="1"/>
          <p:nvPr/>
        </p:nvSpPr>
        <p:spPr>
          <a:xfrm>
            <a:off x="400237" y="568382"/>
            <a:ext cx="11427585" cy="1200329"/>
          </a:xfrm>
          <a:prstGeom prst="rect">
            <a:avLst/>
          </a:prstGeom>
          <a:noFill/>
        </p:spPr>
        <p:txBody>
          <a:bodyPr wrap="square" rtlCol="0">
            <a:spAutoFit/>
          </a:bodyPr>
          <a:lstStyle/>
          <a:p>
            <a:pPr algn="ctr"/>
            <a:r>
              <a:rPr lang="en-US" sz="3600" dirty="0">
                <a:solidFill>
                  <a:srgbClr val="FF9300"/>
                </a:solidFill>
                <a:latin typeface="Baby Pilot" pitchFamily="2" charset="0"/>
              </a:rPr>
              <a:t>Here you can see a range of different countries. List as many words as you can to describe/classify these countries</a:t>
            </a:r>
          </a:p>
        </p:txBody>
      </p:sp>
      <p:pic>
        <p:nvPicPr>
          <p:cNvPr id="3" name="Picture 2">
            <a:extLst>
              <a:ext uri="{FF2B5EF4-FFF2-40B4-BE49-F238E27FC236}">
                <a16:creationId xmlns:a16="http://schemas.microsoft.com/office/drawing/2014/main" id="{3631CF7D-77AC-7048-87A7-CC8610114F1A}"/>
              </a:ext>
            </a:extLst>
          </p:cNvPr>
          <p:cNvPicPr>
            <a:picLocks noChangeAspect="1"/>
          </p:cNvPicPr>
          <p:nvPr/>
        </p:nvPicPr>
        <p:blipFill>
          <a:blip r:embed="rId2"/>
          <a:stretch>
            <a:fillRect/>
          </a:stretch>
        </p:blipFill>
        <p:spPr>
          <a:xfrm>
            <a:off x="526029" y="3935563"/>
            <a:ext cx="3460122" cy="2388104"/>
          </a:xfrm>
          <a:prstGeom prst="rect">
            <a:avLst/>
          </a:prstGeom>
          <a:ln w="28575">
            <a:solidFill>
              <a:schemeClr val="tx1"/>
            </a:solidFill>
          </a:ln>
        </p:spPr>
      </p:pic>
      <p:pic>
        <p:nvPicPr>
          <p:cNvPr id="4" name="Picture 3">
            <a:extLst>
              <a:ext uri="{FF2B5EF4-FFF2-40B4-BE49-F238E27FC236}">
                <a16:creationId xmlns:a16="http://schemas.microsoft.com/office/drawing/2014/main" id="{D007E397-91BA-A749-9325-DE081DDADEA1}"/>
              </a:ext>
            </a:extLst>
          </p:cNvPr>
          <p:cNvPicPr>
            <a:picLocks noChangeAspect="1"/>
          </p:cNvPicPr>
          <p:nvPr/>
        </p:nvPicPr>
        <p:blipFill>
          <a:blip r:embed="rId3"/>
          <a:stretch>
            <a:fillRect/>
          </a:stretch>
        </p:blipFill>
        <p:spPr>
          <a:xfrm>
            <a:off x="8263467" y="3955947"/>
            <a:ext cx="3402503" cy="2367717"/>
          </a:xfrm>
          <a:prstGeom prst="rect">
            <a:avLst/>
          </a:prstGeom>
          <a:ln w="28575">
            <a:solidFill>
              <a:schemeClr val="tx1"/>
            </a:solidFill>
          </a:ln>
        </p:spPr>
      </p:pic>
      <p:pic>
        <p:nvPicPr>
          <p:cNvPr id="12" name="Picture 11">
            <a:extLst>
              <a:ext uri="{FF2B5EF4-FFF2-40B4-BE49-F238E27FC236}">
                <a16:creationId xmlns:a16="http://schemas.microsoft.com/office/drawing/2014/main" id="{D3C83A65-C730-EB42-B50A-98C972136FDD}"/>
              </a:ext>
            </a:extLst>
          </p:cNvPr>
          <p:cNvPicPr>
            <a:picLocks noChangeAspect="1"/>
          </p:cNvPicPr>
          <p:nvPr/>
        </p:nvPicPr>
        <p:blipFill>
          <a:blip r:embed="rId4"/>
          <a:stretch>
            <a:fillRect/>
          </a:stretch>
        </p:blipFill>
        <p:spPr>
          <a:xfrm>
            <a:off x="8247905" y="1790170"/>
            <a:ext cx="3418065" cy="2042888"/>
          </a:xfrm>
          <a:prstGeom prst="rect">
            <a:avLst/>
          </a:prstGeom>
          <a:ln w="28575">
            <a:solidFill>
              <a:schemeClr val="tx1"/>
            </a:solidFill>
          </a:ln>
        </p:spPr>
      </p:pic>
      <p:pic>
        <p:nvPicPr>
          <p:cNvPr id="13" name="Picture 12">
            <a:extLst>
              <a:ext uri="{FF2B5EF4-FFF2-40B4-BE49-F238E27FC236}">
                <a16:creationId xmlns:a16="http://schemas.microsoft.com/office/drawing/2014/main" id="{25E9AFE9-D71C-DD4C-BB52-C1942040448B}"/>
              </a:ext>
            </a:extLst>
          </p:cNvPr>
          <p:cNvPicPr>
            <a:picLocks noChangeAspect="1"/>
          </p:cNvPicPr>
          <p:nvPr/>
        </p:nvPicPr>
        <p:blipFill>
          <a:blip r:embed="rId5"/>
          <a:stretch>
            <a:fillRect/>
          </a:stretch>
        </p:blipFill>
        <p:spPr>
          <a:xfrm>
            <a:off x="4352852" y="1790169"/>
            <a:ext cx="3606090" cy="2040597"/>
          </a:xfrm>
          <a:prstGeom prst="rect">
            <a:avLst/>
          </a:prstGeom>
          <a:ln w="28575">
            <a:solidFill>
              <a:schemeClr val="tx1"/>
            </a:solidFill>
          </a:ln>
        </p:spPr>
      </p:pic>
      <p:pic>
        <p:nvPicPr>
          <p:cNvPr id="14" name="Picture 13">
            <a:extLst>
              <a:ext uri="{FF2B5EF4-FFF2-40B4-BE49-F238E27FC236}">
                <a16:creationId xmlns:a16="http://schemas.microsoft.com/office/drawing/2014/main" id="{7AA52107-EDE6-6A44-AA39-44E453358D0B}"/>
              </a:ext>
            </a:extLst>
          </p:cNvPr>
          <p:cNvPicPr>
            <a:picLocks noChangeAspect="1"/>
          </p:cNvPicPr>
          <p:nvPr/>
        </p:nvPicPr>
        <p:blipFill>
          <a:blip r:embed="rId6"/>
          <a:stretch>
            <a:fillRect/>
          </a:stretch>
        </p:blipFill>
        <p:spPr>
          <a:xfrm>
            <a:off x="4191000" y="3935562"/>
            <a:ext cx="3810000" cy="2388103"/>
          </a:xfrm>
          <a:prstGeom prst="rect">
            <a:avLst/>
          </a:prstGeom>
          <a:ln w="28575">
            <a:solidFill>
              <a:schemeClr val="tx1"/>
            </a:solidFill>
          </a:ln>
        </p:spPr>
      </p:pic>
      <p:pic>
        <p:nvPicPr>
          <p:cNvPr id="17" name="Picture 16">
            <a:extLst>
              <a:ext uri="{FF2B5EF4-FFF2-40B4-BE49-F238E27FC236}">
                <a16:creationId xmlns:a16="http://schemas.microsoft.com/office/drawing/2014/main" id="{7E61A068-5C59-5B4B-ACBA-7E9DCCFBA9DE}"/>
              </a:ext>
            </a:extLst>
          </p:cNvPr>
          <p:cNvPicPr>
            <a:picLocks noChangeAspect="1"/>
          </p:cNvPicPr>
          <p:nvPr/>
        </p:nvPicPr>
        <p:blipFill>
          <a:blip r:embed="rId7"/>
          <a:stretch>
            <a:fillRect/>
          </a:stretch>
        </p:blipFill>
        <p:spPr>
          <a:xfrm>
            <a:off x="493812" y="1790169"/>
            <a:ext cx="3570077" cy="2040597"/>
          </a:xfrm>
          <a:prstGeom prst="rect">
            <a:avLst/>
          </a:prstGeom>
          <a:ln w="28575">
            <a:solidFill>
              <a:schemeClr val="tx1"/>
            </a:solidFill>
          </a:ln>
        </p:spPr>
      </p:pic>
    </p:spTree>
    <p:extLst>
      <p:ext uri="{BB962C8B-B14F-4D97-AF65-F5344CB8AC3E}">
        <p14:creationId xmlns:p14="http://schemas.microsoft.com/office/powerpoint/2010/main" val="321245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FDA0FE0-DCCC-8141-8D30-7C3AE33BA0E0}"/>
              </a:ext>
            </a:extLst>
          </p:cNvPr>
          <p:cNvSpPr txBox="1"/>
          <p:nvPr/>
        </p:nvSpPr>
        <p:spPr>
          <a:xfrm>
            <a:off x="1793662" y="84136"/>
            <a:ext cx="3700463" cy="400110"/>
          </a:xfrm>
          <a:prstGeom prst="rect">
            <a:avLst/>
          </a:prstGeom>
          <a:noFill/>
        </p:spPr>
        <p:txBody>
          <a:bodyPr wrap="square" rtlCol="0">
            <a:spAutoFit/>
          </a:bodyPr>
          <a:lstStyle/>
          <a:p>
            <a:pPr algn="ctr"/>
            <a:r>
              <a:rPr lang="en-US" sz="2000" b="1" dirty="0">
                <a:latin typeface="ATypewriterForMe" panose="02000603000000000000" pitchFamily="2" charset="0"/>
                <a:ea typeface="ATypewriterForMe" panose="02000603000000000000" pitchFamily="2" charset="0"/>
              </a:rPr>
              <a:t>Thinking: </a:t>
            </a:r>
          </a:p>
        </p:txBody>
      </p:sp>
      <p:sp>
        <p:nvSpPr>
          <p:cNvPr id="16" name="TextBox 15">
            <a:extLst>
              <a:ext uri="{FF2B5EF4-FFF2-40B4-BE49-F238E27FC236}">
                <a16:creationId xmlns:a16="http://schemas.microsoft.com/office/drawing/2014/main" id="{16F2CCFA-2F05-DA46-808D-04D5BCADB03F}"/>
              </a:ext>
            </a:extLst>
          </p:cNvPr>
          <p:cNvSpPr txBox="1"/>
          <p:nvPr/>
        </p:nvSpPr>
        <p:spPr>
          <a:xfrm>
            <a:off x="400237" y="568382"/>
            <a:ext cx="11427585" cy="769441"/>
          </a:xfrm>
          <a:prstGeom prst="rect">
            <a:avLst/>
          </a:prstGeom>
          <a:noFill/>
        </p:spPr>
        <p:txBody>
          <a:bodyPr wrap="square" rtlCol="0">
            <a:spAutoFit/>
          </a:bodyPr>
          <a:lstStyle/>
          <a:p>
            <a:pPr algn="ctr"/>
            <a:r>
              <a:rPr lang="en-US" sz="4400" dirty="0">
                <a:solidFill>
                  <a:srgbClr val="FF9300"/>
                </a:solidFill>
                <a:latin typeface="Baby Pilot" pitchFamily="2" charset="0"/>
              </a:rPr>
              <a:t>What kind of words have you listed? </a:t>
            </a:r>
          </a:p>
        </p:txBody>
      </p:sp>
      <p:sp>
        <p:nvSpPr>
          <p:cNvPr id="2" name="TextBox 1">
            <a:extLst>
              <a:ext uri="{FF2B5EF4-FFF2-40B4-BE49-F238E27FC236}">
                <a16:creationId xmlns:a16="http://schemas.microsoft.com/office/drawing/2014/main" id="{8E105CB5-EB57-BB4B-B4BA-154EBADD42F1}"/>
              </a:ext>
            </a:extLst>
          </p:cNvPr>
          <p:cNvSpPr txBox="1"/>
          <p:nvPr/>
        </p:nvSpPr>
        <p:spPr>
          <a:xfrm rot="20795437">
            <a:off x="783771" y="1947252"/>
            <a:ext cx="3978234" cy="584775"/>
          </a:xfrm>
          <a:prstGeom prst="rect">
            <a:avLst/>
          </a:prstGeom>
          <a:noFill/>
        </p:spPr>
        <p:txBody>
          <a:bodyPr wrap="square" rtlCol="0">
            <a:spAutoFit/>
          </a:bodyPr>
          <a:lstStyle/>
          <a:p>
            <a:r>
              <a:rPr lang="en-US" sz="3200" dirty="0">
                <a:solidFill>
                  <a:srgbClr val="FF5703"/>
                </a:solidFill>
                <a:latin typeface="Bakso Sapi" pitchFamily="2" charset="77"/>
              </a:rPr>
              <a:t>Poor and Rich</a:t>
            </a:r>
          </a:p>
        </p:txBody>
      </p:sp>
      <p:sp>
        <p:nvSpPr>
          <p:cNvPr id="18" name="TextBox 17">
            <a:extLst>
              <a:ext uri="{FF2B5EF4-FFF2-40B4-BE49-F238E27FC236}">
                <a16:creationId xmlns:a16="http://schemas.microsoft.com/office/drawing/2014/main" id="{ED75C384-D178-5A46-8935-8E9150C2B524}"/>
              </a:ext>
            </a:extLst>
          </p:cNvPr>
          <p:cNvSpPr txBox="1"/>
          <p:nvPr/>
        </p:nvSpPr>
        <p:spPr>
          <a:xfrm rot="1507878">
            <a:off x="6382320" y="3274658"/>
            <a:ext cx="6487399" cy="1077218"/>
          </a:xfrm>
          <a:prstGeom prst="rect">
            <a:avLst/>
          </a:prstGeom>
          <a:noFill/>
        </p:spPr>
        <p:txBody>
          <a:bodyPr wrap="square" rtlCol="0">
            <a:spAutoFit/>
          </a:bodyPr>
          <a:lstStyle/>
          <a:p>
            <a:pPr algn="ctr"/>
            <a:r>
              <a:rPr lang="en-US" sz="3200" dirty="0">
                <a:solidFill>
                  <a:srgbClr val="FF9300"/>
                </a:solidFill>
                <a:latin typeface="Bakso Sapi" pitchFamily="2" charset="77"/>
              </a:rPr>
              <a:t>Developed &amp; </a:t>
            </a:r>
          </a:p>
          <a:p>
            <a:pPr algn="ctr"/>
            <a:r>
              <a:rPr lang="en-US" sz="3200" dirty="0">
                <a:solidFill>
                  <a:srgbClr val="FF9300"/>
                </a:solidFill>
                <a:latin typeface="Bakso Sapi" pitchFamily="2" charset="77"/>
              </a:rPr>
              <a:t>Underdeveloped </a:t>
            </a:r>
          </a:p>
        </p:txBody>
      </p:sp>
      <p:sp>
        <p:nvSpPr>
          <p:cNvPr id="19" name="TextBox 18">
            <a:extLst>
              <a:ext uri="{FF2B5EF4-FFF2-40B4-BE49-F238E27FC236}">
                <a16:creationId xmlns:a16="http://schemas.microsoft.com/office/drawing/2014/main" id="{556B1672-E69D-5141-9C7A-7875B9B9A83B}"/>
              </a:ext>
            </a:extLst>
          </p:cNvPr>
          <p:cNvSpPr txBox="1"/>
          <p:nvPr/>
        </p:nvSpPr>
        <p:spPr>
          <a:xfrm rot="20828546">
            <a:off x="5146083" y="1769592"/>
            <a:ext cx="5949211" cy="584775"/>
          </a:xfrm>
          <a:prstGeom prst="rect">
            <a:avLst/>
          </a:prstGeom>
          <a:noFill/>
        </p:spPr>
        <p:txBody>
          <a:bodyPr wrap="square" rtlCol="0">
            <a:spAutoFit/>
          </a:bodyPr>
          <a:lstStyle/>
          <a:p>
            <a:r>
              <a:rPr lang="en-US" sz="3200" dirty="0" err="1">
                <a:solidFill>
                  <a:schemeClr val="accent2">
                    <a:lumMod val="40000"/>
                    <a:lumOff val="60000"/>
                  </a:schemeClr>
                </a:solidFill>
                <a:latin typeface="Bakso Sapi" pitchFamily="2" charset="77"/>
              </a:rPr>
              <a:t>fIRST</a:t>
            </a:r>
            <a:r>
              <a:rPr lang="en-US" sz="3200" dirty="0">
                <a:solidFill>
                  <a:schemeClr val="accent2">
                    <a:lumMod val="40000"/>
                    <a:lumOff val="60000"/>
                  </a:schemeClr>
                </a:solidFill>
                <a:latin typeface="Bakso Sapi" pitchFamily="2" charset="77"/>
              </a:rPr>
              <a:t> WORLD &amp; Third world</a:t>
            </a:r>
          </a:p>
        </p:txBody>
      </p:sp>
      <p:sp>
        <p:nvSpPr>
          <p:cNvPr id="20" name="TextBox 19">
            <a:extLst>
              <a:ext uri="{FF2B5EF4-FFF2-40B4-BE49-F238E27FC236}">
                <a16:creationId xmlns:a16="http://schemas.microsoft.com/office/drawing/2014/main" id="{DB10FC6C-6A9D-7543-943F-810E70B747F6}"/>
              </a:ext>
            </a:extLst>
          </p:cNvPr>
          <p:cNvSpPr txBox="1"/>
          <p:nvPr/>
        </p:nvSpPr>
        <p:spPr>
          <a:xfrm rot="20795437">
            <a:off x="1196266" y="5174473"/>
            <a:ext cx="6422423" cy="584775"/>
          </a:xfrm>
          <a:prstGeom prst="rect">
            <a:avLst/>
          </a:prstGeom>
          <a:noFill/>
        </p:spPr>
        <p:txBody>
          <a:bodyPr wrap="square" rtlCol="0">
            <a:spAutoFit/>
          </a:bodyPr>
          <a:lstStyle/>
          <a:p>
            <a:r>
              <a:rPr lang="en-US" sz="3200" dirty="0">
                <a:solidFill>
                  <a:srgbClr val="FFC000"/>
                </a:solidFill>
                <a:latin typeface="Bakso Sapi" pitchFamily="2" charset="77"/>
              </a:rPr>
              <a:t>High income &amp; Low income</a:t>
            </a:r>
          </a:p>
        </p:txBody>
      </p:sp>
      <p:sp>
        <p:nvSpPr>
          <p:cNvPr id="21" name="TextBox 20">
            <a:extLst>
              <a:ext uri="{FF2B5EF4-FFF2-40B4-BE49-F238E27FC236}">
                <a16:creationId xmlns:a16="http://schemas.microsoft.com/office/drawing/2014/main" id="{A22D6CEE-5435-D148-9726-C74933AFD3B8}"/>
              </a:ext>
            </a:extLst>
          </p:cNvPr>
          <p:cNvSpPr txBox="1"/>
          <p:nvPr/>
        </p:nvSpPr>
        <p:spPr>
          <a:xfrm rot="630092">
            <a:off x="1620435" y="3481113"/>
            <a:ext cx="3978234" cy="1077218"/>
          </a:xfrm>
          <a:prstGeom prst="rect">
            <a:avLst/>
          </a:prstGeom>
          <a:noFill/>
        </p:spPr>
        <p:txBody>
          <a:bodyPr wrap="square" rtlCol="0">
            <a:spAutoFit/>
          </a:bodyPr>
          <a:lstStyle/>
          <a:p>
            <a:r>
              <a:rPr lang="en-US" sz="3200" dirty="0">
                <a:solidFill>
                  <a:schemeClr val="accent2">
                    <a:lumMod val="75000"/>
                  </a:schemeClr>
                </a:solidFill>
                <a:latin typeface="Bakso Sapi" pitchFamily="2" charset="77"/>
              </a:rPr>
              <a:t>MORE DEVELOPED &amp; less developed</a:t>
            </a:r>
          </a:p>
        </p:txBody>
      </p:sp>
      <p:sp>
        <p:nvSpPr>
          <p:cNvPr id="22" name="Rectangle 21">
            <a:extLst>
              <a:ext uri="{FF2B5EF4-FFF2-40B4-BE49-F238E27FC236}">
                <a16:creationId xmlns:a16="http://schemas.microsoft.com/office/drawing/2014/main" id="{4ADFAC4E-3F36-E54A-B1DC-BD0193B038C2}"/>
              </a:ext>
            </a:extLst>
          </p:cNvPr>
          <p:cNvSpPr/>
          <p:nvPr/>
        </p:nvSpPr>
        <p:spPr>
          <a:xfrm>
            <a:off x="7430536" y="4873244"/>
            <a:ext cx="2855308" cy="1337478"/>
          </a:xfrm>
          <a:custGeom>
            <a:avLst/>
            <a:gdLst>
              <a:gd name="connsiteX0" fmla="*/ 0 w 2855308"/>
              <a:gd name="connsiteY0" fmla="*/ 0 h 1337478"/>
              <a:gd name="connsiteX1" fmla="*/ 628168 w 2855308"/>
              <a:gd name="connsiteY1" fmla="*/ 0 h 1337478"/>
              <a:gd name="connsiteX2" fmla="*/ 1227782 w 2855308"/>
              <a:gd name="connsiteY2" fmla="*/ 0 h 1337478"/>
              <a:gd name="connsiteX3" fmla="*/ 1827397 w 2855308"/>
              <a:gd name="connsiteY3" fmla="*/ 0 h 1337478"/>
              <a:gd name="connsiteX4" fmla="*/ 2312799 w 2855308"/>
              <a:gd name="connsiteY4" fmla="*/ 0 h 1337478"/>
              <a:gd name="connsiteX5" fmla="*/ 2855308 w 2855308"/>
              <a:gd name="connsiteY5" fmla="*/ 0 h 1337478"/>
              <a:gd name="connsiteX6" fmla="*/ 2855308 w 2855308"/>
              <a:gd name="connsiteY6" fmla="*/ 682114 h 1337478"/>
              <a:gd name="connsiteX7" fmla="*/ 2855308 w 2855308"/>
              <a:gd name="connsiteY7" fmla="*/ 1337478 h 1337478"/>
              <a:gd name="connsiteX8" fmla="*/ 2284246 w 2855308"/>
              <a:gd name="connsiteY8" fmla="*/ 1337478 h 1337478"/>
              <a:gd name="connsiteX9" fmla="*/ 1798844 w 2855308"/>
              <a:gd name="connsiteY9" fmla="*/ 1337478 h 1337478"/>
              <a:gd name="connsiteX10" fmla="*/ 1313442 w 2855308"/>
              <a:gd name="connsiteY10" fmla="*/ 1337478 h 1337478"/>
              <a:gd name="connsiteX11" fmla="*/ 713827 w 2855308"/>
              <a:gd name="connsiteY11" fmla="*/ 1337478 h 1337478"/>
              <a:gd name="connsiteX12" fmla="*/ 0 w 2855308"/>
              <a:gd name="connsiteY12" fmla="*/ 1337478 h 1337478"/>
              <a:gd name="connsiteX13" fmla="*/ 0 w 2855308"/>
              <a:gd name="connsiteY13" fmla="*/ 641989 h 1337478"/>
              <a:gd name="connsiteX14" fmla="*/ 0 w 2855308"/>
              <a:gd name="connsiteY14" fmla="*/ 0 h 13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5308" h="1337478" fill="none" extrusionOk="0">
                <a:moveTo>
                  <a:pt x="0" y="0"/>
                </a:moveTo>
                <a:cubicBezTo>
                  <a:pt x="174932" y="-28929"/>
                  <a:pt x="455352" y="-17331"/>
                  <a:pt x="628168" y="0"/>
                </a:cubicBezTo>
                <a:cubicBezTo>
                  <a:pt x="800984" y="17331"/>
                  <a:pt x="1106194" y="-14499"/>
                  <a:pt x="1227782" y="0"/>
                </a:cubicBezTo>
                <a:cubicBezTo>
                  <a:pt x="1349370" y="14499"/>
                  <a:pt x="1697946" y="-8814"/>
                  <a:pt x="1827397" y="0"/>
                </a:cubicBezTo>
                <a:cubicBezTo>
                  <a:pt x="1956849" y="8814"/>
                  <a:pt x="2180199" y="-4396"/>
                  <a:pt x="2312799" y="0"/>
                </a:cubicBezTo>
                <a:cubicBezTo>
                  <a:pt x="2445399" y="4396"/>
                  <a:pt x="2737582" y="-12724"/>
                  <a:pt x="2855308" y="0"/>
                </a:cubicBezTo>
                <a:cubicBezTo>
                  <a:pt x="2868305" y="326424"/>
                  <a:pt x="2831825" y="384814"/>
                  <a:pt x="2855308" y="682114"/>
                </a:cubicBezTo>
                <a:cubicBezTo>
                  <a:pt x="2878791" y="979414"/>
                  <a:pt x="2887836" y="1128188"/>
                  <a:pt x="2855308" y="1337478"/>
                </a:cubicBezTo>
                <a:cubicBezTo>
                  <a:pt x="2691505" y="1322165"/>
                  <a:pt x="2525676" y="1353311"/>
                  <a:pt x="2284246" y="1337478"/>
                </a:cubicBezTo>
                <a:cubicBezTo>
                  <a:pt x="2042816" y="1321645"/>
                  <a:pt x="1951319" y="1358840"/>
                  <a:pt x="1798844" y="1337478"/>
                </a:cubicBezTo>
                <a:cubicBezTo>
                  <a:pt x="1646369" y="1316116"/>
                  <a:pt x="1428219" y="1333020"/>
                  <a:pt x="1313442" y="1337478"/>
                </a:cubicBezTo>
                <a:cubicBezTo>
                  <a:pt x="1198665" y="1341936"/>
                  <a:pt x="886108" y="1328157"/>
                  <a:pt x="713827" y="1337478"/>
                </a:cubicBezTo>
                <a:cubicBezTo>
                  <a:pt x="541547" y="1346799"/>
                  <a:pt x="235855" y="1333550"/>
                  <a:pt x="0" y="1337478"/>
                </a:cubicBezTo>
                <a:cubicBezTo>
                  <a:pt x="28144" y="1145198"/>
                  <a:pt x="-10477" y="796582"/>
                  <a:pt x="0" y="641989"/>
                </a:cubicBezTo>
                <a:cubicBezTo>
                  <a:pt x="10477" y="487396"/>
                  <a:pt x="1554" y="212839"/>
                  <a:pt x="0" y="0"/>
                </a:cubicBezTo>
                <a:close/>
              </a:path>
              <a:path w="2855308" h="1337478" stroke="0" extrusionOk="0">
                <a:moveTo>
                  <a:pt x="0" y="0"/>
                </a:moveTo>
                <a:cubicBezTo>
                  <a:pt x="187283" y="16778"/>
                  <a:pt x="357227" y="-19361"/>
                  <a:pt x="542509" y="0"/>
                </a:cubicBezTo>
                <a:cubicBezTo>
                  <a:pt x="727791" y="19361"/>
                  <a:pt x="885985" y="-12455"/>
                  <a:pt x="1027911" y="0"/>
                </a:cubicBezTo>
                <a:cubicBezTo>
                  <a:pt x="1169837" y="12455"/>
                  <a:pt x="1455124" y="-4943"/>
                  <a:pt x="1656079" y="0"/>
                </a:cubicBezTo>
                <a:cubicBezTo>
                  <a:pt x="1857034" y="4943"/>
                  <a:pt x="1962593" y="-24720"/>
                  <a:pt x="2198587" y="0"/>
                </a:cubicBezTo>
                <a:cubicBezTo>
                  <a:pt x="2434581" y="24720"/>
                  <a:pt x="2566784" y="-13439"/>
                  <a:pt x="2855308" y="0"/>
                </a:cubicBezTo>
                <a:cubicBezTo>
                  <a:pt x="2856739" y="157482"/>
                  <a:pt x="2840086" y="388593"/>
                  <a:pt x="2855308" y="695489"/>
                </a:cubicBezTo>
                <a:cubicBezTo>
                  <a:pt x="2870530" y="1002385"/>
                  <a:pt x="2829075" y="1160835"/>
                  <a:pt x="2855308" y="1337478"/>
                </a:cubicBezTo>
                <a:cubicBezTo>
                  <a:pt x="2609199" y="1318909"/>
                  <a:pt x="2442242" y="1316160"/>
                  <a:pt x="2284246" y="1337478"/>
                </a:cubicBezTo>
                <a:cubicBezTo>
                  <a:pt x="2126250" y="1358796"/>
                  <a:pt x="1978294" y="1321586"/>
                  <a:pt x="1798844" y="1337478"/>
                </a:cubicBezTo>
                <a:cubicBezTo>
                  <a:pt x="1619394" y="1353370"/>
                  <a:pt x="1386877" y="1320159"/>
                  <a:pt x="1227782" y="1337478"/>
                </a:cubicBezTo>
                <a:cubicBezTo>
                  <a:pt x="1068687" y="1354797"/>
                  <a:pt x="901794" y="1339573"/>
                  <a:pt x="656721" y="1337478"/>
                </a:cubicBezTo>
                <a:cubicBezTo>
                  <a:pt x="411648" y="1335383"/>
                  <a:pt x="238492" y="1306593"/>
                  <a:pt x="0" y="1337478"/>
                </a:cubicBezTo>
                <a:cubicBezTo>
                  <a:pt x="-14190" y="1008599"/>
                  <a:pt x="-26722" y="819629"/>
                  <a:pt x="0" y="641989"/>
                </a:cubicBezTo>
                <a:cubicBezTo>
                  <a:pt x="26722" y="464349"/>
                  <a:pt x="-24733" y="235567"/>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Baby Pilot" pitchFamily="2" charset="0"/>
              </a:rPr>
              <a:t>Can you think of any problems with using these words? </a:t>
            </a:r>
          </a:p>
        </p:txBody>
      </p:sp>
    </p:spTree>
    <p:extLst>
      <p:ext uri="{BB962C8B-B14F-4D97-AF65-F5344CB8AC3E}">
        <p14:creationId xmlns:p14="http://schemas.microsoft.com/office/powerpoint/2010/main" val="107429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chemeClr val="bg2">
              <a:lumMod val="25000"/>
            </a:schemeClr>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chemeClr val="bg2">
              <a:lumMod val="90000"/>
            </a:schemeClr>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chemeClr val="bg2">
              <a:lumMod val="10000"/>
            </a:schemeClr>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chemeClr val="bg2">
              <a:lumMod val="75000"/>
            </a:schemeClr>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54007"/>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chemeClr val="bg2">
              <a:lumMod val="50000"/>
            </a:schemeClr>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FDA0FE0-DCCC-8141-8D30-7C3AE33BA0E0}"/>
              </a:ext>
            </a:extLst>
          </p:cNvPr>
          <p:cNvSpPr txBox="1"/>
          <p:nvPr/>
        </p:nvSpPr>
        <p:spPr>
          <a:xfrm>
            <a:off x="4118317" y="73343"/>
            <a:ext cx="3700463" cy="400110"/>
          </a:xfrm>
          <a:prstGeom prst="rect">
            <a:avLst/>
          </a:prstGeom>
          <a:noFill/>
        </p:spPr>
        <p:txBody>
          <a:bodyPr wrap="square" rtlCol="0">
            <a:spAutoFit/>
          </a:bodyPr>
          <a:lstStyle/>
          <a:p>
            <a:pPr algn="ctr"/>
            <a:r>
              <a:rPr lang="en-US" sz="2000" b="1" dirty="0" err="1">
                <a:solidFill>
                  <a:schemeClr val="bg1"/>
                </a:solidFill>
                <a:latin typeface="ATypewriterForMe" panose="02000603000000000000" pitchFamily="2" charset="0"/>
                <a:ea typeface="ATypewriterForMe" panose="02000603000000000000" pitchFamily="2" charset="0"/>
              </a:rPr>
              <a:t>Realising</a:t>
            </a:r>
            <a:endParaRPr lang="en-US" sz="2000" b="1" dirty="0">
              <a:solidFill>
                <a:schemeClr val="bg1"/>
              </a:solidFill>
              <a:latin typeface="ATypewriterForMe" panose="02000603000000000000" pitchFamily="2" charset="0"/>
              <a:ea typeface="ATypewriterForMe" panose="02000603000000000000" pitchFamily="2" charset="0"/>
            </a:endParaRPr>
          </a:p>
        </p:txBody>
      </p:sp>
      <p:pic>
        <p:nvPicPr>
          <p:cNvPr id="3" name="Picture 2">
            <a:extLst>
              <a:ext uri="{FF2B5EF4-FFF2-40B4-BE49-F238E27FC236}">
                <a16:creationId xmlns:a16="http://schemas.microsoft.com/office/drawing/2014/main" id="{CF4745F8-99BD-E647-A136-9D601C445091}"/>
              </a:ext>
            </a:extLst>
          </p:cNvPr>
          <p:cNvPicPr>
            <a:picLocks noChangeAspect="1"/>
          </p:cNvPicPr>
          <p:nvPr/>
        </p:nvPicPr>
        <p:blipFill>
          <a:blip r:embed="rId2"/>
          <a:stretch>
            <a:fillRect/>
          </a:stretch>
        </p:blipFill>
        <p:spPr>
          <a:xfrm>
            <a:off x="2634232" y="1892079"/>
            <a:ext cx="6686467" cy="1041400"/>
          </a:xfrm>
          <a:prstGeom prst="rect">
            <a:avLst/>
          </a:prstGeom>
        </p:spPr>
      </p:pic>
      <p:sp>
        <p:nvSpPr>
          <p:cNvPr id="23" name="TextBox 22">
            <a:extLst>
              <a:ext uri="{FF2B5EF4-FFF2-40B4-BE49-F238E27FC236}">
                <a16:creationId xmlns:a16="http://schemas.microsoft.com/office/drawing/2014/main" id="{C9A85630-0A39-904F-BF05-EEAE8736768B}"/>
              </a:ext>
            </a:extLst>
          </p:cNvPr>
          <p:cNvSpPr txBox="1"/>
          <p:nvPr/>
        </p:nvSpPr>
        <p:spPr>
          <a:xfrm>
            <a:off x="400237" y="568382"/>
            <a:ext cx="11427585" cy="769441"/>
          </a:xfrm>
          <a:prstGeom prst="rect">
            <a:avLst/>
          </a:prstGeom>
          <a:noFill/>
        </p:spPr>
        <p:txBody>
          <a:bodyPr wrap="square" rtlCol="0">
            <a:spAutoFit/>
          </a:bodyPr>
          <a:lstStyle/>
          <a:p>
            <a:pPr algn="ctr"/>
            <a:r>
              <a:rPr lang="en-US" sz="4400" dirty="0">
                <a:solidFill>
                  <a:srgbClr val="FF9300"/>
                </a:solidFill>
                <a:latin typeface="Baby Pilot" pitchFamily="2" charset="0"/>
              </a:rPr>
              <a:t>The Gap Instinct </a:t>
            </a:r>
          </a:p>
        </p:txBody>
      </p:sp>
      <p:sp>
        <p:nvSpPr>
          <p:cNvPr id="24" name="TextBox 23">
            <a:extLst>
              <a:ext uri="{FF2B5EF4-FFF2-40B4-BE49-F238E27FC236}">
                <a16:creationId xmlns:a16="http://schemas.microsoft.com/office/drawing/2014/main" id="{BE031F23-D14E-0B42-953C-E58F57232B87}"/>
              </a:ext>
            </a:extLst>
          </p:cNvPr>
          <p:cNvSpPr txBox="1"/>
          <p:nvPr/>
        </p:nvSpPr>
        <p:spPr>
          <a:xfrm>
            <a:off x="2166547" y="3099304"/>
            <a:ext cx="3978234" cy="584775"/>
          </a:xfrm>
          <a:prstGeom prst="rect">
            <a:avLst/>
          </a:prstGeom>
          <a:noFill/>
        </p:spPr>
        <p:txBody>
          <a:bodyPr wrap="square" rtlCol="0">
            <a:spAutoFit/>
          </a:bodyPr>
          <a:lstStyle/>
          <a:p>
            <a:r>
              <a:rPr lang="en-US" sz="3200" dirty="0">
                <a:solidFill>
                  <a:srgbClr val="FF5703"/>
                </a:solidFill>
                <a:latin typeface="Bakso Sapi" pitchFamily="2" charset="77"/>
              </a:rPr>
              <a:t>Rich</a:t>
            </a:r>
          </a:p>
        </p:txBody>
      </p:sp>
      <p:sp>
        <p:nvSpPr>
          <p:cNvPr id="25" name="TextBox 24">
            <a:extLst>
              <a:ext uri="{FF2B5EF4-FFF2-40B4-BE49-F238E27FC236}">
                <a16:creationId xmlns:a16="http://schemas.microsoft.com/office/drawing/2014/main" id="{F8B36C36-A5C4-D049-948F-780156FC8B31}"/>
              </a:ext>
            </a:extLst>
          </p:cNvPr>
          <p:cNvSpPr txBox="1"/>
          <p:nvPr/>
        </p:nvSpPr>
        <p:spPr>
          <a:xfrm>
            <a:off x="8364811" y="3099304"/>
            <a:ext cx="3978234" cy="584775"/>
          </a:xfrm>
          <a:prstGeom prst="rect">
            <a:avLst/>
          </a:prstGeom>
          <a:noFill/>
        </p:spPr>
        <p:txBody>
          <a:bodyPr wrap="square" rtlCol="0">
            <a:spAutoFit/>
          </a:bodyPr>
          <a:lstStyle/>
          <a:p>
            <a:r>
              <a:rPr lang="en-US" sz="3200" dirty="0">
                <a:solidFill>
                  <a:srgbClr val="FF5703"/>
                </a:solidFill>
                <a:latin typeface="Bakso Sapi" pitchFamily="2" charset="77"/>
              </a:rPr>
              <a:t>Poor </a:t>
            </a:r>
          </a:p>
        </p:txBody>
      </p:sp>
      <p:sp>
        <p:nvSpPr>
          <p:cNvPr id="26" name="TextBox 25">
            <a:extLst>
              <a:ext uri="{FF2B5EF4-FFF2-40B4-BE49-F238E27FC236}">
                <a16:creationId xmlns:a16="http://schemas.microsoft.com/office/drawing/2014/main" id="{559BDA40-137F-024D-8B06-31A49A963C10}"/>
              </a:ext>
            </a:extLst>
          </p:cNvPr>
          <p:cNvSpPr txBox="1"/>
          <p:nvPr/>
        </p:nvSpPr>
        <p:spPr>
          <a:xfrm>
            <a:off x="6223452" y="4933611"/>
            <a:ext cx="6487399" cy="584775"/>
          </a:xfrm>
          <a:prstGeom prst="rect">
            <a:avLst/>
          </a:prstGeom>
          <a:noFill/>
        </p:spPr>
        <p:txBody>
          <a:bodyPr wrap="square" rtlCol="0">
            <a:spAutoFit/>
          </a:bodyPr>
          <a:lstStyle/>
          <a:p>
            <a:pPr algn="ctr"/>
            <a:r>
              <a:rPr lang="en-US" sz="3200" dirty="0">
                <a:solidFill>
                  <a:srgbClr val="FF9300"/>
                </a:solidFill>
                <a:latin typeface="Bakso Sapi" pitchFamily="2" charset="77"/>
              </a:rPr>
              <a:t>Underdeveloped </a:t>
            </a:r>
          </a:p>
        </p:txBody>
      </p:sp>
      <p:sp>
        <p:nvSpPr>
          <p:cNvPr id="27" name="TextBox 26">
            <a:extLst>
              <a:ext uri="{FF2B5EF4-FFF2-40B4-BE49-F238E27FC236}">
                <a16:creationId xmlns:a16="http://schemas.microsoft.com/office/drawing/2014/main" id="{CA767CFD-5AD7-A644-917E-FCDF94EEBEC6}"/>
              </a:ext>
            </a:extLst>
          </p:cNvPr>
          <p:cNvSpPr txBox="1"/>
          <p:nvPr/>
        </p:nvSpPr>
        <p:spPr>
          <a:xfrm>
            <a:off x="1440677" y="5402332"/>
            <a:ext cx="5949211" cy="1077218"/>
          </a:xfrm>
          <a:prstGeom prst="rect">
            <a:avLst/>
          </a:prstGeom>
          <a:noFill/>
        </p:spPr>
        <p:txBody>
          <a:bodyPr wrap="square" rtlCol="0">
            <a:spAutoFit/>
          </a:bodyPr>
          <a:lstStyle/>
          <a:p>
            <a:r>
              <a:rPr lang="en-US" sz="3200" dirty="0" err="1">
                <a:solidFill>
                  <a:schemeClr val="accent2">
                    <a:lumMod val="40000"/>
                    <a:lumOff val="60000"/>
                  </a:schemeClr>
                </a:solidFill>
                <a:latin typeface="Bakso Sapi" pitchFamily="2" charset="77"/>
              </a:rPr>
              <a:t>fIRST</a:t>
            </a:r>
            <a:r>
              <a:rPr lang="en-US" sz="3200" dirty="0">
                <a:solidFill>
                  <a:schemeClr val="accent2">
                    <a:lumMod val="40000"/>
                    <a:lumOff val="60000"/>
                  </a:schemeClr>
                </a:solidFill>
                <a:latin typeface="Bakso Sapi" pitchFamily="2" charset="77"/>
              </a:rPr>
              <a:t> WORLD</a:t>
            </a:r>
          </a:p>
          <a:p>
            <a:r>
              <a:rPr lang="en-US" sz="3200" dirty="0">
                <a:solidFill>
                  <a:schemeClr val="accent2">
                    <a:lumMod val="50000"/>
                  </a:schemeClr>
                </a:solidFill>
                <a:latin typeface="Bakso Sapi" pitchFamily="2" charset="77"/>
              </a:rPr>
              <a:t>          US</a:t>
            </a:r>
          </a:p>
        </p:txBody>
      </p:sp>
      <p:sp>
        <p:nvSpPr>
          <p:cNvPr id="28" name="TextBox 27">
            <a:extLst>
              <a:ext uri="{FF2B5EF4-FFF2-40B4-BE49-F238E27FC236}">
                <a16:creationId xmlns:a16="http://schemas.microsoft.com/office/drawing/2014/main" id="{78225307-A4D4-944E-A451-7B9570046353}"/>
              </a:ext>
            </a:extLst>
          </p:cNvPr>
          <p:cNvSpPr txBox="1"/>
          <p:nvPr/>
        </p:nvSpPr>
        <p:spPr>
          <a:xfrm>
            <a:off x="1204072" y="4274048"/>
            <a:ext cx="6422423" cy="584775"/>
          </a:xfrm>
          <a:prstGeom prst="rect">
            <a:avLst/>
          </a:prstGeom>
          <a:noFill/>
        </p:spPr>
        <p:txBody>
          <a:bodyPr wrap="square" rtlCol="0">
            <a:spAutoFit/>
          </a:bodyPr>
          <a:lstStyle/>
          <a:p>
            <a:r>
              <a:rPr lang="en-US" sz="3200" dirty="0">
                <a:solidFill>
                  <a:srgbClr val="FFC000"/>
                </a:solidFill>
                <a:latin typeface="Bakso Sapi" pitchFamily="2" charset="77"/>
              </a:rPr>
              <a:t>High income</a:t>
            </a:r>
          </a:p>
        </p:txBody>
      </p:sp>
      <p:sp>
        <p:nvSpPr>
          <p:cNvPr id="29" name="TextBox 28">
            <a:extLst>
              <a:ext uri="{FF2B5EF4-FFF2-40B4-BE49-F238E27FC236}">
                <a16:creationId xmlns:a16="http://schemas.microsoft.com/office/drawing/2014/main" id="{8AAD7E62-BA47-3647-AA57-5AB796F993E3}"/>
              </a:ext>
            </a:extLst>
          </p:cNvPr>
          <p:cNvSpPr txBox="1"/>
          <p:nvPr/>
        </p:nvSpPr>
        <p:spPr>
          <a:xfrm>
            <a:off x="957888" y="3702442"/>
            <a:ext cx="3978234" cy="584775"/>
          </a:xfrm>
          <a:prstGeom prst="rect">
            <a:avLst/>
          </a:prstGeom>
          <a:noFill/>
        </p:spPr>
        <p:txBody>
          <a:bodyPr wrap="square" rtlCol="0">
            <a:spAutoFit/>
          </a:bodyPr>
          <a:lstStyle/>
          <a:p>
            <a:r>
              <a:rPr lang="en-US" sz="3200" dirty="0">
                <a:solidFill>
                  <a:schemeClr val="accent2">
                    <a:lumMod val="75000"/>
                  </a:schemeClr>
                </a:solidFill>
                <a:latin typeface="Bakso Sapi" pitchFamily="2" charset="77"/>
              </a:rPr>
              <a:t>MORE DEVELOPED</a:t>
            </a:r>
          </a:p>
        </p:txBody>
      </p:sp>
      <p:sp>
        <p:nvSpPr>
          <p:cNvPr id="30" name="TextBox 29">
            <a:extLst>
              <a:ext uri="{FF2B5EF4-FFF2-40B4-BE49-F238E27FC236}">
                <a16:creationId xmlns:a16="http://schemas.microsoft.com/office/drawing/2014/main" id="{7884FA53-5A42-E04A-B4F1-56CD340B3AD3}"/>
              </a:ext>
            </a:extLst>
          </p:cNvPr>
          <p:cNvSpPr txBox="1"/>
          <p:nvPr/>
        </p:nvSpPr>
        <p:spPr>
          <a:xfrm>
            <a:off x="7792440" y="3758867"/>
            <a:ext cx="3978234" cy="584775"/>
          </a:xfrm>
          <a:prstGeom prst="rect">
            <a:avLst/>
          </a:prstGeom>
          <a:noFill/>
        </p:spPr>
        <p:txBody>
          <a:bodyPr wrap="square" rtlCol="0">
            <a:spAutoFit/>
          </a:bodyPr>
          <a:lstStyle/>
          <a:p>
            <a:r>
              <a:rPr lang="en-US" sz="3200" dirty="0">
                <a:solidFill>
                  <a:schemeClr val="accent2">
                    <a:lumMod val="75000"/>
                  </a:schemeClr>
                </a:solidFill>
                <a:latin typeface="Bakso Sapi" pitchFamily="2" charset="77"/>
              </a:rPr>
              <a:t>Less DEVELOPED</a:t>
            </a:r>
          </a:p>
        </p:txBody>
      </p:sp>
      <p:sp>
        <p:nvSpPr>
          <p:cNvPr id="31" name="TextBox 30">
            <a:extLst>
              <a:ext uri="{FF2B5EF4-FFF2-40B4-BE49-F238E27FC236}">
                <a16:creationId xmlns:a16="http://schemas.microsoft.com/office/drawing/2014/main" id="{32BC6212-6D59-E840-A3AD-F472B92E1BC5}"/>
              </a:ext>
            </a:extLst>
          </p:cNvPr>
          <p:cNvSpPr txBox="1"/>
          <p:nvPr/>
        </p:nvSpPr>
        <p:spPr>
          <a:xfrm>
            <a:off x="8019218" y="4370809"/>
            <a:ext cx="6422423" cy="584775"/>
          </a:xfrm>
          <a:prstGeom prst="rect">
            <a:avLst/>
          </a:prstGeom>
          <a:noFill/>
        </p:spPr>
        <p:txBody>
          <a:bodyPr wrap="square" rtlCol="0">
            <a:spAutoFit/>
          </a:bodyPr>
          <a:lstStyle/>
          <a:p>
            <a:r>
              <a:rPr lang="en-US" sz="3200" dirty="0">
                <a:solidFill>
                  <a:srgbClr val="FFC000"/>
                </a:solidFill>
                <a:latin typeface="Bakso Sapi" pitchFamily="2" charset="77"/>
              </a:rPr>
              <a:t>Low income</a:t>
            </a:r>
          </a:p>
        </p:txBody>
      </p:sp>
      <p:sp>
        <p:nvSpPr>
          <p:cNvPr id="32" name="TextBox 31">
            <a:extLst>
              <a:ext uri="{FF2B5EF4-FFF2-40B4-BE49-F238E27FC236}">
                <a16:creationId xmlns:a16="http://schemas.microsoft.com/office/drawing/2014/main" id="{85C858AC-F75F-CD4F-BB88-6881BBF427DB}"/>
              </a:ext>
            </a:extLst>
          </p:cNvPr>
          <p:cNvSpPr txBox="1"/>
          <p:nvPr/>
        </p:nvSpPr>
        <p:spPr>
          <a:xfrm>
            <a:off x="-461151" y="4868079"/>
            <a:ext cx="6487399" cy="584775"/>
          </a:xfrm>
          <a:prstGeom prst="rect">
            <a:avLst/>
          </a:prstGeom>
          <a:noFill/>
        </p:spPr>
        <p:txBody>
          <a:bodyPr wrap="square" rtlCol="0">
            <a:spAutoFit/>
          </a:bodyPr>
          <a:lstStyle/>
          <a:p>
            <a:pPr algn="ctr"/>
            <a:r>
              <a:rPr lang="en-US" sz="3200" dirty="0">
                <a:solidFill>
                  <a:srgbClr val="FF9300"/>
                </a:solidFill>
                <a:latin typeface="Bakso Sapi" pitchFamily="2" charset="77"/>
              </a:rPr>
              <a:t>Developed</a:t>
            </a:r>
          </a:p>
        </p:txBody>
      </p:sp>
      <p:sp>
        <p:nvSpPr>
          <p:cNvPr id="33" name="TextBox 32">
            <a:extLst>
              <a:ext uri="{FF2B5EF4-FFF2-40B4-BE49-F238E27FC236}">
                <a16:creationId xmlns:a16="http://schemas.microsoft.com/office/drawing/2014/main" id="{A0BA71E1-25A2-0341-94F0-995732614D3A}"/>
              </a:ext>
            </a:extLst>
          </p:cNvPr>
          <p:cNvSpPr txBox="1"/>
          <p:nvPr/>
        </p:nvSpPr>
        <p:spPr>
          <a:xfrm>
            <a:off x="8112012" y="5499093"/>
            <a:ext cx="5949211" cy="1077218"/>
          </a:xfrm>
          <a:prstGeom prst="rect">
            <a:avLst/>
          </a:prstGeom>
          <a:noFill/>
        </p:spPr>
        <p:txBody>
          <a:bodyPr wrap="square" rtlCol="0">
            <a:spAutoFit/>
          </a:bodyPr>
          <a:lstStyle/>
          <a:p>
            <a:r>
              <a:rPr lang="en-US" sz="3200" dirty="0">
                <a:solidFill>
                  <a:schemeClr val="accent2">
                    <a:lumMod val="40000"/>
                    <a:lumOff val="60000"/>
                  </a:schemeClr>
                </a:solidFill>
                <a:latin typeface="Bakso Sapi" pitchFamily="2" charset="77"/>
              </a:rPr>
              <a:t>Third world</a:t>
            </a:r>
          </a:p>
          <a:p>
            <a:r>
              <a:rPr lang="en-US" sz="3200" dirty="0">
                <a:solidFill>
                  <a:schemeClr val="accent2">
                    <a:lumMod val="40000"/>
                    <a:lumOff val="60000"/>
                  </a:schemeClr>
                </a:solidFill>
                <a:latin typeface="Bakso Sapi" pitchFamily="2" charset="77"/>
              </a:rPr>
              <a:t>        </a:t>
            </a:r>
            <a:r>
              <a:rPr lang="en-US" sz="3200" dirty="0">
                <a:solidFill>
                  <a:schemeClr val="accent2">
                    <a:lumMod val="50000"/>
                  </a:schemeClr>
                </a:solidFill>
                <a:latin typeface="Bakso Sapi" pitchFamily="2" charset="77"/>
              </a:rPr>
              <a:t>Them</a:t>
            </a:r>
          </a:p>
        </p:txBody>
      </p:sp>
      <p:sp>
        <p:nvSpPr>
          <p:cNvPr id="34" name="Rectangle 33">
            <a:extLst>
              <a:ext uri="{FF2B5EF4-FFF2-40B4-BE49-F238E27FC236}">
                <a16:creationId xmlns:a16="http://schemas.microsoft.com/office/drawing/2014/main" id="{96D35CDB-E609-CA4C-A6FF-FE177D02E278}"/>
              </a:ext>
            </a:extLst>
          </p:cNvPr>
          <p:cNvSpPr/>
          <p:nvPr/>
        </p:nvSpPr>
        <p:spPr>
          <a:xfrm>
            <a:off x="4540895" y="4038086"/>
            <a:ext cx="2855308" cy="2325372"/>
          </a:xfrm>
          <a:custGeom>
            <a:avLst/>
            <a:gdLst>
              <a:gd name="connsiteX0" fmla="*/ 0 w 2855308"/>
              <a:gd name="connsiteY0" fmla="*/ 0 h 2325372"/>
              <a:gd name="connsiteX1" fmla="*/ 513955 w 2855308"/>
              <a:gd name="connsiteY1" fmla="*/ 0 h 2325372"/>
              <a:gd name="connsiteX2" fmla="*/ 1113570 w 2855308"/>
              <a:gd name="connsiteY2" fmla="*/ 0 h 2325372"/>
              <a:gd name="connsiteX3" fmla="*/ 1656079 w 2855308"/>
              <a:gd name="connsiteY3" fmla="*/ 0 h 2325372"/>
              <a:gd name="connsiteX4" fmla="*/ 2170034 w 2855308"/>
              <a:gd name="connsiteY4" fmla="*/ 0 h 2325372"/>
              <a:gd name="connsiteX5" fmla="*/ 2855308 w 2855308"/>
              <a:gd name="connsiteY5" fmla="*/ 0 h 2325372"/>
              <a:gd name="connsiteX6" fmla="*/ 2855308 w 2855308"/>
              <a:gd name="connsiteY6" fmla="*/ 581343 h 2325372"/>
              <a:gd name="connsiteX7" fmla="*/ 2855308 w 2855308"/>
              <a:gd name="connsiteY7" fmla="*/ 1162686 h 2325372"/>
              <a:gd name="connsiteX8" fmla="*/ 2855308 w 2855308"/>
              <a:gd name="connsiteY8" fmla="*/ 1697522 h 2325372"/>
              <a:gd name="connsiteX9" fmla="*/ 2855308 w 2855308"/>
              <a:gd name="connsiteY9" fmla="*/ 2325372 h 2325372"/>
              <a:gd name="connsiteX10" fmla="*/ 2341353 w 2855308"/>
              <a:gd name="connsiteY10" fmla="*/ 2325372 h 2325372"/>
              <a:gd name="connsiteX11" fmla="*/ 1855950 w 2855308"/>
              <a:gd name="connsiteY11" fmla="*/ 2325372 h 2325372"/>
              <a:gd name="connsiteX12" fmla="*/ 1256336 w 2855308"/>
              <a:gd name="connsiteY12" fmla="*/ 2325372 h 2325372"/>
              <a:gd name="connsiteX13" fmla="*/ 742380 w 2855308"/>
              <a:gd name="connsiteY13" fmla="*/ 2325372 h 2325372"/>
              <a:gd name="connsiteX14" fmla="*/ 0 w 2855308"/>
              <a:gd name="connsiteY14" fmla="*/ 2325372 h 2325372"/>
              <a:gd name="connsiteX15" fmla="*/ 0 w 2855308"/>
              <a:gd name="connsiteY15" fmla="*/ 1697522 h 2325372"/>
              <a:gd name="connsiteX16" fmla="*/ 0 w 2855308"/>
              <a:gd name="connsiteY16" fmla="*/ 1162686 h 2325372"/>
              <a:gd name="connsiteX17" fmla="*/ 0 w 2855308"/>
              <a:gd name="connsiteY17" fmla="*/ 558089 h 2325372"/>
              <a:gd name="connsiteX18" fmla="*/ 0 w 2855308"/>
              <a:gd name="connsiteY18" fmla="*/ 0 h 232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5308" h="2325372" fill="none" extrusionOk="0">
                <a:moveTo>
                  <a:pt x="0" y="0"/>
                </a:moveTo>
                <a:cubicBezTo>
                  <a:pt x="118234" y="23460"/>
                  <a:pt x="339298" y="9294"/>
                  <a:pt x="513955" y="0"/>
                </a:cubicBezTo>
                <a:cubicBezTo>
                  <a:pt x="688612" y="-9294"/>
                  <a:pt x="959877" y="3533"/>
                  <a:pt x="1113570" y="0"/>
                </a:cubicBezTo>
                <a:cubicBezTo>
                  <a:pt x="1267263" y="-3533"/>
                  <a:pt x="1429418" y="18630"/>
                  <a:pt x="1656079" y="0"/>
                </a:cubicBezTo>
                <a:cubicBezTo>
                  <a:pt x="1882740" y="-18630"/>
                  <a:pt x="1989000" y="9925"/>
                  <a:pt x="2170034" y="0"/>
                </a:cubicBezTo>
                <a:cubicBezTo>
                  <a:pt x="2351069" y="-9925"/>
                  <a:pt x="2517710" y="27285"/>
                  <a:pt x="2855308" y="0"/>
                </a:cubicBezTo>
                <a:cubicBezTo>
                  <a:pt x="2867240" y="172028"/>
                  <a:pt x="2861987" y="338740"/>
                  <a:pt x="2855308" y="581343"/>
                </a:cubicBezTo>
                <a:cubicBezTo>
                  <a:pt x="2848629" y="823946"/>
                  <a:pt x="2826464" y="1007463"/>
                  <a:pt x="2855308" y="1162686"/>
                </a:cubicBezTo>
                <a:cubicBezTo>
                  <a:pt x="2884152" y="1317909"/>
                  <a:pt x="2860473" y="1524892"/>
                  <a:pt x="2855308" y="1697522"/>
                </a:cubicBezTo>
                <a:cubicBezTo>
                  <a:pt x="2850143" y="1870152"/>
                  <a:pt x="2865423" y="2086347"/>
                  <a:pt x="2855308" y="2325372"/>
                </a:cubicBezTo>
                <a:cubicBezTo>
                  <a:pt x="2707574" y="2347228"/>
                  <a:pt x="2504599" y="2345255"/>
                  <a:pt x="2341353" y="2325372"/>
                </a:cubicBezTo>
                <a:cubicBezTo>
                  <a:pt x="2178108" y="2305489"/>
                  <a:pt x="1996171" y="2342999"/>
                  <a:pt x="1855950" y="2325372"/>
                </a:cubicBezTo>
                <a:cubicBezTo>
                  <a:pt x="1715729" y="2307745"/>
                  <a:pt x="1456077" y="2307538"/>
                  <a:pt x="1256336" y="2325372"/>
                </a:cubicBezTo>
                <a:cubicBezTo>
                  <a:pt x="1056595" y="2343206"/>
                  <a:pt x="905051" y="2307639"/>
                  <a:pt x="742380" y="2325372"/>
                </a:cubicBezTo>
                <a:cubicBezTo>
                  <a:pt x="579709" y="2343105"/>
                  <a:pt x="345205" y="2325420"/>
                  <a:pt x="0" y="2325372"/>
                </a:cubicBezTo>
                <a:cubicBezTo>
                  <a:pt x="-3719" y="2064843"/>
                  <a:pt x="-3411" y="1961911"/>
                  <a:pt x="0" y="1697522"/>
                </a:cubicBezTo>
                <a:cubicBezTo>
                  <a:pt x="3411" y="1433133"/>
                  <a:pt x="-2396" y="1300159"/>
                  <a:pt x="0" y="1162686"/>
                </a:cubicBezTo>
                <a:cubicBezTo>
                  <a:pt x="2396" y="1025213"/>
                  <a:pt x="-3916" y="713675"/>
                  <a:pt x="0" y="558089"/>
                </a:cubicBezTo>
                <a:cubicBezTo>
                  <a:pt x="3916" y="402503"/>
                  <a:pt x="-9002" y="204117"/>
                  <a:pt x="0" y="0"/>
                </a:cubicBezTo>
                <a:close/>
              </a:path>
              <a:path w="2855308" h="2325372" stroke="0" extrusionOk="0">
                <a:moveTo>
                  <a:pt x="0" y="0"/>
                </a:moveTo>
                <a:cubicBezTo>
                  <a:pt x="187283" y="16778"/>
                  <a:pt x="357227" y="-19361"/>
                  <a:pt x="542509" y="0"/>
                </a:cubicBezTo>
                <a:cubicBezTo>
                  <a:pt x="727791" y="19361"/>
                  <a:pt x="885985" y="-12455"/>
                  <a:pt x="1027911" y="0"/>
                </a:cubicBezTo>
                <a:cubicBezTo>
                  <a:pt x="1169837" y="12455"/>
                  <a:pt x="1455124" y="-4943"/>
                  <a:pt x="1656079" y="0"/>
                </a:cubicBezTo>
                <a:cubicBezTo>
                  <a:pt x="1857034" y="4943"/>
                  <a:pt x="1962593" y="-24720"/>
                  <a:pt x="2198587" y="0"/>
                </a:cubicBezTo>
                <a:cubicBezTo>
                  <a:pt x="2434581" y="24720"/>
                  <a:pt x="2566784" y="-13439"/>
                  <a:pt x="2855308" y="0"/>
                </a:cubicBezTo>
                <a:cubicBezTo>
                  <a:pt x="2870490" y="232246"/>
                  <a:pt x="2858260" y="432796"/>
                  <a:pt x="2855308" y="627850"/>
                </a:cubicBezTo>
                <a:cubicBezTo>
                  <a:pt x="2852357" y="822904"/>
                  <a:pt x="2846603" y="1036750"/>
                  <a:pt x="2855308" y="1209193"/>
                </a:cubicBezTo>
                <a:cubicBezTo>
                  <a:pt x="2864013" y="1381636"/>
                  <a:pt x="2859905" y="1563143"/>
                  <a:pt x="2855308" y="1790536"/>
                </a:cubicBezTo>
                <a:cubicBezTo>
                  <a:pt x="2850711" y="2017929"/>
                  <a:pt x="2829631" y="2187918"/>
                  <a:pt x="2855308" y="2325372"/>
                </a:cubicBezTo>
                <a:cubicBezTo>
                  <a:pt x="2698623" y="2319193"/>
                  <a:pt x="2522494" y="2329144"/>
                  <a:pt x="2341353" y="2325372"/>
                </a:cubicBezTo>
                <a:cubicBezTo>
                  <a:pt x="2160212" y="2321600"/>
                  <a:pt x="2016352" y="2330300"/>
                  <a:pt x="1770291" y="2325372"/>
                </a:cubicBezTo>
                <a:cubicBezTo>
                  <a:pt x="1524230" y="2320444"/>
                  <a:pt x="1437722" y="2316222"/>
                  <a:pt x="1227782" y="2325372"/>
                </a:cubicBezTo>
                <a:cubicBezTo>
                  <a:pt x="1017842" y="2334522"/>
                  <a:pt x="891660" y="2301730"/>
                  <a:pt x="599615" y="2325372"/>
                </a:cubicBezTo>
                <a:cubicBezTo>
                  <a:pt x="307570" y="2349014"/>
                  <a:pt x="269626" y="2338975"/>
                  <a:pt x="0" y="2325372"/>
                </a:cubicBezTo>
                <a:cubicBezTo>
                  <a:pt x="6919" y="2104611"/>
                  <a:pt x="3995" y="2044493"/>
                  <a:pt x="0" y="1790536"/>
                </a:cubicBezTo>
                <a:cubicBezTo>
                  <a:pt x="-3995" y="1536579"/>
                  <a:pt x="-4871" y="1468291"/>
                  <a:pt x="0" y="1209193"/>
                </a:cubicBezTo>
                <a:cubicBezTo>
                  <a:pt x="4871" y="950095"/>
                  <a:pt x="-11294" y="847521"/>
                  <a:pt x="0" y="651104"/>
                </a:cubicBezTo>
                <a:cubicBezTo>
                  <a:pt x="11294" y="454687"/>
                  <a:pt x="-5861" y="214422"/>
                  <a:pt x="0" y="0"/>
                </a:cubicBezTo>
                <a:close/>
              </a:path>
            </a:pathLst>
          </a:custGeom>
          <a:solidFill>
            <a:schemeClr val="bg1">
              <a:lumMod val="95000"/>
            </a:schemeClr>
          </a:solidFill>
          <a:ln w="28575">
            <a:solidFill>
              <a:srgbClr val="FF93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latin typeface="Baby Pilot" pitchFamily="2" charset="0"/>
              </a:rPr>
              <a:t>We have an almost irresistible temptation to divide all things into 2 distinct and often conflicting groups with an imagined gap in-between: rich and poor, developed and underdeveloped, us and them. It completely distorts our worldview…</a:t>
            </a:r>
          </a:p>
        </p:txBody>
      </p:sp>
    </p:spTree>
    <p:extLst>
      <p:ext uri="{BB962C8B-B14F-4D97-AF65-F5344CB8AC3E}">
        <p14:creationId xmlns:p14="http://schemas.microsoft.com/office/powerpoint/2010/main" val="27185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2_Crop">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3_Crop">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2131</Words>
  <Application>Microsoft Macintosh PowerPoint</Application>
  <PresentationFormat>Widescreen</PresentationFormat>
  <Paragraphs>469</Paragraphs>
  <Slides>23</Slides>
  <Notes>0</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Abadi MT Condensed Extra Bold</vt:lpstr>
      <vt:lpstr>Arial</vt:lpstr>
      <vt:lpstr>ATypewriterForMe</vt:lpstr>
      <vt:lpstr>Baby Pilot</vt:lpstr>
      <vt:lpstr>Bakso Sapi</vt:lpstr>
      <vt:lpstr>Calibri</vt:lpstr>
      <vt:lpstr>dearJoe 5 CASUAL PRO</vt:lpstr>
      <vt:lpstr>Franklin Gothic Book</vt:lpstr>
      <vt:lpstr>Georgia</vt:lpstr>
      <vt:lpstr>Kristen ITC</vt:lpstr>
      <vt:lpstr>Trebuchet MS</vt:lpstr>
      <vt:lpstr>2_Crop</vt:lpstr>
      <vt:lpstr>3_Crop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Put these countries in order of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barker</dc:creator>
  <cp:lastModifiedBy>Anna Bennett</cp:lastModifiedBy>
  <cp:revision>14</cp:revision>
  <dcterms:created xsi:type="dcterms:W3CDTF">2016-08-20T08:25:09Z</dcterms:created>
  <dcterms:modified xsi:type="dcterms:W3CDTF">2020-09-10T15:14:32Z</dcterms:modified>
</cp:coreProperties>
</file>