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70" r:id="rId2"/>
    <p:sldId id="271" r:id="rId3"/>
    <p:sldId id="284" r:id="rId4"/>
    <p:sldId id="257" r:id="rId5"/>
    <p:sldId id="258" r:id="rId6"/>
    <p:sldId id="273" r:id="rId7"/>
    <p:sldId id="259" r:id="rId8"/>
    <p:sldId id="310" r:id="rId9"/>
    <p:sldId id="309" r:id="rId10"/>
    <p:sldId id="29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94"/>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61733-9939-E542-BF9D-C3C46623EE4C}" type="datetimeFigureOut">
              <a:rPr lang="en-US" smtClean="0"/>
              <a:t>9/6/21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745E29-2CC4-FB4D-B309-2B2246FF4C90}" type="slidenum">
              <a:rPr lang="en-US" smtClean="0"/>
              <a:t>‹#›</a:t>
            </a:fld>
            <a:endParaRPr lang="en-US"/>
          </a:p>
        </p:txBody>
      </p:sp>
    </p:spTree>
    <p:extLst>
      <p:ext uri="{BB962C8B-B14F-4D97-AF65-F5344CB8AC3E}">
        <p14:creationId xmlns:p14="http://schemas.microsoft.com/office/powerpoint/2010/main" val="3165618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54AA2D87-7CB8-4090-9527-7013FE14E360}" type="slidenum">
              <a:rPr lang="en-GB" smtClean="0"/>
              <a:pPr/>
              <a:t>1</a:t>
            </a:fld>
            <a:endParaRPr lang="en-GB"/>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11988-90D2-9248-B409-0B74C60109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C66FAC-327F-724A-8138-09574F3380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E82900-4678-604D-B30C-036BA8236897}"/>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5" name="Footer Placeholder 4">
            <a:extLst>
              <a:ext uri="{FF2B5EF4-FFF2-40B4-BE49-F238E27FC236}">
                <a16:creationId xmlns:a16="http://schemas.microsoft.com/office/drawing/2014/main" id="{8A5F7149-56DB-2E46-A9EA-C872BE8393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F3C8C-BD6A-0B4C-A5F0-06C4248CFCBD}"/>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3105551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90D7C-6AB8-4149-8A23-3F7A181FEC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BD1576-6992-284A-AF18-0BFC10A672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F2FC5C-2726-DA42-BED0-D0E2ECED950B}"/>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5" name="Footer Placeholder 4">
            <a:extLst>
              <a:ext uri="{FF2B5EF4-FFF2-40B4-BE49-F238E27FC236}">
                <a16:creationId xmlns:a16="http://schemas.microsoft.com/office/drawing/2014/main" id="{C7FD0ABF-2D02-154D-A519-E0E5D5FCB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D8A58E-9195-1F44-B1BF-25F821A9B8D2}"/>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23854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B578E8-7FFD-8F42-B39D-4EEC63D103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8781D1-3277-6A4A-8269-47F4D8A5D1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68CEC4-EF84-1B45-84BA-BE8EF8BADC4F}"/>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5" name="Footer Placeholder 4">
            <a:extLst>
              <a:ext uri="{FF2B5EF4-FFF2-40B4-BE49-F238E27FC236}">
                <a16:creationId xmlns:a16="http://schemas.microsoft.com/office/drawing/2014/main" id="{46F8DB83-ABC0-FE42-AF43-2F8BBC3028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4AFFBB-3F58-F54F-A8E3-978368237429}"/>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49418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28564-3BEB-0E40-8DC3-5AA3402E2E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5FD4C7-3FF9-E24A-917D-D8B2691CB5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3C935F-5DFA-0140-9B7B-3C920A59BDFF}"/>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5" name="Footer Placeholder 4">
            <a:extLst>
              <a:ext uri="{FF2B5EF4-FFF2-40B4-BE49-F238E27FC236}">
                <a16:creationId xmlns:a16="http://schemas.microsoft.com/office/drawing/2014/main" id="{045D9A1F-6CC4-B041-8C6B-7E11F4055F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1D60F-3C9C-DF4E-BEA9-13923550EF67}"/>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3495525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A7A9D-107C-7940-992B-30B30B8CD6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643374-099B-9C42-89D8-7A45B1D6B4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59E582-9213-E543-A5BE-BB57BF57006F}"/>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5" name="Footer Placeholder 4">
            <a:extLst>
              <a:ext uri="{FF2B5EF4-FFF2-40B4-BE49-F238E27FC236}">
                <a16:creationId xmlns:a16="http://schemas.microsoft.com/office/drawing/2014/main" id="{472CD80D-26DB-D54E-A921-D3CB2D1CCF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D1A89-79AE-2D49-BFDA-3B0C3B773005}"/>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81655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4014C-96D9-6342-AC18-A15709BC1E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E4AC66-502D-4941-A8A4-5AEC71CD74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2F102C-B3E7-ED49-9711-C9B1C1F8F5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CA425D-05A1-294E-8890-07B036A58DE1}"/>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6" name="Footer Placeholder 5">
            <a:extLst>
              <a:ext uri="{FF2B5EF4-FFF2-40B4-BE49-F238E27FC236}">
                <a16:creationId xmlns:a16="http://schemas.microsoft.com/office/drawing/2014/main" id="{61E1F934-29F2-4742-BBC2-7E0B69764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D245A5-A97B-8140-9777-98756CCA6C40}"/>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341557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50B19-EB14-6D47-9408-0BB2414F68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44B1EA-AF0E-D645-B48A-FAAFB31827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4213EF-A55B-2543-B9A4-62742F954F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E62E9F-7E0A-874C-B405-3D8699D8CB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F0F733-F4B1-C84F-80CE-0F0E1DA05A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80576E-44AF-AC46-9D55-C1985E55C270}"/>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8" name="Footer Placeholder 7">
            <a:extLst>
              <a:ext uri="{FF2B5EF4-FFF2-40B4-BE49-F238E27FC236}">
                <a16:creationId xmlns:a16="http://schemas.microsoft.com/office/drawing/2014/main" id="{53E1DBFD-6633-5B4A-83F8-5BF28049C3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12A048-A68D-DF43-B6E6-241E3117F185}"/>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1239144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2847F-BF76-CA41-90CF-31B02B4BBD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09118D-2B0E-6545-ABA0-F086F1049410}"/>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4" name="Footer Placeholder 3">
            <a:extLst>
              <a:ext uri="{FF2B5EF4-FFF2-40B4-BE49-F238E27FC236}">
                <a16:creationId xmlns:a16="http://schemas.microsoft.com/office/drawing/2014/main" id="{9731C0C6-403E-7E4D-A5E0-2160553FDE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BEAC10-AB84-4D48-B4FA-490670ECAE3F}"/>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72276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5FB840-0982-DC49-A38D-E98FE64A335B}"/>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3" name="Footer Placeholder 2">
            <a:extLst>
              <a:ext uri="{FF2B5EF4-FFF2-40B4-BE49-F238E27FC236}">
                <a16:creationId xmlns:a16="http://schemas.microsoft.com/office/drawing/2014/main" id="{941F3B89-B239-4E4A-95FD-2FFF2E0652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C3ED76-BBE0-6A49-8089-09C697D345C1}"/>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166758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A931-20A4-6148-B84D-B7A8709E58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2CE3D9-54A2-8547-AE75-76EDC71125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15E578-8656-554F-92A7-34D389C02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0CC241-9B05-634A-98F0-1984249BE171}"/>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6" name="Footer Placeholder 5">
            <a:extLst>
              <a:ext uri="{FF2B5EF4-FFF2-40B4-BE49-F238E27FC236}">
                <a16:creationId xmlns:a16="http://schemas.microsoft.com/office/drawing/2014/main" id="{11841746-AFA1-8E45-AB11-BC2CA0D77D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D23EAA-FC8B-2F46-A62F-1ACA77DBFA21}"/>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15478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6BBB9-63CF-984F-8B31-9A4BF94410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0C9A01-AACA-CA44-B57E-B83AFB1AAB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786F60-B185-3545-BBD5-C010C81B14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86B28D-CAE0-8042-A564-21ABB26B882E}"/>
              </a:ext>
            </a:extLst>
          </p:cNvPr>
          <p:cNvSpPr>
            <a:spLocks noGrp="1"/>
          </p:cNvSpPr>
          <p:nvPr>
            <p:ph type="dt" sz="half" idx="10"/>
          </p:nvPr>
        </p:nvSpPr>
        <p:spPr/>
        <p:txBody>
          <a:bodyPr/>
          <a:lstStyle/>
          <a:p>
            <a:fld id="{060F90EB-DFDD-3642-85CF-51699CF4A0BD}" type="datetimeFigureOut">
              <a:rPr lang="en-US" smtClean="0"/>
              <a:t>9/6/21</a:t>
            </a:fld>
            <a:endParaRPr lang="en-US"/>
          </a:p>
        </p:txBody>
      </p:sp>
      <p:sp>
        <p:nvSpPr>
          <p:cNvPr id="6" name="Footer Placeholder 5">
            <a:extLst>
              <a:ext uri="{FF2B5EF4-FFF2-40B4-BE49-F238E27FC236}">
                <a16:creationId xmlns:a16="http://schemas.microsoft.com/office/drawing/2014/main" id="{18268515-30C6-E447-9008-30D9D09E32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63627A-540B-9F41-823F-E71427E753F6}"/>
              </a:ext>
            </a:extLst>
          </p:cNvPr>
          <p:cNvSpPr>
            <a:spLocks noGrp="1"/>
          </p:cNvSpPr>
          <p:nvPr>
            <p:ph type="sldNum" sz="quarter" idx="12"/>
          </p:nvPr>
        </p:nvSpPr>
        <p:spPr/>
        <p:txBody>
          <a:bodyPr/>
          <a:lstStyle/>
          <a:p>
            <a:fld id="{4634E840-753A-0548-A6DE-0D2F804A841B}" type="slidenum">
              <a:rPr lang="en-US" smtClean="0"/>
              <a:t>‹#›</a:t>
            </a:fld>
            <a:endParaRPr lang="en-US"/>
          </a:p>
        </p:txBody>
      </p:sp>
    </p:spTree>
    <p:extLst>
      <p:ext uri="{BB962C8B-B14F-4D97-AF65-F5344CB8AC3E}">
        <p14:creationId xmlns:p14="http://schemas.microsoft.com/office/powerpoint/2010/main" val="67839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2DA328-A3AB-D043-963F-8822EF5386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D1342-3AC4-EE43-8B29-59EF8ADF16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1A98E-E2E4-EA49-996C-C5F0F294B5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F90EB-DFDD-3642-85CF-51699CF4A0BD}" type="datetimeFigureOut">
              <a:rPr lang="en-US" smtClean="0"/>
              <a:t>9/6/21</a:t>
            </a:fld>
            <a:endParaRPr lang="en-US"/>
          </a:p>
        </p:txBody>
      </p:sp>
      <p:sp>
        <p:nvSpPr>
          <p:cNvPr id="5" name="Footer Placeholder 4">
            <a:extLst>
              <a:ext uri="{FF2B5EF4-FFF2-40B4-BE49-F238E27FC236}">
                <a16:creationId xmlns:a16="http://schemas.microsoft.com/office/drawing/2014/main" id="{61C2F3B5-0B20-3749-A0B1-23E95E8490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BC25E7-4661-2643-8AF7-5760DD50AB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4E840-753A-0548-A6DE-0D2F804A841B}" type="slidenum">
              <a:rPr lang="en-US" smtClean="0"/>
              <a:t>‹#›</a:t>
            </a:fld>
            <a:endParaRPr lang="en-US"/>
          </a:p>
        </p:txBody>
      </p:sp>
    </p:spTree>
    <p:extLst>
      <p:ext uri="{BB962C8B-B14F-4D97-AF65-F5344CB8AC3E}">
        <p14:creationId xmlns:p14="http://schemas.microsoft.com/office/powerpoint/2010/main" val="3208006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wPDoIrGUrEc" TargetMode="External"/><Relationship Id="rId2" Type="http://schemas.openxmlformats.org/officeDocument/2006/relationships/hyperlink" Target="http://www.bbc.co.uk/weather/features/24056514" TargetMode="External"/><Relationship Id="rId1" Type="http://schemas.openxmlformats.org/officeDocument/2006/relationships/slideLayout" Target="../slideLayouts/slideLayout2.xml"/><Relationship Id="rId6" Type="http://schemas.openxmlformats.org/officeDocument/2006/relationships/hyperlink" Target="https://www.youtube.com/watch?v=UKL9NIxLIIE" TargetMode="External"/><Relationship Id="rId5" Type="http://schemas.openxmlformats.org/officeDocument/2006/relationships/hyperlink" Target="https://www.youtube.com/watch?v=Yj240oulsc8" TargetMode="External"/><Relationship Id="rId4" Type="http://schemas.openxmlformats.org/officeDocument/2006/relationships/hyperlink" Target="https://www.youtube.com/watch?time_continue=4&amp;v=kjd9Fa1H9dg"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2454276" y="185057"/>
            <a:ext cx="7772400" cy="966788"/>
          </a:xfrm>
        </p:spPr>
        <p:txBody>
          <a:bodyPr/>
          <a:lstStyle/>
          <a:p>
            <a:pPr eaLnBrk="1" hangingPunct="1"/>
            <a:r>
              <a:rPr lang="en-GB" b="1" u="sng" dirty="0"/>
              <a:t>Tropical storms</a:t>
            </a:r>
          </a:p>
        </p:txBody>
      </p:sp>
      <p:sp>
        <p:nvSpPr>
          <p:cNvPr id="16386" name="Rectangle 3"/>
          <p:cNvSpPr>
            <a:spLocks noGrp="1" noChangeArrowheads="1"/>
          </p:cNvSpPr>
          <p:nvPr>
            <p:ph type="subTitle" idx="1"/>
          </p:nvPr>
        </p:nvSpPr>
        <p:spPr>
          <a:xfrm>
            <a:off x="879476" y="1412875"/>
            <a:ext cx="11312524" cy="2016125"/>
          </a:xfrm>
        </p:spPr>
        <p:txBody>
          <a:bodyPr>
            <a:normAutofit/>
          </a:bodyPr>
          <a:lstStyle/>
          <a:p>
            <a:pPr algn="l" eaLnBrk="1" hangingPunct="1">
              <a:lnSpc>
                <a:spcPct val="90000"/>
              </a:lnSpc>
            </a:pPr>
            <a:r>
              <a:rPr lang="en-GB" sz="2200" u="sng" dirty="0"/>
              <a:t>What:</a:t>
            </a:r>
            <a:r>
              <a:rPr lang="en-GB" sz="2200" dirty="0"/>
              <a:t> Where, when and how tropical storms form and why they form in these locations.</a:t>
            </a:r>
          </a:p>
          <a:p>
            <a:pPr algn="l" eaLnBrk="1" hangingPunct="1">
              <a:lnSpc>
                <a:spcPct val="90000"/>
              </a:lnSpc>
            </a:pPr>
            <a:r>
              <a:rPr lang="en-GB" sz="2200" u="sng" dirty="0"/>
              <a:t>Why:</a:t>
            </a:r>
            <a:r>
              <a:rPr lang="en-GB" sz="2200" dirty="0"/>
              <a:t> So that we can understand which areas of the USA are most at risk from hurricanes.</a:t>
            </a:r>
          </a:p>
          <a:p>
            <a:pPr algn="l" eaLnBrk="1" hangingPunct="1">
              <a:lnSpc>
                <a:spcPct val="90000"/>
              </a:lnSpc>
            </a:pPr>
            <a:r>
              <a:rPr lang="en-GB" sz="2200" u="sng" dirty="0"/>
              <a:t>How:</a:t>
            </a:r>
            <a:r>
              <a:rPr lang="en-GB" sz="2200" dirty="0"/>
              <a:t> Create a cartoon strip to show the steps of hurricane formation.</a:t>
            </a:r>
          </a:p>
          <a:p>
            <a:pPr eaLnBrk="1" hangingPunct="1">
              <a:lnSpc>
                <a:spcPct val="90000"/>
              </a:lnSpc>
            </a:pPr>
            <a:endParaRPr lang="en-GB" sz="2800" dirty="0"/>
          </a:p>
          <a:p>
            <a:pPr eaLnBrk="1" hangingPunct="1">
              <a:lnSpc>
                <a:spcPct val="90000"/>
              </a:lnSpc>
            </a:pPr>
            <a:endParaRPr lang="en-GB" sz="2800" dirty="0"/>
          </a:p>
          <a:p>
            <a:pPr eaLnBrk="1" hangingPunct="1">
              <a:lnSpc>
                <a:spcPct val="90000"/>
              </a:lnSpc>
            </a:pPr>
            <a:endParaRPr lang="en-GB" sz="2800" dirty="0"/>
          </a:p>
        </p:txBody>
      </p:sp>
      <p:pic>
        <p:nvPicPr>
          <p:cNvPr id="16388" name="Picture 7" descr="hurricane"/>
          <p:cNvPicPr>
            <a:picLocks noChangeAspect="1" noChangeArrowheads="1"/>
          </p:cNvPicPr>
          <p:nvPr/>
        </p:nvPicPr>
        <p:blipFill>
          <a:blip r:embed="rId3" cstate="print"/>
          <a:srcRect/>
          <a:stretch>
            <a:fillRect/>
          </a:stretch>
        </p:blipFill>
        <p:spPr bwMode="auto">
          <a:xfrm>
            <a:off x="3645352" y="2918058"/>
            <a:ext cx="4901295" cy="366371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420" y="2272853"/>
            <a:ext cx="4318225" cy="4304678"/>
          </a:xfrm>
          <a:prstGeom prst="rect">
            <a:avLst/>
          </a:prstGeom>
        </p:spPr>
      </p:pic>
      <p:sp>
        <p:nvSpPr>
          <p:cNvPr id="2" name="TextBox 1"/>
          <p:cNvSpPr txBox="1"/>
          <p:nvPr/>
        </p:nvSpPr>
        <p:spPr>
          <a:xfrm>
            <a:off x="1604389" y="108979"/>
            <a:ext cx="8897490" cy="1569660"/>
          </a:xfrm>
          <a:prstGeom prst="rect">
            <a:avLst/>
          </a:prstGeom>
          <a:noFill/>
        </p:spPr>
        <p:txBody>
          <a:bodyPr wrap="square" rtlCol="0">
            <a:spAutoFit/>
          </a:bodyPr>
          <a:lstStyle/>
          <a:p>
            <a:r>
              <a:rPr lang="en-GB" sz="1200" dirty="0">
                <a:solidFill>
                  <a:srgbClr val="C00000"/>
                </a:solidFill>
              </a:rPr>
              <a:t>1) </a:t>
            </a:r>
            <a:r>
              <a:rPr lang="en-GB" sz="1200" dirty="0"/>
              <a:t>Make a small sketch of this hurricane in the blank box</a:t>
            </a:r>
          </a:p>
          <a:p>
            <a:endParaRPr lang="en-GB" sz="1200" dirty="0"/>
          </a:p>
          <a:p>
            <a:r>
              <a:rPr lang="en-GB" sz="1200" dirty="0">
                <a:solidFill>
                  <a:srgbClr val="C00000"/>
                </a:solidFill>
              </a:rPr>
              <a:t>2) </a:t>
            </a:r>
            <a:r>
              <a:rPr lang="en-GB" sz="1200" dirty="0"/>
              <a:t>Label the following:   The eye		Spiralling rain bands		Rising air		Fastest winds</a:t>
            </a:r>
          </a:p>
          <a:p>
            <a:endParaRPr lang="en-GB" sz="1200" dirty="0"/>
          </a:p>
          <a:p>
            <a:r>
              <a:rPr lang="en-GB" sz="1200" dirty="0">
                <a:solidFill>
                  <a:srgbClr val="C00000"/>
                </a:solidFill>
              </a:rPr>
              <a:t>3) </a:t>
            </a:r>
            <a:r>
              <a:rPr lang="en-GB" sz="1200" dirty="0"/>
              <a:t>Use arrows to show the direction of movement (the spin)</a:t>
            </a:r>
          </a:p>
          <a:p>
            <a:endParaRPr lang="en-GB" sz="1200" dirty="0"/>
          </a:p>
          <a:p>
            <a:r>
              <a:rPr lang="en-GB" sz="1200" dirty="0">
                <a:solidFill>
                  <a:srgbClr val="C00000"/>
                </a:solidFill>
              </a:rPr>
              <a:t>4) </a:t>
            </a:r>
            <a:r>
              <a:rPr lang="en-GB" sz="1200" dirty="0"/>
              <a:t>Label Florida with a description of what will happen when it makes landfall</a:t>
            </a:r>
          </a:p>
        </p:txBody>
      </p:sp>
      <p:cxnSp>
        <p:nvCxnSpPr>
          <p:cNvPr id="5" name="Straight Arrow Connector 4"/>
          <p:cNvCxnSpPr/>
          <p:nvPr/>
        </p:nvCxnSpPr>
        <p:spPr>
          <a:xfrm>
            <a:off x="831386" y="2052935"/>
            <a:ext cx="768640" cy="96351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32250" y="1775936"/>
            <a:ext cx="614271"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1200" dirty="0"/>
              <a:t>Florida</a:t>
            </a:r>
          </a:p>
        </p:txBody>
      </p:sp>
      <p:sp>
        <p:nvSpPr>
          <p:cNvPr id="7" name="Rectangle 6"/>
          <p:cNvSpPr/>
          <p:nvPr/>
        </p:nvSpPr>
        <p:spPr>
          <a:xfrm>
            <a:off x="5041900" y="2052935"/>
            <a:ext cx="6591680" cy="45499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50901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TextBox 3"/>
          <p:cNvSpPr txBox="1"/>
          <p:nvPr/>
        </p:nvSpPr>
        <p:spPr>
          <a:xfrm>
            <a:off x="238897" y="387178"/>
            <a:ext cx="11681254" cy="1384995"/>
          </a:xfrm>
          <a:prstGeom prst="rect">
            <a:avLst/>
          </a:prstGeom>
          <a:solidFill>
            <a:schemeClr val="tx1"/>
          </a:solid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800" b="1" u="sng" dirty="0">
                <a:solidFill>
                  <a:schemeClr val="bg1"/>
                </a:solidFill>
              </a:rPr>
              <a:t>Learning Point 1: What and where and how do Tropical Storms form?</a:t>
            </a:r>
          </a:p>
          <a:p>
            <a:endParaRPr lang="en-GB" sz="2800" dirty="0">
              <a:solidFill>
                <a:schemeClr val="bg1"/>
              </a:solidFill>
            </a:endParaRPr>
          </a:p>
          <a:p>
            <a:r>
              <a:rPr lang="en-GB" sz="2800" dirty="0">
                <a:solidFill>
                  <a:schemeClr val="bg1"/>
                </a:solidFill>
              </a:rPr>
              <a:t>To explain the formation of tropical storms and their distribution.</a:t>
            </a:r>
          </a:p>
        </p:txBody>
      </p:sp>
      <p:pic>
        <p:nvPicPr>
          <p:cNvPr id="5" name="Picture 4"/>
          <p:cNvPicPr>
            <a:picLocks noChangeAspect="1"/>
          </p:cNvPicPr>
          <p:nvPr/>
        </p:nvPicPr>
        <p:blipFill>
          <a:blip r:embed="rId2"/>
          <a:stretch>
            <a:fillRect/>
          </a:stretch>
        </p:blipFill>
        <p:spPr>
          <a:xfrm>
            <a:off x="6025463" y="1772172"/>
            <a:ext cx="5894688" cy="4900089"/>
          </a:xfrm>
          <a:prstGeom prst="rect">
            <a:avLst/>
          </a:prstGeom>
        </p:spPr>
      </p:pic>
      <p:pic>
        <p:nvPicPr>
          <p:cNvPr id="7" name="Picture 6"/>
          <p:cNvPicPr>
            <a:picLocks noChangeAspect="1"/>
          </p:cNvPicPr>
          <p:nvPr/>
        </p:nvPicPr>
        <p:blipFill>
          <a:blip r:embed="rId3"/>
          <a:stretch>
            <a:fillRect/>
          </a:stretch>
        </p:blipFill>
        <p:spPr>
          <a:xfrm>
            <a:off x="238897" y="1772173"/>
            <a:ext cx="5786566" cy="4900090"/>
          </a:xfrm>
          <a:prstGeom prst="rect">
            <a:avLst/>
          </a:prstGeom>
        </p:spPr>
      </p:pic>
    </p:spTree>
    <p:extLst>
      <p:ext uri="{BB962C8B-B14F-4D97-AF65-F5344CB8AC3E}">
        <p14:creationId xmlns:p14="http://schemas.microsoft.com/office/powerpoint/2010/main" val="57174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CCF2BF3-664D-9040-A04B-D5EE8AFC7725}"/>
              </a:ext>
            </a:extLst>
          </p:cNvPr>
          <p:cNvSpPr>
            <a:spLocks noGrp="1"/>
          </p:cNvSpPr>
          <p:nvPr>
            <p:ph type="title"/>
          </p:nvPr>
        </p:nvSpPr>
        <p:spPr/>
        <p:txBody>
          <a:bodyPr/>
          <a:lstStyle/>
          <a:p>
            <a:endParaRPr lang="en-GB" altLang="en-US"/>
          </a:p>
        </p:txBody>
      </p:sp>
      <p:pic>
        <p:nvPicPr>
          <p:cNvPr id="9219" name="Picture 3" descr="D:\Teaching Folder\GCSE\Theme 3 - Natural Hazards\Lesson 12 (New) - Hurricane Sandy\sandy_goe_2012302_1745_lrg.jpg">
            <a:extLst>
              <a:ext uri="{FF2B5EF4-FFF2-40B4-BE49-F238E27FC236}">
                <a16:creationId xmlns:a16="http://schemas.microsoft.com/office/drawing/2014/main" id="{6E0AED49-49FC-E44B-9D7B-493AE896E6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4">
            <a:extLst>
              <a:ext uri="{FF2B5EF4-FFF2-40B4-BE49-F238E27FC236}">
                <a16:creationId xmlns:a16="http://schemas.microsoft.com/office/drawing/2014/main" id="{0A5D6AAD-FE00-F440-BB03-8A0B1425FCC3}"/>
              </a:ext>
            </a:extLst>
          </p:cNvPr>
          <p:cNvSpPr txBox="1">
            <a:spLocks noChangeArrowheads="1"/>
          </p:cNvSpPr>
          <p:nvPr/>
        </p:nvSpPr>
        <p:spPr bwMode="auto">
          <a:xfrm>
            <a:off x="300264" y="235737"/>
            <a:ext cx="8064500" cy="584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dirty="0"/>
              <a:t>Quick Quiz: Spot the difference</a:t>
            </a:r>
          </a:p>
        </p:txBody>
      </p:sp>
      <p:sp>
        <p:nvSpPr>
          <p:cNvPr id="2" name="TextBox 1">
            <a:extLst>
              <a:ext uri="{FF2B5EF4-FFF2-40B4-BE49-F238E27FC236}">
                <a16:creationId xmlns:a16="http://schemas.microsoft.com/office/drawing/2014/main" id="{19DEF238-2DAF-AC4B-ACDE-9800C470BA6B}"/>
              </a:ext>
            </a:extLst>
          </p:cNvPr>
          <p:cNvSpPr txBox="1"/>
          <p:nvPr/>
        </p:nvSpPr>
        <p:spPr>
          <a:xfrm>
            <a:off x="511628" y="1491343"/>
            <a:ext cx="3222171" cy="2554545"/>
          </a:xfrm>
          <a:prstGeom prst="rect">
            <a:avLst/>
          </a:prstGeom>
          <a:solidFill>
            <a:schemeClr val="bg2"/>
          </a:solidFill>
        </p:spPr>
        <p:txBody>
          <a:bodyPr wrap="square" rtlCol="0">
            <a:spAutoFit/>
          </a:bodyPr>
          <a:lstStyle/>
          <a:p>
            <a:r>
              <a:rPr lang="en-US" sz="4000" dirty="0"/>
              <a:t>Tropical Storm</a:t>
            </a:r>
          </a:p>
          <a:p>
            <a:r>
              <a:rPr lang="en-US" sz="4000" dirty="0"/>
              <a:t>Cyclone</a:t>
            </a:r>
          </a:p>
          <a:p>
            <a:r>
              <a:rPr lang="en-US" sz="4000" dirty="0"/>
              <a:t>Typhoon</a:t>
            </a:r>
          </a:p>
          <a:p>
            <a:r>
              <a:rPr lang="en-US" sz="4000" dirty="0"/>
              <a:t>Hurricane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989" y="299301"/>
            <a:ext cx="11574162" cy="3108543"/>
          </a:xfrm>
          <a:prstGeom prst="rect">
            <a:avLst/>
          </a:prstGeom>
          <a:solidFill>
            <a:schemeClr val="tx1"/>
          </a:solidFill>
          <a:ln w="38100"/>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GB" sz="2800" dirty="0">
                <a:solidFill>
                  <a:schemeClr val="bg1"/>
                </a:solidFill>
              </a:rPr>
              <a:t>Tropical storms are known by many names, including hurricanes (North America), cyclones (India) and typhoons (Japan and East Asia).  They all occur in a band that lies roughly between the tropics of Cancer and Capricorn and despite varying wind speeds are ferocious storms. Some storms can form just outside of the tropics, but in general the distribution (location) of these storms is controlled by the places where sea temperatures rise above 27°C and is heated to a sufficient depth.</a:t>
            </a:r>
          </a:p>
        </p:txBody>
      </p:sp>
      <p:sp>
        <p:nvSpPr>
          <p:cNvPr id="3" name="TextBox 2"/>
          <p:cNvSpPr txBox="1"/>
          <p:nvPr/>
        </p:nvSpPr>
        <p:spPr>
          <a:xfrm>
            <a:off x="345989" y="3550508"/>
            <a:ext cx="6343136" cy="1200329"/>
          </a:xfrm>
          <a:prstGeom prst="rect">
            <a:avLst/>
          </a:prstGeom>
          <a:solidFill>
            <a:srgbClr val="FFFF00"/>
          </a:solidFill>
          <a:ln w="38100"/>
        </p:spPr>
        <p:style>
          <a:lnRef idx="2">
            <a:schemeClr val="dk1"/>
          </a:lnRef>
          <a:fillRef idx="1">
            <a:schemeClr val="lt1"/>
          </a:fillRef>
          <a:effectRef idx="0">
            <a:schemeClr val="dk1"/>
          </a:effectRef>
          <a:fontRef idx="minor">
            <a:schemeClr val="dk1"/>
          </a:fontRef>
        </p:style>
        <p:txBody>
          <a:bodyPr wrap="square" rtlCol="0">
            <a:spAutoFit/>
          </a:bodyPr>
          <a:lstStyle/>
          <a:p>
            <a:pPr algn="just"/>
            <a:endParaRPr lang="en-GB" dirty="0"/>
          </a:p>
          <a:p>
            <a:pPr marL="285750" indent="-285750" algn="just">
              <a:buFont typeface="Wingdings" panose="05000000000000000000" pitchFamily="2" charset="2"/>
              <a:buChar char="ü"/>
            </a:pPr>
            <a:r>
              <a:rPr lang="en-GB" dirty="0"/>
              <a:t>The key information being, they form in </a:t>
            </a:r>
            <a:r>
              <a:rPr lang="en-GB" b="1" dirty="0"/>
              <a:t>the tropics </a:t>
            </a:r>
            <a:r>
              <a:rPr lang="en-GB" dirty="0"/>
              <a:t>and over </a:t>
            </a:r>
            <a:r>
              <a:rPr lang="en-GB" b="1" dirty="0"/>
              <a:t>warm oceans of 27°C </a:t>
            </a:r>
            <a:r>
              <a:rPr lang="en-GB" dirty="0"/>
              <a:t>and above;  Tropical storms do not form over land!</a:t>
            </a:r>
          </a:p>
        </p:txBody>
      </p:sp>
      <p:pic>
        <p:nvPicPr>
          <p:cNvPr id="4" name="Picture 3"/>
          <p:cNvPicPr>
            <a:picLocks noChangeAspect="1"/>
          </p:cNvPicPr>
          <p:nvPr/>
        </p:nvPicPr>
        <p:blipFill>
          <a:blip r:embed="rId2"/>
          <a:stretch>
            <a:fillRect/>
          </a:stretch>
        </p:blipFill>
        <p:spPr>
          <a:xfrm>
            <a:off x="7150443" y="3517557"/>
            <a:ext cx="4769708" cy="3183780"/>
          </a:xfrm>
          <a:prstGeom prst="rect">
            <a:avLst/>
          </a:prstGeom>
        </p:spPr>
      </p:pic>
    </p:spTree>
    <p:extLst>
      <p:ext uri="{BB962C8B-B14F-4D97-AF65-F5344CB8AC3E}">
        <p14:creationId xmlns:p14="http://schemas.microsoft.com/office/powerpoint/2010/main" val="269739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5968" y="259620"/>
            <a:ext cx="11528854" cy="6124704"/>
          </a:xfrm>
          <a:prstGeom prst="rect">
            <a:avLst/>
          </a:prstGeom>
        </p:spPr>
      </p:pic>
      <p:sp>
        <p:nvSpPr>
          <p:cNvPr id="3" name="TextBox 2">
            <a:extLst>
              <a:ext uri="{FF2B5EF4-FFF2-40B4-BE49-F238E27FC236}">
                <a16:creationId xmlns:a16="http://schemas.microsoft.com/office/drawing/2014/main" id="{C072F19B-2BA9-EB4A-BB47-073C27ADD80F}"/>
              </a:ext>
            </a:extLst>
          </p:cNvPr>
          <p:cNvSpPr txBox="1"/>
          <p:nvPr/>
        </p:nvSpPr>
        <p:spPr>
          <a:xfrm>
            <a:off x="195943" y="152400"/>
            <a:ext cx="4441371" cy="923330"/>
          </a:xfrm>
          <a:prstGeom prst="rect">
            <a:avLst/>
          </a:prstGeom>
          <a:solidFill>
            <a:schemeClr val="accent2">
              <a:lumMod val="60000"/>
              <a:lumOff val="40000"/>
            </a:schemeClr>
          </a:solidFill>
        </p:spPr>
        <p:txBody>
          <a:bodyPr wrap="square" rtlCol="0">
            <a:spAutoFit/>
          </a:bodyPr>
          <a:lstStyle/>
          <a:p>
            <a:r>
              <a:rPr lang="en-US" dirty="0"/>
              <a:t>What do you notice about the pattern of Tropical Storms?</a:t>
            </a:r>
          </a:p>
          <a:p>
            <a:r>
              <a:rPr lang="en-US" dirty="0"/>
              <a:t>What questions would you like to ask?</a:t>
            </a:r>
          </a:p>
        </p:txBody>
      </p:sp>
    </p:spTree>
    <p:extLst>
      <p:ext uri="{BB962C8B-B14F-4D97-AF65-F5344CB8AC3E}">
        <p14:creationId xmlns:p14="http://schemas.microsoft.com/office/powerpoint/2010/main" val="3003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6543" y="3429000"/>
            <a:ext cx="10515600" cy="4351338"/>
          </a:xfrm>
        </p:spPr>
        <p:txBody>
          <a:bodyPr>
            <a:normAutofit/>
          </a:bodyPr>
          <a:lstStyle/>
          <a:p>
            <a:r>
              <a:rPr lang="en-GB" dirty="0">
                <a:solidFill>
                  <a:srgbClr val="0563C1"/>
                </a:solidFill>
                <a:hlinkClick r:id="rId2">
                  <a:extLst>
                    <a:ext uri="{A12FA001-AC4F-418D-AE19-62706E023703}">
                      <ahyp:hlinkClr xmlns:ahyp="http://schemas.microsoft.com/office/drawing/2018/hyperlinkcolor" val="tx"/>
                    </a:ext>
                  </a:extLst>
                </a:hlinkClick>
              </a:rPr>
              <a:t>http://www.bbc.co.uk/weather/features/24056514</a:t>
            </a:r>
            <a:r>
              <a:rPr lang="en-GB" dirty="0"/>
              <a:t> </a:t>
            </a:r>
          </a:p>
          <a:p>
            <a:r>
              <a:rPr lang="en-US" dirty="0">
                <a:hlinkClick r:id="rId3"/>
              </a:rPr>
              <a:t>https://www.youtube.com/watch?v=wPDoIrGUrEc</a:t>
            </a:r>
            <a:r>
              <a:rPr lang="en-US" dirty="0"/>
              <a:t> </a:t>
            </a:r>
          </a:p>
          <a:p>
            <a:r>
              <a:rPr lang="en-US" dirty="0">
                <a:hlinkClick r:id="rId4"/>
              </a:rPr>
              <a:t>https://www.youtube.com/watch?time_continue=4&amp;v=kjd9Fa1H9dg</a:t>
            </a:r>
            <a:endParaRPr lang="en-US" dirty="0"/>
          </a:p>
          <a:p>
            <a:r>
              <a:rPr lang="en-US" dirty="0">
                <a:hlinkClick r:id="rId5"/>
              </a:rPr>
              <a:t>https://www.youtube.com/watch?v=Yj240oulsc8</a:t>
            </a:r>
            <a:r>
              <a:rPr lang="en-US" dirty="0"/>
              <a:t> </a:t>
            </a:r>
          </a:p>
          <a:p>
            <a:r>
              <a:rPr lang="en-US" dirty="0">
                <a:hlinkClick r:id="rId6"/>
              </a:rPr>
              <a:t>https://www.youtube.com/watch?v=UKL9NIxLIIE</a:t>
            </a:r>
            <a:r>
              <a:rPr lang="en-US" dirty="0"/>
              <a:t> </a:t>
            </a:r>
          </a:p>
          <a:p>
            <a:endParaRPr lang="en-US" dirty="0"/>
          </a:p>
          <a:p>
            <a:pPr marL="0" indent="0">
              <a:buNone/>
            </a:pPr>
            <a:endParaRPr lang="en-US" dirty="0"/>
          </a:p>
        </p:txBody>
      </p:sp>
      <p:sp>
        <p:nvSpPr>
          <p:cNvPr id="4" name="Rectangle 2"/>
          <p:cNvSpPr txBox="1">
            <a:spLocks noChangeArrowheads="1"/>
          </p:cNvSpPr>
          <p:nvPr/>
        </p:nvSpPr>
        <p:spPr>
          <a:xfrm>
            <a:off x="1981200" y="304800"/>
            <a:ext cx="8229600" cy="1143000"/>
          </a:xfrm>
          <a:prstGeom prst="rect">
            <a:avLst/>
          </a:prstGeom>
          <a:solidFill>
            <a:schemeClr val="bg1"/>
          </a:solidFill>
          <a:ln w="63500">
            <a:solidFill>
              <a:schemeClr val="accent6"/>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t>Why do Hurricanes form here?</a:t>
            </a:r>
            <a:endParaRPr lang="en-GB" dirty="0"/>
          </a:p>
        </p:txBody>
      </p:sp>
      <p:sp>
        <p:nvSpPr>
          <p:cNvPr id="2" name="TextBox 1">
            <a:extLst>
              <a:ext uri="{FF2B5EF4-FFF2-40B4-BE49-F238E27FC236}">
                <a16:creationId xmlns:a16="http://schemas.microsoft.com/office/drawing/2014/main" id="{322844E2-2217-9C42-BD37-21BE3BF6E8C1}"/>
              </a:ext>
            </a:extLst>
          </p:cNvPr>
          <p:cNvSpPr txBox="1"/>
          <p:nvPr/>
        </p:nvSpPr>
        <p:spPr>
          <a:xfrm>
            <a:off x="489857" y="1676400"/>
            <a:ext cx="11310257" cy="1938992"/>
          </a:xfrm>
          <a:prstGeom prst="rect">
            <a:avLst/>
          </a:prstGeom>
          <a:noFill/>
        </p:spPr>
        <p:txBody>
          <a:bodyPr wrap="square" rtlCol="0">
            <a:spAutoFit/>
          </a:bodyPr>
          <a:lstStyle/>
          <a:p>
            <a:r>
              <a:rPr lang="en-GB" sz="2800" b="1" dirty="0"/>
              <a:t>Collaborative Challenge – in small groups get a whiteboard and try to work out for yourself how hurricanes form.</a:t>
            </a:r>
          </a:p>
          <a:p>
            <a:r>
              <a:rPr lang="en-US" sz="2800" dirty="0"/>
              <a:t>Watch the following videos and take notes on how hurricanes form.</a:t>
            </a:r>
          </a:p>
          <a:p>
            <a:endParaRPr lang="en-GB" b="1" dirty="0">
              <a:hlinkClick r:id="rId2">
                <a:extLst>
                  <a:ext uri="{A12FA001-AC4F-418D-AE19-62706E023703}">
                    <ahyp:hlinkClr xmlns:ahyp="http://schemas.microsoft.com/office/drawing/2018/hyperlinkcolor" val="tx"/>
                  </a:ext>
                </a:extLst>
              </a:hlinkClick>
            </a:endParaRPr>
          </a:p>
          <a:p>
            <a:endParaRPr lang="en-US" dirty="0"/>
          </a:p>
        </p:txBody>
      </p:sp>
    </p:spTree>
    <p:extLst>
      <p:ext uri="{BB962C8B-B14F-4D97-AF65-F5344CB8AC3E}">
        <p14:creationId xmlns:p14="http://schemas.microsoft.com/office/powerpoint/2010/main" val="494600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2421" y="5272216"/>
            <a:ext cx="11681254" cy="1384995"/>
          </a:xfrm>
          <a:prstGeom prst="rect">
            <a:avLst/>
          </a:prstGeom>
          <a:solidFill>
            <a:schemeClr val="tx1"/>
          </a:solidFill>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800" b="1" u="sng" dirty="0">
                <a:solidFill>
                  <a:schemeClr val="bg1"/>
                </a:solidFill>
              </a:rPr>
              <a:t>Objective(s):</a:t>
            </a:r>
          </a:p>
          <a:p>
            <a:endParaRPr lang="en-GB" sz="2800" dirty="0">
              <a:solidFill>
                <a:schemeClr val="bg1"/>
              </a:solidFill>
            </a:endParaRPr>
          </a:p>
          <a:p>
            <a:r>
              <a:rPr lang="en-GB" sz="2800" dirty="0">
                <a:solidFill>
                  <a:schemeClr val="bg1"/>
                </a:solidFill>
              </a:rPr>
              <a:t>To explain the formation of tropical storms and their distribution.</a:t>
            </a:r>
            <a:r>
              <a:rPr lang="en-GB" sz="2800" dirty="0"/>
              <a:t>.</a:t>
            </a:r>
          </a:p>
        </p:txBody>
      </p:sp>
      <p:sp>
        <p:nvSpPr>
          <p:cNvPr id="4" name="TextBox 3"/>
          <p:cNvSpPr txBox="1"/>
          <p:nvPr/>
        </p:nvSpPr>
        <p:spPr>
          <a:xfrm>
            <a:off x="222421" y="749643"/>
            <a:ext cx="11574163" cy="523220"/>
          </a:xfrm>
          <a:prstGeom prst="rect">
            <a:avLst/>
          </a:prstGeom>
          <a:solidFill>
            <a:schemeClr val="accent1"/>
          </a:solidFill>
          <a:ln w="5715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800" dirty="0"/>
              <a:t>Make a spider diagram of key parts in the formation of a tropical storm.</a:t>
            </a:r>
          </a:p>
        </p:txBody>
      </p:sp>
      <p:sp>
        <p:nvSpPr>
          <p:cNvPr id="5" name="TextBox 4"/>
          <p:cNvSpPr txBox="1"/>
          <p:nvPr/>
        </p:nvSpPr>
        <p:spPr>
          <a:xfrm>
            <a:off x="222421" y="1491049"/>
            <a:ext cx="11574163" cy="954107"/>
          </a:xfrm>
          <a:prstGeom prst="rect">
            <a:avLst/>
          </a:prstGeom>
          <a:solidFill>
            <a:schemeClr val="tx1"/>
          </a:solid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2800" dirty="0">
                <a:solidFill>
                  <a:schemeClr val="bg1"/>
                </a:solidFill>
              </a:rPr>
              <a:t>Work together to create a full </a:t>
            </a:r>
            <a:r>
              <a:rPr lang="en-GB" sz="2800" b="1" u="sng" dirty="0">
                <a:solidFill>
                  <a:schemeClr val="bg1"/>
                </a:solidFill>
              </a:rPr>
              <a:t>sequential</a:t>
            </a:r>
            <a:r>
              <a:rPr lang="en-GB" sz="2800" dirty="0">
                <a:solidFill>
                  <a:schemeClr val="bg1"/>
                </a:solidFill>
              </a:rPr>
              <a:t> explanation as to the formation of tropical storms.</a:t>
            </a:r>
          </a:p>
        </p:txBody>
      </p:sp>
      <p:sp>
        <p:nvSpPr>
          <p:cNvPr id="6" name="TextBox 5"/>
          <p:cNvSpPr txBox="1"/>
          <p:nvPr/>
        </p:nvSpPr>
        <p:spPr>
          <a:xfrm rot="197742">
            <a:off x="7078628" y="3105665"/>
            <a:ext cx="4687329"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sz="2400" u="sng" dirty="0"/>
              <a:t>Extra challenge?  </a:t>
            </a:r>
            <a:r>
              <a:rPr lang="en-GB" sz="2400" dirty="0"/>
              <a:t>Try and incorporate some of the additional information into your explanation.</a:t>
            </a:r>
          </a:p>
        </p:txBody>
      </p:sp>
      <p:pic>
        <p:nvPicPr>
          <p:cNvPr id="7" name="Picture 6"/>
          <p:cNvPicPr>
            <a:picLocks noChangeAspect="1"/>
          </p:cNvPicPr>
          <p:nvPr/>
        </p:nvPicPr>
        <p:blipFill>
          <a:blip r:embed="rId2"/>
          <a:stretch>
            <a:fillRect/>
          </a:stretch>
        </p:blipFill>
        <p:spPr>
          <a:xfrm>
            <a:off x="1274515" y="2573942"/>
            <a:ext cx="3849419" cy="2569487"/>
          </a:xfrm>
          <a:prstGeom prst="rect">
            <a:avLst/>
          </a:prstGeom>
        </p:spPr>
      </p:pic>
    </p:spTree>
    <p:extLst>
      <p:ext uri="{BB962C8B-B14F-4D97-AF65-F5344CB8AC3E}">
        <p14:creationId xmlns:p14="http://schemas.microsoft.com/office/powerpoint/2010/main" val="62841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ACE51-A12B-EE42-AAC5-5BF58A414F12}"/>
              </a:ext>
            </a:extLst>
          </p:cNvPr>
          <p:cNvSpPr>
            <a:spLocks noGrp="1"/>
          </p:cNvSpPr>
          <p:nvPr>
            <p:ph type="title"/>
          </p:nvPr>
        </p:nvSpPr>
        <p:spPr/>
        <p:txBody>
          <a:bodyPr/>
          <a:lstStyle/>
          <a:p>
            <a:r>
              <a:rPr lang="en-US" dirty="0"/>
              <a:t>Tasks – To print</a:t>
            </a:r>
          </a:p>
        </p:txBody>
      </p:sp>
      <p:sp>
        <p:nvSpPr>
          <p:cNvPr id="3" name="Text Placeholder 2">
            <a:extLst>
              <a:ext uri="{FF2B5EF4-FFF2-40B4-BE49-F238E27FC236}">
                <a16:creationId xmlns:a16="http://schemas.microsoft.com/office/drawing/2014/main" id="{C0F5C043-D48A-554A-ADC2-1816C35DDF1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29308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6E09879-BEA0-7C4E-90AB-3DEF690F9052}"/>
              </a:ext>
            </a:extLst>
          </p:cNvPr>
          <p:cNvGraphicFramePr>
            <a:graphicFrameLocks noGrp="1"/>
          </p:cNvGraphicFramePr>
          <p:nvPr/>
        </p:nvGraphicFramePr>
        <p:xfrm>
          <a:off x="337457" y="558585"/>
          <a:ext cx="11604171" cy="5754090"/>
        </p:xfrm>
        <a:graphic>
          <a:graphicData uri="http://schemas.openxmlformats.org/drawingml/2006/table">
            <a:tbl>
              <a:tblPr firstRow="1" firstCol="1" lastRow="1" lastCol="1" bandRow="1" bandCol="1">
                <a:tableStyleId>{5C22544A-7EE6-4342-B048-85BDC9FD1C3A}</a:tableStyleId>
              </a:tblPr>
              <a:tblGrid>
                <a:gridCol w="3799753">
                  <a:extLst>
                    <a:ext uri="{9D8B030D-6E8A-4147-A177-3AD203B41FA5}">
                      <a16:colId xmlns:a16="http://schemas.microsoft.com/office/drawing/2014/main" val="2722167988"/>
                    </a:ext>
                  </a:extLst>
                </a:gridCol>
                <a:gridCol w="3975710">
                  <a:extLst>
                    <a:ext uri="{9D8B030D-6E8A-4147-A177-3AD203B41FA5}">
                      <a16:colId xmlns:a16="http://schemas.microsoft.com/office/drawing/2014/main" val="2175188764"/>
                    </a:ext>
                  </a:extLst>
                </a:gridCol>
                <a:gridCol w="3828708">
                  <a:extLst>
                    <a:ext uri="{9D8B030D-6E8A-4147-A177-3AD203B41FA5}">
                      <a16:colId xmlns:a16="http://schemas.microsoft.com/office/drawing/2014/main" val="3648673909"/>
                    </a:ext>
                  </a:extLst>
                </a:gridCol>
              </a:tblGrid>
              <a:tr h="1913610">
                <a:tc>
                  <a:txBody>
                    <a:bodyPr/>
                    <a:lstStyle/>
                    <a:p>
                      <a:pPr marL="0" marR="0" algn="ctr">
                        <a:spcBef>
                          <a:spcPts val="0"/>
                        </a:spcBef>
                        <a:spcAft>
                          <a:spcPts val="0"/>
                        </a:spcAft>
                      </a:pPr>
                      <a:r>
                        <a:rPr lang="en-GB" sz="1800" b="0" dirty="0">
                          <a:solidFill>
                            <a:schemeClr val="tx1"/>
                          </a:solidFill>
                          <a:effectLst/>
                          <a:latin typeface="Avenir Next" panose="020B0503020202020204" pitchFamily="34" charset="0"/>
                        </a:rPr>
                        <a:t> </a:t>
                      </a:r>
                      <a:endParaRPr lang="en-US" sz="1800" b="0" dirty="0">
                        <a:solidFill>
                          <a:schemeClr val="tx1"/>
                        </a:solidFill>
                        <a:effectLst/>
                        <a:latin typeface="Avenir Next" panose="020B0503020202020204" pitchFamily="34" charset="0"/>
                      </a:endParaRPr>
                    </a:p>
                    <a:p>
                      <a:pPr marL="0" marR="0" algn="ctr">
                        <a:spcBef>
                          <a:spcPts val="0"/>
                        </a:spcBef>
                        <a:spcAft>
                          <a:spcPts val="0"/>
                        </a:spcAft>
                      </a:pPr>
                      <a:endParaRPr lang="en-GB"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Tropical storms begin when thunderstorms move over tropical ocean water.</a:t>
                      </a:r>
                      <a:endParaRPr lang="en-US"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 </a:t>
                      </a:r>
                      <a:endParaRPr lang="en-US"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 </a:t>
                      </a:r>
                      <a:endParaRPr lang="en-US" sz="1800" b="0" dirty="0">
                        <a:solidFill>
                          <a:schemeClr val="tx1"/>
                        </a:solidFill>
                        <a:effectLst/>
                        <a:latin typeface="Avenir Next" panose="020B0503020202020204" pitchFamily="34" charset="0"/>
                        <a:ea typeface="Times New Roman" panose="02020603050405020304" pitchFamily="18" charset="0"/>
                      </a:endParaRPr>
                    </a:p>
                  </a:txBody>
                  <a:tcPr marL="66602" marR="66602" marT="0" marB="0">
                    <a:solidFill>
                      <a:schemeClr val="accent6">
                        <a:lumMod val="60000"/>
                        <a:lumOff val="40000"/>
                      </a:schemeClr>
                    </a:solidFill>
                  </a:tcPr>
                </a:tc>
                <a:tc>
                  <a:txBody>
                    <a:bodyPr/>
                    <a:lstStyle/>
                    <a:p>
                      <a:pPr marL="0" marR="0" algn="ctr">
                        <a:spcBef>
                          <a:spcPts val="0"/>
                        </a:spcBef>
                        <a:spcAft>
                          <a:spcPts val="0"/>
                        </a:spcAft>
                      </a:pPr>
                      <a:r>
                        <a:rPr lang="en-GB" sz="1800" b="0" dirty="0">
                          <a:solidFill>
                            <a:schemeClr val="tx1"/>
                          </a:solidFill>
                          <a:effectLst/>
                          <a:latin typeface="Avenir Next" panose="020B0503020202020204" pitchFamily="34" charset="0"/>
                        </a:rPr>
                        <a:t> </a:t>
                      </a:r>
                      <a:endParaRPr lang="en-US"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 </a:t>
                      </a:r>
                      <a:endParaRPr lang="en-US"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Tropical oceans (at least 27°C) warm the air above it.</a:t>
                      </a:r>
                      <a:endParaRPr lang="en-US"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 </a:t>
                      </a:r>
                      <a:endParaRPr lang="en-US" sz="1800" b="0" dirty="0">
                        <a:solidFill>
                          <a:schemeClr val="tx1"/>
                        </a:solidFill>
                        <a:effectLst/>
                        <a:latin typeface="Avenir Next" panose="020B0503020202020204" pitchFamily="34" charset="0"/>
                        <a:ea typeface="Times New Roman" panose="02020603050405020304" pitchFamily="18" charset="0"/>
                      </a:endParaRPr>
                    </a:p>
                  </a:txBody>
                  <a:tcPr marL="66602" marR="66602" marT="0" marB="0">
                    <a:solidFill>
                      <a:schemeClr val="accent6">
                        <a:lumMod val="60000"/>
                        <a:lumOff val="40000"/>
                      </a:schemeClr>
                    </a:solidFill>
                  </a:tcPr>
                </a:tc>
                <a:tc>
                  <a:txBody>
                    <a:bodyPr/>
                    <a:lstStyle/>
                    <a:p>
                      <a:pPr marL="0" marR="0" algn="ctr">
                        <a:spcBef>
                          <a:spcPts val="0"/>
                        </a:spcBef>
                        <a:spcAft>
                          <a:spcPts val="0"/>
                        </a:spcAft>
                      </a:pPr>
                      <a:endParaRPr lang="en-GB" sz="1800" b="0" dirty="0">
                        <a:solidFill>
                          <a:schemeClr val="tx1"/>
                        </a:solidFill>
                        <a:effectLst/>
                        <a:latin typeface="Avenir Next" panose="020B0503020202020204" pitchFamily="34" charset="0"/>
                      </a:endParaRPr>
                    </a:p>
                    <a:p>
                      <a:pPr marL="0" marR="0" algn="ctr">
                        <a:spcBef>
                          <a:spcPts val="0"/>
                        </a:spcBef>
                        <a:spcAft>
                          <a:spcPts val="0"/>
                        </a:spcAft>
                      </a:pPr>
                      <a:endParaRPr lang="en-GB"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This warm, moist air starts to rise.</a:t>
                      </a:r>
                      <a:endParaRPr lang="en-US" sz="1800" b="0" dirty="0">
                        <a:solidFill>
                          <a:schemeClr val="tx1"/>
                        </a:solidFill>
                        <a:effectLst/>
                        <a:latin typeface="Avenir Next" panose="020B0503020202020204" pitchFamily="34" charset="0"/>
                        <a:ea typeface="Times New Roman" panose="02020603050405020304" pitchFamily="18" charset="0"/>
                      </a:endParaRPr>
                    </a:p>
                  </a:txBody>
                  <a:tcPr marL="66602" marR="66602" marT="0" marB="0">
                    <a:solidFill>
                      <a:schemeClr val="accent6">
                        <a:lumMod val="60000"/>
                        <a:lumOff val="40000"/>
                      </a:schemeClr>
                    </a:solidFill>
                  </a:tcPr>
                </a:tc>
                <a:extLst>
                  <a:ext uri="{0D108BD9-81ED-4DB2-BD59-A6C34878D82A}">
                    <a16:rowId xmlns:a16="http://schemas.microsoft.com/office/drawing/2014/main" val="4074177072"/>
                  </a:ext>
                </a:extLst>
              </a:tr>
              <a:tr h="1913610">
                <a:tc>
                  <a:txBody>
                    <a:bodyPr/>
                    <a:lstStyle/>
                    <a:p>
                      <a:pPr marL="0" marR="0" algn="ctr">
                        <a:spcBef>
                          <a:spcPts val="0"/>
                        </a:spcBef>
                        <a:spcAft>
                          <a:spcPts val="0"/>
                        </a:spcAft>
                      </a:pPr>
                      <a:endParaRPr lang="en-GB"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Because this air is evaporating, there is less air left near the surface. This causes an area of low air pressure.</a:t>
                      </a:r>
                      <a:endParaRPr lang="en-US" sz="1800" b="0" dirty="0">
                        <a:solidFill>
                          <a:schemeClr val="tx1"/>
                        </a:solidFill>
                        <a:effectLst/>
                        <a:latin typeface="Avenir Next" panose="020B0503020202020204" pitchFamily="34" charset="0"/>
                        <a:ea typeface="Times New Roman" panose="02020603050405020304" pitchFamily="18" charset="0"/>
                      </a:endParaRPr>
                    </a:p>
                  </a:txBody>
                  <a:tcPr marL="66602" marR="66602" marT="0" marB="0">
                    <a:solidFill>
                      <a:schemeClr val="accent6">
                        <a:lumMod val="60000"/>
                        <a:lumOff val="40000"/>
                      </a:schemeClr>
                    </a:solidFill>
                  </a:tcPr>
                </a:tc>
                <a:tc>
                  <a:txBody>
                    <a:bodyPr/>
                    <a:lstStyle/>
                    <a:p>
                      <a:pPr marL="0" marR="0" algn="ctr">
                        <a:spcBef>
                          <a:spcPts val="0"/>
                        </a:spcBef>
                        <a:spcAft>
                          <a:spcPts val="0"/>
                        </a:spcAft>
                      </a:pPr>
                      <a:endParaRPr lang="en-GB"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Surrounding air rapidly moves into the low pressure area to fill the space, causing wind speeds to increase.</a:t>
                      </a:r>
                      <a:endParaRPr lang="en-US"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 </a:t>
                      </a:r>
                      <a:endParaRPr lang="en-US"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 </a:t>
                      </a:r>
                      <a:endParaRPr lang="en-US" sz="1800" b="0" dirty="0">
                        <a:solidFill>
                          <a:schemeClr val="tx1"/>
                        </a:solidFill>
                        <a:effectLst/>
                        <a:latin typeface="Avenir Next" panose="020B0503020202020204" pitchFamily="34" charset="0"/>
                        <a:ea typeface="Times New Roman" panose="02020603050405020304" pitchFamily="18" charset="0"/>
                      </a:endParaRPr>
                    </a:p>
                  </a:txBody>
                  <a:tcPr marL="66602" marR="66602" marT="0" marB="0">
                    <a:solidFill>
                      <a:schemeClr val="accent6">
                        <a:lumMod val="60000"/>
                        <a:lumOff val="40000"/>
                      </a:schemeClr>
                    </a:solidFill>
                  </a:tcPr>
                </a:tc>
                <a:tc>
                  <a:txBody>
                    <a:bodyPr/>
                    <a:lstStyle/>
                    <a:p>
                      <a:pPr marL="0" marR="0" algn="ctr">
                        <a:spcBef>
                          <a:spcPts val="0"/>
                        </a:spcBef>
                        <a:spcAft>
                          <a:spcPts val="0"/>
                        </a:spcAft>
                      </a:pPr>
                      <a:endParaRPr lang="en-GB"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As the warmed, moist air rises and cools off, the water in the air forms clouds.</a:t>
                      </a:r>
                      <a:endParaRPr lang="en-US"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 </a:t>
                      </a:r>
                      <a:endParaRPr lang="en-US" sz="1800" b="0" dirty="0">
                        <a:solidFill>
                          <a:schemeClr val="tx1"/>
                        </a:solidFill>
                        <a:effectLst/>
                        <a:latin typeface="Avenir Next" panose="020B0503020202020204" pitchFamily="34" charset="0"/>
                        <a:ea typeface="Times New Roman" panose="02020603050405020304" pitchFamily="18" charset="0"/>
                      </a:endParaRPr>
                    </a:p>
                  </a:txBody>
                  <a:tcPr marL="66602" marR="66602" marT="0" marB="0">
                    <a:solidFill>
                      <a:schemeClr val="accent6">
                        <a:lumMod val="60000"/>
                        <a:lumOff val="40000"/>
                      </a:schemeClr>
                    </a:solidFill>
                  </a:tcPr>
                </a:tc>
                <a:extLst>
                  <a:ext uri="{0D108BD9-81ED-4DB2-BD59-A6C34878D82A}">
                    <a16:rowId xmlns:a16="http://schemas.microsoft.com/office/drawing/2014/main" val="3091547233"/>
                  </a:ext>
                </a:extLst>
              </a:tr>
              <a:tr h="1913610">
                <a:tc>
                  <a:txBody>
                    <a:bodyPr/>
                    <a:lstStyle/>
                    <a:p>
                      <a:pPr marL="0" marR="0" algn="ctr">
                        <a:spcBef>
                          <a:spcPts val="0"/>
                        </a:spcBef>
                        <a:spcAft>
                          <a:spcPts val="0"/>
                        </a:spcAft>
                      </a:pPr>
                      <a:endParaRPr lang="en-GB"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The whole system of clouds and wind spins due to the trade winds and the earth’s rotation.</a:t>
                      </a:r>
                      <a:endParaRPr lang="en-US" sz="1800" b="0" dirty="0">
                        <a:solidFill>
                          <a:schemeClr val="tx1"/>
                        </a:solidFill>
                        <a:effectLst/>
                        <a:latin typeface="Avenir Next" panose="020B0503020202020204" pitchFamily="34" charset="0"/>
                        <a:ea typeface="Times New Roman" panose="02020603050405020304" pitchFamily="18" charset="0"/>
                      </a:endParaRPr>
                    </a:p>
                  </a:txBody>
                  <a:tcPr marL="66602" marR="66602" marT="0" marB="0">
                    <a:solidFill>
                      <a:schemeClr val="accent6">
                        <a:lumMod val="60000"/>
                        <a:lumOff val="40000"/>
                      </a:schemeClr>
                    </a:solidFill>
                  </a:tcPr>
                </a:tc>
                <a:tc>
                  <a:txBody>
                    <a:bodyPr/>
                    <a:lstStyle/>
                    <a:p>
                      <a:pPr marL="0" marR="0" algn="ctr">
                        <a:spcBef>
                          <a:spcPts val="0"/>
                        </a:spcBef>
                        <a:spcAft>
                          <a:spcPts val="0"/>
                        </a:spcAft>
                      </a:pPr>
                      <a:endParaRPr lang="en-GB"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As the storm moves over the ocean, it picks up more warm moist air and grows. The speed of its winds increases as more air is sucked in.</a:t>
                      </a:r>
                      <a:endParaRPr lang="en-US" sz="1800" b="0" dirty="0">
                        <a:solidFill>
                          <a:schemeClr val="tx1"/>
                        </a:solidFill>
                        <a:effectLst/>
                        <a:latin typeface="Avenir Next" panose="020B0503020202020204" pitchFamily="34" charset="0"/>
                        <a:ea typeface="Times New Roman" panose="02020603050405020304" pitchFamily="18" charset="0"/>
                      </a:endParaRPr>
                    </a:p>
                  </a:txBody>
                  <a:tcPr marL="66602" marR="66602" marT="0" marB="0">
                    <a:solidFill>
                      <a:schemeClr val="accent6">
                        <a:lumMod val="60000"/>
                        <a:lumOff val="40000"/>
                      </a:schemeClr>
                    </a:solidFill>
                  </a:tcPr>
                </a:tc>
                <a:tc>
                  <a:txBody>
                    <a:bodyPr/>
                    <a:lstStyle/>
                    <a:p>
                      <a:pPr marL="0" marR="0" algn="ctr">
                        <a:spcBef>
                          <a:spcPts val="0"/>
                        </a:spcBef>
                        <a:spcAft>
                          <a:spcPts val="0"/>
                        </a:spcAft>
                      </a:pPr>
                      <a:endParaRPr lang="en-GB" sz="1800" b="0" dirty="0">
                        <a:solidFill>
                          <a:schemeClr val="tx1"/>
                        </a:solidFill>
                        <a:effectLst/>
                        <a:latin typeface="Avenir Next" panose="020B0503020202020204" pitchFamily="34" charset="0"/>
                      </a:endParaRPr>
                    </a:p>
                    <a:p>
                      <a:pPr marL="0" marR="0" algn="ctr">
                        <a:spcBef>
                          <a:spcPts val="0"/>
                        </a:spcBef>
                        <a:spcAft>
                          <a:spcPts val="0"/>
                        </a:spcAft>
                      </a:pPr>
                      <a:r>
                        <a:rPr lang="en-GB" sz="1800" b="0" dirty="0">
                          <a:solidFill>
                            <a:schemeClr val="tx1"/>
                          </a:solidFill>
                          <a:effectLst/>
                          <a:latin typeface="Avenir Next" panose="020B0503020202020204" pitchFamily="34" charset="0"/>
                        </a:rPr>
                        <a:t>It can take hours or days to fully form a tropical storm. The eye has is an area of calm winds which are surrounded by the deadly Eye wall of high winds and heavy rain.</a:t>
                      </a:r>
                      <a:endParaRPr lang="en-US" sz="1800" b="0" dirty="0">
                        <a:solidFill>
                          <a:schemeClr val="tx1"/>
                        </a:solidFill>
                        <a:effectLst/>
                        <a:latin typeface="Avenir Next" panose="020B0503020202020204" pitchFamily="34" charset="0"/>
                        <a:ea typeface="Times New Roman" panose="02020603050405020304" pitchFamily="18" charset="0"/>
                      </a:endParaRPr>
                    </a:p>
                  </a:txBody>
                  <a:tcPr marL="66602" marR="66602" marT="0" marB="0">
                    <a:solidFill>
                      <a:schemeClr val="accent6">
                        <a:lumMod val="60000"/>
                        <a:lumOff val="40000"/>
                      </a:schemeClr>
                    </a:solidFill>
                  </a:tcPr>
                </a:tc>
                <a:extLst>
                  <a:ext uri="{0D108BD9-81ED-4DB2-BD59-A6C34878D82A}">
                    <a16:rowId xmlns:a16="http://schemas.microsoft.com/office/drawing/2014/main" val="349673047"/>
                  </a:ext>
                </a:extLst>
              </a:tr>
            </a:tbl>
          </a:graphicData>
        </a:graphic>
      </p:graphicFrame>
    </p:spTree>
    <p:extLst>
      <p:ext uri="{BB962C8B-B14F-4D97-AF65-F5344CB8AC3E}">
        <p14:creationId xmlns:p14="http://schemas.microsoft.com/office/powerpoint/2010/main" val="4151671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664</Words>
  <Application>Microsoft Macintosh PowerPoint</Application>
  <PresentationFormat>Widescreen</PresentationFormat>
  <Paragraphs>69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Avenir Next</vt:lpstr>
      <vt:lpstr>Calibri</vt:lpstr>
      <vt:lpstr>Calibri Light</vt:lpstr>
      <vt:lpstr>Wingdings</vt:lpstr>
      <vt:lpstr>Office Theme</vt:lpstr>
      <vt:lpstr>Tropical storms</vt:lpstr>
      <vt:lpstr>PowerPoint Presentation</vt:lpstr>
      <vt:lpstr>PowerPoint Presentation</vt:lpstr>
      <vt:lpstr>PowerPoint Presentation</vt:lpstr>
      <vt:lpstr>PowerPoint Presentation</vt:lpstr>
      <vt:lpstr>PowerPoint Presentation</vt:lpstr>
      <vt:lpstr>PowerPoint Presentation</vt:lpstr>
      <vt:lpstr>Tasks – To print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Tropical storms</dc:title>
  <dc:creator>Helen Morgan</dc:creator>
  <cp:lastModifiedBy>Helen Morgan</cp:lastModifiedBy>
  <cp:revision>1</cp:revision>
  <dcterms:created xsi:type="dcterms:W3CDTF">2021-09-06T13:33:10Z</dcterms:created>
  <dcterms:modified xsi:type="dcterms:W3CDTF">2021-09-06T13:33:46Z</dcterms:modified>
</cp:coreProperties>
</file>