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DE574B-9894-4976-B895-1B82AD989557}" v="9" dt="2019-11-11T04:36:00.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91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8DE574B-9894-4976-B895-1B82AD989557}"/>
    <pc:docChg chg="modSld">
      <pc:chgData name="" userId="" providerId="" clId="Web-{38DE574B-9894-4976-B895-1B82AD989557}" dt="2019-11-11T04:36:00.081" v="7" actId="20577"/>
      <pc:docMkLst>
        <pc:docMk/>
      </pc:docMkLst>
      <pc:sldChg chg="modSp">
        <pc:chgData name="" userId="" providerId="" clId="Web-{38DE574B-9894-4976-B895-1B82AD989557}" dt="2019-11-11T04:35:52.534" v="4" actId="20577"/>
        <pc:sldMkLst>
          <pc:docMk/>
          <pc:sldMk cId="0" sldId="257"/>
        </pc:sldMkLst>
        <pc:spChg chg="mod">
          <ac:chgData name="" userId="" providerId="" clId="Web-{38DE574B-9894-4976-B895-1B82AD989557}" dt="2019-11-11T04:35:52.534" v="4" actId="20577"/>
          <ac:spMkLst>
            <pc:docMk/>
            <pc:sldMk cId="0" sldId="257"/>
            <ac:spMk id="2" creationId="{00000000-0000-0000-0000-000000000000}"/>
          </ac:spMkLst>
        </pc:spChg>
      </pc:sldChg>
      <pc:sldChg chg="modSp">
        <pc:chgData name="" userId="" providerId="" clId="Web-{38DE574B-9894-4976-B895-1B82AD989557}" dt="2019-11-11T04:36:00.081" v="7" actId="20577"/>
        <pc:sldMkLst>
          <pc:docMk/>
          <pc:sldMk cId="0" sldId="258"/>
        </pc:sldMkLst>
        <pc:spChg chg="mod">
          <ac:chgData name="" userId="" providerId="" clId="Web-{38DE574B-9894-4976-B895-1B82AD989557}" dt="2019-11-11T04:36:00.081" v="7" actId="20577"/>
          <ac:spMkLst>
            <pc:docMk/>
            <pc:sldMk cId="0" sldId="258"/>
            <ac:spMk id="6" creationId="{00000000-0000-0000-0000-000000000000}"/>
          </ac:spMkLst>
        </pc:spChg>
      </pc:sldChg>
      <pc:sldChg chg="modSp">
        <pc:chgData name="" userId="" providerId="" clId="Web-{38DE574B-9894-4976-B895-1B82AD989557}" dt="2019-11-11T04:35:37.753" v="1" actId="20577"/>
        <pc:sldMkLst>
          <pc:docMk/>
          <pc:sldMk cId="0" sldId="259"/>
        </pc:sldMkLst>
        <pc:spChg chg="mod">
          <ac:chgData name="" userId="" providerId="" clId="Web-{38DE574B-9894-4976-B895-1B82AD989557}" dt="2019-11-11T04:35:37.753" v="1" actId="20577"/>
          <ac:spMkLst>
            <pc:docMk/>
            <pc:sldMk cId="0" sldId="259"/>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9D7035C-2F34-416A-B2CF-652C3F35D7F9}" type="datetimeFigureOut">
              <a:rPr lang="en-GB" smtClean="0"/>
              <a:t>10/11/2019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D7035C-2F34-416A-B2CF-652C3F35D7F9}" type="datetimeFigureOut">
              <a:rPr lang="en-GB" smtClean="0"/>
              <a:t>10/11/2019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D7035C-2F34-416A-B2CF-652C3F35D7F9}" type="datetimeFigureOut">
              <a:rPr lang="en-GB" smtClean="0"/>
              <a:t>10/11/2019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D7035C-2F34-416A-B2CF-652C3F35D7F9}" type="datetimeFigureOut">
              <a:rPr lang="en-GB" smtClean="0"/>
              <a:t>10/11/2019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D7035C-2F34-416A-B2CF-652C3F35D7F9}" type="datetimeFigureOut">
              <a:rPr lang="en-GB" smtClean="0"/>
              <a:t>10/11/2019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9D7035C-2F34-416A-B2CF-652C3F35D7F9}" type="datetimeFigureOut">
              <a:rPr lang="en-GB" smtClean="0"/>
              <a:t>10/11/2019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9D7035C-2F34-416A-B2CF-652C3F35D7F9}" type="datetimeFigureOut">
              <a:rPr lang="en-GB" smtClean="0"/>
              <a:t>10/11/2019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9D7035C-2F34-416A-B2CF-652C3F35D7F9}" type="datetimeFigureOut">
              <a:rPr lang="en-GB" smtClean="0"/>
              <a:t>10/11/2019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7035C-2F34-416A-B2CF-652C3F35D7F9}" type="datetimeFigureOut">
              <a:rPr lang="en-GB" smtClean="0"/>
              <a:t>10/11/2019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D7035C-2F34-416A-B2CF-652C3F35D7F9}" type="datetimeFigureOut">
              <a:rPr lang="en-GB" smtClean="0"/>
              <a:t>10/11/2019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D7035C-2F34-416A-B2CF-652C3F35D7F9}" type="datetimeFigureOut">
              <a:rPr lang="en-GB" smtClean="0"/>
              <a:t>10/11/2019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13AB0-6131-4295-A8A2-9F628EF7A98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9D7035C-2F34-416A-B2CF-652C3F35D7F9}" type="datetimeFigureOut">
              <a:rPr lang="en-GB" smtClean="0"/>
              <a:t>10/11/2019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F113AB0-6131-4295-A8A2-9F628EF7A98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283"/>
            <a:ext cx="6172200" cy="571504"/>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1800" b="1" dirty="0"/>
              <a:t>Could the Christian Church limit the power of medieval monarchs?</a:t>
            </a:r>
            <a:r>
              <a:rPr lang="en-GB" sz="1800" dirty="0"/>
              <a:t>			</a:t>
            </a:r>
          </a:p>
        </p:txBody>
      </p:sp>
      <p:pic>
        <p:nvPicPr>
          <p:cNvPr id="53250" name="Picture 2" descr="http://t0.gstatic.com/images?q=tbn:ANd9GcSZygf-jiwl9212Wk6Kwq0e9E4roctvTMgAgqLxD8B8cZsGul7S"/>
          <p:cNvPicPr>
            <a:picLocks noChangeAspect="1" noChangeArrowheads="1"/>
          </p:cNvPicPr>
          <p:nvPr/>
        </p:nvPicPr>
        <p:blipFill>
          <a:blip r:embed="rId2" cstate="print"/>
          <a:srcRect/>
          <a:stretch>
            <a:fillRect/>
          </a:stretch>
        </p:blipFill>
        <p:spPr bwMode="auto">
          <a:xfrm>
            <a:off x="116632" y="942796"/>
            <a:ext cx="1584176" cy="1901013"/>
          </a:xfrm>
          <a:prstGeom prst="rect">
            <a:avLst/>
          </a:prstGeom>
          <a:noFill/>
        </p:spPr>
      </p:pic>
      <p:pic>
        <p:nvPicPr>
          <p:cNvPr id="53252" name="Picture 4" descr="http://t1.gstatic.com/images?q=tbn:ANd9GcRRBfI_4_rkHwBQricyutL2J5r_VgKJlQCN3nLN-2rkTvWIhWAhfw"/>
          <p:cNvPicPr>
            <a:picLocks noChangeAspect="1" noChangeArrowheads="1"/>
          </p:cNvPicPr>
          <p:nvPr/>
        </p:nvPicPr>
        <p:blipFill>
          <a:blip r:embed="rId3" cstate="print"/>
          <a:srcRect/>
          <a:stretch>
            <a:fillRect/>
          </a:stretch>
        </p:blipFill>
        <p:spPr bwMode="auto">
          <a:xfrm>
            <a:off x="19" y="6012160"/>
            <a:ext cx="2153141" cy="3131840"/>
          </a:xfrm>
          <a:prstGeom prst="rect">
            <a:avLst/>
          </a:prstGeom>
          <a:noFill/>
        </p:spPr>
      </p:pic>
      <p:sp>
        <p:nvSpPr>
          <p:cNvPr id="5" name="Rectangle 4"/>
          <p:cNvSpPr/>
          <p:nvPr/>
        </p:nvSpPr>
        <p:spPr>
          <a:xfrm>
            <a:off x="4653138" y="827584"/>
            <a:ext cx="2060848" cy="29523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a:t>Medieval Monarchs are generally remembered as being REALLY powerful – but were they? Your task this week is to decide whether the Christian Church was more powerful than the king! </a:t>
            </a:r>
          </a:p>
          <a:p>
            <a:pPr algn="ctr"/>
            <a:endParaRPr lang="en-GB" sz="1400" dirty="0"/>
          </a:p>
          <a:p>
            <a:pPr algn="ctr"/>
            <a:r>
              <a:rPr lang="en-GB" sz="1400" b="1" dirty="0"/>
              <a:t>YOU WILL NEED YOUR CLASSWORK NOTES TO HELP YOU</a:t>
            </a:r>
          </a:p>
        </p:txBody>
      </p:sp>
      <p:pic>
        <p:nvPicPr>
          <p:cNvPr id="10241" name="Picture 1"/>
          <p:cNvPicPr>
            <a:picLocks noChangeAspect="1" noChangeArrowheads="1"/>
          </p:cNvPicPr>
          <p:nvPr/>
        </p:nvPicPr>
        <p:blipFill>
          <a:blip r:embed="rId4" cstate="print"/>
          <a:srcRect l="39083" t="20469" r="12215" b="15547"/>
          <a:stretch>
            <a:fillRect/>
          </a:stretch>
        </p:blipFill>
        <p:spPr bwMode="auto">
          <a:xfrm>
            <a:off x="3933076" y="3923928"/>
            <a:ext cx="2827145" cy="2088232"/>
          </a:xfrm>
          <a:prstGeom prst="rect">
            <a:avLst/>
          </a:prstGeom>
          <a:noFill/>
          <a:ln w="38100">
            <a:solidFill>
              <a:schemeClr val="accent1"/>
            </a:solidFill>
            <a:miter lim="800000"/>
            <a:headEnd/>
            <a:tailEnd/>
          </a:ln>
        </p:spPr>
      </p:pic>
      <p:cxnSp>
        <p:nvCxnSpPr>
          <p:cNvPr id="8" name="Straight Arrow Connector 7"/>
          <p:cNvCxnSpPr/>
          <p:nvPr/>
        </p:nvCxnSpPr>
        <p:spPr>
          <a:xfrm rot="5400000">
            <a:off x="4329100" y="3671901"/>
            <a:ext cx="936104"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700809" y="899592"/>
            <a:ext cx="2880320" cy="201622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000" b="1" u="sng" dirty="0"/>
              <a:t>Famous Incident 1: William II and Anselm</a:t>
            </a:r>
            <a:endParaRPr lang="en-GB" sz="1000" dirty="0"/>
          </a:p>
          <a:p>
            <a:r>
              <a:rPr lang="en-GB" sz="1000" dirty="0"/>
              <a:t>William II was unusual for his time because he did not have respect for the Church. The Church did not like William because he stole from churches where there was no priest or bishop.  This made the Catholic Church angry. </a:t>
            </a:r>
          </a:p>
          <a:p>
            <a:r>
              <a:rPr lang="en-GB" sz="1000" dirty="0"/>
              <a:t>William II asked a man called Anselm to be Archbishop of Canterbury but they soon fell out.</a:t>
            </a:r>
          </a:p>
          <a:p>
            <a:r>
              <a:rPr lang="en-GB" sz="1000" dirty="0"/>
              <a:t>A meeting was called in 1095 to deal with the argument between Anselm and William II. Anselm asked the Pope to help. The King continued to make Anselm’s life difficult and in 1097 Anselm left for Europe.</a:t>
            </a:r>
          </a:p>
        </p:txBody>
      </p:sp>
      <p:sp>
        <p:nvSpPr>
          <p:cNvPr id="10" name="Rectangle 9"/>
          <p:cNvSpPr/>
          <p:nvPr/>
        </p:nvSpPr>
        <p:spPr>
          <a:xfrm>
            <a:off x="1" y="2987824"/>
            <a:ext cx="3933056" cy="302433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000" b="1" u="sng" dirty="0"/>
              <a:t>Famous Incident 2:  Henry II and Thomas Becket</a:t>
            </a:r>
            <a:endParaRPr lang="en-GB" sz="1000" dirty="0"/>
          </a:p>
          <a:p>
            <a:r>
              <a:rPr lang="en-GB" sz="1000" dirty="0"/>
              <a:t>In Medieval England the Church was all powerful and the Archbishop was the most important job in the church. </a:t>
            </a:r>
          </a:p>
          <a:p>
            <a:r>
              <a:rPr lang="en-GB" sz="1000" dirty="0"/>
              <a:t>In 1162, Henry II appointed Thomas Becket, as Archbishop of Canterbury. Henry believed that Church courts did not set a good example as they were too soft on offenders. Henry hoped that by appointing his good friend Becket, he might have more of a say in how the Church punished people. </a:t>
            </a:r>
          </a:p>
          <a:p>
            <a:r>
              <a:rPr lang="en-GB" sz="1000" dirty="0"/>
              <a:t>In 1164 Henry and Thomas quarrelled. Henry passed a law which said that any person found guilty in a Church court would be punished by a royal court. Becket refused to agree to this and he fled to Europe. It took six years before Becket felt safe enough to return to England. However, they quickly fell out again.  Henry was furious and shouted "</a:t>
            </a:r>
            <a:r>
              <a:rPr lang="en-GB" sz="1000" b="1" dirty="0"/>
              <a:t>will no-one rid me of this troublesome priest?</a:t>
            </a:r>
            <a:r>
              <a:rPr lang="en-GB" sz="1000" dirty="0"/>
              <a:t>" Four knights heard what Henry had shouted and thought that the king wanted Becket dead. On December 29th 1170 they killed Becket in Canterbury Cathedral.  </a:t>
            </a:r>
          </a:p>
          <a:p>
            <a:r>
              <a:rPr lang="en-GB" sz="1000" dirty="0"/>
              <a:t>The pope quickly made Becket a saint. Henry II asked the pope for forgiveness and he walked bare foot to Canterbury to pray at the spot where Becket was killed. </a:t>
            </a:r>
          </a:p>
        </p:txBody>
      </p:sp>
      <p:sp>
        <p:nvSpPr>
          <p:cNvPr id="11" name="Rectangle 10"/>
          <p:cNvSpPr/>
          <p:nvPr/>
        </p:nvSpPr>
        <p:spPr>
          <a:xfrm>
            <a:off x="4005064" y="6084168"/>
            <a:ext cx="2852936" cy="30598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000" b="1" u="sng" dirty="0"/>
              <a:t>Famous Incident 3 King John and Pope Innocent III</a:t>
            </a:r>
            <a:endParaRPr lang="en-GB" sz="1000" dirty="0"/>
          </a:p>
          <a:p>
            <a:r>
              <a:rPr lang="en-GB" sz="1000" dirty="0"/>
              <a:t>John quarrelled with the pope in 1207 over who should be Archbishop of Canterbury. King John wanted it to be his choice. The Pope refused to accept John's choice. In 1208, the pope excommunicated John and put England under a Church law which said that no christening or marriage would be legal until the time the pope said that they would be. Church law said that only christened people could get to Heaven while children born out of marriage were doomed to Hell. The people of England blamed one person for this – King John.  </a:t>
            </a:r>
          </a:p>
          <a:p>
            <a:r>
              <a:rPr lang="en-GB" sz="1000" dirty="0"/>
              <a:t>In 1213 John gave in but the pope never fully trusted John and in 1214, the pope said that anybody could try to overthrow John. In 1214 John lost another expensive battle to the French. This was too much for the powerful English barons. In 1214, they rebelled. </a:t>
            </a:r>
          </a:p>
        </p:txBody>
      </p:sp>
      <p:pic>
        <p:nvPicPr>
          <p:cNvPr id="10243" name="Picture 3" descr="http://upload.wikimedia.org/wikipedia/commons/0/0c/John_of_England_(John_Lackland).jpg"/>
          <p:cNvPicPr>
            <a:picLocks noChangeAspect="1" noChangeArrowheads="1"/>
          </p:cNvPicPr>
          <p:nvPr/>
        </p:nvPicPr>
        <p:blipFill>
          <a:blip r:embed="rId5" cstate="print"/>
          <a:srcRect/>
          <a:stretch>
            <a:fillRect/>
          </a:stretch>
        </p:blipFill>
        <p:spPr bwMode="auto">
          <a:xfrm>
            <a:off x="2204866" y="6084168"/>
            <a:ext cx="1800200" cy="2971485"/>
          </a:xfrm>
          <a:prstGeom prst="rect">
            <a:avLst/>
          </a:prstGeom>
          <a:noFill/>
        </p:spPr>
      </p:pic>
      <p:sp>
        <p:nvSpPr>
          <p:cNvPr id="13" name="Rectangle 12"/>
          <p:cNvSpPr/>
          <p:nvPr/>
        </p:nvSpPr>
        <p:spPr>
          <a:xfrm>
            <a:off x="44626" y="2627784"/>
            <a:ext cx="1584176" cy="28803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Archbishop Anselm</a:t>
            </a:r>
          </a:p>
        </p:txBody>
      </p:sp>
      <p:sp>
        <p:nvSpPr>
          <p:cNvPr id="14" name="Rectangle 13"/>
          <p:cNvSpPr/>
          <p:nvPr/>
        </p:nvSpPr>
        <p:spPr>
          <a:xfrm>
            <a:off x="332656" y="6012160"/>
            <a:ext cx="1584176" cy="28803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Becket’s Murder</a:t>
            </a:r>
          </a:p>
        </p:txBody>
      </p:sp>
      <p:sp>
        <p:nvSpPr>
          <p:cNvPr id="15" name="Rectangle 14"/>
          <p:cNvSpPr/>
          <p:nvPr/>
        </p:nvSpPr>
        <p:spPr>
          <a:xfrm>
            <a:off x="2132856" y="8748464"/>
            <a:ext cx="1728192" cy="39553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t>King John depicted with the Church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7166" y="899592"/>
            <a:ext cx="6172200" cy="799288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r>
              <a:rPr lang="en-GB" sz="1200" b="1" dirty="0">
                <a:solidFill>
                  <a:schemeClr val="tx1"/>
                </a:solidFill>
              </a:rPr>
              <a:t>Instructions</a:t>
            </a:r>
            <a:r>
              <a:rPr lang="en-GB" sz="1200" dirty="0">
                <a:solidFill>
                  <a:schemeClr val="tx1"/>
                </a:solidFill>
              </a:rPr>
              <a:t>: There are a number of questions below that ask you to THINK HARD about the facts you have studied in the lesson. You should use the questions to help you answer the KEY QUESTION at the top of the page.  You do not have to do all the questions. Chose 3-4 to answer  e.g. Bronze </a:t>
            </a:r>
            <a:r>
              <a:rPr lang="en-GB" sz="1200" dirty="0" err="1">
                <a:solidFill>
                  <a:schemeClr val="tx1"/>
                </a:solidFill>
              </a:rPr>
              <a:t>Bronze</a:t>
            </a:r>
            <a:r>
              <a:rPr lang="en-GB" sz="1200" dirty="0">
                <a:solidFill>
                  <a:schemeClr val="tx1"/>
                </a:solidFill>
              </a:rPr>
              <a:t> </a:t>
            </a:r>
            <a:r>
              <a:rPr lang="en-GB" sz="1200" dirty="0" err="1">
                <a:solidFill>
                  <a:schemeClr val="tx1"/>
                </a:solidFill>
              </a:rPr>
              <a:t>Bronze</a:t>
            </a:r>
            <a:r>
              <a:rPr lang="en-GB" sz="1200" dirty="0">
                <a:solidFill>
                  <a:schemeClr val="tx1"/>
                </a:solidFill>
              </a:rPr>
              <a:t>  or Bronze Silver </a:t>
            </a:r>
            <a:r>
              <a:rPr lang="en-GB" sz="1200" dirty="0" err="1">
                <a:solidFill>
                  <a:schemeClr val="tx1"/>
                </a:solidFill>
              </a:rPr>
              <a:t>Silver</a:t>
            </a:r>
            <a:r>
              <a:rPr lang="en-GB" sz="1200" dirty="0">
                <a:solidFill>
                  <a:schemeClr val="tx1"/>
                </a:solidFill>
              </a:rPr>
              <a:t> Gold etc.  Make sure you challenge yourself as this thinking will help toward your first assessment.</a:t>
            </a:r>
          </a:p>
          <a:p>
            <a:endParaRPr lang="en-GB" sz="1200" dirty="0">
              <a:solidFill>
                <a:srgbClr val="FF0000"/>
              </a:solidFill>
            </a:endParaRPr>
          </a:p>
          <a:p>
            <a:r>
              <a:rPr lang="en-GB" sz="1200" b="1" u="sng" dirty="0">
                <a:solidFill>
                  <a:srgbClr val="FF0000"/>
                </a:solidFill>
              </a:rPr>
              <a:t>BRONZE</a:t>
            </a:r>
            <a:r>
              <a:rPr lang="en-GB" sz="1200" dirty="0">
                <a:solidFill>
                  <a:srgbClr val="FF0000"/>
                </a:solidFill>
              </a:rPr>
              <a:t>: </a:t>
            </a:r>
          </a:p>
          <a:p>
            <a:pPr marL="228600" indent="-228600">
              <a:buFont typeface="+mj-lt"/>
              <a:buAutoNum type="arabicPeriod"/>
            </a:pPr>
            <a:r>
              <a:rPr lang="en-GB" sz="1200" dirty="0">
                <a:solidFill>
                  <a:srgbClr val="FF0000"/>
                </a:solidFill>
              </a:rPr>
              <a:t>COMPARE: What did the fall outs between King and Church have in common?</a:t>
            </a:r>
          </a:p>
          <a:p>
            <a:pPr marL="228600" indent="-228600">
              <a:buFont typeface="+mj-lt"/>
              <a:buAutoNum type="arabicPeriod"/>
            </a:pPr>
            <a:r>
              <a:rPr lang="en-GB" sz="1200" dirty="0">
                <a:solidFill>
                  <a:srgbClr val="FF0000"/>
                </a:solidFill>
              </a:rPr>
              <a:t>DESECIBE/EXPLAIN: Why do you think the King and the Church repeatedly fell out? What were the common issues?</a:t>
            </a:r>
          </a:p>
          <a:p>
            <a:pPr marL="228600" indent="-228600">
              <a:buFont typeface="+mj-lt"/>
              <a:buAutoNum type="arabicPeriod"/>
            </a:pPr>
            <a:r>
              <a:rPr lang="en-GB" sz="1200" dirty="0">
                <a:solidFill>
                  <a:srgbClr val="FF0000"/>
                </a:solidFill>
              </a:rPr>
              <a:t>DESCRIBE: How did the Church usually get the King to obey their decisions – e.g. what did the Pope threaten to do to the King or Country?</a:t>
            </a:r>
          </a:p>
          <a:p>
            <a:r>
              <a:rPr lang="en-GB" sz="1200" b="1" u="sng" dirty="0">
                <a:solidFill>
                  <a:srgbClr val="FF6600"/>
                </a:solidFill>
              </a:rPr>
              <a:t>SILVER</a:t>
            </a:r>
            <a:r>
              <a:rPr lang="en-GB" sz="1200" dirty="0">
                <a:solidFill>
                  <a:srgbClr val="FF6600"/>
                </a:solidFill>
              </a:rPr>
              <a:t>:</a:t>
            </a:r>
          </a:p>
          <a:p>
            <a:pPr marL="228600" indent="-228600">
              <a:buFont typeface="+mj-lt"/>
              <a:buAutoNum type="arabicPeriod" startAt="4"/>
            </a:pPr>
            <a:r>
              <a:rPr lang="en-GB" sz="1200" dirty="0">
                <a:solidFill>
                  <a:srgbClr val="FF6600"/>
                </a:solidFill>
              </a:rPr>
              <a:t>EXPLAIN: How did Kings try to cut the power of the Church? Why might this have been?</a:t>
            </a:r>
          </a:p>
          <a:p>
            <a:pPr marL="228600" indent="-228600">
              <a:buFont typeface="+mj-lt"/>
              <a:buAutoNum type="arabicPeriod" startAt="4"/>
            </a:pPr>
            <a:r>
              <a:rPr lang="en-GB" sz="1200" dirty="0">
                <a:solidFill>
                  <a:srgbClr val="FF6600"/>
                </a:solidFill>
              </a:rPr>
              <a:t>EXPLAIN: How did the Church try to cut the power of the monarchs? Why might this have been?</a:t>
            </a:r>
          </a:p>
          <a:p>
            <a:pPr marL="228600" indent="-228600">
              <a:buFont typeface="+mj-lt"/>
              <a:buAutoNum type="arabicPeriod" startAt="4"/>
            </a:pPr>
            <a:r>
              <a:rPr lang="en-GB" sz="1200" dirty="0">
                <a:solidFill>
                  <a:srgbClr val="FF6600"/>
                </a:solidFill>
              </a:rPr>
              <a:t>INFER: There were disputes between the Catholic Church and Medieval kings from 1095 until 1214 – (and these are just the ones that have been selected for you to study). Use your INFERENCE SKILLS - What does this suggest about the disputes between kings and the church?</a:t>
            </a:r>
          </a:p>
          <a:p>
            <a:r>
              <a:rPr lang="en-GB" sz="1200" b="1" u="sng" dirty="0">
                <a:solidFill>
                  <a:srgbClr val="00B050"/>
                </a:solidFill>
              </a:rPr>
              <a:t>GOLD</a:t>
            </a:r>
            <a:r>
              <a:rPr lang="en-GB" sz="1200" dirty="0">
                <a:solidFill>
                  <a:srgbClr val="00B050"/>
                </a:solidFill>
              </a:rPr>
              <a:t>:</a:t>
            </a:r>
          </a:p>
          <a:p>
            <a:pPr marL="228600" indent="-228600">
              <a:buFont typeface="+mj-lt"/>
              <a:buAutoNum type="arabicPeriod" startAt="7"/>
            </a:pPr>
            <a:r>
              <a:rPr lang="en-GB" sz="1200" dirty="0">
                <a:solidFill>
                  <a:srgbClr val="00B050"/>
                </a:solidFill>
              </a:rPr>
              <a:t>ANALYSE: Who had the upper hand in terms of power? Justify your decision with reference to the case studies and your own research.</a:t>
            </a:r>
          </a:p>
          <a:p>
            <a:pPr marL="228600" indent="-228600">
              <a:buFont typeface="+mj-lt"/>
              <a:buAutoNum type="arabicPeriod" startAt="7"/>
            </a:pPr>
            <a:r>
              <a:rPr lang="en-GB" sz="1200" dirty="0">
                <a:solidFill>
                  <a:srgbClr val="00B050"/>
                </a:solidFill>
              </a:rPr>
              <a:t>PREDICT: What might happen as a result of these tensions over power?</a:t>
            </a:r>
          </a:p>
          <a:p>
            <a:pPr marL="228600" indent="-228600">
              <a:buFont typeface="+mj-lt"/>
              <a:buAutoNum type="arabicPeriod" startAt="7"/>
            </a:pPr>
            <a:r>
              <a:rPr lang="en-GB" sz="1200" dirty="0">
                <a:solidFill>
                  <a:srgbClr val="00B050"/>
                </a:solidFill>
              </a:rPr>
              <a:t>RESEARCH: Which king would end the power of the Catholic Church over the English Monarchy?</a:t>
            </a:r>
          </a:p>
          <a:p>
            <a:pPr marL="228600" indent="-228600"/>
            <a:r>
              <a:rPr lang="en-GB" sz="1200" dirty="0">
                <a:solidFill>
                  <a:schemeClr val="tx1"/>
                </a:solidFill>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6" name="Title 1"/>
          <p:cNvSpPr txBox="1">
            <a:spLocks/>
          </p:cNvSpPr>
          <p:nvPr/>
        </p:nvSpPr>
        <p:spPr>
          <a:xfrm>
            <a:off x="342900" y="214283"/>
            <a:ext cx="6172200" cy="571504"/>
          </a:xfrm>
          <a:prstGeom prst="rect">
            <a:avLst/>
          </a:prstGeom>
        </p:spPr>
        <p:style>
          <a:lnRef idx="2">
            <a:schemeClr val="accent2"/>
          </a:lnRef>
          <a:fillRef idx="1">
            <a:schemeClr val="lt1"/>
          </a:fillRef>
          <a:effectRef idx="0">
            <a:schemeClr val="accent2"/>
          </a:effectRef>
          <a:fontRef idx="minor">
            <a:schemeClr val="dk1"/>
          </a:fontRef>
        </p:style>
        <p:txBody>
          <a:bodyPr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b="1"/>
              <a:t>Could</a:t>
            </a:r>
            <a:r>
              <a:rPr kumimoji="0" lang="en-GB" sz="1800" b="1" i="0" u="none" strike="noStrike" kern="1200" cap="none" spc="0" normalizeH="0" baseline="0" noProof="0">
                <a:ln>
                  <a:noFill/>
                </a:ln>
                <a:effectLst/>
                <a:uLnTx/>
                <a:uFillTx/>
                <a:latin typeface="+mn-lt"/>
                <a:ea typeface="+mn-ea"/>
                <a:cs typeface="+mn-cs"/>
              </a:rPr>
              <a:t> the Christian Church limit the power of </a:t>
            </a:r>
            <a:r>
              <a:rPr kumimoji="0" lang="en-GB" sz="1800" b="1" i="0" u="none" strike="noStrike" kern="1200" cap="none" spc="0" normalizeH="0" baseline="0" noProof="0" dirty="0">
                <a:ln>
                  <a:noFill/>
                </a:ln>
                <a:effectLst/>
                <a:uLnTx/>
                <a:uFillTx/>
                <a:latin typeface="+mn-lt"/>
                <a:ea typeface="+mn-ea"/>
                <a:cs typeface="+mn-cs"/>
              </a:rPr>
              <a:t>medieval monarchs?</a:t>
            </a:r>
            <a:r>
              <a:rPr kumimoji="0" lang="en-GB" sz="1800" b="0" i="0" u="none" strike="noStrike" kern="1200" cap="none" spc="0" normalizeH="0" baseline="0" noProof="0" dirty="0">
                <a:ln>
                  <a:noFill/>
                </a:ln>
                <a:effectLst/>
                <a:uLnTx/>
                <a:uFillTx/>
                <a:latin typeface="+mn-lt"/>
                <a:ea typeface="+mn-ea"/>
                <a:cs typeface="+mn-cs"/>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57166" y="899592"/>
            <a:ext cx="6172200" cy="799288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marL="228600" indent="-228600"/>
            <a:r>
              <a:rPr lang="en-GB" sz="1200" dirty="0">
                <a:solidFill>
                  <a:schemeClr val="tx1"/>
                </a:solidFill>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228600" indent="-228600"/>
            <a:r>
              <a:rPr lang="en-GB" sz="1200" dirty="0">
                <a:solidFill>
                  <a:schemeClr val="tx1"/>
                </a:solidFill>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228600" indent="-228600"/>
            <a:r>
              <a:rPr lang="en-GB" sz="1200" dirty="0">
                <a:solidFill>
                  <a:schemeClr val="tx1"/>
                </a:solidFill>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228600" indent="-228600"/>
            <a:endParaRPr lang="en-GB" sz="1200" dirty="0">
              <a:solidFill>
                <a:schemeClr val="tx1"/>
              </a:solidFill>
            </a:endParaRPr>
          </a:p>
        </p:txBody>
      </p:sp>
      <p:sp>
        <p:nvSpPr>
          <p:cNvPr id="6" name="Title 1"/>
          <p:cNvSpPr txBox="1">
            <a:spLocks/>
          </p:cNvSpPr>
          <p:nvPr/>
        </p:nvSpPr>
        <p:spPr>
          <a:xfrm>
            <a:off x="342900" y="214283"/>
            <a:ext cx="6172200" cy="571504"/>
          </a:xfrm>
          <a:prstGeom prst="rect">
            <a:avLst/>
          </a:prstGeom>
        </p:spPr>
        <p:style>
          <a:lnRef idx="2">
            <a:schemeClr val="accent2"/>
          </a:lnRef>
          <a:fillRef idx="1">
            <a:schemeClr val="lt1"/>
          </a:fillRef>
          <a:effectRef idx="0">
            <a:schemeClr val="accent2"/>
          </a:effectRef>
          <a:fontRef idx="minor">
            <a:schemeClr val="dk1"/>
          </a:fontRef>
        </p:style>
        <p:txBody>
          <a:bodyPr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800" b="1" i="0" u="none" strike="noStrike" kern="1200" cap="none" spc="0" normalizeH="0" baseline="0" noProof="0" dirty="0">
                <a:ln>
                  <a:noFill/>
                </a:ln>
                <a:effectLst/>
                <a:uLnTx/>
                <a:uFillTx/>
                <a:latin typeface="+mn-lt"/>
                <a:ea typeface="+mn-ea"/>
                <a:cs typeface="+mn-cs"/>
              </a:rPr>
              <a:t>Could the Christian Church limit the power of medieval monarchs?</a:t>
            </a:r>
            <a:r>
              <a:rPr kumimoji="0" lang="en-GB" sz="1800" b="0" i="0" u="none" strike="noStrike" kern="1200" cap="none" spc="0" normalizeH="0" baseline="0" noProof="0" dirty="0">
                <a:ln>
                  <a:noFill/>
                </a:ln>
                <a:effectLst/>
                <a:uLnTx/>
                <a:uFillTx/>
                <a:latin typeface="+mn-lt"/>
                <a:ea typeface="+mn-ea"/>
                <a:cs typeface="+mn-cs"/>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843</Words>
  <Application>Microsoft Office PowerPoint</Application>
  <PresentationFormat>On-screen Show (4:3)</PresentationFormat>
  <Paragraphs>39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Could the Christian Church limit the power of medieval monarchs?   </vt:lpstr>
      <vt:lpstr>PowerPoint Presentation</vt:lpstr>
      <vt:lpstr>PowerPoint Presentation</vt:lpstr>
    </vt:vector>
  </TitlesOfParts>
  <Company>Sheffield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5: Could the Christian Church limit the power of medieval monarchs?   </dc:title>
  <dc:creator>keaton</dc:creator>
  <cp:lastModifiedBy>keaton</cp:lastModifiedBy>
  <cp:revision>4</cp:revision>
  <dcterms:created xsi:type="dcterms:W3CDTF">2012-09-18T15:06:04Z</dcterms:created>
  <dcterms:modified xsi:type="dcterms:W3CDTF">2019-11-11T04:36:03Z</dcterms:modified>
</cp:coreProperties>
</file>