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62" r:id="rId3"/>
    <p:sldId id="260" r:id="rId4"/>
    <p:sldId id="259" r:id="rId5"/>
    <p:sldId id="257" r:id="rId6"/>
    <p:sldId id="258" r:id="rId7"/>
    <p:sldId id="261" r:id="rId8"/>
    <p:sldId id="263" r:id="rId9"/>
    <p:sldId id="267" r:id="rId10"/>
    <p:sldId id="268" r:id="rId11"/>
    <p:sldId id="269" r:id="rId12"/>
    <p:sldId id="283" r:id="rId13"/>
    <p:sldId id="270" r:id="rId14"/>
    <p:sldId id="273" r:id="rId15"/>
    <p:sldId id="274" r:id="rId16"/>
    <p:sldId id="275" r:id="rId17"/>
    <p:sldId id="276" r:id="rId18"/>
    <p:sldId id="277" r:id="rId19"/>
    <p:sldId id="278" r:id="rId20"/>
    <p:sldId id="279" r:id="rId21"/>
    <p:sldId id="280" r:id="rId22"/>
    <p:sldId id="281" r:id="rId23"/>
    <p:sldId id="282" r:id="rId24"/>
    <p:sldId id="264" r:id="rId25"/>
    <p:sldId id="271" r:id="rId26"/>
    <p:sldId id="265" r:id="rId27"/>
    <p:sldId id="27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500" autoAdjust="0"/>
    <p:restoredTop sz="92672" autoAdjust="0"/>
  </p:normalViewPr>
  <p:slideViewPr>
    <p:cSldViewPr>
      <p:cViewPr varScale="1">
        <p:scale>
          <a:sx n="64" d="100"/>
          <a:sy n="64" d="100"/>
        </p:scale>
        <p:origin x="176" y="344"/>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100" d="100"/>
        <a:sy n="100" d="100"/>
      </p:scale>
      <p:origin x="0" y="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F4100-E4D2-4AD2-8E3B-B7DC626570D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1D0CA5AC-F645-4BD1-B28E-39A4E66E8152}">
      <dgm:prSet phldrT="[Text]"/>
      <dgm:spPr/>
      <dgm:t>
        <a:bodyPr/>
        <a:lstStyle/>
        <a:p>
          <a:r>
            <a:rPr lang="en-GB" dirty="0"/>
            <a:t>Success?</a:t>
          </a:r>
        </a:p>
      </dgm:t>
    </dgm:pt>
    <dgm:pt modelId="{CAD9A369-B046-4CA2-9602-EEB2B0CBFD63}" type="parTrans" cxnId="{159FDF5F-449D-4909-9DE8-FF1482765D50}">
      <dgm:prSet/>
      <dgm:spPr/>
      <dgm:t>
        <a:bodyPr/>
        <a:lstStyle/>
        <a:p>
          <a:endParaRPr lang="en-GB"/>
        </a:p>
      </dgm:t>
    </dgm:pt>
    <dgm:pt modelId="{0FDD3450-82FD-4F2D-A294-957F64B4D109}" type="sibTrans" cxnId="{159FDF5F-449D-4909-9DE8-FF1482765D50}">
      <dgm:prSet/>
      <dgm:spPr/>
      <dgm:t>
        <a:bodyPr/>
        <a:lstStyle/>
        <a:p>
          <a:endParaRPr lang="en-GB"/>
        </a:p>
      </dgm:t>
    </dgm:pt>
    <dgm:pt modelId="{8D9C4D32-D30D-49DE-9947-E0B9A6CAAE55}">
      <dgm:prSet phldrT="[Text]"/>
      <dgm:spPr/>
      <dgm:t>
        <a:bodyPr/>
        <a:lstStyle/>
        <a:p>
          <a:r>
            <a:rPr lang="en-GB" dirty="0"/>
            <a:t>Support</a:t>
          </a:r>
        </a:p>
      </dgm:t>
    </dgm:pt>
    <dgm:pt modelId="{440B06A9-782F-4E31-87DE-9365CEFFC912}" type="parTrans" cxnId="{331BD17B-1E8B-44B8-BE28-89F90489FF48}">
      <dgm:prSet/>
      <dgm:spPr/>
      <dgm:t>
        <a:bodyPr/>
        <a:lstStyle/>
        <a:p>
          <a:endParaRPr lang="en-GB"/>
        </a:p>
      </dgm:t>
    </dgm:pt>
    <dgm:pt modelId="{23D84D70-582A-41E8-B3B2-18308BDCE73B}" type="sibTrans" cxnId="{331BD17B-1E8B-44B8-BE28-89F90489FF48}">
      <dgm:prSet/>
      <dgm:spPr/>
      <dgm:t>
        <a:bodyPr/>
        <a:lstStyle/>
        <a:p>
          <a:endParaRPr lang="en-GB"/>
        </a:p>
      </dgm:t>
    </dgm:pt>
    <dgm:pt modelId="{FC0DA9A2-62AD-435B-8989-3E54C744495F}">
      <dgm:prSet phldrT="[Text]"/>
      <dgm:spPr/>
      <dgm:t>
        <a:bodyPr/>
        <a:lstStyle/>
        <a:p>
          <a:r>
            <a:rPr lang="en-GB" dirty="0"/>
            <a:t>Money</a:t>
          </a:r>
        </a:p>
      </dgm:t>
    </dgm:pt>
    <dgm:pt modelId="{4827D71E-934E-4F13-A3A7-9E14A973C4D6}" type="parTrans" cxnId="{5369ABD0-574F-4FB2-A981-F90216B001D3}">
      <dgm:prSet/>
      <dgm:spPr/>
      <dgm:t>
        <a:bodyPr/>
        <a:lstStyle/>
        <a:p>
          <a:endParaRPr lang="en-GB"/>
        </a:p>
      </dgm:t>
    </dgm:pt>
    <dgm:pt modelId="{70D90C47-B61B-4ADD-9D92-B977FD9BB1D8}" type="sibTrans" cxnId="{5369ABD0-574F-4FB2-A981-F90216B001D3}">
      <dgm:prSet/>
      <dgm:spPr/>
      <dgm:t>
        <a:bodyPr/>
        <a:lstStyle/>
        <a:p>
          <a:endParaRPr lang="en-GB"/>
        </a:p>
      </dgm:t>
    </dgm:pt>
    <dgm:pt modelId="{15FA0015-9309-4E75-8255-ED52368D49EB}">
      <dgm:prSet phldrT="[Text]"/>
      <dgm:spPr/>
      <dgm:t>
        <a:bodyPr/>
        <a:lstStyle/>
        <a:p>
          <a:r>
            <a:rPr lang="en-GB" dirty="0"/>
            <a:t>Lack of Co-ordination</a:t>
          </a:r>
        </a:p>
      </dgm:t>
    </dgm:pt>
    <dgm:pt modelId="{467ECF92-B480-4BAE-BA88-946674481DF2}" type="parTrans" cxnId="{259A70E8-F5FE-4B74-8891-127A4FCB875F}">
      <dgm:prSet/>
      <dgm:spPr/>
      <dgm:t>
        <a:bodyPr/>
        <a:lstStyle/>
        <a:p>
          <a:endParaRPr lang="en-GB"/>
        </a:p>
      </dgm:t>
    </dgm:pt>
    <dgm:pt modelId="{17858324-EEFC-422E-961B-78446E9705F7}" type="sibTrans" cxnId="{259A70E8-F5FE-4B74-8891-127A4FCB875F}">
      <dgm:prSet/>
      <dgm:spPr/>
      <dgm:t>
        <a:bodyPr/>
        <a:lstStyle/>
        <a:p>
          <a:endParaRPr lang="en-GB"/>
        </a:p>
      </dgm:t>
    </dgm:pt>
    <dgm:pt modelId="{BF732E06-44ED-49FC-BF04-5C3FF96AA67D}">
      <dgm:prSet/>
      <dgm:spPr/>
      <dgm:t>
        <a:bodyPr/>
        <a:lstStyle/>
        <a:p>
          <a:r>
            <a:rPr lang="en-GB" dirty="0"/>
            <a:t>Public Opinion</a:t>
          </a:r>
        </a:p>
      </dgm:t>
    </dgm:pt>
    <dgm:pt modelId="{549B11CB-4FCD-4596-8DF6-6DE9D8FFA816}" type="parTrans" cxnId="{31B58FA1-F5B9-4EBE-8671-26B0F1F94E8F}">
      <dgm:prSet/>
      <dgm:spPr/>
      <dgm:t>
        <a:bodyPr/>
        <a:lstStyle/>
        <a:p>
          <a:endParaRPr lang="en-GB"/>
        </a:p>
      </dgm:t>
    </dgm:pt>
    <dgm:pt modelId="{1B3A0DAF-BD58-4612-A4D7-F48A1DDF0724}" type="sibTrans" cxnId="{31B58FA1-F5B9-4EBE-8671-26B0F1F94E8F}">
      <dgm:prSet/>
      <dgm:spPr/>
      <dgm:t>
        <a:bodyPr/>
        <a:lstStyle/>
        <a:p>
          <a:endParaRPr lang="en-GB"/>
        </a:p>
      </dgm:t>
    </dgm:pt>
    <dgm:pt modelId="{725F7C8B-0EF8-4405-9426-5F1FE53B5219}">
      <dgm:prSet/>
      <dgm:spPr/>
      <dgm:t>
        <a:bodyPr/>
        <a:lstStyle/>
        <a:p>
          <a:r>
            <a:rPr lang="en-GB" dirty="0"/>
            <a:t>Henry II</a:t>
          </a:r>
        </a:p>
      </dgm:t>
    </dgm:pt>
    <dgm:pt modelId="{E463A7D2-B36B-44E4-83BF-2FA770455FC7}" type="parTrans" cxnId="{AD7F08EF-F794-44C0-AE43-669D6E007F2C}">
      <dgm:prSet/>
      <dgm:spPr/>
      <dgm:t>
        <a:bodyPr/>
        <a:lstStyle/>
        <a:p>
          <a:endParaRPr lang="en-GB"/>
        </a:p>
      </dgm:t>
    </dgm:pt>
    <dgm:pt modelId="{DB9D332F-930E-461D-AF45-4323F5AE6D59}" type="sibTrans" cxnId="{AD7F08EF-F794-44C0-AE43-669D6E007F2C}">
      <dgm:prSet/>
      <dgm:spPr/>
      <dgm:t>
        <a:bodyPr/>
        <a:lstStyle/>
        <a:p>
          <a:endParaRPr lang="en-GB"/>
        </a:p>
      </dgm:t>
    </dgm:pt>
    <dgm:pt modelId="{D381CDF1-6DA2-4CC0-A7B5-7047F6ED6D64}" type="pres">
      <dgm:prSet presAssocID="{105F4100-E4D2-4AD2-8E3B-B7DC626570D4}" presName="cycle" presStyleCnt="0">
        <dgm:presLayoutVars>
          <dgm:chMax val="1"/>
          <dgm:dir/>
          <dgm:animLvl val="ctr"/>
          <dgm:resizeHandles val="exact"/>
        </dgm:presLayoutVars>
      </dgm:prSet>
      <dgm:spPr/>
    </dgm:pt>
    <dgm:pt modelId="{6D2AD07D-6334-442D-A91F-4274557B26DF}" type="pres">
      <dgm:prSet presAssocID="{1D0CA5AC-F645-4BD1-B28E-39A4E66E8152}" presName="centerShape" presStyleLbl="node0" presStyleIdx="0" presStyleCnt="1" custScaleX="113968" custScaleY="46462"/>
      <dgm:spPr/>
    </dgm:pt>
    <dgm:pt modelId="{6FB85EE8-A606-43D4-B399-1DF78F783558}" type="pres">
      <dgm:prSet presAssocID="{440B06A9-782F-4E31-87DE-9365CEFFC912}" presName="parTrans" presStyleLbl="bgSibTrans2D1" presStyleIdx="0" presStyleCnt="5"/>
      <dgm:spPr/>
    </dgm:pt>
    <dgm:pt modelId="{BF54ED03-78AE-4FD1-B699-314A72A0162F}" type="pres">
      <dgm:prSet presAssocID="{8D9C4D32-D30D-49DE-9947-E0B9A6CAAE55}" presName="node" presStyleLbl="node1" presStyleIdx="0" presStyleCnt="5">
        <dgm:presLayoutVars>
          <dgm:bulletEnabled val="1"/>
        </dgm:presLayoutVars>
      </dgm:prSet>
      <dgm:spPr/>
    </dgm:pt>
    <dgm:pt modelId="{431E68C4-A75C-4929-B1A0-19B6E5153192}" type="pres">
      <dgm:prSet presAssocID="{4827D71E-934E-4F13-A3A7-9E14A973C4D6}" presName="parTrans" presStyleLbl="bgSibTrans2D1" presStyleIdx="1" presStyleCnt="5"/>
      <dgm:spPr/>
    </dgm:pt>
    <dgm:pt modelId="{024D50D8-B18F-4818-A4B0-82A89B703F26}" type="pres">
      <dgm:prSet presAssocID="{FC0DA9A2-62AD-435B-8989-3E54C744495F}" presName="node" presStyleLbl="node1" presStyleIdx="1" presStyleCnt="5">
        <dgm:presLayoutVars>
          <dgm:bulletEnabled val="1"/>
        </dgm:presLayoutVars>
      </dgm:prSet>
      <dgm:spPr/>
    </dgm:pt>
    <dgm:pt modelId="{EF64C288-1D2E-4037-ADE2-A2BAC0F7103D}" type="pres">
      <dgm:prSet presAssocID="{467ECF92-B480-4BAE-BA88-946674481DF2}" presName="parTrans" presStyleLbl="bgSibTrans2D1" presStyleIdx="2" presStyleCnt="5"/>
      <dgm:spPr/>
    </dgm:pt>
    <dgm:pt modelId="{6975B8B5-00CB-48A6-BE13-D6BD1839D907}" type="pres">
      <dgm:prSet presAssocID="{15FA0015-9309-4E75-8255-ED52368D49EB}" presName="node" presStyleLbl="node1" presStyleIdx="2" presStyleCnt="5">
        <dgm:presLayoutVars>
          <dgm:bulletEnabled val="1"/>
        </dgm:presLayoutVars>
      </dgm:prSet>
      <dgm:spPr/>
    </dgm:pt>
    <dgm:pt modelId="{D4DA9F3E-051D-42E4-BC87-0AB59AB1720C}" type="pres">
      <dgm:prSet presAssocID="{549B11CB-4FCD-4596-8DF6-6DE9D8FFA816}" presName="parTrans" presStyleLbl="bgSibTrans2D1" presStyleIdx="3" presStyleCnt="5"/>
      <dgm:spPr/>
    </dgm:pt>
    <dgm:pt modelId="{3927BCC0-ACCF-4BED-9441-6662C80E57EF}" type="pres">
      <dgm:prSet presAssocID="{BF732E06-44ED-49FC-BF04-5C3FF96AA67D}" presName="node" presStyleLbl="node1" presStyleIdx="3" presStyleCnt="5">
        <dgm:presLayoutVars>
          <dgm:bulletEnabled val="1"/>
        </dgm:presLayoutVars>
      </dgm:prSet>
      <dgm:spPr/>
    </dgm:pt>
    <dgm:pt modelId="{B76CEA72-5482-4029-B92C-0FB1B2E0B0CA}" type="pres">
      <dgm:prSet presAssocID="{E463A7D2-B36B-44E4-83BF-2FA770455FC7}" presName="parTrans" presStyleLbl="bgSibTrans2D1" presStyleIdx="4" presStyleCnt="5"/>
      <dgm:spPr/>
    </dgm:pt>
    <dgm:pt modelId="{6602CC53-DD95-4EBE-8B83-08D32507EE8C}" type="pres">
      <dgm:prSet presAssocID="{725F7C8B-0EF8-4405-9426-5F1FE53B5219}" presName="node" presStyleLbl="node1" presStyleIdx="4" presStyleCnt="5">
        <dgm:presLayoutVars>
          <dgm:bulletEnabled val="1"/>
        </dgm:presLayoutVars>
      </dgm:prSet>
      <dgm:spPr/>
    </dgm:pt>
  </dgm:ptLst>
  <dgm:cxnLst>
    <dgm:cxn modelId="{5EEBF21C-C56D-486A-AFE4-218F64CBBDB0}" type="presOf" srcId="{E463A7D2-B36B-44E4-83BF-2FA770455FC7}" destId="{B76CEA72-5482-4029-B92C-0FB1B2E0B0CA}" srcOrd="0" destOrd="0" presId="urn:microsoft.com/office/officeart/2005/8/layout/radial4"/>
    <dgm:cxn modelId="{72DC4632-043F-477D-AC6A-F7B0DFBCCB91}" type="presOf" srcId="{4827D71E-934E-4F13-A3A7-9E14A973C4D6}" destId="{431E68C4-A75C-4929-B1A0-19B6E5153192}" srcOrd="0" destOrd="0" presId="urn:microsoft.com/office/officeart/2005/8/layout/radial4"/>
    <dgm:cxn modelId="{C01D4A5C-28C5-44CF-BBFA-E91C76C9B732}" type="presOf" srcId="{BF732E06-44ED-49FC-BF04-5C3FF96AA67D}" destId="{3927BCC0-ACCF-4BED-9441-6662C80E57EF}" srcOrd="0" destOrd="0" presId="urn:microsoft.com/office/officeart/2005/8/layout/radial4"/>
    <dgm:cxn modelId="{4FE5D95C-CDDD-43B6-B7E9-9A9F7244ED7E}" type="presOf" srcId="{440B06A9-782F-4E31-87DE-9365CEFFC912}" destId="{6FB85EE8-A606-43D4-B399-1DF78F783558}" srcOrd="0" destOrd="0" presId="urn:microsoft.com/office/officeart/2005/8/layout/radial4"/>
    <dgm:cxn modelId="{30E7F15C-E5AF-4D6B-8538-76274E57D4D4}" type="presOf" srcId="{1D0CA5AC-F645-4BD1-B28E-39A4E66E8152}" destId="{6D2AD07D-6334-442D-A91F-4274557B26DF}" srcOrd="0" destOrd="0" presId="urn:microsoft.com/office/officeart/2005/8/layout/radial4"/>
    <dgm:cxn modelId="{159FDF5F-449D-4909-9DE8-FF1482765D50}" srcId="{105F4100-E4D2-4AD2-8E3B-B7DC626570D4}" destId="{1D0CA5AC-F645-4BD1-B28E-39A4E66E8152}" srcOrd="0" destOrd="0" parTransId="{CAD9A369-B046-4CA2-9602-EEB2B0CBFD63}" sibTransId="{0FDD3450-82FD-4F2D-A294-957F64B4D109}"/>
    <dgm:cxn modelId="{331BD17B-1E8B-44B8-BE28-89F90489FF48}" srcId="{1D0CA5AC-F645-4BD1-B28E-39A4E66E8152}" destId="{8D9C4D32-D30D-49DE-9947-E0B9A6CAAE55}" srcOrd="0" destOrd="0" parTransId="{440B06A9-782F-4E31-87DE-9365CEFFC912}" sibTransId="{23D84D70-582A-41E8-B3B2-18308BDCE73B}"/>
    <dgm:cxn modelId="{1D1A919C-EC54-4CA3-A6E6-77C7438CB59D}" type="presOf" srcId="{FC0DA9A2-62AD-435B-8989-3E54C744495F}" destId="{024D50D8-B18F-4818-A4B0-82A89B703F26}" srcOrd="0" destOrd="0" presId="urn:microsoft.com/office/officeart/2005/8/layout/radial4"/>
    <dgm:cxn modelId="{31B58FA1-F5B9-4EBE-8671-26B0F1F94E8F}" srcId="{1D0CA5AC-F645-4BD1-B28E-39A4E66E8152}" destId="{BF732E06-44ED-49FC-BF04-5C3FF96AA67D}" srcOrd="3" destOrd="0" parTransId="{549B11CB-4FCD-4596-8DF6-6DE9D8FFA816}" sibTransId="{1B3A0DAF-BD58-4612-A4D7-F48A1DDF0724}"/>
    <dgm:cxn modelId="{5369ABD0-574F-4FB2-A981-F90216B001D3}" srcId="{1D0CA5AC-F645-4BD1-B28E-39A4E66E8152}" destId="{FC0DA9A2-62AD-435B-8989-3E54C744495F}" srcOrd="1" destOrd="0" parTransId="{4827D71E-934E-4F13-A3A7-9E14A973C4D6}" sibTransId="{70D90C47-B61B-4ADD-9D92-B977FD9BB1D8}"/>
    <dgm:cxn modelId="{BEF528D2-E953-4C7C-BBB2-A14426E2BE1F}" type="presOf" srcId="{725F7C8B-0EF8-4405-9426-5F1FE53B5219}" destId="{6602CC53-DD95-4EBE-8B83-08D32507EE8C}" srcOrd="0" destOrd="0" presId="urn:microsoft.com/office/officeart/2005/8/layout/radial4"/>
    <dgm:cxn modelId="{579C5FD7-BEE9-48A3-90A3-63B7D64A450F}" type="presOf" srcId="{105F4100-E4D2-4AD2-8E3B-B7DC626570D4}" destId="{D381CDF1-6DA2-4CC0-A7B5-7047F6ED6D64}" srcOrd="0" destOrd="0" presId="urn:microsoft.com/office/officeart/2005/8/layout/radial4"/>
    <dgm:cxn modelId="{259A70E8-F5FE-4B74-8891-127A4FCB875F}" srcId="{1D0CA5AC-F645-4BD1-B28E-39A4E66E8152}" destId="{15FA0015-9309-4E75-8255-ED52368D49EB}" srcOrd="2" destOrd="0" parTransId="{467ECF92-B480-4BAE-BA88-946674481DF2}" sibTransId="{17858324-EEFC-422E-961B-78446E9705F7}"/>
    <dgm:cxn modelId="{6016A8E9-7EFB-4137-940A-162C087CF616}" type="presOf" srcId="{8D9C4D32-D30D-49DE-9947-E0B9A6CAAE55}" destId="{BF54ED03-78AE-4FD1-B699-314A72A0162F}" srcOrd="0" destOrd="0" presId="urn:microsoft.com/office/officeart/2005/8/layout/radial4"/>
    <dgm:cxn modelId="{AD7F08EF-F794-44C0-AE43-669D6E007F2C}" srcId="{1D0CA5AC-F645-4BD1-B28E-39A4E66E8152}" destId="{725F7C8B-0EF8-4405-9426-5F1FE53B5219}" srcOrd="4" destOrd="0" parTransId="{E463A7D2-B36B-44E4-83BF-2FA770455FC7}" sibTransId="{DB9D332F-930E-461D-AF45-4323F5AE6D59}"/>
    <dgm:cxn modelId="{3B155FF3-D671-4BBF-A5CB-020747841848}" type="presOf" srcId="{15FA0015-9309-4E75-8255-ED52368D49EB}" destId="{6975B8B5-00CB-48A6-BE13-D6BD1839D907}" srcOrd="0" destOrd="0" presId="urn:microsoft.com/office/officeart/2005/8/layout/radial4"/>
    <dgm:cxn modelId="{568779F3-3BFD-497C-BECB-2701802C5F46}" type="presOf" srcId="{467ECF92-B480-4BAE-BA88-946674481DF2}" destId="{EF64C288-1D2E-4037-ADE2-A2BAC0F7103D}" srcOrd="0" destOrd="0" presId="urn:microsoft.com/office/officeart/2005/8/layout/radial4"/>
    <dgm:cxn modelId="{11EA98F3-EF14-4679-ADE4-DFC7F250300C}" type="presOf" srcId="{549B11CB-4FCD-4596-8DF6-6DE9D8FFA816}" destId="{D4DA9F3E-051D-42E4-BC87-0AB59AB1720C}" srcOrd="0" destOrd="0" presId="urn:microsoft.com/office/officeart/2005/8/layout/radial4"/>
    <dgm:cxn modelId="{64AF8BA3-82A6-42A6-89C6-D3524E9A67AF}" type="presParOf" srcId="{D381CDF1-6DA2-4CC0-A7B5-7047F6ED6D64}" destId="{6D2AD07D-6334-442D-A91F-4274557B26DF}" srcOrd="0" destOrd="0" presId="urn:microsoft.com/office/officeart/2005/8/layout/radial4"/>
    <dgm:cxn modelId="{C8585B84-58CD-4D04-9CBB-696328E90AA4}" type="presParOf" srcId="{D381CDF1-6DA2-4CC0-A7B5-7047F6ED6D64}" destId="{6FB85EE8-A606-43D4-B399-1DF78F783558}" srcOrd="1" destOrd="0" presId="urn:microsoft.com/office/officeart/2005/8/layout/radial4"/>
    <dgm:cxn modelId="{42C3CEAC-42F6-461A-A15E-7C868C4979CE}" type="presParOf" srcId="{D381CDF1-6DA2-4CC0-A7B5-7047F6ED6D64}" destId="{BF54ED03-78AE-4FD1-B699-314A72A0162F}" srcOrd="2" destOrd="0" presId="urn:microsoft.com/office/officeart/2005/8/layout/radial4"/>
    <dgm:cxn modelId="{BC07FCB0-72BD-4374-820A-97A92343590E}" type="presParOf" srcId="{D381CDF1-6DA2-4CC0-A7B5-7047F6ED6D64}" destId="{431E68C4-A75C-4929-B1A0-19B6E5153192}" srcOrd="3" destOrd="0" presId="urn:microsoft.com/office/officeart/2005/8/layout/radial4"/>
    <dgm:cxn modelId="{9B03BE4A-9156-44DC-86C1-297D8B3BC97F}" type="presParOf" srcId="{D381CDF1-6DA2-4CC0-A7B5-7047F6ED6D64}" destId="{024D50D8-B18F-4818-A4B0-82A89B703F26}" srcOrd="4" destOrd="0" presId="urn:microsoft.com/office/officeart/2005/8/layout/radial4"/>
    <dgm:cxn modelId="{FAFBD616-B52F-4686-B7FD-45B6605DD77B}" type="presParOf" srcId="{D381CDF1-6DA2-4CC0-A7B5-7047F6ED6D64}" destId="{EF64C288-1D2E-4037-ADE2-A2BAC0F7103D}" srcOrd="5" destOrd="0" presId="urn:microsoft.com/office/officeart/2005/8/layout/radial4"/>
    <dgm:cxn modelId="{863A3041-4F80-4010-8FE9-D5880F7F42E4}" type="presParOf" srcId="{D381CDF1-6DA2-4CC0-A7B5-7047F6ED6D64}" destId="{6975B8B5-00CB-48A6-BE13-D6BD1839D907}" srcOrd="6" destOrd="0" presId="urn:microsoft.com/office/officeart/2005/8/layout/radial4"/>
    <dgm:cxn modelId="{C8340A8B-5040-4841-BC12-0813F4AB9355}" type="presParOf" srcId="{D381CDF1-6DA2-4CC0-A7B5-7047F6ED6D64}" destId="{D4DA9F3E-051D-42E4-BC87-0AB59AB1720C}" srcOrd="7" destOrd="0" presId="urn:microsoft.com/office/officeart/2005/8/layout/radial4"/>
    <dgm:cxn modelId="{93BA44C8-82C7-4F00-AB10-E845F2DC6988}" type="presParOf" srcId="{D381CDF1-6DA2-4CC0-A7B5-7047F6ED6D64}" destId="{3927BCC0-ACCF-4BED-9441-6662C80E57EF}" srcOrd="8" destOrd="0" presId="urn:microsoft.com/office/officeart/2005/8/layout/radial4"/>
    <dgm:cxn modelId="{17B8CB40-2096-4A8A-86DF-CBB90790ACD0}" type="presParOf" srcId="{D381CDF1-6DA2-4CC0-A7B5-7047F6ED6D64}" destId="{B76CEA72-5482-4029-B92C-0FB1B2E0B0CA}" srcOrd="9" destOrd="0" presId="urn:microsoft.com/office/officeart/2005/8/layout/radial4"/>
    <dgm:cxn modelId="{3D7E38FF-0A83-43E5-A3E4-6B1E6F8D1263}" type="presParOf" srcId="{D381CDF1-6DA2-4CC0-A7B5-7047F6ED6D64}" destId="{6602CC53-DD95-4EBE-8B83-08D32507EE8C}"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AD07D-6334-442D-A91F-4274557B26DF}">
      <dsp:nvSpPr>
        <dsp:cNvPr id="0" name=""/>
        <dsp:cNvSpPr/>
      </dsp:nvSpPr>
      <dsp:spPr>
        <a:xfrm>
          <a:off x="2973506" y="3361464"/>
          <a:ext cx="2282586" cy="9305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kern="1200" dirty="0"/>
            <a:t>Success?</a:t>
          </a:r>
        </a:p>
      </dsp:txBody>
      <dsp:txXfrm>
        <a:off x="3307783" y="3497741"/>
        <a:ext cx="1614032" cy="658001"/>
      </dsp:txXfrm>
    </dsp:sp>
    <dsp:sp modelId="{6FB85EE8-A606-43D4-B399-1DF78F783558}">
      <dsp:nvSpPr>
        <dsp:cNvPr id="0" name=""/>
        <dsp:cNvSpPr/>
      </dsp:nvSpPr>
      <dsp:spPr>
        <a:xfrm rot="10800000">
          <a:off x="1169839" y="3541339"/>
          <a:ext cx="1704465" cy="57080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54ED03-78AE-4FD1-B699-314A72A0162F}">
      <dsp:nvSpPr>
        <dsp:cNvPr id="0" name=""/>
        <dsp:cNvSpPr/>
      </dsp:nvSpPr>
      <dsp:spPr>
        <a:xfrm>
          <a:off x="218495" y="3065666"/>
          <a:ext cx="1902689" cy="15221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Support</a:t>
          </a:r>
        </a:p>
      </dsp:txBody>
      <dsp:txXfrm>
        <a:off x="263077" y="3110248"/>
        <a:ext cx="1813525" cy="1432987"/>
      </dsp:txXfrm>
    </dsp:sp>
    <dsp:sp modelId="{431E68C4-A75C-4929-B1A0-19B6E5153192}">
      <dsp:nvSpPr>
        <dsp:cNvPr id="0" name=""/>
        <dsp:cNvSpPr/>
      </dsp:nvSpPr>
      <dsp:spPr>
        <a:xfrm rot="13500000">
          <a:off x="1709163" y="2239296"/>
          <a:ext cx="2207186" cy="57080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4D50D8-B18F-4818-A4B0-82A89B703F26}">
      <dsp:nvSpPr>
        <dsp:cNvPr id="0" name=""/>
        <dsp:cNvSpPr/>
      </dsp:nvSpPr>
      <dsp:spPr>
        <a:xfrm>
          <a:off x="1081054" y="983265"/>
          <a:ext cx="1902689" cy="15221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Money</a:t>
          </a:r>
        </a:p>
      </dsp:txBody>
      <dsp:txXfrm>
        <a:off x="1125636" y="1027847"/>
        <a:ext cx="1813525" cy="1432987"/>
      </dsp:txXfrm>
    </dsp:sp>
    <dsp:sp modelId="{EF64C288-1D2E-4037-ADE2-A2BAC0F7103D}">
      <dsp:nvSpPr>
        <dsp:cNvPr id="0" name=""/>
        <dsp:cNvSpPr/>
      </dsp:nvSpPr>
      <dsp:spPr>
        <a:xfrm rot="16200000">
          <a:off x="2943150" y="1768029"/>
          <a:ext cx="2343299" cy="57080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75B8B5-00CB-48A6-BE13-D6BD1839D907}">
      <dsp:nvSpPr>
        <dsp:cNvPr id="0" name=""/>
        <dsp:cNvSpPr/>
      </dsp:nvSpPr>
      <dsp:spPr>
        <a:xfrm>
          <a:off x="3163455" y="120706"/>
          <a:ext cx="1902689" cy="15221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Lack of Co-ordination</a:t>
          </a:r>
        </a:p>
      </dsp:txBody>
      <dsp:txXfrm>
        <a:off x="3208037" y="165288"/>
        <a:ext cx="1813525" cy="1432987"/>
      </dsp:txXfrm>
    </dsp:sp>
    <dsp:sp modelId="{D4DA9F3E-051D-42E4-BC87-0AB59AB1720C}">
      <dsp:nvSpPr>
        <dsp:cNvPr id="0" name=""/>
        <dsp:cNvSpPr/>
      </dsp:nvSpPr>
      <dsp:spPr>
        <a:xfrm rot="18900000">
          <a:off x="4313250" y="2239296"/>
          <a:ext cx="2207186" cy="57080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27BCC0-ACCF-4BED-9441-6662C80E57EF}">
      <dsp:nvSpPr>
        <dsp:cNvPr id="0" name=""/>
        <dsp:cNvSpPr/>
      </dsp:nvSpPr>
      <dsp:spPr>
        <a:xfrm>
          <a:off x="5245856" y="983265"/>
          <a:ext cx="1902689" cy="15221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Public Opinion</a:t>
          </a:r>
        </a:p>
      </dsp:txBody>
      <dsp:txXfrm>
        <a:off x="5290438" y="1027847"/>
        <a:ext cx="1813525" cy="1432987"/>
      </dsp:txXfrm>
    </dsp:sp>
    <dsp:sp modelId="{B76CEA72-5482-4029-B92C-0FB1B2E0B0CA}">
      <dsp:nvSpPr>
        <dsp:cNvPr id="0" name=""/>
        <dsp:cNvSpPr/>
      </dsp:nvSpPr>
      <dsp:spPr>
        <a:xfrm>
          <a:off x="5355294" y="3541339"/>
          <a:ext cx="1704465" cy="57080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02CC53-DD95-4EBE-8B83-08D32507EE8C}">
      <dsp:nvSpPr>
        <dsp:cNvPr id="0" name=""/>
        <dsp:cNvSpPr/>
      </dsp:nvSpPr>
      <dsp:spPr>
        <a:xfrm>
          <a:off x="6108415" y="3065666"/>
          <a:ext cx="1902689" cy="15221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Henry II</a:t>
          </a:r>
        </a:p>
      </dsp:txBody>
      <dsp:txXfrm>
        <a:off x="6152997" y="3110248"/>
        <a:ext cx="1813525" cy="143298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68AA6E-1725-4756-A279-D2EEE9927A4E}" type="datetimeFigureOut">
              <a:rPr lang="en-US" smtClean="0"/>
              <a:t>3/19/18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90990B-8DD8-4305-AAA1-D23C760379A4}" type="slidenum">
              <a:rPr lang="en-GB" smtClean="0"/>
              <a:t>‹#›</a:t>
            </a:fld>
            <a:endParaRPr lang="en-GB"/>
          </a:p>
        </p:txBody>
      </p:sp>
    </p:spTree>
    <p:extLst>
      <p:ext uri="{BB962C8B-B14F-4D97-AF65-F5344CB8AC3E}">
        <p14:creationId xmlns:p14="http://schemas.microsoft.com/office/powerpoint/2010/main" val="772041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Most</a:t>
            </a:r>
            <a:r>
              <a:rPr lang="en-GB" baseline="0" dirty="0"/>
              <a:t> famous mistress = Rosamund de Clifford; affair probably began summer 1165 probably when staying with Walter de Clifford, her father.  Affair lasted at least 9 years, according to </a:t>
            </a:r>
            <a:r>
              <a:rPr lang="en-GB" baseline="0" dirty="0" err="1"/>
              <a:t>Giraldus</a:t>
            </a:r>
            <a:r>
              <a:rPr lang="en-GB" baseline="0" dirty="0"/>
              <a:t> </a:t>
            </a:r>
            <a:r>
              <a:rPr lang="en-GB" baseline="0" dirty="0" err="1"/>
              <a:t>Cambrensis</a:t>
            </a:r>
            <a:r>
              <a:rPr lang="en-GB" baseline="0" dirty="0"/>
              <a:t> for it was publicly acknowledged in 1174.  she died in 1176. It is suggested that she bore Henry two sons, Geoffrey and William </a:t>
            </a:r>
            <a:r>
              <a:rPr lang="en-GB" baseline="0" dirty="0" err="1"/>
              <a:t>Longsword</a:t>
            </a:r>
            <a:r>
              <a:rPr lang="en-GB" baseline="0" dirty="0"/>
              <a:t> – both Henry's natural sons but no evidence she was their mother.  The love affair has spawned much romantic literature over the centuries, especially in Elizabethan England. Rosamund was said to have repented of her affair and retired to a nunnery circa 1174. He had a beautiful mausoleum built for her after she died.</a:t>
            </a:r>
            <a:endParaRPr lang="en-GB" dirty="0"/>
          </a:p>
        </p:txBody>
      </p:sp>
      <p:sp>
        <p:nvSpPr>
          <p:cNvPr id="4" name="Slide Number Placeholder 3"/>
          <p:cNvSpPr>
            <a:spLocks noGrp="1"/>
          </p:cNvSpPr>
          <p:nvPr>
            <p:ph type="sldNum" sz="quarter" idx="10"/>
          </p:nvPr>
        </p:nvSpPr>
        <p:spPr/>
        <p:txBody>
          <a:bodyPr/>
          <a:lstStyle/>
          <a:p>
            <a:fld id="{B190990B-8DD8-4305-AAA1-D23C760379A4}" type="slidenum">
              <a:rPr lang="en-GB" smtClean="0"/>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Aquitaine more liberal</a:t>
            </a:r>
            <a:r>
              <a:rPr lang="en-GB" baseline="0" dirty="0"/>
              <a:t> than other northern European states; women fared better here – e.g. were allowed to own and inherit property in their own right – and rule autonomously in lands they inherited.  They took part in public life and, unlike women in northern France, were not kept secluded from men or mainstream society.  High born women renowned for elegance of dress but censured by Church for wearing charcoal eyeliner and rouged cheeks.  Attitudes towards sex and morality more lax in Aquitaine and it was described by disapproving northerners as one large brothel!</a:t>
            </a:r>
          </a:p>
          <a:p>
            <a:r>
              <a:rPr lang="en-GB" baseline="0" dirty="0"/>
              <a:t>Eleanor said to be jealous of Henry’s philandering – some even accuse her of murdering Rosamund de Clifford in very lurid tales including ...</a:t>
            </a:r>
          </a:p>
          <a:p>
            <a:pPr indent="-216000">
              <a:buFont typeface="Wingdings" pitchFamily="2" charset="2"/>
              <a:buChar char="v"/>
            </a:pPr>
            <a:r>
              <a:rPr lang="en-GB" baseline="0" dirty="0"/>
              <a:t>Roasting her naked between two fires and then leaving her to bleed to death in a hot bath with venomous toads on her breasts</a:t>
            </a:r>
          </a:p>
          <a:p>
            <a:pPr indent="-216000">
              <a:buFont typeface="Wingdings" pitchFamily="2" charset="2"/>
              <a:buChar char="v"/>
            </a:pPr>
            <a:r>
              <a:rPr lang="en-GB" baseline="0" dirty="0"/>
              <a:t>Poisoning her</a:t>
            </a:r>
          </a:p>
          <a:p>
            <a:pPr indent="-216000">
              <a:buFont typeface="Wingdings" pitchFamily="2" charset="2"/>
              <a:buChar char="v"/>
            </a:pPr>
            <a:r>
              <a:rPr lang="en-GB" baseline="0" dirty="0"/>
              <a:t>Offering Rosamund the choice between a dagger and a bowl of poison</a:t>
            </a:r>
          </a:p>
          <a:p>
            <a:pPr indent="-216000">
              <a:buFont typeface="Wingdings" pitchFamily="2" charset="2"/>
              <a:buChar char="v"/>
            </a:pPr>
            <a:r>
              <a:rPr lang="en-GB" baseline="0" dirty="0"/>
              <a:t>Tearing out her eyes</a:t>
            </a:r>
          </a:p>
          <a:p>
            <a:pPr indent="-216000">
              <a:buFont typeface="Wingdings" pitchFamily="2" charset="2"/>
              <a:buNone/>
            </a:pPr>
            <a:r>
              <a:rPr lang="en-GB" b="1" baseline="0" dirty="0"/>
              <a:t>However</a:t>
            </a:r>
            <a:r>
              <a:rPr lang="en-GB" b="0" baseline="0" dirty="0"/>
              <a:t> Eleanor could not possibly have murdered Rosamund as she was in captivity herself at the time!</a:t>
            </a:r>
            <a:endParaRPr lang="en-GB" b="1" dirty="0"/>
          </a:p>
        </p:txBody>
      </p:sp>
      <p:sp>
        <p:nvSpPr>
          <p:cNvPr id="4" name="Slide Number Placeholder 3"/>
          <p:cNvSpPr>
            <a:spLocks noGrp="1"/>
          </p:cNvSpPr>
          <p:nvPr>
            <p:ph type="sldNum" sz="quarter" idx="10"/>
          </p:nvPr>
        </p:nvSpPr>
        <p:spPr/>
        <p:txBody>
          <a:bodyPr/>
          <a:lstStyle/>
          <a:p>
            <a:fld id="{B190990B-8DD8-4305-AAA1-D23C760379A4}" type="slidenum">
              <a:rPr lang="en-GB" smtClean="0"/>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After beat down first revolt, Henry II at height</a:t>
            </a:r>
            <a:r>
              <a:rPr lang="en-GB" baseline="0" dirty="0"/>
              <a:t> of his powers:  Young King cowed; Richard pre-occupied in Poitou; Louis VII of France old and ineffectual – died 1180; and Henry supreme over Scotland after its king had been captured in 1174, during rebellion, and signed Treaty of </a:t>
            </a:r>
            <a:r>
              <a:rPr lang="en-GB" baseline="0" dirty="0" err="1"/>
              <a:t>Falaise</a:t>
            </a:r>
            <a:r>
              <a:rPr lang="en-GB" baseline="0" dirty="0"/>
              <a:t> under which he surrendered Scotland to Henry II and received it back from him as his vassal – public act of homage done; in addition, English garrisons in castles at Edinburgh, Roxburgh and Berwick.</a:t>
            </a:r>
            <a:endParaRPr lang="en-GB" dirty="0"/>
          </a:p>
        </p:txBody>
      </p:sp>
      <p:sp>
        <p:nvSpPr>
          <p:cNvPr id="4" name="Slide Number Placeholder 3"/>
          <p:cNvSpPr>
            <a:spLocks noGrp="1"/>
          </p:cNvSpPr>
          <p:nvPr>
            <p:ph type="sldNum" sz="quarter" idx="10"/>
          </p:nvPr>
        </p:nvSpPr>
        <p:spPr/>
        <p:txBody>
          <a:bodyPr/>
          <a:lstStyle/>
          <a:p>
            <a:fld id="{B190990B-8DD8-4305-AAA1-D23C760379A4}" type="slidenum">
              <a:rPr lang="en-GB" smtClean="0"/>
              <a:t>24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02B92452-50B7-4197-A2F8-81C1E5F49D25}" type="datetimeFigureOut">
              <a:rPr lang="en-US" smtClean="0"/>
              <a:pPr/>
              <a:t>3/19/18</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88193C95-A7D6-4F17-9C19-33D2ABAB39D9}" type="slidenum">
              <a:rPr lang="en-GB" smtClean="0"/>
              <a:pPr/>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B92452-50B7-4197-A2F8-81C1E5F49D25}" type="datetimeFigureOut">
              <a:rPr lang="en-US" smtClean="0"/>
              <a:pPr/>
              <a:t>3/19/18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93C95-A7D6-4F17-9C19-33D2ABAB39D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B92452-50B7-4197-A2F8-81C1E5F49D25}" type="datetimeFigureOut">
              <a:rPr lang="en-US" smtClean="0"/>
              <a:pPr/>
              <a:t>3/19/18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93C95-A7D6-4F17-9C19-33D2ABAB39D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B92452-50B7-4197-A2F8-81C1E5F49D25}" type="datetimeFigureOut">
              <a:rPr lang="en-US" smtClean="0"/>
              <a:pPr/>
              <a:t>3/19/18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193C95-A7D6-4F17-9C19-33D2ABAB39D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2B92452-50B7-4197-A2F8-81C1E5F49D25}" type="datetimeFigureOut">
              <a:rPr lang="en-US" smtClean="0"/>
              <a:pPr/>
              <a:t>3/19/18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88193C95-A7D6-4F17-9C19-33D2ABAB39D9}"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2B92452-50B7-4197-A2F8-81C1E5F49D25}" type="datetimeFigureOut">
              <a:rPr lang="en-US" smtClean="0"/>
              <a:pPr/>
              <a:t>3/19/18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193C95-A7D6-4F17-9C19-33D2ABAB39D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2B92452-50B7-4197-A2F8-81C1E5F49D25}" type="datetimeFigureOut">
              <a:rPr lang="en-US" smtClean="0"/>
              <a:pPr/>
              <a:t>3/19/18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193C95-A7D6-4F17-9C19-33D2ABAB39D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2B92452-50B7-4197-A2F8-81C1E5F49D25}" type="datetimeFigureOut">
              <a:rPr lang="en-US" smtClean="0"/>
              <a:pPr/>
              <a:t>3/19/18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193C95-A7D6-4F17-9C19-33D2ABAB39D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92452-50B7-4197-A2F8-81C1E5F49D25}" type="datetimeFigureOut">
              <a:rPr lang="en-US" smtClean="0"/>
              <a:pPr/>
              <a:t>3/19/18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193C95-A7D6-4F17-9C19-33D2ABAB39D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2B92452-50B7-4197-A2F8-81C1E5F49D25}" type="datetimeFigureOut">
              <a:rPr lang="en-US" smtClean="0"/>
              <a:pPr/>
              <a:t>3/19/18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193C95-A7D6-4F17-9C19-33D2ABAB39D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2B92452-50B7-4197-A2F8-81C1E5F49D25}" type="datetimeFigureOut">
              <a:rPr lang="en-US" smtClean="0"/>
              <a:pPr/>
              <a:t>3/19/18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193C95-A7D6-4F17-9C19-33D2ABAB39D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2B92452-50B7-4197-A2F8-81C1E5F49D25}" type="datetimeFigureOut">
              <a:rPr lang="en-US" smtClean="0"/>
              <a:pPr/>
              <a:t>3/19/18</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8193C95-A7D6-4F17-9C19-33D2ABAB39D9}"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714356"/>
            <a:ext cx="8229600" cy="1828800"/>
          </a:xfrm>
        </p:spPr>
        <p:txBody>
          <a:bodyPr/>
          <a:lstStyle/>
          <a:p>
            <a:r>
              <a:rPr lang="en-GB" dirty="0">
                <a:solidFill>
                  <a:srgbClr val="FF0066"/>
                </a:solidFill>
              </a:rPr>
              <a:t>King Henry II’s Family</a:t>
            </a:r>
          </a:p>
        </p:txBody>
      </p:sp>
      <p:sp>
        <p:nvSpPr>
          <p:cNvPr id="3" name="Subtitle 2"/>
          <p:cNvSpPr>
            <a:spLocks noGrp="1"/>
          </p:cNvSpPr>
          <p:nvPr>
            <p:ph type="subTitle" idx="1"/>
          </p:nvPr>
        </p:nvSpPr>
        <p:spPr>
          <a:xfrm>
            <a:off x="1357290" y="2500306"/>
            <a:ext cx="6400800" cy="1752600"/>
          </a:xfrm>
        </p:spPr>
        <p:txBody>
          <a:bodyPr/>
          <a:lstStyle/>
          <a:p>
            <a:r>
              <a:rPr lang="en-GB" dirty="0"/>
              <a:t>Intrigue, Rebellion and Treachery</a:t>
            </a:r>
          </a:p>
        </p:txBody>
      </p:sp>
      <p:pic>
        <p:nvPicPr>
          <p:cNvPr id="4" name="Picture 3" descr="Henry_II_effigy.jpg"/>
          <p:cNvPicPr>
            <a:picLocks noChangeAspect="1"/>
          </p:cNvPicPr>
          <p:nvPr/>
        </p:nvPicPr>
        <p:blipFill>
          <a:blip r:embed="rId2"/>
          <a:stretch>
            <a:fillRect/>
          </a:stretch>
        </p:blipFill>
        <p:spPr>
          <a:xfrm>
            <a:off x="2643174" y="3286124"/>
            <a:ext cx="3810000"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Events of the Rebellion</a:t>
            </a:r>
          </a:p>
        </p:txBody>
      </p:sp>
      <p:sp>
        <p:nvSpPr>
          <p:cNvPr id="4" name="Content Placeholder 3"/>
          <p:cNvSpPr>
            <a:spLocks noGrp="1"/>
          </p:cNvSpPr>
          <p:nvPr>
            <p:ph sz="half" idx="1"/>
          </p:nvPr>
        </p:nvSpPr>
        <p:spPr>
          <a:xfrm>
            <a:off x="251520" y="1412776"/>
            <a:ext cx="4244280" cy="5184576"/>
          </a:xfrm>
        </p:spPr>
        <p:txBody>
          <a:bodyPr/>
          <a:lstStyle/>
          <a:p>
            <a:r>
              <a:rPr lang="en-GB" b="1" u="sng" dirty="0"/>
              <a:t>1173</a:t>
            </a:r>
          </a:p>
          <a:p>
            <a:r>
              <a:rPr lang="en-GB" dirty="0"/>
              <a:t>July</a:t>
            </a:r>
          </a:p>
          <a:p>
            <a:endParaRPr lang="en-GB" dirty="0"/>
          </a:p>
          <a:p>
            <a:r>
              <a:rPr lang="en-GB" dirty="0"/>
              <a:t>Aug</a:t>
            </a:r>
          </a:p>
          <a:p>
            <a:endParaRPr lang="en-GB" dirty="0"/>
          </a:p>
          <a:p>
            <a:r>
              <a:rPr lang="en-GB" dirty="0"/>
              <a:t>Sept</a:t>
            </a:r>
          </a:p>
          <a:p>
            <a:endParaRPr lang="en-GB" dirty="0"/>
          </a:p>
          <a:p>
            <a:r>
              <a:rPr lang="en-GB" dirty="0"/>
              <a:t>Oct</a:t>
            </a:r>
          </a:p>
        </p:txBody>
      </p:sp>
      <p:sp>
        <p:nvSpPr>
          <p:cNvPr id="5" name="Content Placeholder 4"/>
          <p:cNvSpPr>
            <a:spLocks noGrp="1"/>
          </p:cNvSpPr>
          <p:nvPr>
            <p:ph sz="half" idx="2"/>
          </p:nvPr>
        </p:nvSpPr>
        <p:spPr>
          <a:xfrm>
            <a:off x="4648200" y="1412776"/>
            <a:ext cx="4244280" cy="5184576"/>
          </a:xfrm>
        </p:spPr>
        <p:txBody>
          <a:bodyPr/>
          <a:lstStyle/>
          <a:p>
            <a:r>
              <a:rPr lang="en-GB" b="1" u="sng" dirty="0"/>
              <a:t>1174</a:t>
            </a:r>
          </a:p>
          <a:p>
            <a:r>
              <a:rPr lang="en-GB" dirty="0"/>
              <a:t>April</a:t>
            </a:r>
          </a:p>
          <a:p>
            <a:r>
              <a:rPr lang="en-GB" dirty="0"/>
              <a:t>May</a:t>
            </a:r>
          </a:p>
          <a:p>
            <a:endParaRPr lang="en-GB" dirty="0"/>
          </a:p>
          <a:p>
            <a:r>
              <a:rPr lang="en-GB" dirty="0"/>
              <a:t>June</a:t>
            </a:r>
          </a:p>
          <a:p>
            <a:r>
              <a:rPr lang="en-GB" dirty="0"/>
              <a:t>July</a:t>
            </a:r>
          </a:p>
          <a:p>
            <a:endParaRPr lang="en-GB" dirty="0"/>
          </a:p>
          <a:p>
            <a:r>
              <a:rPr lang="en-GB" dirty="0"/>
              <a:t>Aug</a:t>
            </a:r>
          </a:p>
          <a:p>
            <a:endParaRPr lang="en-GB" dirty="0"/>
          </a:p>
          <a:p>
            <a:r>
              <a:rPr lang="en-GB" dirty="0"/>
              <a:t>Sept</a:t>
            </a:r>
          </a:p>
        </p:txBody>
      </p:sp>
    </p:spTree>
    <p:extLst>
      <p:ext uri="{BB962C8B-B14F-4D97-AF65-F5344CB8AC3E}">
        <p14:creationId xmlns:p14="http://schemas.microsoft.com/office/powerpoint/2010/main" val="1042804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Reasons for Victory?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59602660"/>
              </p:ext>
            </p:extLst>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1349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4669D-664C-6848-8BBC-A6F0DED51369}"/>
              </a:ext>
            </a:extLst>
          </p:cNvPr>
          <p:cNvSpPr>
            <a:spLocks noGrp="1"/>
          </p:cNvSpPr>
          <p:nvPr>
            <p:ph type="title"/>
          </p:nvPr>
        </p:nvSpPr>
        <p:spPr/>
        <p:txBody>
          <a:bodyPr>
            <a:normAutofit fontScale="90000"/>
          </a:bodyPr>
          <a:lstStyle/>
          <a:p>
            <a:r>
              <a:rPr lang="en-GB" u="sng" dirty="0"/>
              <a:t>Consequences</a:t>
            </a:r>
            <a:br>
              <a:rPr lang="en-US" dirty="0"/>
            </a:br>
            <a:endParaRPr lang="en-US" dirty="0"/>
          </a:p>
        </p:txBody>
      </p:sp>
      <p:sp>
        <p:nvSpPr>
          <p:cNvPr id="3" name="Content Placeholder 2">
            <a:extLst>
              <a:ext uri="{FF2B5EF4-FFF2-40B4-BE49-F238E27FC236}">
                <a16:creationId xmlns:a16="http://schemas.microsoft.com/office/drawing/2014/main" id="{3CE1DCF9-F3F2-184B-9FCE-0270FD7E172E}"/>
              </a:ext>
            </a:extLst>
          </p:cNvPr>
          <p:cNvSpPr>
            <a:spLocks noGrp="1"/>
          </p:cNvSpPr>
          <p:nvPr>
            <p:ph idx="1"/>
          </p:nvPr>
        </p:nvSpPr>
        <p:spPr>
          <a:xfrm>
            <a:off x="457200" y="980728"/>
            <a:ext cx="8229600" cy="5328632"/>
          </a:xfrm>
        </p:spPr>
        <p:txBody>
          <a:bodyPr>
            <a:normAutofit fontScale="85000" lnSpcReduction="20000"/>
          </a:bodyPr>
          <a:lstStyle/>
          <a:p>
            <a:r>
              <a:rPr lang="en-GB" b="1" dirty="0"/>
              <a:t>Royal Forest encroached – many fined</a:t>
            </a:r>
            <a:endParaRPr lang="en-US" dirty="0"/>
          </a:p>
          <a:p>
            <a:r>
              <a:rPr lang="en-GB" b="1" dirty="0"/>
              <a:t>Sons forgiven – would later be the ruin of Henry</a:t>
            </a:r>
            <a:endParaRPr lang="en-US" dirty="0"/>
          </a:p>
          <a:p>
            <a:r>
              <a:rPr lang="en-GB" b="1" dirty="0"/>
              <a:t>Henry failed to solve the succession issue</a:t>
            </a:r>
            <a:endParaRPr lang="en-US" dirty="0"/>
          </a:p>
          <a:p>
            <a:r>
              <a:rPr lang="en-GB" b="1" dirty="0"/>
              <a:t>He forgave rebel barons – destroyed castles but returned land</a:t>
            </a:r>
            <a:endParaRPr lang="en-US" dirty="0"/>
          </a:p>
          <a:p>
            <a:r>
              <a:rPr lang="en-GB" b="1" dirty="0"/>
              <a:t>Welsh were rewarded for their support</a:t>
            </a:r>
            <a:endParaRPr lang="en-US" dirty="0"/>
          </a:p>
          <a:p>
            <a:r>
              <a:rPr lang="en-GB" b="1" dirty="0"/>
              <a:t>Treaty of </a:t>
            </a:r>
            <a:r>
              <a:rPr lang="en-GB" b="1" dirty="0" err="1"/>
              <a:t>Falaise</a:t>
            </a:r>
            <a:r>
              <a:rPr lang="en-GB" b="1" dirty="0"/>
              <a:t> 1174 King William suffered – he lost Scotland as a fief held from Henry. He also lost Roxburgh, Berwick, Jedburgh, Edinburgh and Stirling. Encroached into Scotland. The fact that he never took advantage of these claims shows that Henry was not interested in Empire – just wanted to prevent future invasion with a buffer zone.</a:t>
            </a:r>
            <a:endParaRPr lang="en-US" dirty="0"/>
          </a:p>
          <a:p>
            <a:r>
              <a:rPr lang="en-GB" b="1" dirty="0" err="1"/>
              <a:t>Apperance</a:t>
            </a:r>
            <a:r>
              <a:rPr lang="en-GB" b="1" dirty="0"/>
              <a:t> of victory – in control and expanded lands</a:t>
            </a:r>
            <a:endParaRPr lang="en-US" dirty="0"/>
          </a:p>
          <a:p>
            <a:r>
              <a:rPr lang="en-GB" b="1" dirty="0"/>
              <a:t>‘All of his enemies now laid bare’ – Henry now knew where and who his enemies were.</a:t>
            </a:r>
            <a:endParaRPr lang="en-US" dirty="0"/>
          </a:p>
          <a:p>
            <a:endParaRPr lang="en-US" dirty="0"/>
          </a:p>
        </p:txBody>
      </p:sp>
    </p:spTree>
    <p:extLst>
      <p:ext uri="{BB962C8B-B14F-4D97-AF65-F5344CB8AC3E}">
        <p14:creationId xmlns:p14="http://schemas.microsoft.com/office/powerpoint/2010/main" val="121001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Did Henry Learn from the Rebellion?</a:t>
            </a:r>
          </a:p>
        </p:txBody>
      </p:sp>
      <p:sp>
        <p:nvSpPr>
          <p:cNvPr id="4" name="Content Placeholder 3"/>
          <p:cNvSpPr>
            <a:spLocks noGrp="1"/>
          </p:cNvSpPr>
          <p:nvPr>
            <p:ph sz="half" idx="1"/>
          </p:nvPr>
        </p:nvSpPr>
        <p:spPr/>
        <p:txBody>
          <a:bodyPr/>
          <a:lstStyle/>
          <a:p>
            <a:r>
              <a:rPr lang="en-GB" b="1" u="sng" dirty="0"/>
              <a:t>Yes</a:t>
            </a:r>
          </a:p>
          <a:p>
            <a:r>
              <a:rPr lang="en-GB" dirty="0"/>
              <a:t>Treatment of Scotland</a:t>
            </a:r>
          </a:p>
          <a:p>
            <a:r>
              <a:rPr lang="en-GB" dirty="0"/>
              <a:t>Eleanor?</a:t>
            </a:r>
          </a:p>
          <a:p>
            <a:r>
              <a:rPr lang="en-GB" dirty="0"/>
              <a:t>Baronial power</a:t>
            </a:r>
          </a:p>
          <a:p>
            <a:r>
              <a:rPr lang="en-GB" dirty="0"/>
              <a:t>Assize of Arms 1181</a:t>
            </a:r>
          </a:p>
        </p:txBody>
      </p:sp>
      <p:sp>
        <p:nvSpPr>
          <p:cNvPr id="5" name="Content Placeholder 4"/>
          <p:cNvSpPr>
            <a:spLocks noGrp="1"/>
          </p:cNvSpPr>
          <p:nvPr>
            <p:ph sz="half" idx="2"/>
          </p:nvPr>
        </p:nvSpPr>
        <p:spPr/>
        <p:txBody>
          <a:bodyPr/>
          <a:lstStyle/>
          <a:p>
            <a:r>
              <a:rPr lang="en-GB" b="1" u="sng" dirty="0"/>
              <a:t>No</a:t>
            </a:r>
          </a:p>
          <a:p>
            <a:r>
              <a:rPr lang="en-GB" dirty="0"/>
              <a:t>Succession plans</a:t>
            </a:r>
          </a:p>
          <a:p>
            <a:r>
              <a:rPr lang="en-GB" dirty="0"/>
              <a:t>Mercenaries</a:t>
            </a:r>
          </a:p>
          <a:p>
            <a:r>
              <a:rPr lang="en-GB" dirty="0"/>
              <a:t>Rivalry with France</a:t>
            </a:r>
          </a:p>
        </p:txBody>
      </p:sp>
    </p:spTree>
    <p:extLst>
      <p:ext uri="{BB962C8B-B14F-4D97-AF65-F5344CB8AC3E}">
        <p14:creationId xmlns:p14="http://schemas.microsoft.com/office/powerpoint/2010/main" val="44138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260648"/>
            <a:ext cx="8784976" cy="1143000"/>
          </a:xfrm>
        </p:spPr>
        <p:txBody>
          <a:bodyPr>
            <a:noAutofit/>
          </a:bodyPr>
          <a:lstStyle/>
          <a:p>
            <a:r>
              <a:rPr lang="en-GB" sz="2800" dirty="0">
                <a:effectLst/>
              </a:rPr>
              <a:t>“The Rebellion of 1173/74 was a serious attack on the authority of Henry II”</a:t>
            </a:r>
            <a:br>
              <a:rPr lang="en-GB" sz="2800" dirty="0">
                <a:effectLst/>
              </a:rPr>
            </a:br>
            <a:r>
              <a:rPr lang="en-GB" sz="2800" dirty="0">
                <a:effectLst/>
              </a:rPr>
              <a:t>How valid is the statement?</a:t>
            </a:r>
          </a:p>
        </p:txBody>
      </p:sp>
      <p:sp>
        <p:nvSpPr>
          <p:cNvPr id="6" name="Content Placeholder 5"/>
          <p:cNvSpPr>
            <a:spLocks noGrp="1"/>
          </p:cNvSpPr>
          <p:nvPr>
            <p:ph idx="1"/>
          </p:nvPr>
        </p:nvSpPr>
        <p:spPr/>
        <p:txBody>
          <a:bodyPr/>
          <a:lstStyle/>
          <a:p>
            <a:endParaRPr lang="en-GB" dirty="0"/>
          </a:p>
        </p:txBody>
      </p:sp>
    </p:spTree>
    <p:extLst>
      <p:ext uri="{BB962C8B-B14F-4D97-AF65-F5344CB8AC3E}">
        <p14:creationId xmlns:p14="http://schemas.microsoft.com/office/powerpoint/2010/main" val="355163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C585-9823-0A43-9BB7-076658237A0A}"/>
              </a:ext>
            </a:extLst>
          </p:cNvPr>
          <p:cNvSpPr>
            <a:spLocks noGrp="1"/>
          </p:cNvSpPr>
          <p:nvPr>
            <p:ph type="title"/>
          </p:nvPr>
        </p:nvSpPr>
        <p:spPr/>
        <p:txBody>
          <a:bodyPr/>
          <a:lstStyle/>
          <a:p>
            <a:r>
              <a:rPr lang="en-US" dirty="0"/>
              <a:t>1175</a:t>
            </a:r>
          </a:p>
        </p:txBody>
      </p:sp>
      <p:sp>
        <p:nvSpPr>
          <p:cNvPr id="3" name="Content Placeholder 2">
            <a:extLst>
              <a:ext uri="{FF2B5EF4-FFF2-40B4-BE49-F238E27FC236}">
                <a16:creationId xmlns:a16="http://schemas.microsoft.com/office/drawing/2014/main" id="{DD7DE9B5-83CC-DB4A-BAE4-1B2E9D21EB61}"/>
              </a:ext>
            </a:extLst>
          </p:cNvPr>
          <p:cNvSpPr>
            <a:spLocks noGrp="1"/>
          </p:cNvSpPr>
          <p:nvPr>
            <p:ph idx="1"/>
          </p:nvPr>
        </p:nvSpPr>
        <p:spPr/>
        <p:txBody>
          <a:bodyPr/>
          <a:lstStyle/>
          <a:p>
            <a:r>
              <a:rPr lang="en-GB" b="1" dirty="0"/>
              <a:t>Makes peace with Louis VII</a:t>
            </a:r>
            <a:endParaRPr lang="en-US" dirty="0"/>
          </a:p>
          <a:p>
            <a:r>
              <a:rPr lang="en-GB" b="1" dirty="0"/>
              <a:t>Christmas at </a:t>
            </a:r>
            <a:r>
              <a:rPr lang="en-GB" b="1" dirty="0" err="1"/>
              <a:t>Argentan</a:t>
            </a:r>
            <a:r>
              <a:rPr lang="en-GB" b="1" dirty="0"/>
              <a:t> – all 4 attend</a:t>
            </a:r>
            <a:endParaRPr lang="en-US" dirty="0"/>
          </a:p>
          <a:p>
            <a:r>
              <a:rPr lang="en-GB" b="1" dirty="0"/>
              <a:t>Henry makes YH stay with him – pair return to England, visit Canterbury and go on a progress – to show public unity and to keep an eye on Henry and show the people that his heir is now loyal.</a:t>
            </a:r>
            <a:r>
              <a:rPr lang="en-US" dirty="0"/>
              <a:t> </a:t>
            </a:r>
          </a:p>
        </p:txBody>
      </p:sp>
    </p:spTree>
    <p:extLst>
      <p:ext uri="{BB962C8B-B14F-4D97-AF65-F5344CB8AC3E}">
        <p14:creationId xmlns:p14="http://schemas.microsoft.com/office/powerpoint/2010/main" val="654389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6BEB-F33F-9F46-B953-9F361D26E133}"/>
              </a:ext>
            </a:extLst>
          </p:cNvPr>
          <p:cNvSpPr>
            <a:spLocks noGrp="1"/>
          </p:cNvSpPr>
          <p:nvPr>
            <p:ph type="title"/>
          </p:nvPr>
        </p:nvSpPr>
        <p:spPr/>
        <p:txBody>
          <a:bodyPr/>
          <a:lstStyle/>
          <a:p>
            <a:r>
              <a:rPr lang="en-US" dirty="0"/>
              <a:t>1176-77</a:t>
            </a:r>
          </a:p>
        </p:txBody>
      </p:sp>
      <p:sp>
        <p:nvSpPr>
          <p:cNvPr id="3" name="Content Placeholder 2">
            <a:extLst>
              <a:ext uri="{FF2B5EF4-FFF2-40B4-BE49-F238E27FC236}">
                <a16:creationId xmlns:a16="http://schemas.microsoft.com/office/drawing/2014/main" id="{A80D783E-CCE8-6C4B-95E2-E7D9B04E58B4}"/>
              </a:ext>
            </a:extLst>
          </p:cNvPr>
          <p:cNvSpPr>
            <a:spLocks noGrp="1"/>
          </p:cNvSpPr>
          <p:nvPr>
            <p:ph idx="1"/>
          </p:nvPr>
        </p:nvSpPr>
        <p:spPr/>
        <p:txBody>
          <a:bodyPr>
            <a:normAutofit fontScale="92500" lnSpcReduction="10000"/>
          </a:bodyPr>
          <a:lstStyle/>
          <a:p>
            <a:r>
              <a:rPr lang="en-GB" b="1" dirty="0"/>
              <a:t>Assize of Northampton</a:t>
            </a:r>
            <a:endParaRPr lang="en-US" dirty="0"/>
          </a:p>
          <a:p>
            <a:r>
              <a:rPr lang="en-GB" b="1" dirty="0"/>
              <a:t>YH began complaining once again and visited Paris and Flanders, complaining about his lack of control</a:t>
            </a:r>
            <a:r>
              <a:rPr lang="en-US" dirty="0"/>
              <a:t> </a:t>
            </a:r>
            <a:endParaRPr lang="en-GB" b="1" dirty="0"/>
          </a:p>
          <a:p>
            <a:r>
              <a:rPr lang="en-GB" b="1" dirty="0"/>
              <a:t>Henry’s affair with </a:t>
            </a:r>
            <a:r>
              <a:rPr lang="en-GB" b="1" dirty="0" err="1"/>
              <a:t>Alys</a:t>
            </a:r>
            <a:r>
              <a:rPr lang="en-GB" b="1" dirty="0"/>
              <a:t> becomes famous and angers Louis VII. The Pope demands she marry Richard immediately.</a:t>
            </a:r>
            <a:endParaRPr lang="en-US" dirty="0"/>
          </a:p>
          <a:p>
            <a:r>
              <a:rPr lang="en-GB" b="1" dirty="0"/>
              <a:t>Henry meets Louis at </a:t>
            </a:r>
            <a:r>
              <a:rPr lang="en-GB" b="1" dirty="0" err="1"/>
              <a:t>Ivry</a:t>
            </a:r>
            <a:r>
              <a:rPr lang="en-GB" b="1" dirty="0"/>
              <a:t> – Henry agrees to the marriage of </a:t>
            </a:r>
            <a:r>
              <a:rPr lang="en-GB" b="1" dirty="0" err="1"/>
              <a:t>Alys</a:t>
            </a:r>
            <a:r>
              <a:rPr lang="en-GB" b="1" dirty="0"/>
              <a:t> and Richard and they agree to crusade together.</a:t>
            </a:r>
            <a:endParaRPr lang="en-US" dirty="0"/>
          </a:p>
          <a:p>
            <a:r>
              <a:rPr lang="en-GB" b="1" dirty="0"/>
              <a:t>IRELAND is assigned to John.</a:t>
            </a:r>
            <a:r>
              <a:rPr lang="en-US" dirty="0"/>
              <a:t> </a:t>
            </a:r>
          </a:p>
        </p:txBody>
      </p:sp>
    </p:spTree>
    <p:extLst>
      <p:ext uri="{BB962C8B-B14F-4D97-AF65-F5344CB8AC3E}">
        <p14:creationId xmlns:p14="http://schemas.microsoft.com/office/powerpoint/2010/main" val="59324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62ABD-C511-6144-BF99-4FC556636CAE}"/>
              </a:ext>
            </a:extLst>
          </p:cNvPr>
          <p:cNvSpPr>
            <a:spLocks noGrp="1"/>
          </p:cNvSpPr>
          <p:nvPr>
            <p:ph type="title"/>
          </p:nvPr>
        </p:nvSpPr>
        <p:spPr/>
        <p:txBody>
          <a:bodyPr/>
          <a:lstStyle/>
          <a:p>
            <a:r>
              <a:rPr lang="en-US" dirty="0"/>
              <a:t>1178 - 79</a:t>
            </a:r>
          </a:p>
        </p:txBody>
      </p:sp>
      <p:sp>
        <p:nvSpPr>
          <p:cNvPr id="3" name="Content Placeholder 2">
            <a:extLst>
              <a:ext uri="{FF2B5EF4-FFF2-40B4-BE49-F238E27FC236}">
                <a16:creationId xmlns:a16="http://schemas.microsoft.com/office/drawing/2014/main" id="{CBE2A475-5880-F14F-898D-E2F2390D39FF}"/>
              </a:ext>
            </a:extLst>
          </p:cNvPr>
          <p:cNvSpPr>
            <a:spLocks noGrp="1"/>
          </p:cNvSpPr>
          <p:nvPr>
            <p:ph idx="1"/>
          </p:nvPr>
        </p:nvSpPr>
        <p:spPr/>
        <p:txBody>
          <a:bodyPr/>
          <a:lstStyle/>
          <a:p>
            <a:r>
              <a:rPr lang="en-GB" b="1" dirty="0"/>
              <a:t>YH follows European tournament circuit.</a:t>
            </a:r>
          </a:p>
          <a:p>
            <a:endParaRPr lang="en-US" dirty="0"/>
          </a:p>
          <a:p>
            <a:r>
              <a:rPr lang="en-GB" b="1" dirty="0"/>
              <a:t>YH returns to England and is honoured by Henry.</a:t>
            </a:r>
            <a:endParaRPr lang="en-US" dirty="0"/>
          </a:p>
          <a:p>
            <a:r>
              <a:rPr lang="en-GB" b="1" dirty="0"/>
              <a:t>Richard is dealing with Aquitaine rebels harshly – </a:t>
            </a:r>
            <a:r>
              <a:rPr lang="en-GB" b="1" dirty="0" err="1"/>
              <a:t>Taillebourg</a:t>
            </a:r>
            <a:r>
              <a:rPr lang="en-GB" b="1" dirty="0"/>
              <a:t> Castle raised to the ground       </a:t>
            </a:r>
            <a:endParaRPr lang="en-US" dirty="0"/>
          </a:p>
          <a:p>
            <a:r>
              <a:rPr lang="en-GB" b="1" dirty="0"/>
              <a:t>King Louis visits England to visit Becket’s tomb</a:t>
            </a:r>
            <a:r>
              <a:rPr lang="en-US" dirty="0"/>
              <a:t> </a:t>
            </a:r>
          </a:p>
        </p:txBody>
      </p:sp>
    </p:spTree>
    <p:extLst>
      <p:ext uri="{BB962C8B-B14F-4D97-AF65-F5344CB8AC3E}">
        <p14:creationId xmlns:p14="http://schemas.microsoft.com/office/powerpoint/2010/main" val="1747443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76E41-7922-BC4A-8454-13C8BDAF0EE6}"/>
              </a:ext>
            </a:extLst>
          </p:cNvPr>
          <p:cNvSpPr>
            <a:spLocks noGrp="1"/>
          </p:cNvSpPr>
          <p:nvPr>
            <p:ph type="title"/>
          </p:nvPr>
        </p:nvSpPr>
        <p:spPr/>
        <p:txBody>
          <a:bodyPr/>
          <a:lstStyle/>
          <a:p>
            <a:r>
              <a:rPr lang="en-US" dirty="0"/>
              <a:t>1180 - 81</a:t>
            </a:r>
          </a:p>
        </p:txBody>
      </p:sp>
      <p:sp>
        <p:nvSpPr>
          <p:cNvPr id="3" name="Content Placeholder 2">
            <a:extLst>
              <a:ext uri="{FF2B5EF4-FFF2-40B4-BE49-F238E27FC236}">
                <a16:creationId xmlns:a16="http://schemas.microsoft.com/office/drawing/2014/main" id="{0D244962-9319-2D43-9B87-4EE3D34ED26D}"/>
              </a:ext>
            </a:extLst>
          </p:cNvPr>
          <p:cNvSpPr>
            <a:spLocks noGrp="1"/>
          </p:cNvSpPr>
          <p:nvPr>
            <p:ph idx="1"/>
          </p:nvPr>
        </p:nvSpPr>
        <p:spPr/>
        <p:txBody>
          <a:bodyPr>
            <a:normAutofit fontScale="77500" lnSpcReduction="20000"/>
          </a:bodyPr>
          <a:lstStyle/>
          <a:p>
            <a:r>
              <a:rPr lang="en-GB" b="1" dirty="0"/>
              <a:t>Glanville elected </a:t>
            </a:r>
            <a:r>
              <a:rPr lang="en-GB" b="1" dirty="0" err="1"/>
              <a:t>Justiciar</a:t>
            </a:r>
            <a:r>
              <a:rPr lang="en-GB" b="1" dirty="0"/>
              <a:t> </a:t>
            </a:r>
            <a:endParaRPr lang="en-US" dirty="0"/>
          </a:p>
          <a:p>
            <a:r>
              <a:rPr lang="en-GB" b="1" dirty="0"/>
              <a:t> YH visits England to warn his father that Philip is no Louis. Henry travels to France in June to meet with Philip they renew promises made at </a:t>
            </a:r>
            <a:r>
              <a:rPr lang="en-GB" b="1" dirty="0" err="1"/>
              <a:t>Ivry</a:t>
            </a:r>
            <a:r>
              <a:rPr lang="en-GB" b="1" dirty="0"/>
              <a:t>. Before the meeting Henry makes YH swear allegiance on the tomb of Henry I.</a:t>
            </a:r>
            <a:endParaRPr lang="en-US" dirty="0"/>
          </a:p>
          <a:p>
            <a:r>
              <a:rPr lang="en-GB" b="1" dirty="0"/>
              <a:t>Sept - King Louis VII died and was replaced by his young son Philip.</a:t>
            </a:r>
            <a:endParaRPr lang="en-US" dirty="0"/>
          </a:p>
          <a:p>
            <a:r>
              <a:rPr lang="en-GB" b="1" dirty="0"/>
              <a:t>‘Philip was </a:t>
            </a:r>
            <a:r>
              <a:rPr lang="en-GB" b="1" dirty="0" err="1"/>
              <a:t>wiley</a:t>
            </a:r>
            <a:r>
              <a:rPr lang="en-GB" b="1" dirty="0"/>
              <a:t>, unscrupulous and unwaveringly clear about his main objective: to increase his power and diminish that of Henry II and his successors’ – Carpenter</a:t>
            </a:r>
          </a:p>
          <a:p>
            <a:r>
              <a:rPr lang="en-GB" b="1" dirty="0"/>
              <a:t>Geoffrey married Constance and ruled Brittany in her name. Henry returned to England and elected Geoffrey the bastard as his chancellor.</a:t>
            </a:r>
            <a:endParaRPr lang="en-US" dirty="0"/>
          </a:p>
          <a:p>
            <a:r>
              <a:rPr lang="en-GB" b="1" dirty="0"/>
              <a:t>Richard spent time in Aquitaine</a:t>
            </a:r>
            <a:r>
              <a:rPr lang="en-US" dirty="0"/>
              <a:t> </a:t>
            </a:r>
          </a:p>
          <a:p>
            <a:endParaRPr lang="en-US" dirty="0"/>
          </a:p>
        </p:txBody>
      </p:sp>
    </p:spTree>
    <p:extLst>
      <p:ext uri="{BB962C8B-B14F-4D97-AF65-F5344CB8AC3E}">
        <p14:creationId xmlns:p14="http://schemas.microsoft.com/office/powerpoint/2010/main" val="3678696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B2A5-0F3D-8E45-90BE-4F567454F613}"/>
              </a:ext>
            </a:extLst>
          </p:cNvPr>
          <p:cNvSpPr>
            <a:spLocks noGrp="1"/>
          </p:cNvSpPr>
          <p:nvPr>
            <p:ph type="title"/>
          </p:nvPr>
        </p:nvSpPr>
        <p:spPr/>
        <p:txBody>
          <a:bodyPr/>
          <a:lstStyle/>
          <a:p>
            <a:r>
              <a:rPr lang="en-US" dirty="0"/>
              <a:t>1182</a:t>
            </a:r>
          </a:p>
        </p:txBody>
      </p:sp>
      <p:sp>
        <p:nvSpPr>
          <p:cNvPr id="3" name="Content Placeholder 2">
            <a:extLst>
              <a:ext uri="{FF2B5EF4-FFF2-40B4-BE49-F238E27FC236}">
                <a16:creationId xmlns:a16="http://schemas.microsoft.com/office/drawing/2014/main" id="{12949DB2-5078-8446-9733-9CE47DB224CB}"/>
              </a:ext>
            </a:extLst>
          </p:cNvPr>
          <p:cNvSpPr>
            <a:spLocks noGrp="1"/>
          </p:cNvSpPr>
          <p:nvPr>
            <p:ph idx="1"/>
          </p:nvPr>
        </p:nvSpPr>
        <p:spPr>
          <a:xfrm>
            <a:off x="457200" y="1196752"/>
            <a:ext cx="8229600" cy="5112608"/>
          </a:xfrm>
        </p:spPr>
        <p:txBody>
          <a:bodyPr>
            <a:normAutofit fontScale="70000" lnSpcReduction="20000"/>
          </a:bodyPr>
          <a:lstStyle/>
          <a:p>
            <a:r>
              <a:rPr lang="en-GB" b="1" dirty="0"/>
              <a:t>March Henry returned to Normandy to watch events in the south. Richard’s harsh rule was upsetting vassals. They began to plot against him and seduced the Young Henry to join. De Borne again was instrumental in persuading Young Henry to rebel. Duke Geoffrey joined YH in invading Poitou and launched a civil war against Richard.</a:t>
            </a:r>
            <a:endParaRPr lang="en-US" dirty="0"/>
          </a:p>
          <a:p>
            <a:r>
              <a:rPr lang="en-GB" b="1" dirty="0"/>
              <a:t>In the Summer Henry rode south to make peace between his sons</a:t>
            </a:r>
            <a:endParaRPr lang="en-US" dirty="0"/>
          </a:p>
          <a:p>
            <a:r>
              <a:rPr lang="en-GB" b="1" dirty="0"/>
              <a:t>Henry returned to Normandy to help William the Lion and Matilda who were in exile. At the end of the campaigning season YH returned to Normandy and demanded control of Anjou – when refused he ran to Philip in Paris.</a:t>
            </a:r>
            <a:endParaRPr lang="en-US" dirty="0"/>
          </a:p>
          <a:p>
            <a:r>
              <a:rPr lang="en-GB" b="1" dirty="0"/>
              <a:t>He returned to Normandy for Christmas as all sons were required to attend.</a:t>
            </a:r>
            <a:endParaRPr lang="en-US" dirty="0"/>
          </a:p>
          <a:p>
            <a:r>
              <a:rPr lang="en-GB" b="1" dirty="0"/>
              <a:t>YH, fuelled by De Borne exploded and in trying to placate him Henry offered to make Rich and Geoff swear allegiance to him. Geoff agreed but Richard flatly refused – Christmas was ruined and it was not long before the brothers were at war</a:t>
            </a:r>
            <a:r>
              <a:rPr lang="en-US" dirty="0"/>
              <a:t> </a:t>
            </a:r>
          </a:p>
        </p:txBody>
      </p:sp>
    </p:spTree>
    <p:extLst>
      <p:ext uri="{BB962C8B-B14F-4D97-AF65-F5344CB8AC3E}">
        <p14:creationId xmlns:p14="http://schemas.microsoft.com/office/powerpoint/2010/main" val="3624786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66"/>
                </a:solidFill>
              </a:rPr>
              <a:t>Henry The Man</a:t>
            </a:r>
          </a:p>
        </p:txBody>
      </p:sp>
      <p:sp>
        <p:nvSpPr>
          <p:cNvPr id="3" name="Content Placeholder 2"/>
          <p:cNvSpPr>
            <a:spLocks noGrp="1"/>
          </p:cNvSpPr>
          <p:nvPr>
            <p:ph idx="1"/>
          </p:nvPr>
        </p:nvSpPr>
        <p:spPr>
          <a:xfrm>
            <a:off x="457200" y="1428736"/>
            <a:ext cx="6900882" cy="5072098"/>
          </a:xfrm>
        </p:spPr>
        <p:txBody>
          <a:bodyPr>
            <a:normAutofit fontScale="70000" lnSpcReduction="20000"/>
          </a:bodyPr>
          <a:lstStyle/>
          <a:p>
            <a:pPr>
              <a:spcAft>
                <a:spcPts val="400"/>
              </a:spcAft>
            </a:pPr>
            <a:r>
              <a:rPr lang="en-GB" dirty="0">
                <a:latin typeface="Comic Sans MS" pitchFamily="66" charset="0"/>
              </a:rPr>
              <a:t>Quick tempered; determined; stubborn; proud of his ability to inspire fear</a:t>
            </a:r>
          </a:p>
          <a:p>
            <a:pPr>
              <a:spcAft>
                <a:spcPts val="400"/>
              </a:spcAft>
            </a:pPr>
            <a:r>
              <a:rPr lang="en-GB" dirty="0">
                <a:latin typeface="Comic Sans MS" pitchFamily="66" charset="0"/>
              </a:rPr>
              <a:t>Hyperactive</a:t>
            </a:r>
          </a:p>
          <a:p>
            <a:pPr>
              <a:spcAft>
                <a:spcPts val="400"/>
              </a:spcAft>
            </a:pPr>
            <a:r>
              <a:rPr lang="en-GB" dirty="0">
                <a:latin typeface="Comic Sans MS" pitchFamily="66" charset="0"/>
              </a:rPr>
              <a:t>Successful warrior</a:t>
            </a:r>
          </a:p>
          <a:p>
            <a:pPr>
              <a:spcAft>
                <a:spcPts val="400"/>
              </a:spcAft>
            </a:pPr>
            <a:r>
              <a:rPr lang="en-GB" dirty="0">
                <a:latin typeface="Comic Sans MS" pitchFamily="66" charset="0"/>
              </a:rPr>
              <a:t>Many mistresses and illegitimate children</a:t>
            </a:r>
          </a:p>
          <a:p>
            <a:pPr>
              <a:spcAft>
                <a:spcPts val="400"/>
              </a:spcAft>
            </a:pPr>
            <a:r>
              <a:rPr lang="en-GB" dirty="0">
                <a:latin typeface="Comic Sans MS" pitchFamily="66" charset="0"/>
              </a:rPr>
              <a:t>Law maker – founding father of English common law</a:t>
            </a:r>
          </a:p>
          <a:p>
            <a:pPr>
              <a:spcAft>
                <a:spcPts val="400"/>
              </a:spcAft>
            </a:pPr>
            <a:r>
              <a:rPr lang="en-GB" dirty="0">
                <a:latin typeface="Comic Sans MS" pitchFamily="66" charset="0"/>
              </a:rPr>
              <a:t>Law breaker, unwilling to recognise the constraints upon his sovereignty, which he saw as God-given</a:t>
            </a:r>
          </a:p>
          <a:p>
            <a:pPr>
              <a:spcAft>
                <a:spcPts val="400"/>
              </a:spcAft>
            </a:pPr>
            <a:r>
              <a:rPr lang="en-GB" dirty="0">
                <a:latin typeface="Comic Sans MS" pitchFamily="66" charset="0"/>
              </a:rPr>
              <a:t>Understood, but would not speak, English</a:t>
            </a:r>
          </a:p>
          <a:p>
            <a:pPr>
              <a:spcAft>
                <a:spcPts val="400"/>
              </a:spcAft>
            </a:pPr>
            <a:r>
              <a:rPr lang="en-GB" dirty="0">
                <a:latin typeface="Comic Sans MS" pitchFamily="66" charset="0"/>
              </a:rPr>
              <a:t>Talent for picking talented subordinates</a:t>
            </a:r>
          </a:p>
          <a:p>
            <a:pPr>
              <a:spcAft>
                <a:spcPts val="400"/>
              </a:spcAft>
            </a:pPr>
            <a:r>
              <a:rPr lang="en-GB" dirty="0">
                <a:latin typeface="Comic Sans MS" pitchFamily="66" charset="0"/>
              </a:rPr>
              <a:t>Talent for administration</a:t>
            </a:r>
          </a:p>
          <a:p>
            <a:pPr>
              <a:spcAft>
                <a:spcPts val="400"/>
              </a:spcAft>
            </a:pPr>
            <a:r>
              <a:rPr lang="en-GB" dirty="0">
                <a:latin typeface="Comic Sans MS" pitchFamily="66" charset="0"/>
              </a:rPr>
              <a:t>Few close friends</a:t>
            </a:r>
          </a:p>
          <a:p>
            <a:pPr>
              <a:spcAft>
                <a:spcPts val="400"/>
              </a:spcAft>
            </a:pPr>
            <a:r>
              <a:rPr lang="en-GB" dirty="0">
                <a:latin typeface="Comic Sans MS" pitchFamily="66" charset="0"/>
              </a:rPr>
              <a:t>Religious – devotee of relics, pilgrimages, mass</a:t>
            </a:r>
          </a:p>
          <a:p>
            <a:r>
              <a:rPr lang="en-GB" dirty="0">
                <a:latin typeface="Comic Sans MS" pitchFamily="66" charset="0"/>
              </a:rPr>
              <a:t>Couldn’t control sons; wife</a:t>
            </a:r>
          </a:p>
          <a:p>
            <a:endParaRPr lang="en-GB" dirty="0">
              <a:latin typeface="Comic Sans MS"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C28-6C88-244C-AB15-1C18BB91F6D9}"/>
              </a:ext>
            </a:extLst>
          </p:cNvPr>
          <p:cNvSpPr>
            <a:spLocks noGrp="1"/>
          </p:cNvSpPr>
          <p:nvPr>
            <p:ph type="title"/>
          </p:nvPr>
        </p:nvSpPr>
        <p:spPr/>
        <p:txBody>
          <a:bodyPr/>
          <a:lstStyle/>
          <a:p>
            <a:r>
              <a:rPr lang="en-US" dirty="0"/>
              <a:t>1183 - 84</a:t>
            </a:r>
          </a:p>
        </p:txBody>
      </p:sp>
      <p:sp>
        <p:nvSpPr>
          <p:cNvPr id="3" name="Content Placeholder 2">
            <a:extLst>
              <a:ext uri="{FF2B5EF4-FFF2-40B4-BE49-F238E27FC236}">
                <a16:creationId xmlns:a16="http://schemas.microsoft.com/office/drawing/2014/main" id="{31FDDE66-E005-074D-8455-C8AC2A7DFC9C}"/>
              </a:ext>
            </a:extLst>
          </p:cNvPr>
          <p:cNvSpPr>
            <a:spLocks noGrp="1"/>
          </p:cNvSpPr>
          <p:nvPr>
            <p:ph idx="1"/>
          </p:nvPr>
        </p:nvSpPr>
        <p:spPr/>
        <p:txBody>
          <a:bodyPr>
            <a:normAutofit fontScale="92500" lnSpcReduction="20000"/>
          </a:bodyPr>
          <a:lstStyle/>
          <a:p>
            <a:r>
              <a:rPr lang="en-GB" b="1" dirty="0"/>
              <a:t>War continued and Henry in attempting to solve the dispute was shot at by YH’s men. Henry cut his funds but he joined a mercenary force with Geoff.</a:t>
            </a:r>
            <a:endParaRPr lang="en-US" dirty="0"/>
          </a:p>
          <a:p>
            <a:r>
              <a:rPr lang="en-GB" b="1" dirty="0"/>
              <a:t>Young Henry contracted Dysentery and died – Henry was contacted but thought it was a plot and refused to attend but sent a ring.</a:t>
            </a:r>
            <a:endParaRPr lang="en-US" dirty="0"/>
          </a:p>
          <a:p>
            <a:r>
              <a:rPr lang="en-GB" b="1" dirty="0"/>
              <a:t>Eleanor was summoned to Normandy to claim ancestral land that Philip was demanding – this saw the beginning of the relaxing of her </a:t>
            </a:r>
            <a:r>
              <a:rPr lang="en-GB" b="1" dirty="0" err="1"/>
              <a:t>imprisionment</a:t>
            </a:r>
            <a:r>
              <a:rPr lang="en-GB" b="1" dirty="0"/>
              <a:t>.</a:t>
            </a:r>
            <a:r>
              <a:rPr lang="en-US" dirty="0"/>
              <a:t> </a:t>
            </a:r>
          </a:p>
          <a:p>
            <a:r>
              <a:rPr lang="en-GB" b="1" dirty="0"/>
              <a:t>Henry returns to England</a:t>
            </a:r>
            <a:endParaRPr lang="en-US" dirty="0"/>
          </a:p>
          <a:p>
            <a:r>
              <a:rPr lang="en-GB" b="1" dirty="0"/>
              <a:t>Richard fights off an invasion by John and Geoff.</a:t>
            </a:r>
            <a:r>
              <a:rPr lang="en-US" dirty="0"/>
              <a:t> </a:t>
            </a:r>
          </a:p>
          <a:p>
            <a:endParaRPr lang="en-US" dirty="0"/>
          </a:p>
        </p:txBody>
      </p:sp>
    </p:spTree>
    <p:extLst>
      <p:ext uri="{BB962C8B-B14F-4D97-AF65-F5344CB8AC3E}">
        <p14:creationId xmlns:p14="http://schemas.microsoft.com/office/powerpoint/2010/main" val="1970466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6173E-353B-CE45-B5FF-37F765F1E1C3}"/>
              </a:ext>
            </a:extLst>
          </p:cNvPr>
          <p:cNvSpPr>
            <a:spLocks noGrp="1"/>
          </p:cNvSpPr>
          <p:nvPr>
            <p:ph type="title"/>
          </p:nvPr>
        </p:nvSpPr>
        <p:spPr/>
        <p:txBody>
          <a:bodyPr/>
          <a:lstStyle/>
          <a:p>
            <a:r>
              <a:rPr lang="en-US" dirty="0"/>
              <a:t>1185 - 87</a:t>
            </a:r>
          </a:p>
        </p:txBody>
      </p:sp>
      <p:sp>
        <p:nvSpPr>
          <p:cNvPr id="3" name="Content Placeholder 2">
            <a:extLst>
              <a:ext uri="{FF2B5EF4-FFF2-40B4-BE49-F238E27FC236}">
                <a16:creationId xmlns:a16="http://schemas.microsoft.com/office/drawing/2014/main" id="{492B9F2A-A59E-854B-B0D9-085424199BF3}"/>
              </a:ext>
            </a:extLst>
          </p:cNvPr>
          <p:cNvSpPr>
            <a:spLocks noGrp="1"/>
          </p:cNvSpPr>
          <p:nvPr>
            <p:ph idx="1"/>
          </p:nvPr>
        </p:nvSpPr>
        <p:spPr/>
        <p:txBody>
          <a:bodyPr>
            <a:normAutofit fontScale="70000" lnSpcReduction="20000"/>
          </a:bodyPr>
          <a:lstStyle/>
          <a:p>
            <a:r>
              <a:rPr lang="en-GB" b="1" dirty="0"/>
              <a:t>Henry refuses the crusade(85)</a:t>
            </a:r>
          </a:p>
          <a:p>
            <a:r>
              <a:rPr lang="en-US" dirty="0"/>
              <a:t> </a:t>
            </a:r>
            <a:r>
              <a:rPr lang="en-GB" b="1" dirty="0"/>
              <a:t>Geoffrey was killed in a tournament. Richard wanted to be announced as Heir to the Empire but Henry would not unless Richard promised Aquitaine for John. He refused</a:t>
            </a:r>
            <a:r>
              <a:rPr lang="en-US" dirty="0"/>
              <a:t> (86)</a:t>
            </a:r>
          </a:p>
          <a:p>
            <a:r>
              <a:rPr lang="en-GB" b="1" dirty="0"/>
              <a:t>Philip of France invaded Anjou and Henry was forced to concede territory (for the first time in his reign)</a:t>
            </a:r>
            <a:endParaRPr lang="en-US" dirty="0"/>
          </a:p>
          <a:p>
            <a:r>
              <a:rPr lang="en-GB" b="1" dirty="0"/>
              <a:t> </a:t>
            </a:r>
            <a:endParaRPr lang="en-US" dirty="0"/>
          </a:p>
          <a:p>
            <a:r>
              <a:rPr lang="en-GB" b="1" dirty="0"/>
              <a:t>Richard put down a rebellion in Aquitaine – Philip appealed to Henry to control his son but Henry was unable to so.</a:t>
            </a:r>
            <a:endParaRPr lang="en-US" dirty="0"/>
          </a:p>
          <a:p>
            <a:r>
              <a:rPr lang="en-GB" b="1" dirty="0"/>
              <a:t>Philip then invaded Berry, Auvergne and Touraine</a:t>
            </a:r>
            <a:endParaRPr lang="en-US" dirty="0"/>
          </a:p>
          <a:p>
            <a:r>
              <a:rPr lang="en-GB" b="1" dirty="0"/>
              <a:t> </a:t>
            </a:r>
            <a:endParaRPr lang="en-US" dirty="0"/>
          </a:p>
          <a:p>
            <a:r>
              <a:rPr lang="en-GB" b="1" dirty="0"/>
              <a:t>Capture of Jerusalem – Henry, Richard and Philip take up the cross. Richard is determined to go but wanted to settle succession before he left. Henry refused so Richard through in his lot with Philip (87)</a:t>
            </a:r>
            <a:endParaRPr lang="en-US" dirty="0"/>
          </a:p>
          <a:p>
            <a:endParaRPr lang="en-US" dirty="0"/>
          </a:p>
        </p:txBody>
      </p:sp>
    </p:spTree>
    <p:extLst>
      <p:ext uri="{BB962C8B-B14F-4D97-AF65-F5344CB8AC3E}">
        <p14:creationId xmlns:p14="http://schemas.microsoft.com/office/powerpoint/2010/main" val="3339155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AED5-74CC-C64E-95CF-5273F230CF3C}"/>
              </a:ext>
            </a:extLst>
          </p:cNvPr>
          <p:cNvSpPr>
            <a:spLocks noGrp="1"/>
          </p:cNvSpPr>
          <p:nvPr>
            <p:ph type="title"/>
          </p:nvPr>
        </p:nvSpPr>
        <p:spPr/>
        <p:txBody>
          <a:bodyPr/>
          <a:lstStyle/>
          <a:p>
            <a:r>
              <a:rPr lang="en-US" dirty="0"/>
              <a:t>1188 - 89</a:t>
            </a:r>
          </a:p>
        </p:txBody>
      </p:sp>
      <p:sp>
        <p:nvSpPr>
          <p:cNvPr id="3" name="Content Placeholder 2">
            <a:extLst>
              <a:ext uri="{FF2B5EF4-FFF2-40B4-BE49-F238E27FC236}">
                <a16:creationId xmlns:a16="http://schemas.microsoft.com/office/drawing/2014/main" id="{60AB1C72-0CA7-CD46-A73C-9752A63B3895}"/>
              </a:ext>
            </a:extLst>
          </p:cNvPr>
          <p:cNvSpPr>
            <a:spLocks noGrp="1"/>
          </p:cNvSpPr>
          <p:nvPr>
            <p:ph idx="1"/>
          </p:nvPr>
        </p:nvSpPr>
        <p:spPr/>
        <p:txBody>
          <a:bodyPr>
            <a:normAutofit fontScale="70000" lnSpcReduction="20000"/>
          </a:bodyPr>
          <a:lstStyle/>
          <a:p>
            <a:r>
              <a:rPr lang="en-GB" b="1" dirty="0"/>
              <a:t>Philip recognised Richard as the heir to the </a:t>
            </a:r>
            <a:r>
              <a:rPr lang="en-GB" b="1" dirty="0" err="1"/>
              <a:t>Angevin</a:t>
            </a:r>
            <a:r>
              <a:rPr lang="en-GB" b="1" dirty="0"/>
              <a:t> Empire.</a:t>
            </a:r>
            <a:endParaRPr lang="en-US" dirty="0"/>
          </a:p>
          <a:p>
            <a:r>
              <a:rPr lang="en-GB" b="1" dirty="0"/>
              <a:t>Henry was forced to sue for peace in late 1188.(88)</a:t>
            </a:r>
          </a:p>
          <a:p>
            <a:r>
              <a:rPr lang="en-US" dirty="0"/>
              <a:t> </a:t>
            </a:r>
            <a:r>
              <a:rPr lang="en-GB" b="1" dirty="0"/>
              <a:t>June Philip and Richard invaded Maine and Anjou.</a:t>
            </a:r>
            <a:endParaRPr lang="en-US" dirty="0"/>
          </a:p>
          <a:p>
            <a:r>
              <a:rPr lang="en-GB" b="1" dirty="0"/>
              <a:t>July Henry was forced into unconditional surrender. Philip had exploited the poor relations between Henry and his sons.</a:t>
            </a:r>
            <a:endParaRPr lang="en-US" dirty="0"/>
          </a:p>
          <a:p>
            <a:r>
              <a:rPr lang="en-GB" b="1" dirty="0"/>
              <a:t>The inflexibility of Henry left him in an impossible situation. Propped up on his horse with fever Henry surrendered lands, castles and payments for Philip’s expenses.</a:t>
            </a:r>
            <a:endParaRPr lang="en-US" dirty="0"/>
          </a:p>
          <a:p>
            <a:r>
              <a:rPr lang="en-GB" b="1" dirty="0"/>
              <a:t>As he kissed Richard he whispered in his ear – ‘May the Lord spare me until I have taken vengeance on you’</a:t>
            </a:r>
            <a:endParaRPr lang="en-US" dirty="0"/>
          </a:p>
          <a:p>
            <a:r>
              <a:rPr lang="en-GB" b="1" dirty="0"/>
              <a:t>Henry was shown a list of traitors and when seeing John’s name lost the will to live. He died in the great fortress at </a:t>
            </a:r>
            <a:r>
              <a:rPr lang="en-GB" b="1" dirty="0" err="1"/>
              <a:t>Chinon</a:t>
            </a:r>
            <a:r>
              <a:rPr lang="en-GB" b="1" dirty="0"/>
              <a:t>, deserted by his wife and sons and his lands in tatters. (89)</a:t>
            </a:r>
            <a:endParaRPr lang="en-US" dirty="0"/>
          </a:p>
          <a:p>
            <a:endParaRPr lang="en-US" dirty="0"/>
          </a:p>
        </p:txBody>
      </p:sp>
    </p:spTree>
    <p:extLst>
      <p:ext uri="{BB962C8B-B14F-4D97-AF65-F5344CB8AC3E}">
        <p14:creationId xmlns:p14="http://schemas.microsoft.com/office/powerpoint/2010/main" val="796744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6178-F200-5B4B-8605-AA39A7A788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7B80D8-3855-6543-96FD-5B19FF48A1FA}"/>
              </a:ext>
            </a:extLst>
          </p:cNvPr>
          <p:cNvSpPr>
            <a:spLocks noGrp="1"/>
          </p:cNvSpPr>
          <p:nvPr>
            <p:ph idx="1"/>
          </p:nvPr>
        </p:nvSpPr>
        <p:spPr/>
        <p:txBody>
          <a:bodyPr/>
          <a:lstStyle/>
          <a:p>
            <a:r>
              <a:rPr lang="en-GB" b="1" dirty="0"/>
              <a:t>Many contemporary chroniclers saw Henry’s death as punishment for the Becket murder</a:t>
            </a:r>
            <a:endParaRPr lang="en-US" dirty="0"/>
          </a:p>
          <a:p>
            <a:r>
              <a:rPr lang="en-GB" b="1" dirty="0"/>
              <a:t>‘The whole of human fate seemed to respond to the nod of the king’ Here was also a king with a real sense of care for his kingdom, who had restored its mutilated frontiers, recovered the rights of the crown, restored peace and order and built the common law. His successor was to be very different’ - Carpenter</a:t>
            </a:r>
            <a:r>
              <a:rPr lang="en-US" dirty="0"/>
              <a:t> </a:t>
            </a:r>
          </a:p>
        </p:txBody>
      </p:sp>
    </p:spTree>
    <p:extLst>
      <p:ext uri="{BB962C8B-B14F-4D97-AF65-F5344CB8AC3E}">
        <p14:creationId xmlns:p14="http://schemas.microsoft.com/office/powerpoint/2010/main" val="3705129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66"/>
                </a:solidFill>
              </a:rPr>
              <a:t>Family Feud ~ 2</a:t>
            </a:r>
          </a:p>
        </p:txBody>
      </p:sp>
      <p:sp>
        <p:nvSpPr>
          <p:cNvPr id="3" name="Content Placeholder 2"/>
          <p:cNvSpPr>
            <a:spLocks noGrp="1"/>
          </p:cNvSpPr>
          <p:nvPr>
            <p:ph idx="1"/>
          </p:nvPr>
        </p:nvSpPr>
        <p:spPr>
          <a:xfrm>
            <a:off x="457200" y="1357298"/>
            <a:ext cx="6543692" cy="5214974"/>
          </a:xfrm>
        </p:spPr>
        <p:txBody>
          <a:bodyPr>
            <a:normAutofit fontScale="92500" lnSpcReduction="10000"/>
          </a:bodyPr>
          <a:lstStyle/>
          <a:p>
            <a:pPr>
              <a:spcAft>
                <a:spcPts val="1200"/>
              </a:spcAft>
            </a:pPr>
            <a:r>
              <a:rPr lang="en-GB" dirty="0">
                <a:latin typeface="Comic Sans MS" pitchFamily="66" charset="0"/>
              </a:rPr>
              <a:t>Henry II beat down the first revolt</a:t>
            </a:r>
          </a:p>
          <a:p>
            <a:pPr lvl="1">
              <a:spcAft>
                <a:spcPts val="1200"/>
              </a:spcAft>
            </a:pPr>
            <a:r>
              <a:rPr lang="en-GB" dirty="0">
                <a:latin typeface="Comic Sans MS" pitchFamily="66" charset="0"/>
              </a:rPr>
              <a:t>After which at height of his powers</a:t>
            </a:r>
          </a:p>
          <a:p>
            <a:pPr lvl="1">
              <a:spcAft>
                <a:spcPts val="600"/>
              </a:spcAft>
            </a:pPr>
            <a:r>
              <a:rPr lang="en-GB" dirty="0">
                <a:latin typeface="Comic Sans MS" pitchFamily="66" charset="0"/>
              </a:rPr>
              <a:t>Next family quarrel = 1182 </a:t>
            </a:r>
            <a:r>
              <a:rPr lang="en-GB" dirty="0">
                <a:latin typeface="Comic Sans MS" pitchFamily="66" charset="0"/>
                <a:sym typeface="Wingdings" pitchFamily="2" charset="2"/>
              </a:rPr>
              <a:t> 1183 after the Young King invaded Poitou – Richard’s territory</a:t>
            </a:r>
          </a:p>
          <a:p>
            <a:pPr lvl="2">
              <a:spcAft>
                <a:spcPts val="600"/>
              </a:spcAft>
            </a:pPr>
            <a:r>
              <a:rPr lang="en-GB" dirty="0">
                <a:latin typeface="Comic Sans MS" pitchFamily="66" charset="0"/>
              </a:rPr>
              <a:t>Henry II tried negotiate settlement – failed</a:t>
            </a:r>
          </a:p>
          <a:p>
            <a:pPr lvl="2">
              <a:spcAft>
                <a:spcPts val="600"/>
              </a:spcAft>
            </a:pPr>
            <a:r>
              <a:rPr lang="en-GB" dirty="0">
                <a:latin typeface="Comic Sans MS" pitchFamily="66" charset="0"/>
              </a:rPr>
              <a:t>Geoffrey joined the Young King against Henry II and Richard</a:t>
            </a:r>
          </a:p>
          <a:p>
            <a:pPr lvl="2"/>
            <a:r>
              <a:rPr lang="en-GB" dirty="0">
                <a:latin typeface="Comic Sans MS" pitchFamily="66" charset="0"/>
              </a:rPr>
              <a:t>The Young King died June 1183</a:t>
            </a:r>
          </a:p>
          <a:p>
            <a:pPr lvl="3"/>
            <a:r>
              <a:rPr lang="en-GB" dirty="0">
                <a:latin typeface="Comic Sans MS" pitchFamily="66" charset="0"/>
              </a:rPr>
              <a:t>Richard now heir to England, Normandy and Anjou</a:t>
            </a:r>
          </a:p>
          <a:p>
            <a:pPr lvl="3"/>
            <a:r>
              <a:rPr lang="en-GB" dirty="0">
                <a:latin typeface="Comic Sans MS" pitchFamily="66" charset="0"/>
              </a:rPr>
              <a:t>But Henry II wanted Anjou for John</a:t>
            </a:r>
          </a:p>
          <a:p>
            <a:pPr lvl="3"/>
            <a:r>
              <a:rPr lang="en-GB" dirty="0">
                <a:latin typeface="Comic Sans MS" pitchFamily="66" charset="0"/>
              </a:rPr>
              <a:t>Richard refused and now fought his father</a:t>
            </a:r>
          </a:p>
          <a:p>
            <a:endParaRPr lang="en-GB" dirty="0">
              <a:latin typeface="Comic Sans MS" pitchFamily="66" charset="0"/>
            </a:endParaRPr>
          </a:p>
        </p:txBody>
      </p:sp>
      <p:pic>
        <p:nvPicPr>
          <p:cNvPr id="4" name="Picture 3" descr="medieval-sword.jpg"/>
          <p:cNvPicPr>
            <a:picLocks noChangeAspect="1"/>
          </p:cNvPicPr>
          <p:nvPr/>
        </p:nvPicPr>
        <p:blipFill>
          <a:blip r:embed="rId3"/>
          <a:stretch>
            <a:fillRect/>
          </a:stretch>
        </p:blipFill>
        <p:spPr>
          <a:xfrm>
            <a:off x="7143768" y="1571612"/>
            <a:ext cx="1529795" cy="23470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descr="Richard_attacks.bmp"/>
          <p:cNvPicPr>
            <a:picLocks noChangeAspect="1"/>
          </p:cNvPicPr>
          <p:nvPr/>
        </p:nvPicPr>
        <p:blipFill>
          <a:blip r:embed="rId4"/>
          <a:srcRect l="43750"/>
          <a:stretch>
            <a:fillRect/>
          </a:stretch>
        </p:blipFill>
        <p:spPr>
          <a:xfrm>
            <a:off x="6858016" y="4286256"/>
            <a:ext cx="2000244" cy="15587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Philip Augustus              </a:t>
            </a:r>
          </a:p>
        </p:txBody>
      </p:sp>
      <p:sp>
        <p:nvSpPr>
          <p:cNvPr id="4" name="Content Placeholder 3"/>
          <p:cNvSpPr>
            <a:spLocks noGrp="1"/>
          </p:cNvSpPr>
          <p:nvPr>
            <p:ph sz="half" idx="1"/>
          </p:nvPr>
        </p:nvSpPr>
        <p:spPr/>
        <p:txBody>
          <a:bodyPr>
            <a:normAutofit fontScale="85000" lnSpcReduction="20000"/>
          </a:bodyPr>
          <a:lstStyle/>
          <a:p>
            <a:r>
              <a:rPr lang="en-GB" dirty="0"/>
              <a:t>1165-1223 (1180-1223)</a:t>
            </a:r>
          </a:p>
          <a:p>
            <a:r>
              <a:rPr lang="en-GB" dirty="0"/>
              <a:t>Son of Louis VII</a:t>
            </a:r>
          </a:p>
          <a:p>
            <a:r>
              <a:rPr lang="en-GB" dirty="0"/>
              <a:t>Crowned 1 Nov 1180 at the age of 15.</a:t>
            </a:r>
          </a:p>
          <a:p>
            <a:r>
              <a:rPr lang="en-GB" dirty="0"/>
              <a:t>Not a great soldier but an unscrupulous diplomat.</a:t>
            </a:r>
          </a:p>
          <a:p>
            <a:r>
              <a:rPr lang="en-GB" dirty="0"/>
              <a:t>He was skilled at using the mistakes of others.</a:t>
            </a:r>
          </a:p>
          <a:p>
            <a:r>
              <a:rPr lang="en-GB" dirty="0"/>
              <a:t>1183 – Henry paid homage to Philip for his continental lands.</a:t>
            </a:r>
          </a:p>
          <a:p>
            <a:r>
              <a:rPr lang="en-GB" dirty="0"/>
              <a:t>1186 – Began to plot his attack on the </a:t>
            </a:r>
            <a:r>
              <a:rPr lang="en-GB" dirty="0" err="1"/>
              <a:t>Angevins</a:t>
            </a:r>
            <a:r>
              <a:rPr lang="en-GB" dirty="0"/>
              <a:t> using his sister Alice.</a:t>
            </a:r>
          </a:p>
          <a:p>
            <a:endParaRPr lang="en-GB" dirty="0"/>
          </a:p>
        </p:txBody>
      </p:sp>
      <p:sp>
        <p:nvSpPr>
          <p:cNvPr id="5" name="Content Placeholder 4"/>
          <p:cNvSpPr>
            <a:spLocks noGrp="1"/>
          </p:cNvSpPr>
          <p:nvPr>
            <p:ph sz="half" idx="2"/>
          </p:nvPr>
        </p:nvSpPr>
        <p:spPr/>
        <p:txBody>
          <a:bodyPr>
            <a:normAutofit fontScale="85000" lnSpcReduction="20000"/>
          </a:bodyPr>
          <a:lstStyle/>
          <a:p>
            <a:endParaRPr lang="en-GB" dirty="0"/>
          </a:p>
          <a:p>
            <a:endParaRPr lang="en-GB" dirty="0"/>
          </a:p>
          <a:p>
            <a:endParaRPr lang="en-GB" dirty="0"/>
          </a:p>
          <a:p>
            <a:r>
              <a:rPr lang="en-GB" dirty="0"/>
              <a:t>“He was ambitious, full of energy, and possessed of great political sagacity – qualities lacking in his father” – Poole</a:t>
            </a:r>
          </a:p>
          <a:p>
            <a:r>
              <a:rPr lang="en-GB" dirty="0"/>
              <a:t>“..his plan (Philip) was to bring about the ruin of the </a:t>
            </a:r>
            <a:r>
              <a:rPr lang="en-GB" dirty="0" err="1"/>
              <a:t>Angevins</a:t>
            </a:r>
            <a:r>
              <a:rPr lang="en-GB" dirty="0"/>
              <a:t> by fomenting the discord in Henry’s family circle” Poole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22356"/>
            <a:ext cx="2095500" cy="219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579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66"/>
                </a:solidFill>
              </a:rPr>
              <a:t>A Divided Family</a:t>
            </a:r>
          </a:p>
        </p:txBody>
      </p:sp>
      <p:sp>
        <p:nvSpPr>
          <p:cNvPr id="3" name="Content Placeholder 2"/>
          <p:cNvSpPr>
            <a:spLocks noGrp="1"/>
          </p:cNvSpPr>
          <p:nvPr>
            <p:ph idx="1"/>
          </p:nvPr>
        </p:nvSpPr>
        <p:spPr>
          <a:xfrm>
            <a:off x="457200" y="1500174"/>
            <a:ext cx="7115196" cy="4809186"/>
          </a:xfrm>
        </p:spPr>
        <p:txBody>
          <a:bodyPr>
            <a:normAutofit fontScale="85000" lnSpcReduction="10000"/>
          </a:bodyPr>
          <a:lstStyle/>
          <a:p>
            <a:r>
              <a:rPr lang="en-GB" dirty="0">
                <a:latin typeface="Comic Sans MS" pitchFamily="66" charset="0"/>
              </a:rPr>
              <a:t>Geoffrey and John now fought Richard</a:t>
            </a:r>
          </a:p>
          <a:p>
            <a:pPr lvl="1"/>
            <a:r>
              <a:rPr lang="en-GB" dirty="0">
                <a:latin typeface="Comic Sans MS" pitchFamily="66" charset="0"/>
              </a:rPr>
              <a:t>Without success</a:t>
            </a:r>
          </a:p>
          <a:p>
            <a:pPr lvl="1"/>
            <a:r>
              <a:rPr lang="en-GB" dirty="0">
                <a:latin typeface="Comic Sans MS" pitchFamily="66" charset="0"/>
              </a:rPr>
              <a:t>Geoffrey died 1186</a:t>
            </a:r>
          </a:p>
          <a:p>
            <a:pPr lvl="1"/>
            <a:r>
              <a:rPr lang="en-GB" dirty="0">
                <a:latin typeface="Comic Sans MS" pitchFamily="66" charset="0"/>
              </a:rPr>
              <a:t>Richard convinced Henry II wanted John as principal heir</a:t>
            </a:r>
          </a:p>
          <a:p>
            <a:pPr lvl="2"/>
            <a:r>
              <a:rPr lang="en-GB" dirty="0">
                <a:latin typeface="Comic Sans MS" pitchFamily="66" charset="0"/>
              </a:rPr>
              <a:t>Encouraged in this by Philip II of France</a:t>
            </a:r>
          </a:p>
          <a:p>
            <a:pPr lvl="2"/>
            <a:r>
              <a:rPr lang="en-GB" dirty="0">
                <a:latin typeface="Comic Sans MS" pitchFamily="66" charset="0"/>
              </a:rPr>
              <a:t>Philip II also claimed Brittany now Geoffrey dead</a:t>
            </a:r>
          </a:p>
          <a:p>
            <a:pPr lvl="3"/>
            <a:r>
              <a:rPr lang="en-GB" dirty="0">
                <a:latin typeface="Comic Sans MS" pitchFamily="66" charset="0"/>
              </a:rPr>
              <a:t>Overlord; took Geoffrey's daughters into his custody</a:t>
            </a:r>
          </a:p>
          <a:p>
            <a:pPr lvl="2"/>
            <a:r>
              <a:rPr lang="en-GB" dirty="0">
                <a:latin typeface="Comic Sans MS" pitchFamily="66" charset="0"/>
              </a:rPr>
              <a:t>Philip II and Richard formed bond and fought Henry II</a:t>
            </a:r>
          </a:p>
          <a:p>
            <a:pPr lvl="2">
              <a:spcAft>
                <a:spcPts val="1200"/>
              </a:spcAft>
            </a:pPr>
            <a:r>
              <a:rPr lang="en-GB" dirty="0">
                <a:latin typeface="Comic Sans MS" pitchFamily="66" charset="0"/>
              </a:rPr>
              <a:t>Lasted until Henry II’s death</a:t>
            </a:r>
          </a:p>
          <a:p>
            <a:r>
              <a:rPr lang="en-GB" dirty="0">
                <a:latin typeface="Comic Sans MS" pitchFamily="66" charset="0"/>
              </a:rPr>
              <a:t>When Henry II died he had just given in to Richard and Philip – a day after learning that they had won John over to their side</a:t>
            </a:r>
          </a:p>
        </p:txBody>
      </p:sp>
      <p:pic>
        <p:nvPicPr>
          <p:cNvPr id="4" name="Picture 3" descr="PII_coronation.jpg"/>
          <p:cNvPicPr>
            <a:picLocks noChangeAspect="1"/>
          </p:cNvPicPr>
          <p:nvPr/>
        </p:nvPicPr>
        <p:blipFill>
          <a:blip r:embed="rId2"/>
          <a:stretch>
            <a:fillRect/>
          </a:stretch>
        </p:blipFill>
        <p:spPr>
          <a:xfrm>
            <a:off x="6858016" y="1643050"/>
            <a:ext cx="2036452" cy="1808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PII_great_seal.jpg"/>
          <p:cNvPicPr>
            <a:picLocks noChangeAspect="1"/>
          </p:cNvPicPr>
          <p:nvPr/>
        </p:nvPicPr>
        <p:blipFill>
          <a:blip r:embed="rId3"/>
          <a:stretch>
            <a:fillRect/>
          </a:stretch>
        </p:blipFill>
        <p:spPr>
          <a:xfrm>
            <a:off x="7358082" y="4143380"/>
            <a:ext cx="1395568" cy="14049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Essay</a:t>
            </a:r>
          </a:p>
        </p:txBody>
      </p:sp>
      <p:sp>
        <p:nvSpPr>
          <p:cNvPr id="3" name="Content Placeholder 2"/>
          <p:cNvSpPr>
            <a:spLocks noGrp="1"/>
          </p:cNvSpPr>
          <p:nvPr>
            <p:ph idx="1"/>
          </p:nvPr>
        </p:nvSpPr>
        <p:spPr/>
        <p:txBody>
          <a:bodyPr/>
          <a:lstStyle/>
          <a:p>
            <a:r>
              <a:rPr lang="en-GB" dirty="0"/>
              <a:t>“A belligerent [aggressive] ruler mainly interested in territorial expansion at the expense of his neighbours.”  To what extent do you agree with this judgment of Henry II as King of England and ruler of the </a:t>
            </a:r>
            <a:r>
              <a:rPr lang="en-GB" dirty="0" err="1"/>
              <a:t>Angevin</a:t>
            </a:r>
            <a:r>
              <a:rPr lang="en-GB"/>
              <a:t> Commonwealth from 1154 to 1189? </a:t>
            </a:r>
          </a:p>
        </p:txBody>
      </p:sp>
    </p:spTree>
    <p:extLst>
      <p:ext uri="{BB962C8B-B14F-4D97-AF65-F5344CB8AC3E}">
        <p14:creationId xmlns:p14="http://schemas.microsoft.com/office/powerpoint/2010/main" val="3874191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66"/>
                </a:solidFill>
              </a:rPr>
              <a:t>Henry Plantagenet</a:t>
            </a:r>
          </a:p>
        </p:txBody>
      </p:sp>
      <p:sp>
        <p:nvSpPr>
          <p:cNvPr id="3" name="Content Placeholder 2"/>
          <p:cNvSpPr>
            <a:spLocks noGrp="1"/>
          </p:cNvSpPr>
          <p:nvPr>
            <p:ph idx="1"/>
          </p:nvPr>
        </p:nvSpPr>
        <p:spPr>
          <a:xfrm>
            <a:off x="428596" y="1500174"/>
            <a:ext cx="6829444" cy="4900634"/>
          </a:xfrm>
        </p:spPr>
        <p:txBody>
          <a:bodyPr>
            <a:normAutofit fontScale="92500" lnSpcReduction="20000"/>
          </a:bodyPr>
          <a:lstStyle/>
          <a:p>
            <a:pPr>
              <a:spcAft>
                <a:spcPts val="600"/>
              </a:spcAft>
            </a:pPr>
            <a:r>
              <a:rPr lang="en-GB" dirty="0">
                <a:latin typeface="Comic Sans MS" pitchFamily="66" charset="0"/>
              </a:rPr>
              <a:t>Born 1133, son of Empress Maud and Count Geoffrey of Anjou</a:t>
            </a:r>
          </a:p>
          <a:p>
            <a:pPr lvl="1">
              <a:spcAft>
                <a:spcPts val="600"/>
              </a:spcAft>
            </a:pPr>
            <a:r>
              <a:rPr lang="en-GB" dirty="0">
                <a:latin typeface="Comic Sans MS" pitchFamily="66" charset="0"/>
              </a:rPr>
              <a:t>Younger brother, also called Geoffrey  </a:t>
            </a:r>
          </a:p>
          <a:p>
            <a:pPr lvl="1">
              <a:spcAft>
                <a:spcPts val="1200"/>
              </a:spcAft>
            </a:pPr>
            <a:r>
              <a:rPr lang="en-GB" dirty="0">
                <a:latin typeface="Comic Sans MS" pitchFamily="66" charset="0"/>
              </a:rPr>
              <a:t>Grandson of Henry I</a:t>
            </a:r>
          </a:p>
          <a:p>
            <a:pPr>
              <a:spcAft>
                <a:spcPts val="1200"/>
              </a:spcAft>
            </a:pPr>
            <a:r>
              <a:rPr lang="en-GB" dirty="0">
                <a:latin typeface="Comic Sans MS" pitchFamily="66" charset="0"/>
              </a:rPr>
              <a:t>Inherited Normandy, Maine and the Touraine from his father</a:t>
            </a:r>
          </a:p>
          <a:p>
            <a:pPr>
              <a:spcAft>
                <a:spcPts val="600"/>
              </a:spcAft>
            </a:pPr>
            <a:r>
              <a:rPr lang="en-GB" dirty="0">
                <a:latin typeface="Comic Sans MS" pitchFamily="66" charset="0"/>
              </a:rPr>
              <a:t>England he claimed through his mother and took from Stephen’s heirs</a:t>
            </a:r>
          </a:p>
          <a:p>
            <a:pPr lvl="1">
              <a:spcAft>
                <a:spcPts val="1200"/>
              </a:spcAft>
            </a:pPr>
            <a:r>
              <a:rPr lang="en-GB" dirty="0">
                <a:latin typeface="Comic Sans MS" pitchFamily="66" charset="0"/>
              </a:rPr>
              <a:t>Treaty of Winchester</a:t>
            </a:r>
          </a:p>
          <a:p>
            <a:pPr>
              <a:spcAft>
                <a:spcPts val="1200"/>
              </a:spcAft>
            </a:pPr>
            <a:r>
              <a:rPr lang="en-GB" dirty="0">
                <a:latin typeface="Comic Sans MS" pitchFamily="66" charset="0"/>
              </a:rPr>
              <a:t>Anjou he took from his brother </a:t>
            </a:r>
          </a:p>
          <a:p>
            <a:r>
              <a:rPr lang="en-GB" dirty="0">
                <a:latin typeface="Comic Sans MS" pitchFamily="66" charset="0"/>
              </a:rPr>
              <a:t>Aquitaine he got through marriage </a:t>
            </a:r>
          </a:p>
        </p:txBody>
      </p:sp>
      <p:pic>
        <p:nvPicPr>
          <p:cNvPr id="5" name="Picture 4" descr="matilda.jpg"/>
          <p:cNvPicPr>
            <a:picLocks noChangeAspect="1"/>
          </p:cNvPicPr>
          <p:nvPr/>
        </p:nvPicPr>
        <p:blipFill>
          <a:blip r:embed="rId2"/>
          <a:stretch>
            <a:fillRect/>
          </a:stretch>
        </p:blipFill>
        <p:spPr>
          <a:xfrm>
            <a:off x="7429520" y="1142984"/>
            <a:ext cx="1357322" cy="2029640"/>
          </a:xfrm>
          <a:prstGeom prst="rect">
            <a:avLst/>
          </a:prstGeom>
          <a:ln>
            <a:noFill/>
          </a:ln>
          <a:effectLst/>
          <a:scene3d>
            <a:camera prst="perspectiveHeroicExtremeLeftFacing"/>
            <a:lightRig rig="threePt" dir="t">
              <a:rot lat="0" lon="0" rev="2700000"/>
            </a:lightRig>
          </a:scene3d>
          <a:sp3d>
            <a:bevelT w="63500" h="50800"/>
          </a:sp3d>
        </p:spPr>
      </p:pic>
      <p:pic>
        <p:nvPicPr>
          <p:cNvPr id="6" name="Picture 5" descr="geoffrey_anjou_plantagenet.jpg"/>
          <p:cNvPicPr>
            <a:picLocks noChangeAspect="1"/>
          </p:cNvPicPr>
          <p:nvPr/>
        </p:nvPicPr>
        <p:blipFill>
          <a:blip r:embed="rId3"/>
          <a:stretch>
            <a:fillRect/>
          </a:stretch>
        </p:blipFill>
        <p:spPr>
          <a:xfrm>
            <a:off x="7358082" y="3429000"/>
            <a:ext cx="1455060" cy="2881306"/>
          </a:xfrm>
          <a:prstGeom prst="rect">
            <a:avLst/>
          </a:prstGeom>
          <a:effectLst/>
          <a:scene3d>
            <a:camera prst="perspectiveHeroicExtremeLeftFacing"/>
            <a:lightRig rig="threePt" dir="t"/>
          </a:scene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66"/>
                </a:solidFill>
              </a:rPr>
              <a:t>Eleanor of Aquitaine</a:t>
            </a:r>
          </a:p>
        </p:txBody>
      </p:sp>
      <p:sp>
        <p:nvSpPr>
          <p:cNvPr id="3" name="Content Placeholder 2"/>
          <p:cNvSpPr>
            <a:spLocks noGrp="1"/>
          </p:cNvSpPr>
          <p:nvPr>
            <p:ph idx="1"/>
          </p:nvPr>
        </p:nvSpPr>
        <p:spPr>
          <a:xfrm>
            <a:off x="457200" y="1428736"/>
            <a:ext cx="5686436" cy="5214974"/>
          </a:xfrm>
        </p:spPr>
        <p:txBody>
          <a:bodyPr>
            <a:normAutofit fontScale="70000" lnSpcReduction="20000"/>
          </a:bodyPr>
          <a:lstStyle/>
          <a:p>
            <a:pPr>
              <a:spcAft>
                <a:spcPts val="1200"/>
              </a:spcAft>
            </a:pPr>
            <a:r>
              <a:rPr lang="en-GB" dirty="0">
                <a:latin typeface="Comic Sans MS" pitchFamily="66" charset="0"/>
              </a:rPr>
              <a:t>Born 1122: “brought up with delicacy and reared with an abundance of all delights”</a:t>
            </a:r>
          </a:p>
          <a:p>
            <a:pPr>
              <a:spcAft>
                <a:spcPts val="1200"/>
              </a:spcAft>
            </a:pPr>
            <a:r>
              <a:rPr lang="en-GB" dirty="0">
                <a:latin typeface="Comic Sans MS" pitchFamily="66" charset="0"/>
              </a:rPr>
              <a:t>Intelligent, educated, headstrong, sophisticated; not always self-disciplined</a:t>
            </a:r>
          </a:p>
          <a:p>
            <a:pPr>
              <a:spcAft>
                <a:spcPts val="1200"/>
              </a:spcAft>
            </a:pPr>
            <a:r>
              <a:rPr lang="en-GB" dirty="0">
                <a:latin typeface="Comic Sans MS" pitchFamily="66" charset="0"/>
              </a:rPr>
              <a:t>Energetic; skilled sportswoman</a:t>
            </a:r>
          </a:p>
          <a:p>
            <a:pPr>
              <a:spcAft>
                <a:spcPts val="1200"/>
              </a:spcAft>
            </a:pPr>
            <a:r>
              <a:rPr lang="en-GB" dirty="0">
                <a:latin typeface="Comic Sans MS" pitchFamily="66" charset="0"/>
              </a:rPr>
              <a:t>Beautiful, flirtatious, tall and slender; probably red, or auburn, hair</a:t>
            </a:r>
          </a:p>
          <a:p>
            <a:pPr>
              <a:spcAft>
                <a:spcPts val="1200"/>
              </a:spcAft>
            </a:pPr>
            <a:r>
              <a:rPr lang="en-GB" dirty="0">
                <a:latin typeface="Comic Sans MS" pitchFamily="66" charset="0"/>
              </a:rPr>
              <a:t>Scandalous reputation – accused of many love affairs, including with her uncle</a:t>
            </a:r>
          </a:p>
          <a:p>
            <a:pPr>
              <a:spcAft>
                <a:spcPts val="1200"/>
              </a:spcAft>
            </a:pPr>
            <a:r>
              <a:rPr lang="en-GB" dirty="0">
                <a:latin typeface="Comic Sans MS" pitchFamily="66" charset="0"/>
              </a:rPr>
              <a:t>Fiery temper</a:t>
            </a:r>
          </a:p>
          <a:p>
            <a:pPr>
              <a:spcAft>
                <a:spcPts val="1200"/>
              </a:spcAft>
            </a:pPr>
            <a:r>
              <a:rPr lang="en-GB" dirty="0">
                <a:latin typeface="Comic Sans MS" pitchFamily="66" charset="0"/>
              </a:rPr>
              <a:t>Determined to stake her own claim to rule her own lands</a:t>
            </a:r>
          </a:p>
          <a:p>
            <a:r>
              <a:rPr lang="en-GB" dirty="0">
                <a:latin typeface="Comic Sans MS" pitchFamily="66" charset="0"/>
              </a:rPr>
              <a:t>“An exceedingly shrewd and clever woman ... But unstable and flighty.” – </a:t>
            </a:r>
            <a:r>
              <a:rPr lang="en-GB" sz="1600" dirty="0" err="1">
                <a:latin typeface="Comic Sans MS" pitchFamily="66" charset="0"/>
              </a:rPr>
              <a:t>Gervase</a:t>
            </a:r>
            <a:r>
              <a:rPr lang="en-GB" sz="1600" dirty="0">
                <a:latin typeface="Comic Sans MS" pitchFamily="66" charset="0"/>
              </a:rPr>
              <a:t> of Canterbury</a:t>
            </a:r>
            <a:endParaRPr lang="en-GB" dirty="0">
              <a:latin typeface="Comic Sans MS" pitchFamily="66" charset="0"/>
            </a:endParaRPr>
          </a:p>
        </p:txBody>
      </p:sp>
      <p:pic>
        <p:nvPicPr>
          <p:cNvPr id="4" name="Picture 3" descr="eleanor_aquitaine_2.jpg"/>
          <p:cNvPicPr>
            <a:picLocks noChangeAspect="1"/>
          </p:cNvPicPr>
          <p:nvPr/>
        </p:nvPicPr>
        <p:blipFill>
          <a:blip r:embed="rId3"/>
          <a:stretch>
            <a:fillRect/>
          </a:stretch>
        </p:blipFill>
        <p:spPr>
          <a:xfrm>
            <a:off x="6215074" y="1500174"/>
            <a:ext cx="2692311" cy="3984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66"/>
                </a:solidFill>
              </a:rPr>
              <a:t>Marriage</a:t>
            </a:r>
          </a:p>
        </p:txBody>
      </p:sp>
      <p:sp>
        <p:nvSpPr>
          <p:cNvPr id="3" name="Content Placeholder 2"/>
          <p:cNvSpPr>
            <a:spLocks noGrp="1"/>
          </p:cNvSpPr>
          <p:nvPr>
            <p:ph idx="1"/>
          </p:nvPr>
        </p:nvSpPr>
        <p:spPr>
          <a:xfrm>
            <a:off x="457200" y="1428736"/>
            <a:ext cx="6472254" cy="4880624"/>
          </a:xfrm>
        </p:spPr>
        <p:txBody>
          <a:bodyPr>
            <a:normAutofit fontScale="92500"/>
          </a:bodyPr>
          <a:lstStyle/>
          <a:p>
            <a:r>
              <a:rPr lang="en-GB" dirty="0">
                <a:latin typeface="Comic Sans MS" pitchFamily="66" charset="0"/>
              </a:rPr>
              <a:t>Eleanor of Aquitaine in 1152</a:t>
            </a:r>
          </a:p>
          <a:p>
            <a:pPr lvl="1"/>
            <a:r>
              <a:rPr lang="en-GB" dirty="0">
                <a:latin typeface="Comic Sans MS" pitchFamily="66" charset="0"/>
              </a:rPr>
              <a:t>6 weeks after divorcing Louis VII</a:t>
            </a:r>
          </a:p>
          <a:p>
            <a:pPr lvl="1"/>
            <a:r>
              <a:rPr lang="en-GB" dirty="0">
                <a:latin typeface="Comic Sans MS" pitchFamily="66" charset="0"/>
              </a:rPr>
              <a:t>Brought Aquitaine with her</a:t>
            </a:r>
          </a:p>
          <a:p>
            <a:pPr lvl="2"/>
            <a:r>
              <a:rPr lang="en-GB" dirty="0">
                <a:latin typeface="Comic Sans MS" pitchFamily="66" charset="0"/>
              </a:rPr>
              <a:t>Giving Henry more power in France than Louis</a:t>
            </a:r>
          </a:p>
          <a:p>
            <a:pPr lvl="2"/>
            <a:r>
              <a:rPr lang="en-GB" dirty="0">
                <a:latin typeface="Comic Sans MS" pitchFamily="66" charset="0"/>
              </a:rPr>
              <a:t>Louis and Henry’s younger brother, Geoffrey, went to war against him</a:t>
            </a:r>
          </a:p>
          <a:p>
            <a:pPr lvl="2"/>
            <a:r>
              <a:rPr lang="en-GB" dirty="0">
                <a:latin typeface="Comic Sans MS" pitchFamily="66" charset="0"/>
              </a:rPr>
              <a:t>Geoffrey claimed Anjou</a:t>
            </a:r>
          </a:p>
          <a:p>
            <a:pPr lvl="2">
              <a:spcAft>
                <a:spcPts val="1800"/>
              </a:spcAft>
            </a:pPr>
            <a:r>
              <a:rPr lang="en-GB" dirty="0">
                <a:latin typeface="Comic Sans MS" pitchFamily="66" charset="0"/>
              </a:rPr>
              <a:t>Henry II won easily – and took Anjou</a:t>
            </a:r>
          </a:p>
          <a:p>
            <a:r>
              <a:rPr lang="en-GB" dirty="0">
                <a:latin typeface="Comic Sans MS" pitchFamily="66" charset="0"/>
              </a:rPr>
              <a:t>Eleanor bore 5 sons and 3 daughters</a:t>
            </a:r>
          </a:p>
          <a:p>
            <a:pPr lvl="1"/>
            <a:r>
              <a:rPr lang="en-GB" dirty="0">
                <a:latin typeface="Comic Sans MS" pitchFamily="66" charset="0"/>
              </a:rPr>
              <a:t>William; Henry; Mathilda; Richard; Geoffrey; Eleanor; Joan; John</a:t>
            </a:r>
          </a:p>
        </p:txBody>
      </p:sp>
      <p:pic>
        <p:nvPicPr>
          <p:cNvPr id="5" name="Picture 4" descr="eleonore.jpg"/>
          <p:cNvPicPr>
            <a:picLocks noChangeAspect="1"/>
          </p:cNvPicPr>
          <p:nvPr/>
        </p:nvPicPr>
        <p:blipFill>
          <a:blip r:embed="rId2"/>
          <a:stretch>
            <a:fillRect/>
          </a:stretch>
        </p:blipFill>
        <p:spPr>
          <a:xfrm>
            <a:off x="6929454" y="4786322"/>
            <a:ext cx="1941577" cy="125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Eleanor_Aquitaine_marries_louis_vii.jpg"/>
          <p:cNvPicPr>
            <a:picLocks noChangeAspect="1"/>
          </p:cNvPicPr>
          <p:nvPr/>
        </p:nvPicPr>
        <p:blipFill>
          <a:blip r:embed="rId3"/>
          <a:stretch>
            <a:fillRect/>
          </a:stretch>
        </p:blipFill>
        <p:spPr>
          <a:xfrm>
            <a:off x="6929454" y="1571612"/>
            <a:ext cx="1961129" cy="2481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66"/>
                </a:solidFill>
              </a:rPr>
              <a:t>Children</a:t>
            </a:r>
          </a:p>
        </p:txBody>
      </p:sp>
      <p:sp>
        <p:nvSpPr>
          <p:cNvPr id="3" name="Content Placeholder 2"/>
          <p:cNvSpPr>
            <a:spLocks noGrp="1"/>
          </p:cNvSpPr>
          <p:nvPr>
            <p:ph idx="1"/>
          </p:nvPr>
        </p:nvSpPr>
        <p:spPr>
          <a:xfrm>
            <a:off x="457200" y="1357298"/>
            <a:ext cx="5757874" cy="4952062"/>
          </a:xfrm>
        </p:spPr>
        <p:txBody>
          <a:bodyPr>
            <a:normAutofit fontScale="92500" lnSpcReduction="10000"/>
          </a:bodyPr>
          <a:lstStyle/>
          <a:p>
            <a:r>
              <a:rPr lang="en-GB" dirty="0">
                <a:latin typeface="Comic Sans MS" pitchFamily="66" charset="0"/>
              </a:rPr>
              <a:t>4 sons lived to adult hood: </a:t>
            </a:r>
          </a:p>
          <a:p>
            <a:r>
              <a:rPr lang="en-GB" dirty="0">
                <a:latin typeface="Comic Sans MS" pitchFamily="66" charset="0"/>
              </a:rPr>
              <a:t>Henry, Richard, Geoffrey, John</a:t>
            </a:r>
          </a:p>
          <a:p>
            <a:pPr lvl="1"/>
            <a:r>
              <a:rPr lang="en-GB" dirty="0">
                <a:latin typeface="Comic Sans MS" pitchFamily="66" charset="0"/>
              </a:rPr>
              <a:t>Two became kings: Richard and John</a:t>
            </a:r>
          </a:p>
          <a:p>
            <a:pPr lvl="1">
              <a:spcAft>
                <a:spcPts val="1800"/>
              </a:spcAft>
            </a:pPr>
            <a:r>
              <a:rPr lang="en-GB" dirty="0">
                <a:latin typeface="Comic Sans MS" pitchFamily="66" charset="0"/>
              </a:rPr>
              <a:t>All had rebelled against him before he died</a:t>
            </a:r>
          </a:p>
          <a:p>
            <a:r>
              <a:rPr lang="en-GB" dirty="0">
                <a:latin typeface="Comic Sans MS" pitchFamily="66" charset="0"/>
              </a:rPr>
              <a:t>All 3 daughters lived to marry</a:t>
            </a:r>
          </a:p>
          <a:p>
            <a:pPr lvl="1"/>
            <a:r>
              <a:rPr lang="en-GB" dirty="0">
                <a:latin typeface="Comic Sans MS" pitchFamily="66" charset="0"/>
              </a:rPr>
              <a:t>Mathilda married Henry of Saxony</a:t>
            </a:r>
          </a:p>
          <a:p>
            <a:pPr lvl="1"/>
            <a:r>
              <a:rPr lang="en-GB" dirty="0">
                <a:latin typeface="Comic Sans MS" pitchFamily="66" charset="0"/>
              </a:rPr>
              <a:t>Eleanor married King </a:t>
            </a:r>
            <a:r>
              <a:rPr lang="en-GB" dirty="0" err="1">
                <a:latin typeface="Comic Sans MS" pitchFamily="66" charset="0"/>
              </a:rPr>
              <a:t>Alphonso</a:t>
            </a:r>
            <a:r>
              <a:rPr lang="en-GB" dirty="0">
                <a:latin typeface="Comic Sans MS" pitchFamily="66" charset="0"/>
              </a:rPr>
              <a:t> of </a:t>
            </a:r>
            <a:r>
              <a:rPr lang="en-GB" dirty="0" err="1">
                <a:latin typeface="Comic Sans MS" pitchFamily="66" charset="0"/>
              </a:rPr>
              <a:t>Castille</a:t>
            </a:r>
            <a:endParaRPr lang="en-GB" dirty="0">
              <a:latin typeface="Comic Sans MS" pitchFamily="66" charset="0"/>
            </a:endParaRPr>
          </a:p>
          <a:p>
            <a:pPr lvl="1"/>
            <a:r>
              <a:rPr lang="en-GB" dirty="0">
                <a:latin typeface="Comic Sans MS" pitchFamily="66" charset="0"/>
              </a:rPr>
              <a:t>Joan married King William of Sicily and then Raymond VI, count of Toulouse</a:t>
            </a:r>
          </a:p>
        </p:txBody>
      </p:sp>
      <p:pic>
        <p:nvPicPr>
          <p:cNvPr id="4" name="Picture 3" descr="henry_saxony_mathilda_hii_daughter.jpg"/>
          <p:cNvPicPr>
            <a:picLocks noChangeAspect="1"/>
          </p:cNvPicPr>
          <p:nvPr/>
        </p:nvPicPr>
        <p:blipFill>
          <a:blip r:embed="rId2"/>
          <a:stretch>
            <a:fillRect/>
          </a:stretch>
        </p:blipFill>
        <p:spPr>
          <a:xfrm>
            <a:off x="6000760" y="2071678"/>
            <a:ext cx="3002270" cy="2513010"/>
          </a:xfrm>
          <a:prstGeom prst="roundRect">
            <a:avLst>
              <a:gd name="adj" fmla="val 8594"/>
            </a:avLst>
          </a:prstGeom>
          <a:solidFill>
            <a:srgbClr val="FFFFFF">
              <a:shade val="85000"/>
            </a:srgbClr>
          </a:solidFill>
          <a:ln>
            <a:noFill/>
          </a:ln>
          <a:effectLst>
            <a:reflection blurRad="6350" stA="50000" endA="295" endPos="92000" dist="101600" dir="5400000" sy="-100000" algn="bl" rotWithShape="0"/>
          </a:effectLst>
          <a:scene3d>
            <a:camera prst="perspectiveHeroicExtremeLeftFacing"/>
            <a:lightRig rig="threePt" dir="t"/>
          </a:scene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66"/>
                </a:solidFill>
              </a:rPr>
              <a:t>Henry II’s Legacy</a:t>
            </a:r>
          </a:p>
        </p:txBody>
      </p:sp>
      <p:sp>
        <p:nvSpPr>
          <p:cNvPr id="3" name="Content Placeholder 2"/>
          <p:cNvSpPr>
            <a:spLocks noGrp="1"/>
          </p:cNvSpPr>
          <p:nvPr>
            <p:ph idx="1"/>
          </p:nvPr>
        </p:nvSpPr>
        <p:spPr>
          <a:xfrm>
            <a:off x="457200" y="1500174"/>
            <a:ext cx="6686568" cy="5000660"/>
          </a:xfrm>
        </p:spPr>
        <p:txBody>
          <a:bodyPr>
            <a:normAutofit fontScale="85000" lnSpcReduction="10000"/>
          </a:bodyPr>
          <a:lstStyle/>
          <a:p>
            <a:pPr>
              <a:spcAft>
                <a:spcPts val="1200"/>
              </a:spcAft>
            </a:pPr>
            <a:r>
              <a:rPr lang="en-GB" dirty="0">
                <a:latin typeface="Comic Sans MS" pitchFamily="66" charset="0"/>
              </a:rPr>
              <a:t>Did not see his “Empire” as such; instead, territories to settle on his sons</a:t>
            </a:r>
          </a:p>
          <a:p>
            <a:r>
              <a:rPr lang="en-GB" dirty="0">
                <a:latin typeface="Comic Sans MS" pitchFamily="66" charset="0"/>
              </a:rPr>
              <a:t>January 1169 – announced succession</a:t>
            </a:r>
          </a:p>
          <a:p>
            <a:pPr lvl="1"/>
            <a:r>
              <a:rPr lang="en-GB" dirty="0">
                <a:latin typeface="Comic Sans MS" pitchFamily="66" charset="0"/>
              </a:rPr>
              <a:t>Henry “The Young King” (born 1155)</a:t>
            </a:r>
          </a:p>
          <a:p>
            <a:pPr lvl="2"/>
            <a:r>
              <a:rPr lang="en-GB" dirty="0">
                <a:latin typeface="Comic Sans MS" pitchFamily="66" charset="0"/>
              </a:rPr>
              <a:t>England, Normandy, Maine, Anjou</a:t>
            </a:r>
          </a:p>
          <a:p>
            <a:pPr lvl="2">
              <a:spcAft>
                <a:spcPts val="1200"/>
              </a:spcAft>
            </a:pPr>
            <a:r>
              <a:rPr lang="en-GB" dirty="0">
                <a:latin typeface="Comic Sans MS" pitchFamily="66" charset="0"/>
              </a:rPr>
              <a:t>Crowned 1170 to establish his position though no real power to go with it</a:t>
            </a:r>
          </a:p>
          <a:p>
            <a:pPr lvl="1"/>
            <a:r>
              <a:rPr lang="en-GB" dirty="0">
                <a:latin typeface="Comic Sans MS" pitchFamily="66" charset="0"/>
              </a:rPr>
              <a:t>Richard – northern part of Eleanor’s lands</a:t>
            </a:r>
          </a:p>
          <a:p>
            <a:pPr lvl="2">
              <a:spcAft>
                <a:spcPts val="1200"/>
              </a:spcAft>
            </a:pPr>
            <a:r>
              <a:rPr lang="en-GB" dirty="0">
                <a:latin typeface="Comic Sans MS" pitchFamily="66" charset="0"/>
              </a:rPr>
              <a:t>Count of Poitou</a:t>
            </a:r>
          </a:p>
          <a:p>
            <a:pPr lvl="1">
              <a:spcAft>
                <a:spcPts val="1200"/>
              </a:spcAft>
            </a:pPr>
            <a:r>
              <a:rPr lang="en-GB" dirty="0">
                <a:latin typeface="Comic Sans MS" pitchFamily="66" charset="0"/>
              </a:rPr>
              <a:t>Geoffrey – count of Brittany through marriage</a:t>
            </a:r>
          </a:p>
          <a:p>
            <a:pPr lvl="1"/>
            <a:r>
              <a:rPr lang="en-GB" dirty="0">
                <a:latin typeface="Comic Sans MS" pitchFamily="66" charset="0"/>
              </a:rPr>
              <a:t>John – </a:t>
            </a:r>
            <a:r>
              <a:rPr lang="en-GB" dirty="0" err="1">
                <a:latin typeface="Comic Sans MS" pitchFamily="66" charset="0"/>
              </a:rPr>
              <a:t>Lackland</a:t>
            </a:r>
            <a:r>
              <a:rPr lang="en-GB" dirty="0">
                <a:latin typeface="Comic Sans MS" pitchFamily="66" charset="0"/>
              </a:rPr>
              <a:t> </a:t>
            </a:r>
          </a:p>
          <a:p>
            <a:pPr lvl="2"/>
            <a:r>
              <a:rPr lang="en-GB" dirty="0">
                <a:latin typeface="Comic Sans MS" pitchFamily="66" charset="0"/>
              </a:rPr>
              <a:t>Not even 2 so no plans as yet</a:t>
            </a:r>
          </a:p>
        </p:txBody>
      </p:sp>
      <p:pic>
        <p:nvPicPr>
          <p:cNvPr id="4" name="Picture 3" descr="Henry_the_Young_King.jpg"/>
          <p:cNvPicPr>
            <a:picLocks noChangeAspect="1"/>
          </p:cNvPicPr>
          <p:nvPr/>
        </p:nvPicPr>
        <p:blipFill>
          <a:blip r:embed="rId2"/>
          <a:stretch>
            <a:fillRect/>
          </a:stretch>
        </p:blipFill>
        <p:spPr>
          <a:xfrm>
            <a:off x="7029468" y="1714488"/>
            <a:ext cx="1714512"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HeroicExtremeLeftFacing"/>
            <a:lightRig rig="threePt" dir="t"/>
          </a:scene3d>
        </p:spPr>
      </p:pic>
      <p:pic>
        <p:nvPicPr>
          <p:cNvPr id="5" name="Picture 4" descr="john_03.jpg"/>
          <p:cNvPicPr>
            <a:picLocks noChangeAspect="1"/>
          </p:cNvPicPr>
          <p:nvPr/>
        </p:nvPicPr>
        <p:blipFill>
          <a:blip r:embed="rId3"/>
          <a:stretch>
            <a:fillRect/>
          </a:stretch>
        </p:blipFill>
        <p:spPr>
          <a:xfrm>
            <a:off x="7072330" y="4214818"/>
            <a:ext cx="1714512" cy="21693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66"/>
                </a:solidFill>
              </a:rPr>
              <a:t>Family Feud ~ 1</a:t>
            </a:r>
          </a:p>
        </p:txBody>
      </p:sp>
      <p:sp>
        <p:nvSpPr>
          <p:cNvPr id="3" name="Content Placeholder 2"/>
          <p:cNvSpPr>
            <a:spLocks noGrp="1"/>
          </p:cNvSpPr>
          <p:nvPr>
            <p:ph idx="1"/>
          </p:nvPr>
        </p:nvSpPr>
        <p:spPr>
          <a:xfrm>
            <a:off x="457200" y="1428736"/>
            <a:ext cx="6400816" cy="5072098"/>
          </a:xfrm>
        </p:spPr>
        <p:txBody>
          <a:bodyPr>
            <a:normAutofit fontScale="92500" lnSpcReduction="20000"/>
          </a:bodyPr>
          <a:lstStyle/>
          <a:p>
            <a:pPr>
              <a:spcAft>
                <a:spcPts val="1200"/>
              </a:spcAft>
            </a:pPr>
            <a:r>
              <a:rPr lang="en-GB" dirty="0">
                <a:latin typeface="Comic Sans MS" pitchFamily="66" charset="0"/>
              </a:rPr>
              <a:t>1173: Henry II agreed betrothal John to daughter and heir of Count of </a:t>
            </a:r>
            <a:r>
              <a:rPr lang="en-GB" dirty="0" err="1">
                <a:latin typeface="Comic Sans MS" pitchFamily="66" charset="0"/>
              </a:rPr>
              <a:t>Marienne</a:t>
            </a:r>
            <a:r>
              <a:rPr lang="en-GB" dirty="0">
                <a:latin typeface="Comic Sans MS" pitchFamily="66" charset="0"/>
              </a:rPr>
              <a:t> </a:t>
            </a:r>
          </a:p>
          <a:p>
            <a:pPr>
              <a:spcAft>
                <a:spcPts val="600"/>
              </a:spcAft>
            </a:pPr>
            <a:r>
              <a:rPr lang="en-GB" dirty="0">
                <a:latin typeface="Comic Sans MS" pitchFamily="66" charset="0"/>
              </a:rPr>
              <a:t>Granted John 3 castles in heart of the Young King’s Anjou lands without consulting him</a:t>
            </a:r>
          </a:p>
          <a:p>
            <a:pPr lvl="1">
              <a:spcAft>
                <a:spcPts val="600"/>
              </a:spcAft>
            </a:pPr>
            <a:r>
              <a:rPr lang="en-GB" dirty="0" err="1">
                <a:latin typeface="Comic Sans MS" pitchFamily="66" charset="0"/>
              </a:rPr>
              <a:t>Chinon</a:t>
            </a:r>
            <a:r>
              <a:rPr lang="en-GB" dirty="0">
                <a:latin typeface="Comic Sans MS" pitchFamily="66" charset="0"/>
              </a:rPr>
              <a:t>; Loudon; Mirabeau</a:t>
            </a:r>
          </a:p>
          <a:p>
            <a:pPr lvl="1">
              <a:spcAft>
                <a:spcPts val="600"/>
              </a:spcAft>
            </a:pPr>
            <a:r>
              <a:rPr lang="en-GB" dirty="0">
                <a:latin typeface="Comic Sans MS" pitchFamily="66" charset="0"/>
              </a:rPr>
              <a:t>Richard &amp; Geoffrey joined the Young King in rebelling against their father</a:t>
            </a:r>
          </a:p>
          <a:p>
            <a:pPr lvl="1">
              <a:spcAft>
                <a:spcPts val="300"/>
              </a:spcAft>
            </a:pPr>
            <a:r>
              <a:rPr lang="en-GB" dirty="0">
                <a:latin typeface="Comic Sans MS" pitchFamily="66" charset="0"/>
              </a:rPr>
              <a:t>Eleanor of Aquitaine, now estranged from her husband, joined them</a:t>
            </a:r>
          </a:p>
          <a:p>
            <a:pPr lvl="2">
              <a:spcAft>
                <a:spcPts val="300"/>
              </a:spcAft>
            </a:pPr>
            <a:r>
              <a:rPr lang="en-GB" dirty="0">
                <a:latin typeface="Comic Sans MS" pitchFamily="66" charset="0"/>
              </a:rPr>
              <a:t>As did the King of Scotland</a:t>
            </a:r>
          </a:p>
          <a:p>
            <a:pPr lvl="2">
              <a:spcAft>
                <a:spcPts val="300"/>
              </a:spcAft>
            </a:pPr>
            <a:r>
              <a:rPr lang="en-GB" dirty="0">
                <a:latin typeface="Comic Sans MS" pitchFamily="66" charset="0"/>
              </a:rPr>
              <a:t>Counts of Flanders, Boulogne and Blois</a:t>
            </a:r>
          </a:p>
          <a:p>
            <a:pPr lvl="2"/>
            <a:r>
              <a:rPr lang="en-GB" dirty="0">
                <a:latin typeface="Comic Sans MS" pitchFamily="66" charset="0"/>
              </a:rPr>
              <a:t>Earls of Chester, Norfolk and Leicester</a:t>
            </a:r>
          </a:p>
        </p:txBody>
      </p:sp>
      <p:pic>
        <p:nvPicPr>
          <p:cNvPr id="1028" name="Picture 4" descr="C:\Users\blair\AppData\Local\Microsoft\Windows\Temporary Internet Files\Content.IE5\116D3C55\MCj04063440000[1].wmf"/>
          <p:cNvPicPr>
            <a:picLocks noChangeAspect="1" noChangeArrowheads="1"/>
          </p:cNvPicPr>
          <p:nvPr/>
        </p:nvPicPr>
        <p:blipFill>
          <a:blip r:embed="rId2"/>
          <a:srcRect/>
          <a:stretch>
            <a:fillRect/>
          </a:stretch>
        </p:blipFill>
        <p:spPr bwMode="auto">
          <a:xfrm>
            <a:off x="6929454" y="1285860"/>
            <a:ext cx="1997887" cy="1866765"/>
          </a:xfrm>
          <a:prstGeom prst="rect">
            <a:avLst/>
          </a:prstGeom>
          <a:noFill/>
          <a:effectLst>
            <a:reflection blurRad="6350" stA="52000" endA="300" endPos="35000" dir="5400000" sy="-100000" algn="bl" rotWithShape="0"/>
          </a:effectLst>
          <a:scene3d>
            <a:camera prst="perspectiveHeroicExtremeLeftFacing"/>
            <a:lightRig rig="threePt" dir="t"/>
          </a:scene3d>
        </p:spPr>
      </p:pic>
      <p:pic>
        <p:nvPicPr>
          <p:cNvPr id="8" name="Picture 7" descr="Henry_the_Young_King_effigy.gif"/>
          <p:cNvPicPr>
            <a:picLocks noChangeAspect="1"/>
          </p:cNvPicPr>
          <p:nvPr/>
        </p:nvPicPr>
        <p:blipFill>
          <a:blip r:embed="rId3"/>
          <a:srcRect t="17584" r="2716"/>
          <a:stretch>
            <a:fillRect/>
          </a:stretch>
        </p:blipFill>
        <p:spPr>
          <a:xfrm rot="16200000">
            <a:off x="6632533" y="4440301"/>
            <a:ext cx="2684582" cy="1519236"/>
          </a:xfrm>
          <a:prstGeom prst="rect">
            <a:avLst/>
          </a:prstGeom>
          <a:scene3d>
            <a:camera prst="orthographicFront"/>
            <a:lightRig rig="threePt" dir="t"/>
          </a:scene3d>
          <a:sp3d>
            <a:bevelT/>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Causes of the Rebellion</a:t>
            </a:r>
          </a:p>
        </p:txBody>
      </p:sp>
      <p:sp>
        <p:nvSpPr>
          <p:cNvPr id="3" name="Content Placeholder 2"/>
          <p:cNvSpPr>
            <a:spLocks noGrp="1"/>
          </p:cNvSpPr>
          <p:nvPr>
            <p:ph idx="1"/>
          </p:nvPr>
        </p:nvSpPr>
        <p:spPr/>
        <p:txBody>
          <a:bodyPr/>
          <a:lstStyle/>
          <a:p>
            <a:pPr algn="ctr"/>
            <a:r>
              <a:rPr lang="en-GB" dirty="0"/>
              <a:t>Family</a:t>
            </a:r>
          </a:p>
          <a:p>
            <a:pPr algn="ctr"/>
            <a:endParaRPr lang="en-GB" dirty="0"/>
          </a:p>
          <a:p>
            <a:pPr algn="ctr"/>
            <a:endParaRPr lang="en-GB" dirty="0"/>
          </a:p>
          <a:p>
            <a:pPr algn="ctr"/>
            <a:r>
              <a:rPr lang="en-GB" dirty="0"/>
              <a:t>Baronial Unrest</a:t>
            </a:r>
          </a:p>
          <a:p>
            <a:pPr algn="ctr"/>
            <a:endParaRPr lang="en-GB" dirty="0"/>
          </a:p>
          <a:p>
            <a:pPr algn="ctr"/>
            <a:endParaRPr lang="en-GB" dirty="0"/>
          </a:p>
          <a:p>
            <a:pPr algn="ctr"/>
            <a:r>
              <a:rPr lang="en-GB" dirty="0"/>
              <a:t>Continental Rivalry</a:t>
            </a:r>
          </a:p>
        </p:txBody>
      </p:sp>
      <p:sp>
        <p:nvSpPr>
          <p:cNvPr id="4" name="TextBox 3"/>
          <p:cNvSpPr txBox="1"/>
          <p:nvPr/>
        </p:nvSpPr>
        <p:spPr>
          <a:xfrm>
            <a:off x="395536" y="6010421"/>
            <a:ext cx="8352928" cy="646331"/>
          </a:xfrm>
          <a:prstGeom prst="rect">
            <a:avLst/>
          </a:prstGeom>
          <a:noFill/>
        </p:spPr>
        <p:txBody>
          <a:bodyPr wrap="square" rtlCol="0">
            <a:spAutoFit/>
          </a:bodyPr>
          <a:lstStyle/>
          <a:p>
            <a:r>
              <a:rPr lang="en-GB" dirty="0"/>
              <a:t>Can we give details to show how the above headings caused the 1173/4 Rebellion?   Which heading is most significant?</a:t>
            </a:r>
          </a:p>
        </p:txBody>
      </p:sp>
    </p:spTree>
    <p:extLst>
      <p:ext uri="{BB962C8B-B14F-4D97-AF65-F5344CB8AC3E}">
        <p14:creationId xmlns:p14="http://schemas.microsoft.com/office/powerpoint/2010/main" val="16416128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1589</TotalTime>
  <Words>2253</Words>
  <Application>Microsoft Macintosh PowerPoint</Application>
  <PresentationFormat>On-screen Show (4:3)</PresentationFormat>
  <Paragraphs>229</Paragraphs>
  <Slides>27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Book Antiqua</vt:lpstr>
      <vt:lpstr>Calibri</vt:lpstr>
      <vt:lpstr>Comic Sans MS</vt:lpstr>
      <vt:lpstr>Lucida Sans</vt:lpstr>
      <vt:lpstr>Wingdings</vt:lpstr>
      <vt:lpstr>Wingdings 2</vt:lpstr>
      <vt:lpstr>Wingdings 3</vt:lpstr>
      <vt:lpstr>Apex</vt:lpstr>
      <vt:lpstr>King Henry II’s Family</vt:lpstr>
      <vt:lpstr>Henry The Man</vt:lpstr>
      <vt:lpstr>Henry Plantagenet</vt:lpstr>
      <vt:lpstr>Eleanor of Aquitaine</vt:lpstr>
      <vt:lpstr>Marriage</vt:lpstr>
      <vt:lpstr>Children</vt:lpstr>
      <vt:lpstr>Henry II’s Legacy</vt:lpstr>
      <vt:lpstr>Family Feud ~ 1</vt:lpstr>
      <vt:lpstr>Causes of the Rebellion</vt:lpstr>
      <vt:lpstr>Events of the Rebellion</vt:lpstr>
      <vt:lpstr>Reasons for Victory?</vt:lpstr>
      <vt:lpstr>Consequences </vt:lpstr>
      <vt:lpstr>Did Henry Learn from the Rebellion?</vt:lpstr>
      <vt:lpstr>“The Rebellion of 1173/74 was a serious attack on the authority of Henry II” How valid is the statement?</vt:lpstr>
      <vt:lpstr>1175</vt:lpstr>
      <vt:lpstr>1176-77</vt:lpstr>
      <vt:lpstr>1178 - 79</vt:lpstr>
      <vt:lpstr>1180 - 81</vt:lpstr>
      <vt:lpstr>1182</vt:lpstr>
      <vt:lpstr>1183 - 84</vt:lpstr>
      <vt:lpstr>1185 - 87</vt:lpstr>
      <vt:lpstr>1188 - 89</vt:lpstr>
      <vt:lpstr>PowerPoint Presentation</vt:lpstr>
      <vt:lpstr>Family Feud ~ 2</vt:lpstr>
      <vt:lpstr>Philip Augustus              </vt:lpstr>
      <vt:lpstr>A Divided Family</vt:lpstr>
      <vt:lpstr>Essay</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Henry II’s Family</dc:title>
  <dc:creator>Georgina Blair</dc:creator>
  <cp:lastModifiedBy>Helen Morgan</cp:lastModifiedBy>
  <cp:revision>29</cp:revision>
  <dcterms:created xsi:type="dcterms:W3CDTF">2008-10-04T16:58:46Z</dcterms:created>
  <dcterms:modified xsi:type="dcterms:W3CDTF">2018-03-20T14:00:09Z</dcterms:modified>
</cp:coreProperties>
</file>