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7" r:id="rId3"/>
    <p:sldId id="288" r:id="rId4"/>
    <p:sldId id="273" r:id="rId5"/>
    <p:sldId id="267" r:id="rId6"/>
    <p:sldId id="263" r:id="rId7"/>
    <p:sldId id="259" r:id="rId8"/>
    <p:sldId id="262" r:id="rId9"/>
    <p:sldId id="293" r:id="rId10"/>
    <p:sldId id="272" r:id="rId11"/>
    <p:sldId id="290" r:id="rId12"/>
    <p:sldId id="283" r:id="rId13"/>
    <p:sldId id="285" r:id="rId14"/>
    <p:sldId id="289" r:id="rId15"/>
    <p:sldId id="286" r:id="rId16"/>
    <p:sldId id="278" r:id="rId17"/>
    <p:sldId id="260" r:id="rId18"/>
    <p:sldId id="291"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9"/>
  </p:normalViewPr>
  <p:slideViewPr>
    <p:cSldViewPr snapToGrid="0" snapToObjects="1">
      <p:cViewPr varScale="1">
        <p:scale>
          <a:sx n="90" d="100"/>
          <a:sy n="90" d="100"/>
        </p:scale>
        <p:origin x="232"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203E5-82F7-EB43-8C93-F9273737321A}" type="datetimeFigureOut">
              <a:rPr lang="en-US" smtClean="0"/>
              <a:t>4/3/20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30C65-F135-0840-A054-4727BC0FD9EB}" type="slidenum">
              <a:rPr lang="en-US" smtClean="0"/>
              <a:t>‹#›</a:t>
            </a:fld>
            <a:endParaRPr lang="en-US"/>
          </a:p>
        </p:txBody>
      </p:sp>
    </p:spTree>
    <p:extLst>
      <p:ext uri="{BB962C8B-B14F-4D97-AF65-F5344CB8AC3E}">
        <p14:creationId xmlns:p14="http://schemas.microsoft.com/office/powerpoint/2010/main" val="223820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C28640-2745-415D-B1F8-A217F27C4676}" type="slidenum">
              <a:rPr lang="en-GB" smtClean="0"/>
              <a:pPr/>
              <a:t>4</a:t>
            </a:fld>
            <a:endParaRPr lang="en-GB"/>
          </a:p>
        </p:txBody>
      </p:sp>
    </p:spTree>
    <p:extLst>
      <p:ext uri="{BB962C8B-B14F-4D97-AF65-F5344CB8AC3E}">
        <p14:creationId xmlns:p14="http://schemas.microsoft.com/office/powerpoint/2010/main" val="182373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623FE14-D085-1545-84AB-163D106A02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DD2BC93-CA2B-3645-9E84-7D3DD870B7B7}" type="slidenum">
              <a:rPr lang="en-GB" altLang="en-US" sz="1200"/>
              <a:pPr eaLnBrk="1" hangingPunct="1"/>
              <a:t>6</a:t>
            </a:fld>
            <a:endParaRPr lang="en-GB" altLang="en-US" sz="1200"/>
          </a:p>
        </p:txBody>
      </p:sp>
      <p:sp>
        <p:nvSpPr>
          <p:cNvPr id="21507" name="Rectangle 2">
            <a:extLst>
              <a:ext uri="{FF2B5EF4-FFF2-40B4-BE49-F238E27FC236}">
                <a16:creationId xmlns:a16="http://schemas.microsoft.com/office/drawing/2014/main" id="{F9B8AAA3-DAC3-AE4C-B533-E2FB449F16AB}"/>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0ABF834F-E377-FC40-8D6C-EBD1B40BF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Use atlases to help describe the detailed causes of the earthquake</a:t>
            </a:r>
          </a:p>
        </p:txBody>
      </p:sp>
    </p:spTree>
    <p:extLst>
      <p:ext uri="{BB962C8B-B14F-4D97-AF65-F5344CB8AC3E}">
        <p14:creationId xmlns:p14="http://schemas.microsoft.com/office/powerpoint/2010/main" val="136809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C28640-2745-415D-B1F8-A217F27C4676}" type="slidenum">
              <a:rPr lang="en-GB" smtClean="0"/>
              <a:pPr/>
              <a:t>10</a:t>
            </a:fld>
            <a:endParaRPr lang="en-GB"/>
          </a:p>
        </p:txBody>
      </p:sp>
    </p:spTree>
    <p:extLst>
      <p:ext uri="{BB962C8B-B14F-4D97-AF65-F5344CB8AC3E}">
        <p14:creationId xmlns:p14="http://schemas.microsoft.com/office/powerpoint/2010/main" val="99160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C28640-2745-415D-B1F8-A217F27C4676}" type="slidenum">
              <a:rPr lang="en-GB" smtClean="0"/>
              <a:pPr/>
              <a:t>12</a:t>
            </a:fld>
            <a:endParaRPr lang="en-GB"/>
          </a:p>
        </p:txBody>
      </p:sp>
    </p:spTree>
    <p:extLst>
      <p:ext uri="{BB962C8B-B14F-4D97-AF65-F5344CB8AC3E}">
        <p14:creationId xmlns:p14="http://schemas.microsoft.com/office/powerpoint/2010/main" val="148627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C28640-2745-415D-B1F8-A217F27C4676}" type="slidenum">
              <a:rPr lang="en-GB" smtClean="0"/>
              <a:pPr/>
              <a:t>13</a:t>
            </a:fld>
            <a:endParaRPr lang="en-GB"/>
          </a:p>
        </p:txBody>
      </p:sp>
    </p:spTree>
    <p:extLst>
      <p:ext uri="{BB962C8B-B14F-4D97-AF65-F5344CB8AC3E}">
        <p14:creationId xmlns:p14="http://schemas.microsoft.com/office/powerpoint/2010/main" val="240117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C28640-2745-415D-B1F8-A217F27C4676}" type="slidenum">
              <a:rPr lang="en-GB" smtClean="0"/>
              <a:pPr/>
              <a:t>15</a:t>
            </a:fld>
            <a:endParaRPr lang="en-GB"/>
          </a:p>
        </p:txBody>
      </p:sp>
    </p:spTree>
    <p:extLst>
      <p:ext uri="{BB962C8B-B14F-4D97-AF65-F5344CB8AC3E}">
        <p14:creationId xmlns:p14="http://schemas.microsoft.com/office/powerpoint/2010/main" val="381618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C79E-1361-D548-9A7C-D53DF772A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1290EF-5E6D-DD41-B187-84FF0D18B4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2FD5F-9862-AC48-8BB7-BA322A70FBC8}"/>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5" name="Footer Placeholder 4">
            <a:extLst>
              <a:ext uri="{FF2B5EF4-FFF2-40B4-BE49-F238E27FC236}">
                <a16:creationId xmlns:a16="http://schemas.microsoft.com/office/drawing/2014/main" id="{19A1155B-331F-EF4A-BCFA-A1580064D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2CBFE-E76B-A94D-B9CA-4E58F63919F5}"/>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212412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58C8-DA2B-6B40-8E34-23F924ED1F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EE2009-2FB1-0947-A879-81E7502CBB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D07FC-BB69-9849-8036-F541AC5144E2}"/>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5" name="Footer Placeholder 4">
            <a:extLst>
              <a:ext uri="{FF2B5EF4-FFF2-40B4-BE49-F238E27FC236}">
                <a16:creationId xmlns:a16="http://schemas.microsoft.com/office/drawing/2014/main" id="{9F16F7E7-578F-724F-BE66-6A80630D7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6B7C9-AD7D-9543-938D-312D87EDDB46}"/>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39598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5E7856-E6F1-0046-8455-BD7C1CCBCA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804941-C1BF-FC4D-8D23-50A60FE26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0CEDD-EEA9-7C40-9707-924362D654C3}"/>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5" name="Footer Placeholder 4">
            <a:extLst>
              <a:ext uri="{FF2B5EF4-FFF2-40B4-BE49-F238E27FC236}">
                <a16:creationId xmlns:a16="http://schemas.microsoft.com/office/drawing/2014/main" id="{76D1BB3E-898D-8341-87E7-55396C966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7C935-3754-FD42-878D-6EC0DD7847F0}"/>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396899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DD6F-7D85-2848-A77E-66F7311D8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FE900-196A-E245-B864-7A08B1954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B3EB3-9135-6F4D-9224-62C0D98A4155}"/>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5" name="Footer Placeholder 4">
            <a:extLst>
              <a:ext uri="{FF2B5EF4-FFF2-40B4-BE49-F238E27FC236}">
                <a16:creationId xmlns:a16="http://schemas.microsoft.com/office/drawing/2014/main" id="{9059E272-62C5-1342-A222-73B0A653F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15C2E-2C3E-8E4E-8206-0602954E931F}"/>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377226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87F6-4052-704C-BDCB-6E276B9FFA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AD59B2-0858-5144-962F-C74931297A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531752-7A9C-7B45-8DD3-F0230EE5BDED}"/>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5" name="Footer Placeholder 4">
            <a:extLst>
              <a:ext uri="{FF2B5EF4-FFF2-40B4-BE49-F238E27FC236}">
                <a16:creationId xmlns:a16="http://schemas.microsoft.com/office/drawing/2014/main" id="{7E1072E0-98AD-784B-956A-D46846A7B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AE0C8-1A38-5548-9DEE-19617999F406}"/>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92449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B5B4-EE6E-7440-84CF-E72323E7E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CE408-1A01-0C4C-866D-CBB21AE1D0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86A46-AE71-6F4D-8D4E-8A92738156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566341-4A8E-4246-AC88-83B021289E74}"/>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6" name="Footer Placeholder 5">
            <a:extLst>
              <a:ext uri="{FF2B5EF4-FFF2-40B4-BE49-F238E27FC236}">
                <a16:creationId xmlns:a16="http://schemas.microsoft.com/office/drawing/2014/main" id="{6789B00F-A08A-B84F-9007-6BB737B97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72D8C-36DF-A047-AA0F-9C19CD9E3017}"/>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220168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4876-DC1B-4147-AC02-D89508CDC0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882AE4-967C-7745-B28D-7258D35ABD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1CC708-6426-E449-8F0E-86B335C7C2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56DF0-1C97-5F48-B3EC-9B1901596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636E6E-4E1A-784E-AD77-AAD7FBA11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6E44E4-C9FF-A246-AFD7-09F1279372B2}"/>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8" name="Footer Placeholder 7">
            <a:extLst>
              <a:ext uri="{FF2B5EF4-FFF2-40B4-BE49-F238E27FC236}">
                <a16:creationId xmlns:a16="http://schemas.microsoft.com/office/drawing/2014/main" id="{986EBCBE-7D77-1549-9907-BDF0D105D9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941EDF-DF42-3A45-8881-F9B513ACDE6E}"/>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321853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1D95-4822-9C4B-A5B7-E74A181D6E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E65A16-9876-9044-9538-BF3F3E96FA38}"/>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4" name="Footer Placeholder 3">
            <a:extLst>
              <a:ext uri="{FF2B5EF4-FFF2-40B4-BE49-F238E27FC236}">
                <a16:creationId xmlns:a16="http://schemas.microsoft.com/office/drawing/2014/main" id="{604A818B-A322-DD42-B6DE-1E9DD17107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CED21E-17EA-4140-8715-95842B89F584}"/>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336436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B9A3D0-1513-0D48-8CF1-7B27DA719BF0}"/>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3" name="Footer Placeholder 2">
            <a:extLst>
              <a:ext uri="{FF2B5EF4-FFF2-40B4-BE49-F238E27FC236}">
                <a16:creationId xmlns:a16="http://schemas.microsoft.com/office/drawing/2014/main" id="{BAE98B0C-2369-5E48-AEDC-C20C3E75F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A46C5B-36EE-444A-94E8-F24E60DC9E21}"/>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419991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328A-61F7-4844-994F-974D87A8D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96B9BC-C7E9-1043-8ED0-6FA981482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762E2F-7BBD-B442-A667-7F3BB4801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4AACE-DEA0-1742-947E-73128FB6D631}"/>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6" name="Footer Placeholder 5">
            <a:extLst>
              <a:ext uri="{FF2B5EF4-FFF2-40B4-BE49-F238E27FC236}">
                <a16:creationId xmlns:a16="http://schemas.microsoft.com/office/drawing/2014/main" id="{C9618BAE-79A3-014F-8DE9-EFF00A4E47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EF0F29-89F5-CB47-AE27-6B1E8E61FD3C}"/>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8984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490A-848F-7046-9622-E5600A743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A21701-B4AF-884E-9318-5168FC762B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3BE960-4CE5-E34A-BB7E-187831C0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097CD-2177-7647-A3E2-60713774AC10}"/>
              </a:ext>
            </a:extLst>
          </p:cNvPr>
          <p:cNvSpPr>
            <a:spLocks noGrp="1"/>
          </p:cNvSpPr>
          <p:nvPr>
            <p:ph type="dt" sz="half" idx="10"/>
          </p:nvPr>
        </p:nvSpPr>
        <p:spPr/>
        <p:txBody>
          <a:bodyPr/>
          <a:lstStyle/>
          <a:p>
            <a:fld id="{429ACB40-AAE1-4B4D-AF87-AB809F2BC06B}" type="datetimeFigureOut">
              <a:rPr lang="en-US" smtClean="0"/>
              <a:t>4/3/20</a:t>
            </a:fld>
            <a:endParaRPr lang="en-US"/>
          </a:p>
        </p:txBody>
      </p:sp>
      <p:sp>
        <p:nvSpPr>
          <p:cNvPr id="6" name="Footer Placeholder 5">
            <a:extLst>
              <a:ext uri="{FF2B5EF4-FFF2-40B4-BE49-F238E27FC236}">
                <a16:creationId xmlns:a16="http://schemas.microsoft.com/office/drawing/2014/main" id="{0EE7C6DD-9CA1-E346-8AD0-CE6D87E187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C8927-8761-6849-A21E-9787F7DB84E5}"/>
              </a:ext>
            </a:extLst>
          </p:cNvPr>
          <p:cNvSpPr>
            <a:spLocks noGrp="1"/>
          </p:cNvSpPr>
          <p:nvPr>
            <p:ph type="sldNum" sz="quarter" idx="12"/>
          </p:nvPr>
        </p:nvSpPr>
        <p:spPr/>
        <p:txBody>
          <a:bodyPr/>
          <a:lstStyle/>
          <a:p>
            <a:fld id="{0DD72603-9E06-0D46-9736-8061E3877B47}" type="slidenum">
              <a:rPr lang="en-US" smtClean="0"/>
              <a:t>‹#›</a:t>
            </a:fld>
            <a:endParaRPr lang="en-US"/>
          </a:p>
        </p:txBody>
      </p:sp>
    </p:spTree>
    <p:extLst>
      <p:ext uri="{BB962C8B-B14F-4D97-AF65-F5344CB8AC3E}">
        <p14:creationId xmlns:p14="http://schemas.microsoft.com/office/powerpoint/2010/main" val="7476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C3272-20E6-2E4E-AEC5-9F5D0EC61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4D8B1C-68A0-DD4E-8A73-1F7E0AA83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68B83-F25D-474D-9790-C06B25DEA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ACB40-AAE1-4B4D-AF87-AB809F2BC06B}" type="datetimeFigureOut">
              <a:rPr lang="en-US" smtClean="0"/>
              <a:t>4/3/20</a:t>
            </a:fld>
            <a:endParaRPr lang="en-US"/>
          </a:p>
        </p:txBody>
      </p:sp>
      <p:sp>
        <p:nvSpPr>
          <p:cNvPr id="5" name="Footer Placeholder 4">
            <a:extLst>
              <a:ext uri="{FF2B5EF4-FFF2-40B4-BE49-F238E27FC236}">
                <a16:creationId xmlns:a16="http://schemas.microsoft.com/office/drawing/2014/main" id="{F6D7995F-632C-B942-B995-6662CF9F7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198754-E7EB-7B46-AA6A-CF754409F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72603-9E06-0D46-9736-8061E3877B47}" type="slidenum">
              <a:rPr lang="en-US" smtClean="0"/>
              <a:t>‹#›</a:t>
            </a:fld>
            <a:endParaRPr lang="en-US"/>
          </a:p>
        </p:txBody>
      </p:sp>
    </p:spTree>
    <p:extLst>
      <p:ext uri="{BB962C8B-B14F-4D97-AF65-F5344CB8AC3E}">
        <p14:creationId xmlns:p14="http://schemas.microsoft.com/office/powerpoint/2010/main" val="325108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s://www.youtube.com/watch?v=DlhIHhadTqc" TargetMode="External"/><Relationship Id="rId4" Type="http://schemas.openxmlformats.org/officeDocument/2006/relationships/hyperlink" Target="http://earthquake.usgs.gov/learn/glossary/?term=liquefac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Tsunami" TargetMode="External"/><Relationship Id="rId2" Type="http://schemas.openxmlformats.org/officeDocument/2006/relationships/hyperlink" Target="http://en.wikipedia.org/wiki/List_of_earthquakes_in_Japan"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en.wikipedia.org/wiki/Sendai" TargetMode="External"/><Relationship Id="rId4" Type="http://schemas.openxmlformats.org/officeDocument/2006/relationships/hyperlink" Target="http://en.wikipedia.org/wiki/Miyako,_Iwa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CC83-C076-594C-BD1A-F842F564B29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921F8B-04DA-1043-9CE8-EB09495E84F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7939315-2973-0245-B31D-2D6C50DC6F10}"/>
              </a:ext>
            </a:extLst>
          </p:cNvPr>
          <p:cNvPicPr>
            <a:picLocks noChangeAspect="1"/>
          </p:cNvPicPr>
          <p:nvPr/>
        </p:nvPicPr>
        <p:blipFill>
          <a:blip r:embed="rId2"/>
          <a:stretch>
            <a:fillRect/>
          </a:stretch>
        </p:blipFill>
        <p:spPr>
          <a:xfrm>
            <a:off x="285750" y="67596"/>
            <a:ext cx="11906250" cy="6790403"/>
          </a:xfrm>
          <a:prstGeom prst="rect">
            <a:avLst/>
          </a:prstGeom>
        </p:spPr>
      </p:pic>
      <p:sp>
        <p:nvSpPr>
          <p:cNvPr id="6" name="Rectangle 5">
            <a:extLst>
              <a:ext uri="{FF2B5EF4-FFF2-40B4-BE49-F238E27FC236}">
                <a16:creationId xmlns:a16="http://schemas.microsoft.com/office/drawing/2014/main" id="{724821B7-F495-EC46-A317-AD74B9972DEA}"/>
              </a:ext>
            </a:extLst>
          </p:cNvPr>
          <p:cNvSpPr/>
          <p:nvPr/>
        </p:nvSpPr>
        <p:spPr>
          <a:xfrm>
            <a:off x="8074342" y="103421"/>
            <a:ext cx="4004310" cy="2301720"/>
          </a:xfrm>
          <a:prstGeom prst="rect">
            <a:avLst/>
          </a:prstGeom>
          <a:solidFill>
            <a:srgbClr val="FFFF00"/>
          </a:solidFill>
        </p:spPr>
        <p:txBody>
          <a:bodyPr wrap="square">
            <a:spAutoFit/>
          </a:bodyPr>
          <a:lstStyle/>
          <a:p>
            <a:pPr marL="342900" marR="0" lvl="0" indent="-342900" algn="just">
              <a:lnSpc>
                <a:spcPct val="115000"/>
              </a:lnSpc>
              <a:spcBef>
                <a:spcPts val="0"/>
              </a:spcBef>
              <a:spcAft>
                <a:spcPts val="0"/>
              </a:spcAft>
              <a:buFont typeface="+mj-lt"/>
              <a:buAutoNum type="arabicPeriod"/>
            </a:pPr>
            <a:r>
              <a:rPr lang="en-GB" dirty="0">
                <a:latin typeface="Trebuchet MS" panose="020B0703020202090204" pitchFamily="34" charset="0"/>
                <a:ea typeface="Calibri" panose="020F0502020204030204" pitchFamily="34" charset="0"/>
                <a:cs typeface="Times New Roman" panose="02020603050405020304" pitchFamily="18" charset="0"/>
              </a:rPr>
              <a:t>Consider the following questions: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dirty="0">
                <a:latin typeface="Trebuchet MS" panose="020B070302020209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6985" algn="just">
              <a:lnSpc>
                <a:spcPct val="115000"/>
              </a:lnSpc>
              <a:spcBef>
                <a:spcPts val="0"/>
              </a:spcBef>
              <a:spcAft>
                <a:spcPts val="0"/>
              </a:spcAft>
            </a:pPr>
            <a:r>
              <a:rPr lang="en-GB" b="1" dirty="0">
                <a:latin typeface="Trebuchet MS" panose="020B0703020202090204" pitchFamily="34" charset="0"/>
                <a:ea typeface="Calibri" panose="020F0502020204030204" pitchFamily="34" charset="0"/>
                <a:cs typeface="Times New Roman" panose="02020603050405020304" pitchFamily="18" charset="0"/>
              </a:rPr>
              <a:t>What </a:t>
            </a:r>
            <a:r>
              <a:rPr lang="en-GB" dirty="0">
                <a:latin typeface="Trebuchet MS" panose="020B0703020202090204" pitchFamily="34" charset="0"/>
                <a:ea typeface="Calibri" panose="020F0502020204030204" pitchFamily="34" charset="0"/>
                <a:cs typeface="Times New Roman" panose="02020603050405020304" pitchFamily="18" charset="0"/>
              </a:rPr>
              <a:t>might have happened?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6985" algn="just">
              <a:lnSpc>
                <a:spcPct val="115000"/>
              </a:lnSpc>
              <a:spcBef>
                <a:spcPts val="0"/>
              </a:spcBef>
              <a:spcAft>
                <a:spcPts val="0"/>
              </a:spcAft>
            </a:pPr>
            <a:r>
              <a:rPr lang="en-GB" b="1" dirty="0">
                <a:latin typeface="Trebuchet MS" panose="020B0703020202090204" pitchFamily="34" charset="0"/>
                <a:ea typeface="Calibri" panose="020F0502020204030204" pitchFamily="34" charset="0"/>
                <a:cs typeface="Times New Roman" panose="02020603050405020304" pitchFamily="18" charset="0"/>
              </a:rPr>
              <a:t>Where</a:t>
            </a:r>
            <a:r>
              <a:rPr lang="en-GB" dirty="0">
                <a:latin typeface="Trebuchet MS" panose="020B0703020202090204" pitchFamily="34" charset="0"/>
                <a:ea typeface="Calibri" panose="020F0502020204030204" pitchFamily="34" charset="0"/>
                <a:cs typeface="Times New Roman" panose="02020603050405020304" pitchFamily="18" charset="0"/>
              </a:rPr>
              <a:t> do you think it might be?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6985" algn="just">
              <a:lnSpc>
                <a:spcPct val="115000"/>
              </a:lnSpc>
              <a:spcBef>
                <a:spcPts val="0"/>
              </a:spcBef>
              <a:spcAft>
                <a:spcPts val="0"/>
              </a:spcAft>
            </a:pPr>
            <a:r>
              <a:rPr lang="en-GB" b="1" dirty="0">
                <a:latin typeface="Trebuchet MS" panose="020B0703020202090204" pitchFamily="34" charset="0"/>
                <a:ea typeface="Calibri" panose="020F0502020204030204" pitchFamily="34" charset="0"/>
                <a:cs typeface="Times New Roman" panose="02020603050405020304" pitchFamily="18" charset="0"/>
              </a:rPr>
              <a:t>Why</a:t>
            </a:r>
            <a:r>
              <a:rPr lang="en-GB" dirty="0">
                <a:latin typeface="Trebuchet MS" panose="020B0703020202090204" pitchFamily="34" charset="0"/>
                <a:ea typeface="Calibri" panose="020F0502020204030204" pitchFamily="34" charset="0"/>
                <a:cs typeface="Times New Roman" panose="02020603050405020304" pitchFamily="18" charset="0"/>
              </a:rPr>
              <a:t> might it have happened?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6985" algn="just">
              <a:lnSpc>
                <a:spcPct val="115000"/>
              </a:lnSpc>
              <a:spcBef>
                <a:spcPts val="0"/>
              </a:spcBef>
              <a:spcAft>
                <a:spcPts val="0"/>
              </a:spcAft>
            </a:pPr>
            <a:r>
              <a:rPr lang="en-GB" b="1" dirty="0">
                <a:latin typeface="Trebuchet MS" panose="020B0703020202090204" pitchFamily="34" charset="0"/>
                <a:ea typeface="Calibri" panose="020F0502020204030204" pitchFamily="34" charset="0"/>
                <a:cs typeface="Times New Roman" panose="02020603050405020304" pitchFamily="18" charset="0"/>
              </a:rPr>
              <a:t>When</a:t>
            </a:r>
            <a:r>
              <a:rPr lang="en-GB" dirty="0">
                <a:latin typeface="Trebuchet MS" panose="020B0703020202090204" pitchFamily="34" charset="0"/>
                <a:ea typeface="Calibri" panose="020F0502020204030204" pitchFamily="34" charset="0"/>
                <a:cs typeface="Times New Roman" panose="02020603050405020304" pitchFamily="18" charset="0"/>
              </a:rPr>
              <a:t> might it have happened?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6985" algn="just">
              <a:lnSpc>
                <a:spcPct val="115000"/>
              </a:lnSpc>
              <a:spcBef>
                <a:spcPts val="0"/>
              </a:spcBef>
              <a:spcAft>
                <a:spcPts val="0"/>
              </a:spcAft>
            </a:pPr>
            <a:r>
              <a:rPr lang="en-GB" b="1" dirty="0">
                <a:latin typeface="Trebuchet MS" panose="020B0703020202090204" pitchFamily="34" charset="0"/>
                <a:ea typeface="Calibri" panose="020F0502020204030204" pitchFamily="34" charset="0"/>
                <a:cs typeface="Times New Roman" panose="02020603050405020304" pitchFamily="18" charset="0"/>
              </a:rPr>
              <a:t>Who</a:t>
            </a:r>
            <a:r>
              <a:rPr lang="en-GB" dirty="0">
                <a:latin typeface="Trebuchet MS" panose="020B0703020202090204" pitchFamily="34" charset="0"/>
                <a:ea typeface="Calibri" panose="020F0502020204030204" pitchFamily="34" charset="0"/>
                <a:cs typeface="Times New Roman" panose="02020603050405020304" pitchFamily="18" charset="0"/>
              </a:rPr>
              <a:t> might be involved?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20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3512" y="357166"/>
            <a:ext cx="981792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Primary effects of the earthquake</a:t>
            </a:r>
          </a:p>
        </p:txBody>
      </p:sp>
      <p:pic>
        <p:nvPicPr>
          <p:cNvPr id="11" name="Picture 10" descr="800px-Pico_building_corner_Barbadoes_Kilmore.JPG"/>
          <p:cNvPicPr>
            <a:picLocks noChangeAspect="1"/>
          </p:cNvPicPr>
          <p:nvPr/>
        </p:nvPicPr>
        <p:blipFill>
          <a:blip r:embed="rId3" cstate="print"/>
          <a:stretch>
            <a:fillRect/>
          </a:stretch>
        </p:blipFill>
        <p:spPr>
          <a:xfrm>
            <a:off x="1703512" y="1196751"/>
            <a:ext cx="7314758" cy="5486069"/>
          </a:xfrm>
          <a:prstGeom prst="rect">
            <a:avLst/>
          </a:prstGeom>
        </p:spPr>
      </p:pic>
      <p:sp>
        <p:nvSpPr>
          <p:cNvPr id="5" name="Rounded Rectangle 4"/>
          <p:cNvSpPr/>
          <p:nvPr/>
        </p:nvSpPr>
        <p:spPr>
          <a:xfrm>
            <a:off x="9519270" y="2480340"/>
            <a:ext cx="2376264"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initial earthquake caused a large amount of damage. Violent shaking caused buildings to collapse Liquefaction occurred destroying the soil structure in the ground. </a:t>
            </a:r>
          </a:p>
        </p:txBody>
      </p:sp>
    </p:spTree>
    <p:extLst>
      <p:ext uri="{BB962C8B-B14F-4D97-AF65-F5344CB8AC3E}">
        <p14:creationId xmlns:p14="http://schemas.microsoft.com/office/powerpoint/2010/main" val="168182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4583-2EEB-0D43-BD3A-3102DBCF1F94}"/>
              </a:ext>
            </a:extLst>
          </p:cNvPr>
          <p:cNvSpPr>
            <a:spLocks noGrp="1"/>
          </p:cNvSpPr>
          <p:nvPr>
            <p:ph type="title" idx="4294967295"/>
          </p:nvPr>
        </p:nvSpPr>
        <p:spPr>
          <a:xfrm>
            <a:off x="1328738" y="323056"/>
            <a:ext cx="3933825" cy="1325563"/>
          </a:xfrm>
          <a:solidFill>
            <a:srgbClr val="0070C0"/>
          </a:solidFill>
        </p:spPr>
        <p:txBody>
          <a:bodyPr/>
          <a:lstStyle/>
          <a:p>
            <a:r>
              <a:rPr lang="en-US" dirty="0"/>
              <a:t>Key term: Liquefaction </a:t>
            </a:r>
          </a:p>
        </p:txBody>
      </p:sp>
      <p:pic>
        <p:nvPicPr>
          <p:cNvPr id="4" name="Picture 3">
            <a:extLst>
              <a:ext uri="{FF2B5EF4-FFF2-40B4-BE49-F238E27FC236}">
                <a16:creationId xmlns:a16="http://schemas.microsoft.com/office/drawing/2014/main" id="{F2245329-A6D8-2D42-970A-A38A83BAB25A}"/>
              </a:ext>
            </a:extLst>
          </p:cNvPr>
          <p:cNvPicPr>
            <a:picLocks noChangeAspect="1"/>
          </p:cNvPicPr>
          <p:nvPr/>
        </p:nvPicPr>
        <p:blipFill>
          <a:blip r:embed="rId2"/>
          <a:stretch>
            <a:fillRect/>
          </a:stretch>
        </p:blipFill>
        <p:spPr>
          <a:xfrm>
            <a:off x="934048" y="2510632"/>
            <a:ext cx="5161952" cy="3461544"/>
          </a:xfrm>
          <a:prstGeom prst="rect">
            <a:avLst/>
          </a:prstGeom>
        </p:spPr>
      </p:pic>
      <p:pic>
        <p:nvPicPr>
          <p:cNvPr id="5" name="Picture 4">
            <a:extLst>
              <a:ext uri="{FF2B5EF4-FFF2-40B4-BE49-F238E27FC236}">
                <a16:creationId xmlns:a16="http://schemas.microsoft.com/office/drawing/2014/main" id="{DC8596B2-8C2F-6241-936E-70FBFAFCEF40}"/>
              </a:ext>
            </a:extLst>
          </p:cNvPr>
          <p:cNvPicPr>
            <a:picLocks noChangeAspect="1"/>
          </p:cNvPicPr>
          <p:nvPr/>
        </p:nvPicPr>
        <p:blipFill>
          <a:blip r:embed="rId3"/>
          <a:stretch>
            <a:fillRect/>
          </a:stretch>
        </p:blipFill>
        <p:spPr>
          <a:xfrm>
            <a:off x="6340475" y="2510632"/>
            <a:ext cx="4622800" cy="3505200"/>
          </a:xfrm>
          <a:prstGeom prst="rect">
            <a:avLst/>
          </a:prstGeom>
        </p:spPr>
      </p:pic>
      <p:sp>
        <p:nvSpPr>
          <p:cNvPr id="7" name="TextBox 6">
            <a:extLst>
              <a:ext uri="{FF2B5EF4-FFF2-40B4-BE49-F238E27FC236}">
                <a16:creationId xmlns:a16="http://schemas.microsoft.com/office/drawing/2014/main" id="{4AF6B146-60AB-E04E-A02C-4E3927832ECA}"/>
              </a:ext>
            </a:extLst>
          </p:cNvPr>
          <p:cNvSpPr txBox="1"/>
          <p:nvPr/>
        </p:nvSpPr>
        <p:spPr>
          <a:xfrm>
            <a:off x="7086600" y="228600"/>
            <a:ext cx="4762499" cy="1754326"/>
          </a:xfrm>
          <a:prstGeom prst="rect">
            <a:avLst/>
          </a:prstGeom>
          <a:solidFill>
            <a:srgbClr val="FFFF00"/>
          </a:solidFill>
        </p:spPr>
        <p:txBody>
          <a:bodyPr wrap="square" rtlCol="0">
            <a:spAutoFit/>
          </a:bodyPr>
          <a:lstStyle/>
          <a:p>
            <a:r>
              <a:rPr lang="en-US" u="sng" dirty="0">
                <a:hlinkClick r:id="rId4"/>
              </a:rPr>
              <a:t>Liquefaction</a:t>
            </a:r>
            <a:r>
              <a:rPr lang="en-US" dirty="0"/>
              <a:t> takes place when loosely packed, water-logged sediments at or near the ground surface lose their strength in response to strong ground shaking. Liquefaction occurring beneath buildings and other structures can cause major damage during earthquakes</a:t>
            </a:r>
          </a:p>
        </p:txBody>
      </p:sp>
      <p:sp>
        <p:nvSpPr>
          <p:cNvPr id="8" name="Film">
            <a:hlinkClick r:id="rId5"/>
            <a:extLst>
              <a:ext uri="{FF2B5EF4-FFF2-40B4-BE49-F238E27FC236}">
                <a16:creationId xmlns:a16="http://schemas.microsoft.com/office/drawing/2014/main" id="{846C89E8-0DB6-1649-9A47-A25238A7B632}"/>
              </a:ext>
            </a:extLst>
          </p:cNvPr>
          <p:cNvSpPr>
            <a:spLocks noEditPoints="1" noChangeArrowheads="1"/>
          </p:cNvSpPr>
          <p:nvPr/>
        </p:nvSpPr>
        <p:spPr bwMode="auto">
          <a:xfrm rot="959701">
            <a:off x="5470088" y="445268"/>
            <a:ext cx="1120775" cy="1663700"/>
          </a:xfrm>
          <a:custGeom>
            <a:avLst/>
            <a:gdLst>
              <a:gd name="T0" fmla="*/ 0 w 21600"/>
              <a:gd name="T1" fmla="*/ 0 h 21600"/>
              <a:gd name="T2" fmla="*/ 1508753319 w 21600"/>
              <a:gd name="T3" fmla="*/ 0 h 21600"/>
              <a:gd name="T4" fmla="*/ 2147483647 w 21600"/>
              <a:gd name="T5" fmla="*/ 0 h 21600"/>
              <a:gd name="T6" fmla="*/ 2147483647 w 21600"/>
              <a:gd name="T7" fmla="*/ 2147483647 h 21600"/>
              <a:gd name="T8" fmla="*/ 2147483647 w 21600"/>
              <a:gd name="T9" fmla="*/ 2147483647 h 21600"/>
              <a:gd name="T10" fmla="*/ 1508753319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960 w 21600"/>
              <a:gd name="T25" fmla="*/ 8129 h 21600"/>
              <a:gd name="T26" fmla="*/ 17079 w 21600"/>
              <a:gd name="T27" fmla="*/ 13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569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3512" y="357166"/>
            <a:ext cx="1009224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Secondary effects of the earthquake- tsunami</a:t>
            </a:r>
          </a:p>
        </p:txBody>
      </p:sp>
      <p:sp>
        <p:nvSpPr>
          <p:cNvPr id="5" name="Rounded Rectangle 4"/>
          <p:cNvSpPr/>
          <p:nvPr/>
        </p:nvSpPr>
        <p:spPr>
          <a:xfrm>
            <a:off x="1703512" y="5013176"/>
            <a:ext cx="10309418"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earthquake occurred just offshore, triggering a large tsunami. The wave was up to 10 metres high when it struck Japan and it also caused damage in parts of the USA such as Hawaii. </a:t>
            </a:r>
          </a:p>
        </p:txBody>
      </p:sp>
      <p:pic>
        <p:nvPicPr>
          <p:cNvPr id="7" name="Picture 6" descr="800px-2011_tsunami_wave_height.jpg"/>
          <p:cNvPicPr>
            <a:picLocks noChangeAspect="1"/>
          </p:cNvPicPr>
          <p:nvPr/>
        </p:nvPicPr>
        <p:blipFill>
          <a:blip r:embed="rId3" cstate="print"/>
          <a:stretch>
            <a:fillRect/>
          </a:stretch>
        </p:blipFill>
        <p:spPr>
          <a:xfrm>
            <a:off x="3740335" y="1071546"/>
            <a:ext cx="5620137" cy="3744416"/>
          </a:xfrm>
          <a:prstGeom prst="rect">
            <a:avLst/>
          </a:prstGeom>
        </p:spPr>
      </p:pic>
    </p:spTree>
    <p:extLst>
      <p:ext uri="{BB962C8B-B14F-4D97-AF65-F5344CB8AC3E}">
        <p14:creationId xmlns:p14="http://schemas.microsoft.com/office/powerpoint/2010/main" val="413604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7160" y="357166"/>
            <a:ext cx="1178433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Secondary effects of the earthquake- nuclear risk</a:t>
            </a:r>
          </a:p>
        </p:txBody>
      </p:sp>
      <p:sp>
        <p:nvSpPr>
          <p:cNvPr id="5" name="Rounded Rectangle 4"/>
          <p:cNvSpPr/>
          <p:nvPr/>
        </p:nvSpPr>
        <p:spPr>
          <a:xfrm>
            <a:off x="1847528" y="4581128"/>
            <a:ext cx="8096572" cy="1751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earthquake and tsunami caused a major incident at 2 nuclear reactors. The Fukushima (above) and </a:t>
            </a:r>
            <a:r>
              <a:rPr lang="en-GB" sz="2000" dirty="0" err="1"/>
              <a:t>Onagawa</a:t>
            </a:r>
            <a:r>
              <a:rPr lang="en-GB" sz="2000" dirty="0"/>
              <a:t> nuclear plants both suffered damage and a nuclear meltdown occurred at Fukushima. This could expose people to harmful radiation. </a:t>
            </a:r>
          </a:p>
        </p:txBody>
      </p:sp>
      <p:pic>
        <p:nvPicPr>
          <p:cNvPr id="7" name="Picture 6" descr="2011-03-12_1800_NHK_Sōgō_channel_news_program_screen_shot.jpg"/>
          <p:cNvPicPr>
            <a:picLocks noChangeAspect="1"/>
          </p:cNvPicPr>
          <p:nvPr/>
        </p:nvPicPr>
        <p:blipFill>
          <a:blip r:embed="rId3" cstate="print"/>
          <a:stretch>
            <a:fillRect/>
          </a:stretch>
        </p:blipFill>
        <p:spPr>
          <a:xfrm>
            <a:off x="2205286" y="1353137"/>
            <a:ext cx="7086600" cy="2946400"/>
          </a:xfrm>
          <a:prstGeom prst="rect">
            <a:avLst/>
          </a:prstGeom>
        </p:spPr>
      </p:pic>
      <p:pic>
        <p:nvPicPr>
          <p:cNvPr id="8" name="Picture 7" descr="nuclear-waste-sign.jpg"/>
          <p:cNvPicPr>
            <a:picLocks noChangeAspect="1"/>
          </p:cNvPicPr>
          <p:nvPr/>
        </p:nvPicPr>
        <p:blipFill>
          <a:blip r:embed="rId4" cstate="print"/>
          <a:stretch>
            <a:fillRect/>
          </a:stretch>
        </p:blipFill>
        <p:spPr>
          <a:xfrm>
            <a:off x="10344472" y="4185084"/>
            <a:ext cx="1368152" cy="1368152"/>
          </a:xfrm>
          <a:prstGeom prst="rect">
            <a:avLst/>
          </a:prstGeom>
        </p:spPr>
      </p:pic>
    </p:spTree>
    <p:extLst>
      <p:ext uri="{BB962C8B-B14F-4D97-AF65-F5344CB8AC3E}">
        <p14:creationId xmlns:p14="http://schemas.microsoft.com/office/powerpoint/2010/main" val="197900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C05AC34-8894-0A42-A031-BEFB61360675}"/>
              </a:ext>
            </a:extLst>
          </p:cNvPr>
          <p:cNvPicPr>
            <a:picLocks noGrp="1" noChangeAspect="1"/>
          </p:cNvPicPr>
          <p:nvPr>
            <p:ph idx="4294967295"/>
          </p:nvPr>
        </p:nvPicPr>
        <p:blipFill>
          <a:blip r:embed="rId2"/>
          <a:stretch>
            <a:fillRect/>
          </a:stretch>
        </p:blipFill>
        <p:spPr>
          <a:xfrm>
            <a:off x="2128837" y="163513"/>
            <a:ext cx="7572375" cy="6694487"/>
          </a:xfrm>
        </p:spPr>
      </p:pic>
    </p:spTree>
    <p:extLst>
      <p:ext uri="{BB962C8B-B14F-4D97-AF65-F5344CB8AC3E}">
        <p14:creationId xmlns:p14="http://schemas.microsoft.com/office/powerpoint/2010/main" val="173698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3512" y="357166"/>
            <a:ext cx="925785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Secondary effects of the earthquake- fire</a:t>
            </a:r>
          </a:p>
        </p:txBody>
      </p:sp>
      <p:pic>
        <p:nvPicPr>
          <p:cNvPr id="11" name="Picture 10" descr="800px-Pico_building_corner_Barbadoes_Kilmore.JPG"/>
          <p:cNvPicPr>
            <a:picLocks noChangeAspect="1"/>
          </p:cNvPicPr>
          <p:nvPr/>
        </p:nvPicPr>
        <p:blipFill>
          <a:blip r:embed="rId3" cstate="print"/>
          <a:stretch>
            <a:fillRect/>
          </a:stretch>
        </p:blipFill>
        <p:spPr>
          <a:xfrm>
            <a:off x="707946" y="1268759"/>
            <a:ext cx="3659862" cy="5489793"/>
          </a:xfrm>
          <a:prstGeom prst="rect">
            <a:avLst/>
          </a:prstGeom>
        </p:spPr>
      </p:pic>
      <p:sp>
        <p:nvSpPr>
          <p:cNvPr id="5" name="Rounded Rectangle 4"/>
          <p:cNvSpPr/>
          <p:nvPr/>
        </p:nvSpPr>
        <p:spPr>
          <a:xfrm>
            <a:off x="8195310" y="1645950"/>
            <a:ext cx="3288744" cy="4160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earthquake caused many fires. A particularly severe fire occurred at the Cosmo oil depot. There were also major fires in the city of  </a:t>
            </a:r>
            <a:r>
              <a:rPr lang="en-GB" sz="2000" dirty="0" err="1"/>
              <a:t>Kesennuma</a:t>
            </a:r>
            <a:r>
              <a:rPr lang="en-GB" sz="2000" dirty="0"/>
              <a:t>.</a:t>
            </a:r>
          </a:p>
        </p:txBody>
      </p:sp>
      <p:pic>
        <p:nvPicPr>
          <p:cNvPr id="6" name="Picture 5" descr="Effect_of_2011_Sendai_earthquake_in_Tokyo.jpg"/>
          <p:cNvPicPr>
            <a:picLocks noChangeAspect="1"/>
          </p:cNvPicPr>
          <p:nvPr/>
        </p:nvPicPr>
        <p:blipFill>
          <a:blip r:embed="rId4" cstate="print"/>
          <a:stretch>
            <a:fillRect/>
          </a:stretch>
        </p:blipFill>
        <p:spPr>
          <a:xfrm>
            <a:off x="4519827" y="1112147"/>
            <a:ext cx="3126843" cy="5565782"/>
          </a:xfrm>
          <a:prstGeom prst="rect">
            <a:avLst/>
          </a:prstGeom>
        </p:spPr>
      </p:pic>
    </p:spTree>
    <p:extLst>
      <p:ext uri="{BB962C8B-B14F-4D97-AF65-F5344CB8AC3E}">
        <p14:creationId xmlns:p14="http://schemas.microsoft.com/office/powerpoint/2010/main" val="31811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a:extLst>
              <a:ext uri="{FF2B5EF4-FFF2-40B4-BE49-F238E27FC236}">
                <a16:creationId xmlns:a16="http://schemas.microsoft.com/office/drawing/2014/main" id="{74F4C879-35FD-1A40-94D9-A9EBD1F5A694}"/>
              </a:ext>
            </a:extLst>
          </p:cNvPr>
          <p:cNvSpPr>
            <a:spLocks noGrp="1"/>
          </p:cNvSpPr>
          <p:nvPr>
            <p:ph type="title"/>
          </p:nvPr>
        </p:nvSpPr>
        <p:spPr>
          <a:xfrm>
            <a:off x="1085850" y="188914"/>
            <a:ext cx="10873549" cy="2592387"/>
          </a:xfrm>
          <a:solidFill>
            <a:schemeClr val="tx1">
              <a:alpha val="39999"/>
            </a:schemeClr>
          </a:solidFill>
        </p:spPr>
        <p:txBody>
          <a:bodyPr>
            <a:normAutofit/>
          </a:bodyPr>
          <a:lstStyle/>
          <a:p>
            <a:pPr algn="l" eaLnBrk="1" hangingPunct="1"/>
            <a:r>
              <a:rPr lang="en-GB" altLang="en-US" sz="2400" dirty="0">
                <a:solidFill>
                  <a:srgbClr val="FF0000"/>
                </a:solidFill>
                <a:highlight>
                  <a:srgbClr val="FFFF00"/>
                </a:highlight>
                <a:latin typeface="Arial" panose="020B0604020202020204" pitchFamily="34" charset="0"/>
                <a:cs typeface="Arial" panose="020B0604020202020204" pitchFamily="34" charset="0"/>
              </a:rPr>
              <a:t>Your Task: </a:t>
            </a:r>
            <a:r>
              <a:rPr lang="en-GB" altLang="en-US" sz="2400" dirty="0">
                <a:solidFill>
                  <a:schemeClr val="bg1"/>
                </a:solidFill>
                <a:latin typeface="Arial" panose="020B0604020202020204" pitchFamily="34" charset="0"/>
                <a:cs typeface="Arial" panose="020B0604020202020204" pitchFamily="34" charset="0"/>
              </a:rPr>
              <a:t>Now colour code your effects: </a:t>
            </a:r>
            <a:br>
              <a:rPr lang="en-GB" altLang="en-US" sz="2400" dirty="0">
                <a:solidFill>
                  <a:schemeClr val="bg1"/>
                </a:solidFill>
                <a:latin typeface="Arial" panose="020B0604020202020204" pitchFamily="34" charset="0"/>
                <a:cs typeface="Arial" panose="020B0604020202020204" pitchFamily="34" charset="0"/>
              </a:rPr>
            </a:br>
            <a:r>
              <a:rPr lang="en-GB" altLang="en-US" sz="2400" dirty="0">
                <a:solidFill>
                  <a:schemeClr val="bg1"/>
                </a:solidFill>
                <a:latin typeface="Arial" panose="020B0604020202020204" pitchFamily="34" charset="0"/>
                <a:cs typeface="Arial" panose="020B0604020202020204" pitchFamily="34" charset="0"/>
              </a:rPr>
              <a:t>Anything about people- </a:t>
            </a:r>
            <a:r>
              <a:rPr lang="en-GB" altLang="en-US" sz="2400" dirty="0">
                <a:solidFill>
                  <a:srgbClr val="0070C0"/>
                </a:solidFill>
                <a:latin typeface="Arial" panose="020B0604020202020204" pitchFamily="34" charset="0"/>
                <a:cs typeface="Arial" panose="020B0604020202020204" pitchFamily="34" charset="0"/>
              </a:rPr>
              <a:t>social impacts </a:t>
            </a:r>
            <a:br>
              <a:rPr lang="en-GB" altLang="en-US" sz="2400" dirty="0">
                <a:solidFill>
                  <a:schemeClr val="bg1"/>
                </a:solidFill>
                <a:latin typeface="Arial" panose="020B0604020202020204" pitchFamily="34" charset="0"/>
                <a:cs typeface="Arial" panose="020B0604020202020204" pitchFamily="34" charset="0"/>
              </a:rPr>
            </a:br>
            <a:r>
              <a:rPr lang="en-GB" altLang="en-US" sz="2400" dirty="0">
                <a:solidFill>
                  <a:schemeClr val="bg1"/>
                </a:solidFill>
                <a:latin typeface="Arial" panose="020B0604020202020204" pitchFamily="34" charset="0"/>
                <a:cs typeface="Arial" panose="020B0604020202020204" pitchFamily="34" charset="0"/>
              </a:rPr>
              <a:t>Anything about the built or natural environment- </a:t>
            </a:r>
            <a:r>
              <a:rPr lang="en-GB" altLang="en-US" sz="2400" dirty="0">
                <a:solidFill>
                  <a:srgbClr val="92D050"/>
                </a:solidFill>
                <a:latin typeface="Arial" panose="020B0604020202020204" pitchFamily="34" charset="0"/>
                <a:cs typeface="Arial" panose="020B0604020202020204" pitchFamily="34" charset="0"/>
              </a:rPr>
              <a:t>environmental effects </a:t>
            </a:r>
            <a:br>
              <a:rPr lang="en-GB" altLang="en-US" sz="2400" dirty="0">
                <a:solidFill>
                  <a:schemeClr val="bg1"/>
                </a:solidFill>
                <a:latin typeface="Arial" panose="020B0604020202020204" pitchFamily="34" charset="0"/>
                <a:cs typeface="Arial" panose="020B0604020202020204" pitchFamily="34" charset="0"/>
              </a:rPr>
            </a:br>
            <a:r>
              <a:rPr lang="en-GB" altLang="en-US" sz="2400" dirty="0">
                <a:solidFill>
                  <a:schemeClr val="bg1"/>
                </a:solidFill>
                <a:latin typeface="Arial" panose="020B0604020202020204" pitchFamily="34" charset="0"/>
                <a:cs typeface="Arial" panose="020B0604020202020204" pitchFamily="34" charset="0"/>
              </a:rPr>
              <a:t>Anything that will cost money and need to be paid for, repaired or rebuilt- </a:t>
            </a:r>
            <a:r>
              <a:rPr lang="en-GB" altLang="en-US" sz="2400" dirty="0">
                <a:solidFill>
                  <a:schemeClr val="accent4"/>
                </a:solidFill>
                <a:latin typeface="Arial" panose="020B0604020202020204" pitchFamily="34" charset="0"/>
                <a:cs typeface="Arial" panose="020B0604020202020204" pitchFamily="34" charset="0"/>
              </a:rPr>
              <a:t>economic effects </a:t>
            </a:r>
            <a:br>
              <a:rPr lang="en-GB" altLang="en-US" sz="2400" dirty="0">
                <a:solidFill>
                  <a:schemeClr val="accent4"/>
                </a:solidFill>
                <a:latin typeface="Arial" panose="020B0604020202020204" pitchFamily="34" charset="0"/>
                <a:cs typeface="Arial" panose="020B0604020202020204" pitchFamily="34" charset="0"/>
              </a:rPr>
            </a:br>
            <a:br>
              <a:rPr lang="en-GB" altLang="en-US" sz="2400" dirty="0">
                <a:solidFill>
                  <a:schemeClr val="accent4"/>
                </a:solidFill>
                <a:latin typeface="Arial" panose="020B0604020202020204" pitchFamily="34" charset="0"/>
                <a:cs typeface="Arial" panose="020B0604020202020204" pitchFamily="34" charset="0"/>
              </a:rPr>
            </a:br>
            <a:r>
              <a:rPr lang="en-GB" altLang="en-US" sz="2400" dirty="0">
                <a:solidFill>
                  <a:schemeClr val="bg1"/>
                </a:solidFill>
                <a:latin typeface="Arial" panose="020B0604020202020204" pitchFamily="34" charset="0"/>
                <a:cs typeface="Arial" panose="020B0604020202020204" pitchFamily="34" charset="0"/>
              </a:rPr>
              <a:t>Also categorise as primary and secondary effects</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8CEACA00-B787-194E-B684-93F46793FBA6}"/>
              </a:ext>
            </a:extLst>
          </p:cNvPr>
          <p:cNvSpPr/>
          <p:nvPr/>
        </p:nvSpPr>
        <p:spPr>
          <a:xfrm>
            <a:off x="3216276" y="2924176"/>
            <a:ext cx="5472113" cy="2881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latin typeface="Arial Black" pitchFamily="34" charset="0"/>
              </a:rPr>
              <a:t>Effects of the Japanese earthquake and tsunami</a:t>
            </a:r>
            <a:endParaRPr lang="en-US" sz="3200" dirty="0">
              <a:latin typeface="Arial Black" pitchFamily="34" charset="0"/>
            </a:endParaRPr>
          </a:p>
        </p:txBody>
      </p:sp>
      <p:sp>
        <p:nvSpPr>
          <p:cNvPr id="5" name="Rectangle 4">
            <a:extLst>
              <a:ext uri="{FF2B5EF4-FFF2-40B4-BE49-F238E27FC236}">
                <a16:creationId xmlns:a16="http://schemas.microsoft.com/office/drawing/2014/main" id="{3167A872-63FD-7641-8D81-B6D7D340B5AF}"/>
              </a:ext>
            </a:extLst>
          </p:cNvPr>
          <p:cNvSpPr/>
          <p:nvPr/>
        </p:nvSpPr>
        <p:spPr>
          <a:xfrm rot="20693713">
            <a:off x="271464" y="561976"/>
            <a:ext cx="468313"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ABD8A90-C4FA-444A-B956-2F2136F6148D}"/>
              </a:ext>
            </a:extLst>
          </p:cNvPr>
          <p:cNvSpPr/>
          <p:nvPr/>
        </p:nvSpPr>
        <p:spPr>
          <a:xfrm rot="20693713">
            <a:off x="348460" y="1127923"/>
            <a:ext cx="468313" cy="360362"/>
          </a:xfrm>
          <a:prstGeom prst="rect">
            <a:avLst/>
          </a:prstGeom>
          <a:solidFill>
            <a:srgbClr val="25E75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81B735D7-9547-5446-A0BE-5EC347535AA4}"/>
              </a:ext>
            </a:extLst>
          </p:cNvPr>
          <p:cNvSpPr/>
          <p:nvPr/>
        </p:nvSpPr>
        <p:spPr>
          <a:xfrm rot="20693713">
            <a:off x="425069" y="1695363"/>
            <a:ext cx="468313" cy="3603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16A5BCE5-E46D-DF4B-9835-C01190E8518F}"/>
              </a:ext>
            </a:extLst>
          </p:cNvPr>
          <p:cNvSpPr txBox="1"/>
          <p:nvPr/>
        </p:nvSpPr>
        <p:spPr>
          <a:xfrm>
            <a:off x="9072564" y="4829175"/>
            <a:ext cx="2586038" cy="1754326"/>
          </a:xfrm>
          <a:prstGeom prst="rect">
            <a:avLst/>
          </a:prstGeom>
          <a:solidFill>
            <a:srgbClr val="FFFF00"/>
          </a:solidFill>
        </p:spPr>
        <p:txBody>
          <a:bodyPr wrap="square" rtlCol="0">
            <a:spAutoFit/>
          </a:bodyPr>
          <a:lstStyle/>
          <a:p>
            <a:r>
              <a:rPr lang="en-US" dirty="0"/>
              <a:t>Sources of information for your mind map: </a:t>
            </a:r>
          </a:p>
          <a:p>
            <a:r>
              <a:rPr lang="en-US" dirty="0"/>
              <a:t>Video resources on the </a:t>
            </a:r>
            <a:r>
              <a:rPr lang="en-US" dirty="0" err="1"/>
              <a:t>weebly</a:t>
            </a:r>
            <a:r>
              <a:rPr lang="en-US" dirty="0"/>
              <a:t> </a:t>
            </a:r>
            <a:r>
              <a:rPr lang="en-US" b="1" dirty="0"/>
              <a:t>and/ or </a:t>
            </a:r>
            <a:r>
              <a:rPr lang="en-US" dirty="0"/>
              <a:t>the  2 geo- files on the </a:t>
            </a:r>
            <a:r>
              <a:rPr lang="en-US" dirty="0" err="1"/>
              <a:t>weebly</a:t>
            </a:r>
            <a:r>
              <a:rPr lang="en-US" dirty="0"/>
              <a:t> and  on SMHW</a:t>
            </a:r>
          </a:p>
        </p:txBody>
      </p:sp>
    </p:spTree>
    <p:extLst>
      <p:ext uri="{BB962C8B-B14F-4D97-AF65-F5344CB8AC3E}">
        <p14:creationId xmlns:p14="http://schemas.microsoft.com/office/powerpoint/2010/main" val="285470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a:extLst>
              <a:ext uri="{FF2B5EF4-FFF2-40B4-BE49-F238E27FC236}">
                <a16:creationId xmlns:a16="http://schemas.microsoft.com/office/drawing/2014/main" id="{21A21868-3B96-8240-A0BB-8BC97E303103}"/>
              </a:ext>
            </a:extLst>
          </p:cNvPr>
          <p:cNvSpPr>
            <a:spLocks noGrp="1"/>
          </p:cNvSpPr>
          <p:nvPr>
            <p:ph type="title"/>
          </p:nvPr>
        </p:nvSpPr>
        <p:spPr>
          <a:xfrm>
            <a:off x="251460" y="188914"/>
            <a:ext cx="11940540" cy="1228725"/>
          </a:xfrm>
          <a:solidFill>
            <a:srgbClr val="00B0F0">
              <a:alpha val="39999"/>
            </a:srgbClr>
          </a:solidFill>
        </p:spPr>
        <p:txBody>
          <a:bodyPr>
            <a:normAutofit/>
          </a:bodyPr>
          <a:lstStyle/>
          <a:p>
            <a:pPr eaLnBrk="1" hangingPunct="1"/>
            <a:r>
              <a:rPr lang="en-GB" altLang="en-US" sz="3200" dirty="0">
                <a:solidFill>
                  <a:schemeClr val="bg1"/>
                </a:solidFill>
                <a:latin typeface="Arial Black" panose="020B0604020202020204" pitchFamily="34" charset="0"/>
              </a:rPr>
              <a:t>Drowned towns and radiation leaks </a:t>
            </a:r>
            <a:endParaRPr lang="en-US" altLang="en-US" sz="3200" dirty="0">
              <a:solidFill>
                <a:schemeClr val="bg1"/>
              </a:solidFill>
              <a:latin typeface="Arial Black" panose="020B0604020202020204" pitchFamily="34" charset="0"/>
            </a:endParaRPr>
          </a:p>
        </p:txBody>
      </p:sp>
      <p:sp>
        <p:nvSpPr>
          <p:cNvPr id="19459" name="Content Placeholder 6">
            <a:extLst>
              <a:ext uri="{FF2B5EF4-FFF2-40B4-BE49-F238E27FC236}">
                <a16:creationId xmlns:a16="http://schemas.microsoft.com/office/drawing/2014/main" id="{014D9589-166E-C343-8A65-515498886F69}"/>
              </a:ext>
            </a:extLst>
          </p:cNvPr>
          <p:cNvSpPr>
            <a:spLocks noGrp="1"/>
          </p:cNvSpPr>
          <p:nvPr>
            <p:ph idx="1"/>
          </p:nvPr>
        </p:nvSpPr>
        <p:spPr>
          <a:xfrm>
            <a:off x="3603943" y="1520190"/>
            <a:ext cx="8280400" cy="5257800"/>
          </a:xfrm>
          <a:solidFill>
            <a:schemeClr val="tx1">
              <a:alpha val="39999"/>
            </a:schemeClr>
          </a:solidFill>
        </p:spPr>
        <p:txBody>
          <a:bodyPr/>
          <a:lstStyle/>
          <a:p>
            <a:pPr marL="457200" indent="-457200">
              <a:buFont typeface="+mj-lt"/>
              <a:buAutoNum type="arabicPeriod"/>
              <a:defRPr/>
            </a:pPr>
            <a:r>
              <a:rPr lang="en-US" sz="2400" b="1" dirty="0">
                <a:solidFill>
                  <a:schemeClr val="bg1"/>
                </a:solidFill>
              </a:rPr>
              <a:t>More than 1,700 people officially dead or missing, with many more unaccounted for, including 9,500 people in one town. </a:t>
            </a:r>
          </a:p>
          <a:p>
            <a:pPr marL="457200" indent="-457200">
              <a:buFont typeface="+mj-lt"/>
              <a:buAutoNum type="arabicPeriod"/>
              <a:defRPr/>
            </a:pPr>
            <a:r>
              <a:rPr lang="en-US" sz="2400" b="1" dirty="0">
                <a:solidFill>
                  <a:schemeClr val="bg1"/>
                </a:solidFill>
              </a:rPr>
              <a:t>Radiation leaks from a damaged nuclear plant after an explosion blows off the roof, raising fears of a meltdown at the nuclear power station north of Tokyo. </a:t>
            </a:r>
          </a:p>
          <a:p>
            <a:pPr marL="457200" indent="-457200">
              <a:buFont typeface="+mj-lt"/>
              <a:buAutoNum type="arabicPeriod"/>
              <a:defRPr/>
            </a:pPr>
            <a:r>
              <a:rPr lang="en-US" sz="2400" b="1" dirty="0">
                <a:solidFill>
                  <a:schemeClr val="bg1"/>
                </a:solidFill>
              </a:rPr>
              <a:t>Three workers suffer radiation exposure near </a:t>
            </a:r>
            <a:r>
              <a:rPr lang="en-US" sz="2400" b="1" i="1" dirty="0">
                <a:solidFill>
                  <a:schemeClr val="bg1"/>
                </a:solidFill>
              </a:rPr>
              <a:t>Fukushima</a:t>
            </a:r>
            <a:r>
              <a:rPr lang="en-US" sz="2400" b="1" dirty="0">
                <a:solidFill>
                  <a:schemeClr val="bg1"/>
                </a:solidFill>
              </a:rPr>
              <a:t> nuclear plant. </a:t>
            </a:r>
          </a:p>
          <a:p>
            <a:pPr marL="457200" indent="-457200">
              <a:buFont typeface="+mj-lt"/>
              <a:buAutoNum type="arabicPeriod"/>
              <a:defRPr/>
            </a:pPr>
            <a:r>
              <a:rPr lang="en-US" sz="2400" b="1" dirty="0">
                <a:solidFill>
                  <a:schemeClr val="bg1"/>
                </a:solidFill>
              </a:rPr>
              <a:t>Several large towns and cities are more than a third submerged by waters and debris. </a:t>
            </a:r>
          </a:p>
          <a:p>
            <a:pPr marL="457200" indent="-457200">
              <a:buFont typeface="+mj-lt"/>
              <a:buAutoNum type="arabicPeriod"/>
              <a:defRPr/>
            </a:pPr>
            <a:r>
              <a:rPr lang="en-US" sz="2400" b="1" dirty="0">
                <a:solidFill>
                  <a:schemeClr val="bg1"/>
                </a:solidFill>
              </a:rPr>
              <a:t>Some 215,000 people living in government shelters. </a:t>
            </a:r>
          </a:p>
          <a:p>
            <a:pPr marL="457200" indent="-457200">
              <a:buFont typeface="+mj-lt"/>
              <a:buAutoNum type="arabicPeriod"/>
              <a:defRPr/>
            </a:pPr>
            <a:r>
              <a:rPr lang="en-US" sz="2400" b="1" dirty="0">
                <a:solidFill>
                  <a:schemeClr val="bg1"/>
                </a:solidFill>
              </a:rPr>
              <a:t>Four million people without power, a million with no water. </a:t>
            </a:r>
          </a:p>
          <a:p>
            <a:pPr marL="457200" indent="-457200">
              <a:buFont typeface="+mj-lt"/>
              <a:buAutoNum type="arabicPeriod"/>
              <a:defRPr/>
            </a:pPr>
            <a:r>
              <a:rPr lang="en-US" sz="2400" b="1" dirty="0">
                <a:solidFill>
                  <a:schemeClr val="bg1"/>
                </a:solidFill>
              </a:rPr>
              <a:t>Experts say the total insured loss could be up to $15bn. </a:t>
            </a:r>
          </a:p>
          <a:p>
            <a:pPr eaLnBrk="1" hangingPunct="1">
              <a:buFont typeface="Arial" charset="0"/>
              <a:buChar char="•"/>
              <a:defRPr/>
            </a:pPr>
            <a:endParaRPr lang="en-US" b="1" dirty="0">
              <a:solidFill>
                <a:schemeClr val="bg1"/>
              </a:solidFill>
              <a:latin typeface="Arial" charset="0"/>
              <a:cs typeface="Arial" charset="0"/>
            </a:endParaRPr>
          </a:p>
        </p:txBody>
      </p:sp>
      <p:sp>
        <p:nvSpPr>
          <p:cNvPr id="2" name="TextBox 1">
            <a:extLst>
              <a:ext uri="{FF2B5EF4-FFF2-40B4-BE49-F238E27FC236}">
                <a16:creationId xmlns:a16="http://schemas.microsoft.com/office/drawing/2014/main" id="{603C4FDD-3EFD-044F-A25B-25D33D145409}"/>
              </a:ext>
            </a:extLst>
          </p:cNvPr>
          <p:cNvSpPr txBox="1"/>
          <p:nvPr/>
        </p:nvSpPr>
        <p:spPr>
          <a:xfrm>
            <a:off x="307657" y="1897380"/>
            <a:ext cx="3296286" cy="1754326"/>
          </a:xfrm>
          <a:prstGeom prst="rect">
            <a:avLst/>
          </a:prstGeom>
          <a:noFill/>
        </p:spPr>
        <p:txBody>
          <a:bodyPr wrap="square" rtlCol="0">
            <a:spAutoFit/>
          </a:bodyPr>
          <a:lstStyle/>
          <a:p>
            <a:pPr marL="285750" indent="-285750">
              <a:buFont typeface="Arial" panose="020B0604020202020204" pitchFamily="34" charset="0"/>
              <a:buChar char="•"/>
            </a:pPr>
            <a:r>
              <a:rPr lang="en-GB" altLang="en-US" dirty="0">
                <a:latin typeface="Arial Black" panose="020B0604020202020204" pitchFamily="34" charset="0"/>
              </a:rPr>
              <a:t>Add these effects to your spider diagram? </a:t>
            </a:r>
          </a:p>
          <a:p>
            <a:pPr marL="285750" indent="-285750">
              <a:buFont typeface="Arial" panose="020B0604020202020204" pitchFamily="34" charset="0"/>
              <a:buChar char="•"/>
            </a:pPr>
            <a:r>
              <a:rPr lang="en-GB" altLang="en-US" dirty="0">
                <a:latin typeface="Arial Black" panose="020B0604020202020204" pitchFamily="34" charset="0"/>
              </a:rPr>
              <a:t>Which category (social, economic, environmental) would they fall under? </a:t>
            </a:r>
            <a:endParaRPr lang="en-US" dirty="0"/>
          </a:p>
        </p:txBody>
      </p:sp>
      <p:pic>
        <p:nvPicPr>
          <p:cNvPr id="4" name="Picture 3">
            <a:extLst>
              <a:ext uri="{FF2B5EF4-FFF2-40B4-BE49-F238E27FC236}">
                <a16:creationId xmlns:a16="http://schemas.microsoft.com/office/drawing/2014/main" id="{88F43932-17AE-D044-87B0-BC9D57CBA44F}"/>
              </a:ext>
            </a:extLst>
          </p:cNvPr>
          <p:cNvPicPr>
            <a:picLocks noChangeAspect="1"/>
          </p:cNvPicPr>
          <p:nvPr/>
        </p:nvPicPr>
        <p:blipFill>
          <a:blip r:embed="rId2"/>
          <a:stretch>
            <a:fillRect/>
          </a:stretch>
        </p:blipFill>
        <p:spPr>
          <a:xfrm>
            <a:off x="249872" y="4028896"/>
            <a:ext cx="3296286" cy="2041851"/>
          </a:xfrm>
          <a:prstGeom prst="rect">
            <a:avLst/>
          </a:prstGeom>
        </p:spPr>
      </p:pic>
    </p:spTree>
    <p:extLst>
      <p:ext uri="{BB962C8B-B14F-4D97-AF65-F5344CB8AC3E}">
        <p14:creationId xmlns:p14="http://schemas.microsoft.com/office/powerpoint/2010/main" val="216524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26C4-F536-5E40-9467-FFCC6E5DEC70}"/>
              </a:ext>
            </a:extLst>
          </p:cNvPr>
          <p:cNvSpPr>
            <a:spLocks noGrp="1"/>
          </p:cNvSpPr>
          <p:nvPr>
            <p:ph type="title"/>
          </p:nvPr>
        </p:nvSpPr>
        <p:spPr/>
        <p:txBody>
          <a:bodyPr/>
          <a:lstStyle/>
          <a:p>
            <a:r>
              <a:rPr lang="en-US" dirty="0"/>
              <a:t>By your next Zoom Geography lesson</a:t>
            </a:r>
          </a:p>
        </p:txBody>
      </p:sp>
      <p:sp>
        <p:nvSpPr>
          <p:cNvPr id="3" name="Content Placeholder 2">
            <a:extLst>
              <a:ext uri="{FF2B5EF4-FFF2-40B4-BE49-F238E27FC236}">
                <a16:creationId xmlns:a16="http://schemas.microsoft.com/office/drawing/2014/main" id="{5597AFFE-35DD-B54A-8EAB-BEE736C01F57}"/>
              </a:ext>
            </a:extLst>
          </p:cNvPr>
          <p:cNvSpPr>
            <a:spLocks noGrp="1"/>
          </p:cNvSpPr>
          <p:nvPr>
            <p:ph idx="1"/>
          </p:nvPr>
        </p:nvSpPr>
        <p:spPr/>
        <p:txBody>
          <a:bodyPr/>
          <a:lstStyle/>
          <a:p>
            <a:pPr marL="0" indent="0">
              <a:buNone/>
            </a:pPr>
            <a:r>
              <a:rPr lang="en-US" dirty="0"/>
              <a:t>Send a copy of your Japanese tsunami mind map to your teacher </a:t>
            </a:r>
          </a:p>
        </p:txBody>
      </p:sp>
      <p:pic>
        <p:nvPicPr>
          <p:cNvPr id="5" name="Picture 4">
            <a:extLst>
              <a:ext uri="{FF2B5EF4-FFF2-40B4-BE49-F238E27FC236}">
                <a16:creationId xmlns:a16="http://schemas.microsoft.com/office/drawing/2014/main" id="{27CF3595-8A8C-004C-A5B4-77A7F51C524C}"/>
              </a:ext>
            </a:extLst>
          </p:cNvPr>
          <p:cNvPicPr>
            <a:picLocks noChangeAspect="1"/>
          </p:cNvPicPr>
          <p:nvPr/>
        </p:nvPicPr>
        <p:blipFill>
          <a:blip r:embed="rId2"/>
          <a:stretch>
            <a:fillRect/>
          </a:stretch>
        </p:blipFill>
        <p:spPr>
          <a:xfrm>
            <a:off x="2643187" y="2750184"/>
            <a:ext cx="6376987" cy="3426779"/>
          </a:xfrm>
          <a:prstGeom prst="rect">
            <a:avLst/>
          </a:prstGeom>
        </p:spPr>
      </p:pic>
    </p:spTree>
    <p:extLst>
      <p:ext uri="{BB962C8B-B14F-4D97-AF65-F5344CB8AC3E}">
        <p14:creationId xmlns:p14="http://schemas.microsoft.com/office/powerpoint/2010/main" val="309224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7F14-AFD3-4846-BEAD-460587F5FEDA}"/>
              </a:ext>
            </a:extLst>
          </p:cNvPr>
          <p:cNvSpPr>
            <a:spLocks noGrp="1"/>
          </p:cNvSpPr>
          <p:nvPr>
            <p:ph type="title"/>
          </p:nvPr>
        </p:nvSpPr>
        <p:spPr>
          <a:solidFill>
            <a:srgbClr val="FFFF00"/>
          </a:solidFill>
        </p:spPr>
        <p:txBody>
          <a:bodyPr/>
          <a:lstStyle/>
          <a:p>
            <a:r>
              <a:rPr lang="en-US" dirty="0"/>
              <a:t>Extension: A thinking task to take your learning even further</a:t>
            </a:r>
          </a:p>
        </p:txBody>
      </p:sp>
      <p:pic>
        <p:nvPicPr>
          <p:cNvPr id="4" name="Content Placeholder 3">
            <a:extLst>
              <a:ext uri="{FF2B5EF4-FFF2-40B4-BE49-F238E27FC236}">
                <a16:creationId xmlns:a16="http://schemas.microsoft.com/office/drawing/2014/main" id="{BFFE7F27-4A19-4E4F-8DE0-F2E317610632}"/>
              </a:ext>
            </a:extLst>
          </p:cNvPr>
          <p:cNvPicPr>
            <a:picLocks noGrp="1"/>
          </p:cNvPicPr>
          <p:nvPr>
            <p:ph idx="1"/>
          </p:nvPr>
        </p:nvPicPr>
        <p:blipFill>
          <a:blip r:embed="rId2" cstate="print"/>
          <a:stretch>
            <a:fillRect/>
          </a:stretch>
        </p:blipFill>
        <p:spPr>
          <a:xfrm>
            <a:off x="0" y="2017712"/>
            <a:ext cx="7935964" cy="4351338"/>
          </a:xfrm>
          <a:prstGeom prst="rect">
            <a:avLst/>
          </a:prstGeom>
        </p:spPr>
      </p:pic>
      <p:pic>
        <p:nvPicPr>
          <p:cNvPr id="5" name="Picture 4">
            <a:extLst>
              <a:ext uri="{FF2B5EF4-FFF2-40B4-BE49-F238E27FC236}">
                <a16:creationId xmlns:a16="http://schemas.microsoft.com/office/drawing/2014/main" id="{A16BCA92-5310-B443-82A6-893C0A049C2B}"/>
              </a:ext>
            </a:extLst>
          </p:cNvPr>
          <p:cNvPicPr>
            <a:picLocks noChangeAspect="1"/>
          </p:cNvPicPr>
          <p:nvPr/>
        </p:nvPicPr>
        <p:blipFill>
          <a:blip r:embed="rId3"/>
          <a:stretch>
            <a:fillRect/>
          </a:stretch>
        </p:blipFill>
        <p:spPr>
          <a:xfrm>
            <a:off x="7226300" y="2185987"/>
            <a:ext cx="4965700" cy="2940050"/>
          </a:xfrm>
          <a:prstGeom prst="rect">
            <a:avLst/>
          </a:prstGeom>
        </p:spPr>
      </p:pic>
      <p:sp>
        <p:nvSpPr>
          <p:cNvPr id="6" name="Rectangle 5">
            <a:extLst>
              <a:ext uri="{FF2B5EF4-FFF2-40B4-BE49-F238E27FC236}">
                <a16:creationId xmlns:a16="http://schemas.microsoft.com/office/drawing/2014/main" id="{F20A5FCA-0183-A04A-9DAF-2E4060D97EFC}"/>
              </a:ext>
            </a:extLst>
          </p:cNvPr>
          <p:cNvSpPr/>
          <p:nvPr/>
        </p:nvSpPr>
        <p:spPr>
          <a:xfrm>
            <a:off x="7461250" y="5126037"/>
            <a:ext cx="4168775" cy="1347164"/>
          </a:xfrm>
          <a:prstGeom prst="rect">
            <a:avLst/>
          </a:prstGeom>
          <a:solidFill>
            <a:srgbClr val="FFFF00"/>
          </a:solidFill>
        </p:spPr>
        <p:txBody>
          <a:bodyPr wrap="square">
            <a:spAutoFit/>
          </a:bodyPr>
          <a:lstStyle/>
          <a:p>
            <a:pPr>
              <a:lnSpc>
                <a:spcPct val="115000"/>
              </a:lnSpc>
              <a:spcAft>
                <a:spcPts val="1000"/>
              </a:spcAft>
            </a:pPr>
            <a:r>
              <a:rPr lang="en-US" dirty="0">
                <a:latin typeface="Comic Sans MS" panose="030F0902030302020204" pitchFamily="66" charset="0"/>
                <a:ea typeface="Calibri" panose="020F0502020204030204" pitchFamily="34" charset="0"/>
                <a:cs typeface="Times New Roman" panose="02020603050405020304" pitchFamily="18" charset="0"/>
              </a:rPr>
              <a:t>The chart shows the seismograph reading for the quake. Place each of the events at appropriate places on the seismograph.</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49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3E3A33-B32A-7A41-9C1F-70677120071B}"/>
              </a:ext>
            </a:extLst>
          </p:cNvPr>
          <p:cNvPicPr>
            <a:picLocks noChangeAspect="1"/>
          </p:cNvPicPr>
          <p:nvPr/>
        </p:nvPicPr>
        <p:blipFill>
          <a:blip r:embed="rId2"/>
          <a:stretch>
            <a:fillRect/>
          </a:stretch>
        </p:blipFill>
        <p:spPr>
          <a:xfrm>
            <a:off x="0" y="1"/>
            <a:ext cx="12191999" cy="6858000"/>
          </a:xfrm>
          <a:prstGeom prst="rect">
            <a:avLst/>
          </a:prstGeom>
        </p:spPr>
      </p:pic>
      <p:sp>
        <p:nvSpPr>
          <p:cNvPr id="4" name="Title 3">
            <a:extLst>
              <a:ext uri="{FF2B5EF4-FFF2-40B4-BE49-F238E27FC236}">
                <a16:creationId xmlns:a16="http://schemas.microsoft.com/office/drawing/2014/main" id="{99836686-B79D-9E4F-8EF0-8CA12CFE8BEB}"/>
              </a:ext>
            </a:extLst>
          </p:cNvPr>
          <p:cNvSpPr>
            <a:spLocks noGrp="1"/>
          </p:cNvSpPr>
          <p:nvPr>
            <p:ph type="ctrTitle"/>
          </p:nvPr>
        </p:nvSpPr>
        <p:spPr>
          <a:xfrm>
            <a:off x="1524000" y="-106363"/>
            <a:ext cx="9144000" cy="2387600"/>
          </a:xfrm>
        </p:spPr>
        <p:txBody>
          <a:bodyPr>
            <a:normAutofit/>
          </a:bodyPr>
          <a:lstStyle/>
          <a:p>
            <a:r>
              <a:rPr lang="en-US" sz="6600" b="1" dirty="0">
                <a:solidFill>
                  <a:srgbClr val="FFFF00"/>
                </a:solidFill>
              </a:rPr>
              <a:t>The Japanese Earthquake and tsunami case study </a:t>
            </a:r>
          </a:p>
        </p:txBody>
      </p:sp>
      <p:sp>
        <p:nvSpPr>
          <p:cNvPr id="5" name="Subtitle 4">
            <a:extLst>
              <a:ext uri="{FF2B5EF4-FFF2-40B4-BE49-F238E27FC236}">
                <a16:creationId xmlns:a16="http://schemas.microsoft.com/office/drawing/2014/main" id="{9D0FA7D1-1E26-EA4F-8071-0F1C60C963AF}"/>
              </a:ext>
            </a:extLst>
          </p:cNvPr>
          <p:cNvSpPr>
            <a:spLocks noGrp="1"/>
          </p:cNvSpPr>
          <p:nvPr>
            <p:ph type="subTitle" idx="1"/>
          </p:nvPr>
        </p:nvSpPr>
        <p:spPr>
          <a:xfrm>
            <a:off x="1524000" y="5011603"/>
            <a:ext cx="9144000" cy="1655762"/>
          </a:xfrm>
          <a:solidFill>
            <a:srgbClr val="FFFF00"/>
          </a:solidFill>
        </p:spPr>
        <p:txBody>
          <a:bodyPr/>
          <a:lstStyle/>
          <a:p>
            <a:r>
              <a:rPr lang="en-US" b="1" u="sng" dirty="0"/>
              <a:t>Why: </a:t>
            </a:r>
            <a:r>
              <a:rPr lang="en-US" dirty="0"/>
              <a:t>To understand that different earthquake events have different effects </a:t>
            </a:r>
          </a:p>
          <a:p>
            <a:r>
              <a:rPr lang="en-US" b="1" u="sng" dirty="0"/>
              <a:t>How: </a:t>
            </a:r>
            <a:r>
              <a:rPr lang="en-US" dirty="0"/>
              <a:t>By researching the earthquake and </a:t>
            </a:r>
            <a:r>
              <a:rPr lang="en-US" dirty="0" err="1"/>
              <a:t>categorise</a:t>
            </a:r>
            <a:r>
              <a:rPr lang="en-US" dirty="0"/>
              <a:t> the impacts as social, economic and environmental and primary and secondary </a:t>
            </a:r>
            <a:endParaRPr lang="en-US" b="1" u="sng" dirty="0"/>
          </a:p>
        </p:txBody>
      </p:sp>
    </p:spTree>
    <p:extLst>
      <p:ext uri="{BB962C8B-B14F-4D97-AF65-F5344CB8AC3E}">
        <p14:creationId xmlns:p14="http://schemas.microsoft.com/office/powerpoint/2010/main" val="254917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5601-4FA6-864C-AB5F-BB521CD21F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E189E9-6D46-C44C-9504-8E2E8725BBCB}"/>
              </a:ext>
            </a:extLst>
          </p:cNvPr>
          <p:cNvSpPr>
            <a:spLocks noGrp="1"/>
          </p:cNvSpPr>
          <p:nvPr>
            <p:ph idx="1"/>
          </p:nvPr>
        </p:nvSpPr>
        <p:spPr>
          <a:xfrm>
            <a:off x="309563" y="539750"/>
            <a:ext cx="7905750" cy="4351338"/>
          </a:xfrm>
        </p:spPr>
        <p:txBody>
          <a:bodyPr>
            <a:normAutofit fontScale="92500" lnSpcReduction="10000"/>
          </a:bodyPr>
          <a:lstStyle/>
          <a:p>
            <a:r>
              <a:rPr lang="en-GB" dirty="0"/>
              <a:t>The image shows a single house near Sendai in Japan.  The house is still surrounded by debris, more than one month after the area was devastated by the 2011 tsunami.  This tsunami was triggered by the most powerful known </a:t>
            </a:r>
            <a:r>
              <a:rPr lang="en-GB" dirty="0">
                <a:hlinkClick r:id="rId2" tooltip="List of earthquakes in Japan"/>
              </a:rPr>
              <a:t>earthquake (magnitude 9.0) </a:t>
            </a:r>
            <a:r>
              <a:rPr lang="en-GB" dirty="0"/>
              <a:t>occurred on Friday 11</a:t>
            </a:r>
            <a:r>
              <a:rPr lang="en-GB" baseline="30000" dirty="0"/>
              <a:t>th</a:t>
            </a:r>
            <a:r>
              <a:rPr lang="en-GB" dirty="0"/>
              <a:t> March 2011 with an epicentre approximately </a:t>
            </a:r>
            <a:r>
              <a:rPr lang="en-GB" dirty="0">
                <a:hlinkClick r:id="rId2" tooltip="List of earthquakes in Japan"/>
              </a:rPr>
              <a:t>ever to have hit Japan</a:t>
            </a:r>
            <a:r>
              <a:rPr lang="en-GB" dirty="0"/>
              <a:t> and the fourth largest in the world since 1900.  The earthquake  70 kilometres (43 miles) off Japan’s Pacific coastline.  It triggered catastrophic </a:t>
            </a:r>
            <a:r>
              <a:rPr lang="en-GB" dirty="0">
                <a:hlinkClick r:id="rId3" tooltip="Tsunami"/>
              </a:rPr>
              <a:t>tsunami</a:t>
            </a:r>
            <a:r>
              <a:rPr lang="en-GB" dirty="0"/>
              <a:t> waves of 40 metres high in </a:t>
            </a:r>
            <a:r>
              <a:rPr lang="en-GB" dirty="0">
                <a:hlinkClick r:id="rId4" tooltip="Miyako, Iwate"/>
              </a:rPr>
              <a:t>Miyako</a:t>
            </a:r>
            <a:r>
              <a:rPr lang="en-GB" dirty="0"/>
              <a:t> Prefecture and which, in the </a:t>
            </a:r>
            <a:r>
              <a:rPr lang="en-GB" dirty="0">
                <a:hlinkClick r:id="rId5" tooltip="Sendai"/>
              </a:rPr>
              <a:t>Sendai</a:t>
            </a:r>
            <a:r>
              <a:rPr lang="en-GB" dirty="0"/>
              <a:t> area, travelled up to 10 km (6 miles) inland.  </a:t>
            </a:r>
            <a:endParaRPr lang="en-US" b="1" dirty="0"/>
          </a:p>
          <a:p>
            <a:endParaRPr lang="en-US" dirty="0"/>
          </a:p>
        </p:txBody>
      </p:sp>
      <p:pic>
        <p:nvPicPr>
          <p:cNvPr id="4" name="Picture 3">
            <a:extLst>
              <a:ext uri="{FF2B5EF4-FFF2-40B4-BE49-F238E27FC236}">
                <a16:creationId xmlns:a16="http://schemas.microsoft.com/office/drawing/2014/main" id="{8E738FBB-B877-3142-A5CA-68D62BB7C604}"/>
              </a:ext>
            </a:extLst>
          </p:cNvPr>
          <p:cNvPicPr>
            <a:picLocks noChangeAspect="1"/>
          </p:cNvPicPr>
          <p:nvPr/>
        </p:nvPicPr>
        <p:blipFill>
          <a:blip r:embed="rId6"/>
          <a:stretch>
            <a:fillRect/>
          </a:stretch>
        </p:blipFill>
        <p:spPr>
          <a:xfrm>
            <a:off x="7573019" y="4210972"/>
            <a:ext cx="4190355" cy="2389854"/>
          </a:xfrm>
          <a:prstGeom prst="rect">
            <a:avLst/>
          </a:prstGeom>
        </p:spPr>
      </p:pic>
    </p:spTree>
    <p:extLst>
      <p:ext uri="{BB962C8B-B14F-4D97-AF65-F5344CB8AC3E}">
        <p14:creationId xmlns:p14="http://schemas.microsoft.com/office/powerpoint/2010/main" val="401290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75520" y="908720"/>
            <a:ext cx="2448272" cy="1656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Date: 11</a:t>
            </a:r>
            <a:r>
              <a:rPr lang="en-GB" sz="2400" baseline="30000" dirty="0"/>
              <a:t>th</a:t>
            </a:r>
            <a:r>
              <a:rPr lang="en-GB" sz="2400" dirty="0"/>
              <a:t> March 2011</a:t>
            </a:r>
          </a:p>
        </p:txBody>
      </p:sp>
      <p:sp>
        <p:nvSpPr>
          <p:cNvPr id="5" name="Rounded Rectangle 4"/>
          <p:cNvSpPr/>
          <p:nvPr/>
        </p:nvSpPr>
        <p:spPr>
          <a:xfrm>
            <a:off x="4439816" y="908720"/>
            <a:ext cx="2448272" cy="1656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Time: 14:46 (local time)</a:t>
            </a:r>
          </a:p>
        </p:txBody>
      </p:sp>
      <p:sp>
        <p:nvSpPr>
          <p:cNvPr id="6" name="Rounded Rectangle 5"/>
          <p:cNvSpPr/>
          <p:nvPr/>
        </p:nvSpPr>
        <p:spPr>
          <a:xfrm>
            <a:off x="7032104" y="908720"/>
            <a:ext cx="2448272" cy="1656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Deaths:</a:t>
            </a:r>
            <a:r>
              <a:rPr lang="en-US" dirty="0"/>
              <a:t> 15,000-20,000 deaths</a:t>
            </a:r>
          </a:p>
          <a:p>
            <a:pPr algn="ctr"/>
            <a:endParaRPr lang="en-GB" sz="2000" dirty="0"/>
          </a:p>
        </p:txBody>
      </p:sp>
      <p:sp>
        <p:nvSpPr>
          <p:cNvPr id="8" name="Rounded Rectangle 7"/>
          <p:cNvSpPr/>
          <p:nvPr/>
        </p:nvSpPr>
        <p:spPr>
          <a:xfrm>
            <a:off x="4439816" y="2708920"/>
            <a:ext cx="2448272" cy="1656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Magnitude: 9.0</a:t>
            </a:r>
          </a:p>
        </p:txBody>
      </p:sp>
      <p:sp>
        <p:nvSpPr>
          <p:cNvPr id="9" name="Rounded Rectangle 8"/>
          <p:cNvSpPr/>
          <p:nvPr/>
        </p:nvSpPr>
        <p:spPr>
          <a:xfrm>
            <a:off x="7032104" y="2708920"/>
            <a:ext cx="2448272" cy="1656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Depth: 24.4km</a:t>
            </a:r>
          </a:p>
        </p:txBody>
      </p:sp>
      <p:sp>
        <p:nvSpPr>
          <p:cNvPr id="10" name="Rounded Rectangle 9"/>
          <p:cNvSpPr/>
          <p:nvPr/>
        </p:nvSpPr>
        <p:spPr>
          <a:xfrm>
            <a:off x="1703512" y="2708920"/>
            <a:ext cx="2448272" cy="1656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Secondary Effects: Tsunami, fires and nuclear meltdown</a:t>
            </a:r>
          </a:p>
        </p:txBody>
      </p:sp>
      <p:sp>
        <p:nvSpPr>
          <p:cNvPr id="12" name="Rounded Rectangle 11"/>
          <p:cNvSpPr/>
          <p:nvPr/>
        </p:nvSpPr>
        <p:spPr>
          <a:xfrm>
            <a:off x="1703512" y="188640"/>
            <a:ext cx="53285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Facts</a:t>
            </a:r>
          </a:p>
        </p:txBody>
      </p:sp>
      <p:pic>
        <p:nvPicPr>
          <p:cNvPr id="2" name="Picture 1">
            <a:extLst>
              <a:ext uri="{FF2B5EF4-FFF2-40B4-BE49-F238E27FC236}">
                <a16:creationId xmlns:a16="http://schemas.microsoft.com/office/drawing/2014/main" id="{962ACDA0-2577-AF40-9704-410E2ADBD785}"/>
              </a:ext>
            </a:extLst>
          </p:cNvPr>
          <p:cNvPicPr>
            <a:picLocks noChangeAspect="1"/>
          </p:cNvPicPr>
          <p:nvPr/>
        </p:nvPicPr>
        <p:blipFill>
          <a:blip r:embed="rId3"/>
          <a:stretch>
            <a:fillRect/>
          </a:stretch>
        </p:blipFill>
        <p:spPr>
          <a:xfrm>
            <a:off x="7514877" y="4509120"/>
            <a:ext cx="3657947" cy="2078242"/>
          </a:xfrm>
          <a:prstGeom prst="rect">
            <a:avLst/>
          </a:prstGeom>
        </p:spPr>
      </p:pic>
      <p:pic>
        <p:nvPicPr>
          <p:cNvPr id="3" name="Picture 2">
            <a:extLst>
              <a:ext uri="{FF2B5EF4-FFF2-40B4-BE49-F238E27FC236}">
                <a16:creationId xmlns:a16="http://schemas.microsoft.com/office/drawing/2014/main" id="{E3A3F6FB-53F4-454E-913D-FB0C38F9107C}"/>
              </a:ext>
            </a:extLst>
          </p:cNvPr>
          <p:cNvPicPr>
            <a:picLocks noChangeAspect="1"/>
          </p:cNvPicPr>
          <p:nvPr/>
        </p:nvPicPr>
        <p:blipFill>
          <a:blip r:embed="rId4"/>
          <a:stretch>
            <a:fillRect/>
          </a:stretch>
        </p:blipFill>
        <p:spPr>
          <a:xfrm>
            <a:off x="581621" y="4437112"/>
            <a:ext cx="3786187" cy="2066925"/>
          </a:xfrm>
          <a:prstGeom prst="rect">
            <a:avLst/>
          </a:prstGeom>
        </p:spPr>
      </p:pic>
    </p:spTree>
    <p:extLst>
      <p:ext uri="{BB962C8B-B14F-4D97-AF65-F5344CB8AC3E}">
        <p14:creationId xmlns:p14="http://schemas.microsoft.com/office/powerpoint/2010/main" val="248868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7AC01D7-CE1D-FD43-B382-875DAEC5CA0B}"/>
              </a:ext>
            </a:extLst>
          </p:cNvPr>
          <p:cNvSpPr>
            <a:spLocks noGrp="1" noChangeArrowheads="1"/>
          </p:cNvSpPr>
          <p:nvPr>
            <p:ph type="title"/>
          </p:nvPr>
        </p:nvSpPr>
        <p:spPr/>
        <p:txBody>
          <a:bodyPr/>
          <a:lstStyle/>
          <a:p>
            <a:pPr eaLnBrk="1" hangingPunct="1"/>
            <a:endParaRPr lang="en-US" altLang="en-US"/>
          </a:p>
        </p:txBody>
      </p:sp>
      <p:sp>
        <p:nvSpPr>
          <p:cNvPr id="19459" name="Rectangle 3">
            <a:extLst>
              <a:ext uri="{FF2B5EF4-FFF2-40B4-BE49-F238E27FC236}">
                <a16:creationId xmlns:a16="http://schemas.microsoft.com/office/drawing/2014/main" id="{219C4150-42B6-7248-8469-FBA8E0547009}"/>
              </a:ext>
            </a:extLst>
          </p:cNvPr>
          <p:cNvSpPr>
            <a:spLocks noGrp="1" noChangeArrowheads="1"/>
          </p:cNvSpPr>
          <p:nvPr>
            <p:ph type="body" idx="1"/>
          </p:nvPr>
        </p:nvSpPr>
        <p:spPr/>
        <p:txBody>
          <a:bodyPr/>
          <a:lstStyle/>
          <a:p>
            <a:pPr eaLnBrk="1" hangingPunct="1"/>
            <a:endParaRPr lang="en-US" altLang="en-US" dirty="0"/>
          </a:p>
        </p:txBody>
      </p:sp>
      <p:pic>
        <p:nvPicPr>
          <p:cNvPr id="19460" name="Picture 5" descr="japanmap">
            <a:extLst>
              <a:ext uri="{FF2B5EF4-FFF2-40B4-BE49-F238E27FC236}">
                <a16:creationId xmlns:a16="http://schemas.microsoft.com/office/drawing/2014/main" id="{FEAFA857-8A4C-6545-80CC-188031537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8667750" cy="661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reas affect by the quake.gif">
            <a:extLst>
              <a:ext uri="{FF2B5EF4-FFF2-40B4-BE49-F238E27FC236}">
                <a16:creationId xmlns:a16="http://schemas.microsoft.com/office/drawing/2014/main" id="{1FFF3B08-67AD-FE4E-A911-9F4C3518972F}"/>
              </a:ext>
            </a:extLst>
          </p:cNvPr>
          <p:cNvPicPr>
            <a:picLocks noChangeAspect="1"/>
          </p:cNvPicPr>
          <p:nvPr/>
        </p:nvPicPr>
        <p:blipFill>
          <a:blip r:embed="rId3">
            <a:extLst>
              <a:ext uri="{28A0092B-C50C-407E-A947-70E740481C1C}">
                <a14:useLocalDpi xmlns:a14="http://schemas.microsoft.com/office/drawing/2010/main" val="0"/>
              </a:ext>
            </a:extLst>
          </a:blip>
          <a:srcRect l="72318" t="6647" r="1555" b="54120"/>
          <a:stretch>
            <a:fillRect/>
          </a:stretch>
        </p:blipFill>
        <p:spPr bwMode="auto">
          <a:xfrm>
            <a:off x="425450" y="365125"/>
            <a:ext cx="2729230" cy="364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75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kobeplates2">
            <a:extLst>
              <a:ext uri="{FF2B5EF4-FFF2-40B4-BE49-F238E27FC236}">
                <a16:creationId xmlns:a16="http://schemas.microsoft.com/office/drawing/2014/main" id="{03AB1E9C-1F5F-C24A-9312-E8B515BCF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1" y="550862"/>
            <a:ext cx="5530849" cy="370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3458606-29E5-5C49-A621-9C74A0F86AA1}"/>
              </a:ext>
            </a:extLst>
          </p:cNvPr>
          <p:cNvPicPr>
            <a:picLocks noChangeAspect="1"/>
          </p:cNvPicPr>
          <p:nvPr/>
        </p:nvPicPr>
        <p:blipFill>
          <a:blip r:embed="rId4"/>
          <a:stretch>
            <a:fillRect/>
          </a:stretch>
        </p:blipFill>
        <p:spPr>
          <a:xfrm>
            <a:off x="6096000" y="2657474"/>
            <a:ext cx="5853444" cy="3469040"/>
          </a:xfrm>
          <a:prstGeom prst="rect">
            <a:avLst/>
          </a:prstGeom>
        </p:spPr>
      </p:pic>
      <p:sp>
        <p:nvSpPr>
          <p:cNvPr id="3" name="TextBox 2">
            <a:extLst>
              <a:ext uri="{FF2B5EF4-FFF2-40B4-BE49-F238E27FC236}">
                <a16:creationId xmlns:a16="http://schemas.microsoft.com/office/drawing/2014/main" id="{EDC504AA-D0FC-1143-9022-B9F498F700F4}"/>
              </a:ext>
            </a:extLst>
          </p:cNvPr>
          <p:cNvSpPr txBox="1"/>
          <p:nvPr/>
        </p:nvSpPr>
        <p:spPr>
          <a:xfrm>
            <a:off x="6743700" y="371475"/>
            <a:ext cx="4200525" cy="646331"/>
          </a:xfrm>
          <a:prstGeom prst="rect">
            <a:avLst/>
          </a:prstGeom>
          <a:solidFill>
            <a:srgbClr val="FFFF00"/>
          </a:solidFill>
        </p:spPr>
        <p:txBody>
          <a:bodyPr wrap="square" rtlCol="0">
            <a:spAutoFit/>
          </a:bodyPr>
          <a:lstStyle/>
          <a:p>
            <a:r>
              <a:rPr lang="en-US" dirty="0"/>
              <a:t>The cause of the Earthquake- a destructive plate margin </a:t>
            </a:r>
          </a:p>
        </p:txBody>
      </p:sp>
    </p:spTree>
    <p:extLst>
      <p:ext uri="{BB962C8B-B14F-4D97-AF65-F5344CB8AC3E}">
        <p14:creationId xmlns:p14="http://schemas.microsoft.com/office/powerpoint/2010/main" val="104165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C51405-9CBB-0E4C-A9CC-A15CDE028DD3}"/>
              </a:ext>
            </a:extLst>
          </p:cNvPr>
          <p:cNvSpPr>
            <a:spLocks noGrp="1"/>
          </p:cNvSpPr>
          <p:nvPr>
            <p:ph type="title"/>
          </p:nvPr>
        </p:nvSpPr>
        <p:spPr>
          <a:xfrm>
            <a:off x="1919288" y="188914"/>
            <a:ext cx="7200900" cy="1584325"/>
          </a:xfrm>
          <a:solidFill>
            <a:schemeClr val="tx1">
              <a:alpha val="40000"/>
            </a:schemeClr>
          </a:solidFill>
        </p:spPr>
        <p:txBody>
          <a:bodyPr rtlCol="0">
            <a:normAutofit fontScale="90000"/>
          </a:bodyPr>
          <a:lstStyle/>
          <a:p>
            <a:pPr>
              <a:defRPr/>
            </a:pPr>
            <a:r>
              <a:rPr lang="en-GB" dirty="0">
                <a:solidFill>
                  <a:schemeClr val="bg1"/>
                </a:solidFill>
                <a:latin typeface="Arial Black" pitchFamily="34" charset="0"/>
              </a:rPr>
              <a:t>What caused the tsunami and why was it so deadly? </a:t>
            </a:r>
            <a:endParaRPr lang="en-US" dirty="0">
              <a:solidFill>
                <a:schemeClr val="bg1"/>
              </a:solidFill>
              <a:latin typeface="Arial Black" pitchFamily="34" charset="0"/>
            </a:endParaRPr>
          </a:p>
        </p:txBody>
      </p:sp>
      <p:pic>
        <p:nvPicPr>
          <p:cNvPr id="6147" name="Picture 6" descr="tsunami-formation.gif">
            <a:extLst>
              <a:ext uri="{FF2B5EF4-FFF2-40B4-BE49-F238E27FC236}">
                <a16:creationId xmlns:a16="http://schemas.microsoft.com/office/drawing/2014/main" id="{9E42DE13-F6D2-4C46-850E-ACA8D3B02298}"/>
              </a:ext>
            </a:extLst>
          </p:cNvPr>
          <p:cNvPicPr>
            <a:picLocks noChangeAspect="1"/>
          </p:cNvPicPr>
          <p:nvPr/>
        </p:nvPicPr>
        <p:blipFill>
          <a:blip r:embed="rId2">
            <a:extLst>
              <a:ext uri="{28A0092B-C50C-407E-A947-70E740481C1C}">
                <a14:useLocalDpi xmlns:a14="http://schemas.microsoft.com/office/drawing/2010/main" val="0"/>
              </a:ext>
            </a:extLst>
          </a:blip>
          <a:srcRect t="9135"/>
          <a:stretch>
            <a:fillRect/>
          </a:stretch>
        </p:blipFill>
        <p:spPr bwMode="auto">
          <a:xfrm>
            <a:off x="5159376" y="3344864"/>
            <a:ext cx="4672013"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tsunami therory.gif">
            <a:extLst>
              <a:ext uri="{FF2B5EF4-FFF2-40B4-BE49-F238E27FC236}">
                <a16:creationId xmlns:a16="http://schemas.microsoft.com/office/drawing/2014/main" id="{F0BA388D-1182-E646-8682-3371873F9FB3}"/>
              </a:ext>
            </a:extLst>
          </p:cNvPr>
          <p:cNvPicPr>
            <a:picLocks noChangeAspect="1"/>
          </p:cNvPicPr>
          <p:nvPr/>
        </p:nvPicPr>
        <p:blipFill>
          <a:blip r:embed="rId3">
            <a:extLst>
              <a:ext uri="{28A0092B-C50C-407E-A947-70E740481C1C}">
                <a14:useLocalDpi xmlns:a14="http://schemas.microsoft.com/office/drawing/2010/main" val="0"/>
              </a:ext>
            </a:extLst>
          </a:blip>
          <a:srcRect b="59508"/>
          <a:stretch>
            <a:fillRect/>
          </a:stretch>
        </p:blipFill>
        <p:spPr bwMode="auto">
          <a:xfrm>
            <a:off x="1524000" y="1844676"/>
            <a:ext cx="48339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tsunami therory.gif">
            <a:extLst>
              <a:ext uri="{FF2B5EF4-FFF2-40B4-BE49-F238E27FC236}">
                <a16:creationId xmlns:a16="http://schemas.microsoft.com/office/drawing/2014/main" id="{5E7D4527-2FE8-ED45-BC7B-73572C1F608F}"/>
              </a:ext>
            </a:extLst>
          </p:cNvPr>
          <p:cNvPicPr>
            <a:picLocks noChangeAspect="1"/>
          </p:cNvPicPr>
          <p:nvPr/>
        </p:nvPicPr>
        <p:blipFill>
          <a:blip r:embed="rId3">
            <a:extLst>
              <a:ext uri="{28A0092B-C50C-407E-A947-70E740481C1C}">
                <a14:useLocalDpi xmlns:a14="http://schemas.microsoft.com/office/drawing/2010/main" val="0"/>
              </a:ext>
            </a:extLst>
          </a:blip>
          <a:srcRect t="56206" b="5072"/>
          <a:stretch>
            <a:fillRect/>
          </a:stretch>
        </p:blipFill>
        <p:spPr bwMode="auto">
          <a:xfrm>
            <a:off x="5808664" y="1852614"/>
            <a:ext cx="485933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8F68904-0828-F14A-A164-72C3DBD4AFA9}"/>
              </a:ext>
            </a:extLst>
          </p:cNvPr>
          <p:cNvSpPr txBox="1"/>
          <p:nvPr/>
        </p:nvSpPr>
        <p:spPr>
          <a:xfrm rot="21229142">
            <a:off x="902970" y="3994778"/>
            <a:ext cx="3506788" cy="1938992"/>
          </a:xfrm>
          <a:prstGeom prst="rect">
            <a:avLst/>
          </a:prstGeom>
          <a:solidFill>
            <a:schemeClr val="accent6">
              <a:lumMod val="40000"/>
              <a:lumOff val="60000"/>
            </a:schemeClr>
          </a:solidFill>
        </p:spPr>
        <p:txBody>
          <a:bodyPr>
            <a:spAutoFit/>
          </a:bodyPr>
          <a:lstStyle/>
          <a:p>
            <a:pPr>
              <a:defRPr/>
            </a:pPr>
            <a:r>
              <a:rPr lang="en-GB" sz="2400" dirty="0">
                <a:latin typeface="Arial Black" pitchFamily="34" charset="0"/>
                <a:cs typeface="Arial" charset="0"/>
              </a:rPr>
              <a:t>Recap of the learning about the formation of a tsunami from last week </a:t>
            </a:r>
            <a:endParaRPr lang="en-US" sz="2400" dirty="0">
              <a:latin typeface="Arial Black" pitchFamily="34" charset="0"/>
              <a:cs typeface="Arial" charset="0"/>
            </a:endParaRPr>
          </a:p>
        </p:txBody>
      </p:sp>
    </p:spTree>
    <p:extLst>
      <p:ext uri="{BB962C8B-B14F-4D97-AF65-F5344CB8AC3E}">
        <p14:creationId xmlns:p14="http://schemas.microsoft.com/office/powerpoint/2010/main" val="385556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a:extLst>
              <a:ext uri="{FF2B5EF4-FFF2-40B4-BE49-F238E27FC236}">
                <a16:creationId xmlns:a16="http://schemas.microsoft.com/office/drawing/2014/main" id="{BDB96105-332D-224B-BE58-66697904BEDC}"/>
              </a:ext>
            </a:extLst>
          </p:cNvPr>
          <p:cNvSpPr>
            <a:spLocks noGrp="1"/>
          </p:cNvSpPr>
          <p:nvPr>
            <p:ph type="title"/>
          </p:nvPr>
        </p:nvSpPr>
        <p:spPr>
          <a:xfrm>
            <a:off x="1774825" y="274639"/>
            <a:ext cx="8713788" cy="1209675"/>
          </a:xfrm>
          <a:solidFill>
            <a:schemeClr val="tx1">
              <a:alpha val="39999"/>
            </a:schemeClr>
          </a:solidFill>
        </p:spPr>
        <p:txBody>
          <a:bodyPr/>
          <a:lstStyle/>
          <a:p>
            <a:pPr eaLnBrk="1" hangingPunct="1"/>
            <a:r>
              <a:rPr lang="en-GB" altLang="en-US" sz="3600" dirty="0">
                <a:solidFill>
                  <a:schemeClr val="bg1"/>
                </a:solidFill>
                <a:latin typeface="Arial Black" panose="020B0604020202020204" pitchFamily="34" charset="0"/>
              </a:rPr>
              <a:t>What were the effects of the earthquake and tsunami? </a:t>
            </a:r>
            <a:endParaRPr lang="en-US" altLang="en-US" sz="3600" dirty="0">
              <a:solidFill>
                <a:schemeClr val="bg1"/>
              </a:solidFill>
              <a:latin typeface="Arial Black" panose="020B0604020202020204" pitchFamily="34" charset="0"/>
            </a:endParaRPr>
          </a:p>
        </p:txBody>
      </p:sp>
      <p:sp>
        <p:nvSpPr>
          <p:cNvPr id="4" name="Oval 3">
            <a:extLst>
              <a:ext uri="{FF2B5EF4-FFF2-40B4-BE49-F238E27FC236}">
                <a16:creationId xmlns:a16="http://schemas.microsoft.com/office/drawing/2014/main" id="{3DAF084C-AF8C-7C45-91E7-5E6532829597}"/>
              </a:ext>
            </a:extLst>
          </p:cNvPr>
          <p:cNvSpPr/>
          <p:nvPr/>
        </p:nvSpPr>
        <p:spPr>
          <a:xfrm>
            <a:off x="1044576" y="2138364"/>
            <a:ext cx="5472113" cy="2881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latin typeface="Arial Black" pitchFamily="34" charset="0"/>
              </a:rPr>
              <a:t>Effects of the tsunami in Japan</a:t>
            </a:r>
            <a:endParaRPr lang="en-US" sz="3200" dirty="0">
              <a:latin typeface="Arial Black" pitchFamily="34" charset="0"/>
            </a:endParaRPr>
          </a:p>
        </p:txBody>
      </p:sp>
      <p:sp>
        <p:nvSpPr>
          <p:cNvPr id="5" name="TextBox 4">
            <a:extLst>
              <a:ext uri="{FF2B5EF4-FFF2-40B4-BE49-F238E27FC236}">
                <a16:creationId xmlns:a16="http://schemas.microsoft.com/office/drawing/2014/main" id="{B8AB51E7-E330-A94A-BEEE-24365839AEED}"/>
              </a:ext>
            </a:extLst>
          </p:cNvPr>
          <p:cNvSpPr txBox="1"/>
          <p:nvPr/>
        </p:nvSpPr>
        <p:spPr>
          <a:xfrm>
            <a:off x="8015289" y="3579020"/>
            <a:ext cx="2586038" cy="1754326"/>
          </a:xfrm>
          <a:prstGeom prst="rect">
            <a:avLst/>
          </a:prstGeom>
          <a:solidFill>
            <a:srgbClr val="FFFF00"/>
          </a:solidFill>
        </p:spPr>
        <p:txBody>
          <a:bodyPr wrap="square" rtlCol="0">
            <a:spAutoFit/>
          </a:bodyPr>
          <a:lstStyle/>
          <a:p>
            <a:r>
              <a:rPr lang="en-US" dirty="0"/>
              <a:t>Sources of information for your mind map: </a:t>
            </a:r>
          </a:p>
          <a:p>
            <a:r>
              <a:rPr lang="en-US" dirty="0"/>
              <a:t>Video resources on the </a:t>
            </a:r>
            <a:r>
              <a:rPr lang="en-US" dirty="0" err="1"/>
              <a:t>weebly</a:t>
            </a:r>
            <a:r>
              <a:rPr lang="en-US" dirty="0"/>
              <a:t> </a:t>
            </a:r>
            <a:r>
              <a:rPr lang="en-US" b="1" dirty="0"/>
              <a:t>and/ or </a:t>
            </a:r>
            <a:r>
              <a:rPr lang="en-US" dirty="0"/>
              <a:t>the  2 geo- files on the </a:t>
            </a:r>
            <a:r>
              <a:rPr lang="en-US" dirty="0" err="1"/>
              <a:t>weebly</a:t>
            </a:r>
            <a:r>
              <a:rPr lang="en-US" dirty="0"/>
              <a:t> and  on SMHW</a:t>
            </a:r>
          </a:p>
        </p:txBody>
      </p:sp>
    </p:spTree>
    <p:extLst>
      <p:ext uri="{BB962C8B-B14F-4D97-AF65-F5344CB8AC3E}">
        <p14:creationId xmlns:p14="http://schemas.microsoft.com/office/powerpoint/2010/main" val="284078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E683-8193-964F-91EE-CBC3B5EAFA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E3DA58-7E96-854D-9DBC-EBA234252DC7}"/>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E5D6BB9C-D5FA-8047-BF40-71B5AF8FC613}"/>
              </a:ext>
            </a:extLst>
          </p:cNvPr>
          <p:cNvSpPr txBox="1"/>
          <p:nvPr/>
        </p:nvSpPr>
        <p:spPr>
          <a:xfrm>
            <a:off x="838200" y="360362"/>
            <a:ext cx="4019550" cy="6124754"/>
          </a:xfrm>
          <a:prstGeom prst="rect">
            <a:avLst/>
          </a:prstGeom>
          <a:solidFill>
            <a:srgbClr val="FFFF00"/>
          </a:solidFill>
        </p:spPr>
        <p:txBody>
          <a:bodyPr wrap="square" rtlCol="0">
            <a:spAutoFit/>
          </a:bodyPr>
          <a:lstStyle/>
          <a:p>
            <a:r>
              <a:rPr lang="en-US" sz="2800" b="1" u="sng" dirty="0"/>
              <a:t>Key terms</a:t>
            </a:r>
          </a:p>
          <a:p>
            <a:endParaRPr lang="en-US" sz="2800" b="1" dirty="0"/>
          </a:p>
          <a:p>
            <a:r>
              <a:rPr lang="en-US" sz="2800" b="1" dirty="0"/>
              <a:t>Primary effects: </a:t>
            </a:r>
            <a:r>
              <a:rPr lang="en-US" sz="2800" dirty="0"/>
              <a:t>Primary effects occur as a direct result of the ground shaking, </a:t>
            </a:r>
            <a:r>
              <a:rPr lang="en-US" sz="2800" dirty="0" err="1"/>
              <a:t>eg</a:t>
            </a:r>
            <a:r>
              <a:rPr lang="en-US" sz="2800" dirty="0"/>
              <a:t> buildings collapsing.</a:t>
            </a:r>
          </a:p>
          <a:p>
            <a:endParaRPr lang="en-US" sz="2800" dirty="0"/>
          </a:p>
          <a:p>
            <a:r>
              <a:rPr lang="en-US" sz="2800" b="1" u="sng" dirty="0"/>
              <a:t>Secondary effects: </a:t>
            </a:r>
            <a:r>
              <a:rPr lang="en-US" sz="2800" dirty="0"/>
              <a:t>Secondary effects occur as a result of the primary effects, </a:t>
            </a:r>
            <a:r>
              <a:rPr lang="en-US" sz="2800" dirty="0" err="1"/>
              <a:t>eg</a:t>
            </a:r>
            <a:r>
              <a:rPr lang="en-US" sz="2800" dirty="0"/>
              <a:t> tsunamis or fires due to ruptured gas mains.</a:t>
            </a:r>
            <a:endParaRPr lang="en-US" sz="2800" b="1" u="sng" dirty="0"/>
          </a:p>
        </p:txBody>
      </p:sp>
      <p:pic>
        <p:nvPicPr>
          <p:cNvPr id="5" name="Picture 4">
            <a:extLst>
              <a:ext uri="{FF2B5EF4-FFF2-40B4-BE49-F238E27FC236}">
                <a16:creationId xmlns:a16="http://schemas.microsoft.com/office/drawing/2014/main" id="{6D2E1DED-9A29-C04B-BB72-C9B2D958D082}"/>
              </a:ext>
            </a:extLst>
          </p:cNvPr>
          <p:cNvPicPr>
            <a:picLocks noChangeAspect="1"/>
          </p:cNvPicPr>
          <p:nvPr/>
        </p:nvPicPr>
        <p:blipFill>
          <a:blip r:embed="rId2"/>
          <a:stretch>
            <a:fillRect/>
          </a:stretch>
        </p:blipFill>
        <p:spPr>
          <a:xfrm>
            <a:off x="6665129" y="4225346"/>
            <a:ext cx="3464707" cy="2451769"/>
          </a:xfrm>
          <a:prstGeom prst="rect">
            <a:avLst/>
          </a:prstGeom>
        </p:spPr>
      </p:pic>
      <p:pic>
        <p:nvPicPr>
          <p:cNvPr id="6" name="Picture 5">
            <a:extLst>
              <a:ext uri="{FF2B5EF4-FFF2-40B4-BE49-F238E27FC236}">
                <a16:creationId xmlns:a16="http://schemas.microsoft.com/office/drawing/2014/main" id="{2C5C58D6-CDF3-044B-B51D-B31AE6B9661D}"/>
              </a:ext>
            </a:extLst>
          </p:cNvPr>
          <p:cNvPicPr>
            <a:picLocks noChangeAspect="1"/>
          </p:cNvPicPr>
          <p:nvPr/>
        </p:nvPicPr>
        <p:blipFill>
          <a:blip r:embed="rId3"/>
          <a:stretch>
            <a:fillRect/>
          </a:stretch>
        </p:blipFill>
        <p:spPr>
          <a:xfrm>
            <a:off x="6665128" y="908844"/>
            <a:ext cx="3464707" cy="2266387"/>
          </a:xfrm>
          <a:prstGeom prst="rect">
            <a:avLst/>
          </a:prstGeom>
        </p:spPr>
      </p:pic>
    </p:spTree>
    <p:extLst>
      <p:ext uri="{BB962C8B-B14F-4D97-AF65-F5344CB8AC3E}">
        <p14:creationId xmlns:p14="http://schemas.microsoft.com/office/powerpoint/2010/main" val="4189176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TotalTime>
  <Words>830</Words>
  <Application>Microsoft Macintosh PowerPoint</Application>
  <PresentationFormat>Widescreen</PresentationFormat>
  <Paragraphs>65</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Calibri Light</vt:lpstr>
      <vt:lpstr>Comic Sans MS</vt:lpstr>
      <vt:lpstr>Trebuchet MS</vt:lpstr>
      <vt:lpstr>Office Theme</vt:lpstr>
      <vt:lpstr>PowerPoint Presentation</vt:lpstr>
      <vt:lpstr>The Japanese Earthquake and tsunami case study </vt:lpstr>
      <vt:lpstr>PowerPoint Presentation</vt:lpstr>
      <vt:lpstr>PowerPoint Presentation</vt:lpstr>
      <vt:lpstr>PowerPoint Presentation</vt:lpstr>
      <vt:lpstr>PowerPoint Presentation</vt:lpstr>
      <vt:lpstr>What caused the tsunami and why was it so deadly? </vt:lpstr>
      <vt:lpstr>What were the effects of the earthquake and tsunami? </vt:lpstr>
      <vt:lpstr>PowerPoint Presentation</vt:lpstr>
      <vt:lpstr>PowerPoint Presentation</vt:lpstr>
      <vt:lpstr>Key term: Liquefaction </vt:lpstr>
      <vt:lpstr>PowerPoint Presentation</vt:lpstr>
      <vt:lpstr>PowerPoint Presentation</vt:lpstr>
      <vt:lpstr>PowerPoint Presentation</vt:lpstr>
      <vt:lpstr>PowerPoint Presentation</vt:lpstr>
      <vt:lpstr>Your Task: Now colour code your effects:  Anything about people- social impacts  Anything about the built or natural environment- environmental effects  Anything that will cost money and need to be paid for, repaired or rebuilt- economic effects   Also categorise as primary and secondary effects</vt:lpstr>
      <vt:lpstr>Drowned towns and radiation leaks </vt:lpstr>
      <vt:lpstr>By your next Zoom Geography lesson</vt:lpstr>
      <vt:lpstr>Extension: A thinking task to take your learning even further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10</cp:revision>
  <dcterms:created xsi:type="dcterms:W3CDTF">2020-04-03T20:36:36Z</dcterms:created>
  <dcterms:modified xsi:type="dcterms:W3CDTF">2020-04-04T19:43:47Z</dcterms:modified>
</cp:coreProperties>
</file>