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80" r:id="rId4"/>
    <p:sldId id="257" r:id="rId5"/>
    <p:sldId id="264" r:id="rId6"/>
    <p:sldId id="258" r:id="rId7"/>
    <p:sldId id="260" r:id="rId8"/>
    <p:sldId id="266" r:id="rId9"/>
    <p:sldId id="267" r:id="rId10"/>
    <p:sldId id="261" r:id="rId11"/>
    <p:sldId id="262" r:id="rId12"/>
    <p:sldId id="268" r:id="rId13"/>
    <p:sldId id="269" r:id="rId14"/>
    <p:sldId id="270" r:id="rId15"/>
    <p:sldId id="271" r:id="rId16"/>
    <p:sldId id="272" r:id="rId17"/>
    <p:sldId id="273" r:id="rId18"/>
    <p:sldId id="263" r:id="rId19"/>
    <p:sldId id="265"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64"/>
    <p:restoredTop sz="94632"/>
  </p:normalViewPr>
  <p:slideViewPr>
    <p:cSldViewPr snapToGrid="0" snapToObjects="1">
      <p:cViewPr varScale="1">
        <p:scale>
          <a:sx n="116" d="100"/>
          <a:sy n="116"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DBF2C-E204-4E48-95D0-3BE7452D87BA}" type="datetimeFigureOut">
              <a:rPr lang="en-US" smtClean="0"/>
              <a:t>11/13/17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70E56-9607-1047-9DA2-13920D66C6D6}" type="slidenum">
              <a:rPr lang="en-US" smtClean="0"/>
              <a:t>‹#›</a:t>
            </a:fld>
            <a:endParaRPr lang="en-US"/>
          </a:p>
        </p:txBody>
      </p:sp>
    </p:spTree>
    <p:extLst>
      <p:ext uri="{BB962C8B-B14F-4D97-AF65-F5344CB8AC3E}">
        <p14:creationId xmlns:p14="http://schemas.microsoft.com/office/powerpoint/2010/main" val="131438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2B230E-5759-4364-A56A-A1D478A918FC}" type="slidenum">
              <a:rPr lang="en-GB" smtClean="0"/>
              <a:pPr/>
              <a:t>8</a:t>
            </a:fld>
            <a:endParaRPr lang="en-GB" smtClean="0"/>
          </a:p>
        </p:txBody>
      </p:sp>
    </p:spTree>
    <p:extLst>
      <p:ext uri="{BB962C8B-B14F-4D97-AF65-F5344CB8AC3E}">
        <p14:creationId xmlns:p14="http://schemas.microsoft.com/office/powerpoint/2010/main" val="151740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66330A-9E4D-4007-A217-0CF3EC08B369}" type="slidenum">
              <a:rPr lang="en-GB" smtClean="0"/>
              <a:pPr/>
              <a:t>13</a:t>
            </a:fld>
            <a:endParaRPr lang="en-GB" smtClean="0"/>
          </a:p>
        </p:txBody>
      </p:sp>
    </p:spTree>
    <p:extLst>
      <p:ext uri="{BB962C8B-B14F-4D97-AF65-F5344CB8AC3E}">
        <p14:creationId xmlns:p14="http://schemas.microsoft.com/office/powerpoint/2010/main" val="200546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4E7ED-8BEC-4AA4-8FE3-D2C774A40275}" type="slidenum">
              <a:rPr lang="en-GB" smtClean="0"/>
              <a:pPr/>
              <a:t>14</a:t>
            </a:fld>
            <a:endParaRPr lang="en-GB" smtClean="0"/>
          </a:p>
        </p:txBody>
      </p:sp>
    </p:spTree>
    <p:extLst>
      <p:ext uri="{BB962C8B-B14F-4D97-AF65-F5344CB8AC3E}">
        <p14:creationId xmlns:p14="http://schemas.microsoft.com/office/powerpoint/2010/main" val="147247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F5A464-0540-42A2-9681-08AAA3081020}" type="slidenum">
              <a:rPr lang="en-GB" smtClean="0"/>
              <a:pPr/>
              <a:t>15</a:t>
            </a:fld>
            <a:endParaRPr lang="en-GB" smtClean="0"/>
          </a:p>
        </p:txBody>
      </p:sp>
    </p:spTree>
    <p:extLst>
      <p:ext uri="{BB962C8B-B14F-4D97-AF65-F5344CB8AC3E}">
        <p14:creationId xmlns:p14="http://schemas.microsoft.com/office/powerpoint/2010/main" val="160109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64D0A3-375F-4EF6-8DDC-7C9F1B902FFC}" type="slidenum">
              <a:rPr lang="en-GB" smtClean="0"/>
              <a:pPr/>
              <a:t>16</a:t>
            </a:fld>
            <a:endParaRPr lang="en-GB" smtClean="0"/>
          </a:p>
        </p:txBody>
      </p:sp>
    </p:spTree>
    <p:extLst>
      <p:ext uri="{BB962C8B-B14F-4D97-AF65-F5344CB8AC3E}">
        <p14:creationId xmlns:p14="http://schemas.microsoft.com/office/powerpoint/2010/main" val="6836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9A365A-9A4A-4ED7-B9E5-A8ACEC572287}" type="slidenum">
              <a:rPr lang="en-GB" smtClean="0"/>
              <a:pPr/>
              <a:t>17</a:t>
            </a:fld>
            <a:endParaRPr lang="en-GB" smtClean="0"/>
          </a:p>
        </p:txBody>
      </p:sp>
    </p:spTree>
    <p:extLst>
      <p:ext uri="{BB962C8B-B14F-4D97-AF65-F5344CB8AC3E}">
        <p14:creationId xmlns:p14="http://schemas.microsoft.com/office/powerpoint/2010/main" val="171551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EAE5A-2FB9-49F1-BC6E-4F7DBA6D7601}" type="slidenum">
              <a:rPr lang="en-US"/>
              <a:pPr/>
              <a:t>23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92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4FA68-9F03-F34B-A98A-81E67EDD1CB8}"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201101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4FA68-9F03-F34B-A98A-81E67EDD1CB8}"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01567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4FA68-9F03-F34B-A98A-81E67EDD1CB8}"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5261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4FA68-9F03-F34B-A98A-81E67EDD1CB8}"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93577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4FA68-9F03-F34B-A98A-81E67EDD1CB8}"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60697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4FA68-9F03-F34B-A98A-81E67EDD1CB8}"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71353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4FA68-9F03-F34B-A98A-81E67EDD1CB8}"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70764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4FA68-9F03-F34B-A98A-81E67EDD1CB8}"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4197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4FA68-9F03-F34B-A98A-81E67EDD1CB8}"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39713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4FA68-9F03-F34B-A98A-81E67EDD1CB8}"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105544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4FA68-9F03-F34B-A98A-81E67EDD1CB8}"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2E19F-95DE-9A4B-A03A-2EAC9D4D2A06}" type="slidenum">
              <a:rPr lang="en-US" smtClean="0"/>
              <a:t>‹#›</a:t>
            </a:fld>
            <a:endParaRPr lang="en-US"/>
          </a:p>
        </p:txBody>
      </p:sp>
    </p:spTree>
    <p:extLst>
      <p:ext uri="{BB962C8B-B14F-4D97-AF65-F5344CB8AC3E}">
        <p14:creationId xmlns:p14="http://schemas.microsoft.com/office/powerpoint/2010/main" val="667291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4FA68-9F03-F34B-A98A-81E67EDD1CB8}" type="datetimeFigureOut">
              <a:rPr lang="en-US" smtClean="0"/>
              <a:t>11/13/17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E19F-95DE-9A4B-A03A-2EAC9D4D2A06}" type="slidenum">
              <a:rPr lang="en-US" smtClean="0"/>
              <a:t>‹#›</a:t>
            </a:fld>
            <a:endParaRPr lang="en-US"/>
          </a:p>
        </p:txBody>
      </p:sp>
    </p:spTree>
    <p:extLst>
      <p:ext uri="{BB962C8B-B14F-4D97-AF65-F5344CB8AC3E}">
        <p14:creationId xmlns:p14="http://schemas.microsoft.com/office/powerpoint/2010/main" val="185589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316&amp;v=QDqskltCixA" TargetMode="External"/><Relationship Id="rId4" Type="http://schemas.openxmlformats.org/officeDocument/2006/relationships/hyperlink" Target="https://www.youtube.com/watch?v=Kpoko_l34ZE"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GcDed4xVD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www.youtube.com/watch?v=Be7o6BYVOz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3&amp;v=eXiVGEEPQ6c"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atgeokids.com/uk/discover/geography/physical-geography/structure-of-the-earth/" TargetMode="Externa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1" y="149901"/>
            <a:ext cx="12558425" cy="6520721"/>
          </a:xfrm>
          <a:prstGeom prst="rect">
            <a:avLst/>
          </a:prstGeom>
        </p:spPr>
      </p:pic>
      <p:sp>
        <p:nvSpPr>
          <p:cNvPr id="2" name="Title 1"/>
          <p:cNvSpPr>
            <a:spLocks noGrp="1"/>
          </p:cNvSpPr>
          <p:nvPr>
            <p:ph type="ctrTitle"/>
          </p:nvPr>
        </p:nvSpPr>
        <p:spPr>
          <a:xfrm>
            <a:off x="1673902" y="1512107"/>
            <a:ext cx="9144000" cy="2387600"/>
          </a:xfrm>
        </p:spPr>
        <p:txBody>
          <a:bodyPr/>
          <a:lstStyle/>
          <a:p>
            <a:r>
              <a:rPr lang="en-US" b="1" dirty="0" smtClean="0">
                <a:solidFill>
                  <a:srgbClr val="FFFF00"/>
                </a:solidFill>
              </a:rPr>
              <a:t>Section 2: The Natural Environment </a:t>
            </a:r>
            <a:endParaRPr lang="en-US" b="1" dirty="0">
              <a:solidFill>
                <a:srgbClr val="FFFF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876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 currents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1519" y="1690688"/>
            <a:ext cx="4482281" cy="4351338"/>
          </a:xfrm>
        </p:spPr>
      </p:pic>
      <p:sp>
        <p:nvSpPr>
          <p:cNvPr id="5" name="Rectangle 4"/>
          <p:cNvSpPr/>
          <p:nvPr/>
        </p:nvSpPr>
        <p:spPr>
          <a:xfrm>
            <a:off x="544643" y="1367522"/>
            <a:ext cx="6096000" cy="2585323"/>
          </a:xfrm>
          <a:prstGeom prst="rect">
            <a:avLst/>
          </a:prstGeom>
        </p:spPr>
        <p:txBody>
          <a:bodyPr>
            <a:spAutoFit/>
          </a:bodyPr>
          <a:lstStyle/>
          <a:p>
            <a:r>
              <a:rPr lang="en-US" dirty="0" smtClean="0">
                <a:hlinkClick r:id="rId3"/>
              </a:rPr>
              <a:t>https://www.youtube.com/watch?time_continue=316&amp;v=QDqskltCixA</a:t>
            </a:r>
            <a:endParaRPr lang="en-US" dirty="0" smtClean="0"/>
          </a:p>
          <a:p>
            <a:endParaRPr lang="en-US" dirty="0"/>
          </a:p>
          <a:p>
            <a:r>
              <a:rPr lang="en-US" dirty="0" smtClean="0">
                <a:hlinkClick r:id="rId4"/>
              </a:rPr>
              <a:t>https://www.youtube.com/watch?v=Kpoko_l34ZE</a:t>
            </a:r>
            <a:endParaRPr lang="en-US" dirty="0" smtClean="0"/>
          </a:p>
          <a:p>
            <a:endParaRPr lang="en-US" dirty="0"/>
          </a:p>
          <a:p>
            <a:endParaRPr lang="en-US" dirty="0" smtClean="0"/>
          </a:p>
          <a:p>
            <a:endParaRPr lang="en-US" dirty="0"/>
          </a:p>
          <a:p>
            <a:endParaRPr lang="en-US" dirty="0" smtClean="0"/>
          </a:p>
          <a:p>
            <a:r>
              <a:rPr lang="en-US" dirty="0" smtClean="0"/>
              <a:t>Complete the convection currents worksheet</a:t>
            </a:r>
            <a:endParaRPr lang="en-US" dirty="0"/>
          </a:p>
        </p:txBody>
      </p:sp>
    </p:spTree>
    <p:extLst>
      <p:ext uri="{BB962C8B-B14F-4D97-AF65-F5344CB8AC3E}">
        <p14:creationId xmlns:p14="http://schemas.microsoft.com/office/powerpoint/2010/main" val="117148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b="1" u="sng" dirty="0"/>
              <a:t> </a:t>
            </a:r>
            <a:r>
              <a:rPr lang="sk-SK" u="sng" dirty="0"/>
              <a:t/>
            </a:r>
            <a:br>
              <a:rPr lang="sk-SK" u="sng" dirty="0"/>
            </a:br>
            <a:r>
              <a:rPr lang="en-US" b="1" u="sng" dirty="0"/>
              <a:t> On the Move - Continental Drift </a:t>
            </a:r>
            <a:r>
              <a:rPr lang="en-US" u="sng" dirty="0"/>
              <a:t/>
            </a:r>
            <a:br>
              <a:rPr lang="en-US" u="sng" dirty="0"/>
            </a:br>
            <a:r>
              <a:rPr lang="sk-SK" u="sng" dirty="0"/>
              <a:t/>
            </a:r>
            <a:br>
              <a:rPr lang="sk-SK" u="sng" dirty="0"/>
            </a:br>
            <a:endParaRPr lang="en-US" dirty="0"/>
          </a:p>
        </p:txBody>
      </p:sp>
      <p:sp>
        <p:nvSpPr>
          <p:cNvPr id="3" name="Content Placeholder 2"/>
          <p:cNvSpPr>
            <a:spLocks noGrp="1"/>
          </p:cNvSpPr>
          <p:nvPr>
            <p:ph idx="1"/>
          </p:nvPr>
        </p:nvSpPr>
        <p:spPr/>
        <p:txBody>
          <a:bodyPr/>
          <a:lstStyle/>
          <a:p>
            <a:r>
              <a:rPr lang="en-US" b="1" dirty="0"/>
              <a:t>Task </a:t>
            </a:r>
            <a:r>
              <a:rPr lang="en-US" b="1" dirty="0" smtClean="0"/>
              <a:t>1 </a:t>
            </a:r>
            <a:r>
              <a:rPr lang="en-US" dirty="0"/>
              <a:t>- Watch the </a:t>
            </a:r>
            <a:r>
              <a:rPr lang="en-US" dirty="0" smtClean="0"/>
              <a:t>video: </a:t>
            </a:r>
            <a:r>
              <a:rPr lang="en-US" dirty="0" smtClean="0">
                <a:hlinkClick r:id="rId2"/>
              </a:rPr>
              <a:t>https://</a:t>
            </a:r>
            <a:r>
              <a:rPr lang="en-US" dirty="0" err="1" smtClean="0">
                <a:hlinkClick r:id="rId2"/>
              </a:rPr>
              <a:t>www.youtube.com</a:t>
            </a:r>
            <a:r>
              <a:rPr lang="en-US" dirty="0" smtClean="0">
                <a:hlinkClick r:id="rId2"/>
              </a:rPr>
              <a:t>/</a:t>
            </a:r>
            <a:r>
              <a:rPr lang="en-US" dirty="0" err="1" smtClean="0">
                <a:hlinkClick r:id="rId2"/>
              </a:rPr>
              <a:t>watch?v</a:t>
            </a:r>
            <a:r>
              <a:rPr lang="en-US" dirty="0" smtClean="0">
                <a:hlinkClick r:id="rId2"/>
              </a:rPr>
              <a:t>=uGcDed4xVD4</a:t>
            </a:r>
            <a:r>
              <a:rPr lang="en-US" dirty="0" smtClean="0"/>
              <a:t>. </a:t>
            </a:r>
            <a:r>
              <a:rPr lang="en-US" dirty="0"/>
              <a:t>Stop the video when you </a:t>
            </a:r>
            <a:r>
              <a:rPr lang="en-US" dirty="0" err="1"/>
              <a:t>recognise</a:t>
            </a:r>
            <a:r>
              <a:rPr lang="en-US" dirty="0"/>
              <a:t> any landmass e.g. North America. What period was that? </a:t>
            </a:r>
          </a:p>
          <a:p>
            <a:endParaRPr lang="en-US" dirty="0"/>
          </a:p>
          <a:p>
            <a:r>
              <a:rPr lang="en-US" b="1" dirty="0"/>
              <a:t>Task </a:t>
            </a:r>
            <a:r>
              <a:rPr lang="en-US" b="1" dirty="0" smtClean="0"/>
              <a:t>2 </a:t>
            </a:r>
            <a:r>
              <a:rPr lang="en-US" dirty="0"/>
              <a:t>- Take a screenshot of now and 100 million years from now on the YouTube video. Annotate the major differences between now and in the future. Try to find at least five differences. How has the location of your home country changed? </a:t>
            </a:r>
          </a:p>
        </p:txBody>
      </p:sp>
    </p:spTree>
    <p:extLst>
      <p:ext uri="{BB962C8B-B14F-4D97-AF65-F5344CB8AC3E}">
        <p14:creationId xmlns:p14="http://schemas.microsoft.com/office/powerpoint/2010/main" val="119773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1524001" y="304800"/>
            <a:ext cx="9106003" cy="4038600"/>
          </a:xfrm>
          <a:prstGeom prst="rect">
            <a:avLst/>
          </a:prstGeom>
          <a:noFill/>
          <a:ln w="9525">
            <a:noFill/>
            <a:miter lim="800000"/>
            <a:headEnd/>
            <a:tailEnd/>
          </a:ln>
        </p:spPr>
      </p:pic>
      <p:sp>
        <p:nvSpPr>
          <p:cNvPr id="6" name="Explosion 2 5"/>
          <p:cNvSpPr/>
          <p:nvPr/>
        </p:nvSpPr>
        <p:spPr>
          <a:xfrm>
            <a:off x="5029200" y="3657600"/>
            <a:ext cx="5334000" cy="2819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648200"/>
            <a:ext cx="2819400" cy="923330"/>
          </a:xfrm>
          <a:prstGeom prst="rect">
            <a:avLst/>
          </a:prstGeom>
          <a:noFill/>
        </p:spPr>
        <p:txBody>
          <a:bodyPr wrap="square" rtlCol="0">
            <a:spAutoFit/>
          </a:bodyPr>
          <a:lstStyle/>
          <a:p>
            <a:r>
              <a:rPr lang="en-US" dirty="0"/>
              <a:t>Explain the difference between continental crust and oceanic crust </a:t>
            </a:r>
          </a:p>
        </p:txBody>
      </p:sp>
    </p:spTree>
    <p:extLst>
      <p:ext uri="{BB962C8B-B14F-4D97-AF65-F5344CB8AC3E}">
        <p14:creationId xmlns:p14="http://schemas.microsoft.com/office/powerpoint/2010/main" val="181589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b="1" u="sng" smtClean="0"/>
              <a:t>Image of the world 160 million years ago</a:t>
            </a:r>
          </a:p>
        </p:txBody>
      </p:sp>
      <p:pic>
        <p:nvPicPr>
          <p:cNvPr id="10243" name="Picture 3" descr="C:\Documents and Settings\Gary Crumbie\My Documents\My Pictures\160 million yrs ago.jpg"/>
          <p:cNvPicPr>
            <a:picLocks noChangeAspect="1" noChangeArrowheads="1"/>
          </p:cNvPicPr>
          <p:nvPr/>
        </p:nvPicPr>
        <p:blipFill>
          <a:blip r:embed="rId3" cstate="print"/>
          <a:srcRect/>
          <a:stretch>
            <a:fillRect/>
          </a:stretch>
        </p:blipFill>
        <p:spPr bwMode="auto">
          <a:xfrm>
            <a:off x="1828800" y="2057400"/>
            <a:ext cx="8305800" cy="4203700"/>
          </a:xfrm>
          <a:prstGeom prst="rect">
            <a:avLst/>
          </a:prstGeom>
          <a:noFill/>
          <a:ln w="9525">
            <a:noFill/>
            <a:miter lim="800000"/>
            <a:headEnd/>
            <a:tailEnd/>
          </a:ln>
        </p:spPr>
      </p:pic>
    </p:spTree>
    <p:extLst>
      <p:ext uri="{BB962C8B-B14F-4D97-AF65-F5344CB8AC3E}">
        <p14:creationId xmlns:p14="http://schemas.microsoft.com/office/powerpoint/2010/main" val="1824081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b="1" u="sng" smtClean="0"/>
              <a:t>Image of the world 80 million years ago</a:t>
            </a:r>
          </a:p>
        </p:txBody>
      </p:sp>
      <p:pic>
        <p:nvPicPr>
          <p:cNvPr id="11267" name="Picture 3" descr="C:\Documents and Settings\Gary Crumbie\My Documents\My Pictures\80 millions yrs ago.jpg"/>
          <p:cNvPicPr>
            <a:picLocks noChangeAspect="1" noChangeArrowheads="1"/>
          </p:cNvPicPr>
          <p:nvPr/>
        </p:nvPicPr>
        <p:blipFill>
          <a:blip r:embed="rId3" cstate="print"/>
          <a:srcRect/>
          <a:stretch>
            <a:fillRect/>
          </a:stretch>
        </p:blipFill>
        <p:spPr bwMode="auto">
          <a:xfrm>
            <a:off x="1828800" y="2057400"/>
            <a:ext cx="8382000" cy="4038600"/>
          </a:xfrm>
          <a:prstGeom prst="rect">
            <a:avLst/>
          </a:prstGeom>
          <a:noFill/>
          <a:ln w="9525">
            <a:noFill/>
            <a:miter lim="800000"/>
            <a:headEnd/>
            <a:tailEnd/>
          </a:ln>
        </p:spPr>
      </p:pic>
    </p:spTree>
    <p:extLst>
      <p:ext uri="{BB962C8B-B14F-4D97-AF65-F5344CB8AC3E}">
        <p14:creationId xmlns:p14="http://schemas.microsoft.com/office/powerpoint/2010/main" val="1108264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b="1" u="sng" smtClean="0"/>
              <a:t>Image of the world today</a:t>
            </a:r>
          </a:p>
        </p:txBody>
      </p:sp>
      <p:pic>
        <p:nvPicPr>
          <p:cNvPr id="12291" name="Picture 3" descr="C:\Documents and Settings\Gary Crumbie\My Documents\My Pictures\present day.jpg"/>
          <p:cNvPicPr>
            <a:picLocks noChangeAspect="1" noChangeArrowheads="1"/>
          </p:cNvPicPr>
          <p:nvPr/>
        </p:nvPicPr>
        <p:blipFill>
          <a:blip r:embed="rId3" cstate="print"/>
          <a:srcRect/>
          <a:stretch>
            <a:fillRect/>
          </a:stretch>
        </p:blipFill>
        <p:spPr bwMode="auto">
          <a:xfrm>
            <a:off x="1828800" y="2057400"/>
            <a:ext cx="8458200" cy="3917950"/>
          </a:xfrm>
          <a:prstGeom prst="rect">
            <a:avLst/>
          </a:prstGeom>
          <a:noFill/>
          <a:ln w="9525">
            <a:noFill/>
            <a:miter lim="800000"/>
            <a:headEnd/>
            <a:tailEnd/>
          </a:ln>
        </p:spPr>
      </p:pic>
    </p:spTree>
    <p:extLst>
      <p:ext uri="{BB962C8B-B14F-4D97-AF65-F5344CB8AC3E}">
        <p14:creationId xmlns:p14="http://schemas.microsoft.com/office/powerpoint/2010/main" val="203254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p:cNvPicPr>
            <a:picLocks noChangeAspect="1" noChangeArrowheads="1"/>
          </p:cNvPicPr>
          <p:nvPr/>
        </p:nvPicPr>
        <p:blipFill>
          <a:blip r:embed="rId3" cstate="print"/>
          <a:srcRect/>
          <a:stretch>
            <a:fillRect/>
          </a:stretch>
        </p:blipFill>
        <p:spPr bwMode="auto">
          <a:xfrm>
            <a:off x="4310063" y="428625"/>
            <a:ext cx="6037262" cy="6072188"/>
          </a:xfrm>
          <a:prstGeom prst="rect">
            <a:avLst/>
          </a:prstGeom>
          <a:noFill/>
          <a:ln w="9525">
            <a:noFill/>
            <a:miter lim="800000"/>
            <a:headEnd/>
            <a:tailEnd/>
          </a:ln>
        </p:spPr>
      </p:pic>
      <p:sp>
        <p:nvSpPr>
          <p:cNvPr id="3" name="Title 1"/>
          <p:cNvSpPr txBox="1">
            <a:spLocks/>
          </p:cNvSpPr>
          <p:nvPr/>
        </p:nvSpPr>
        <p:spPr>
          <a:xfrm>
            <a:off x="1809750" y="500063"/>
            <a:ext cx="7772400" cy="1143000"/>
          </a:xfrm>
          <a:prstGeom prst="rect">
            <a:avLst/>
          </a:prstGeom>
        </p:spPr>
        <p:txBody>
          <a:bodyPr/>
          <a:lstStyle/>
          <a:p>
            <a:pPr eaLnBrk="0" hangingPunct="0">
              <a:defRPr/>
            </a:pPr>
            <a:r>
              <a:rPr lang="en-GB" sz="4400" kern="0" dirty="0">
                <a:solidFill>
                  <a:schemeClr val="tx2"/>
                </a:solidFill>
                <a:latin typeface="+mj-lt"/>
                <a:ea typeface="+mj-ea"/>
                <a:cs typeface="+mj-cs"/>
              </a:rPr>
              <a:t>Evidence</a:t>
            </a:r>
          </a:p>
        </p:txBody>
      </p:sp>
    </p:spTree>
    <p:extLst>
      <p:ext uri="{BB962C8B-B14F-4D97-AF65-F5344CB8AC3E}">
        <p14:creationId xmlns:p14="http://schemas.microsoft.com/office/powerpoint/2010/main" val="16685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a:r>
              <a:rPr lang="en-GB" b="1" u="sng" smtClean="0"/>
              <a:t>Evidence</a:t>
            </a:r>
          </a:p>
        </p:txBody>
      </p:sp>
      <p:pic>
        <p:nvPicPr>
          <p:cNvPr id="15363" name="Picture 3" descr="India moving.jpg (28490 bytes)"/>
          <p:cNvPicPr>
            <a:picLocks noChangeAspect="1" noChangeArrowheads="1"/>
          </p:cNvPicPr>
          <p:nvPr/>
        </p:nvPicPr>
        <p:blipFill>
          <a:blip r:embed="rId3" cstate="print"/>
          <a:srcRect/>
          <a:stretch>
            <a:fillRect/>
          </a:stretch>
        </p:blipFill>
        <p:spPr bwMode="auto">
          <a:xfrm>
            <a:off x="4167189" y="214313"/>
            <a:ext cx="2916237" cy="6019800"/>
          </a:xfrm>
          <a:prstGeom prst="rect">
            <a:avLst/>
          </a:prstGeom>
          <a:noFill/>
          <a:ln w="9525">
            <a:noFill/>
            <a:miter lim="800000"/>
            <a:headEnd/>
            <a:tailEnd/>
          </a:ln>
        </p:spPr>
      </p:pic>
    </p:spTree>
    <p:extLst>
      <p:ext uri="{BB962C8B-B14F-4D97-AF65-F5344CB8AC3E}">
        <p14:creationId xmlns:p14="http://schemas.microsoft.com/office/powerpoint/2010/main" val="4584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location of volcanoes and earthquakes </a:t>
            </a:r>
            <a:endParaRPr lang="en-US" dirty="0"/>
          </a:p>
        </p:txBody>
      </p:sp>
      <p:sp>
        <p:nvSpPr>
          <p:cNvPr id="4" name="AutoShape 5"/>
          <p:cNvSpPr>
            <a:spLocks noGrp="1" noChangeArrowheads="1"/>
          </p:cNvSpPr>
          <p:nvPr>
            <p:ph idx="1"/>
          </p:nvPr>
        </p:nvSpPr>
        <p:spPr bwMode="auto">
          <a:prstGeom prst="cloudCallout">
            <a:avLst>
              <a:gd name="adj1" fmla="val -43750"/>
              <a:gd name="adj2" fmla="val 70000"/>
            </a:avLst>
          </a:prstGeom>
          <a:solidFill>
            <a:schemeClr val="accent1"/>
          </a:solidFill>
          <a:ln w="9525">
            <a:solidFill>
              <a:schemeClr val="tx1"/>
            </a:solidFill>
            <a:round/>
            <a:headEnd/>
            <a:tailEnd/>
          </a:ln>
          <a:effectLst/>
        </p:spPr>
        <p:txBody>
          <a:bodyPr/>
          <a:lstStyle/>
          <a:p>
            <a:endParaRPr lang="en-US" dirty="0" smtClean="0"/>
          </a:p>
          <a:p>
            <a:endParaRPr lang="en-US" dirty="0"/>
          </a:p>
          <a:p>
            <a:pPr marL="0" indent="0" algn="ctr">
              <a:buNone/>
            </a:pPr>
            <a:r>
              <a:rPr lang="en-US" sz="4000" dirty="0" smtClean="0"/>
              <a:t>      Name 10 locations where volcanoes and earthquakes occur</a:t>
            </a:r>
            <a:endParaRPr lang="en-US" sz="4000" dirty="0"/>
          </a:p>
        </p:txBody>
      </p:sp>
    </p:spTree>
    <p:extLst>
      <p:ext uri="{BB962C8B-B14F-4D97-AF65-F5344CB8AC3E}">
        <p14:creationId xmlns:p14="http://schemas.microsoft.com/office/powerpoint/2010/main" val="57797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mapping activity locating earthquakes and volcanoes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54635" y="1825624"/>
            <a:ext cx="5606322" cy="29918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730408" y="3327816"/>
            <a:ext cx="6312627" cy="3136709"/>
          </a:xfrm>
          <a:prstGeom prst="rect">
            <a:avLst/>
          </a:prstGeom>
          <a:noFill/>
          <a:ln w="9525">
            <a:noFill/>
            <a:miter lim="800000"/>
            <a:headEnd/>
            <a:tailEnd/>
          </a:ln>
        </p:spPr>
      </p:pic>
    </p:spTree>
    <p:extLst>
      <p:ext uri="{BB962C8B-B14F-4D97-AF65-F5344CB8AC3E}">
        <p14:creationId xmlns:p14="http://schemas.microsoft.com/office/powerpoint/2010/main" val="105186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0"/>
            <a:ext cx="12180711" cy="6851650"/>
          </a:xfrm>
          <a:prstGeom prst="rect">
            <a:avLst/>
          </a:prstGeom>
        </p:spPr>
      </p:pic>
      <p:sp>
        <p:nvSpPr>
          <p:cNvPr id="2" name="Title 1"/>
          <p:cNvSpPr>
            <a:spLocks noGrp="1"/>
          </p:cNvSpPr>
          <p:nvPr>
            <p:ph type="title"/>
          </p:nvPr>
        </p:nvSpPr>
        <p:spPr/>
        <p:txBody>
          <a:bodyPr>
            <a:normAutofit/>
          </a:bodyPr>
          <a:lstStyle/>
          <a:p>
            <a:r>
              <a:rPr lang="en-US" sz="5000" b="1" dirty="0" smtClean="0">
                <a:solidFill>
                  <a:srgbClr val="00B0F0"/>
                </a:solidFill>
              </a:rPr>
              <a:t>Section 1: Volcanoes and Earthquakes </a:t>
            </a:r>
            <a:endParaRPr lang="en-US" sz="5000" b="1"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B0F0"/>
                </a:solidFill>
              </a:rPr>
              <a:t>Complete the learning objective sheet</a:t>
            </a:r>
          </a:p>
          <a:p>
            <a:endParaRPr lang="en-US" dirty="0">
              <a:solidFill>
                <a:srgbClr val="00B0F0"/>
              </a:solidFill>
            </a:endParaRPr>
          </a:p>
          <a:p>
            <a:r>
              <a:rPr lang="en-US" dirty="0" smtClean="0">
                <a:solidFill>
                  <a:srgbClr val="00B0F0"/>
                </a:solidFill>
              </a:rPr>
              <a:t>Create a page in your book that will become your earthquakes and volcanoes GLOSSARY  </a:t>
            </a:r>
            <a:endParaRPr lang="en-US" dirty="0">
              <a:solidFill>
                <a:srgbClr val="00B0F0"/>
              </a:solidFill>
            </a:endParaRPr>
          </a:p>
        </p:txBody>
      </p:sp>
    </p:spTree>
    <p:extLst>
      <p:ext uri="{BB962C8B-B14F-4D97-AF65-F5344CB8AC3E}">
        <p14:creationId xmlns:p14="http://schemas.microsoft.com/office/powerpoint/2010/main" val="102426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524001" y="685800"/>
            <a:ext cx="9102811" cy="4857750"/>
          </a:xfrm>
          <a:prstGeom prst="rect">
            <a:avLst/>
          </a:prstGeom>
          <a:noFill/>
          <a:ln w="9525">
            <a:noFill/>
            <a:miter lim="800000"/>
            <a:headEnd/>
            <a:tailEnd/>
          </a:ln>
        </p:spPr>
      </p:pic>
    </p:spTree>
    <p:extLst>
      <p:ext uri="{BB962C8B-B14F-4D97-AF65-F5344CB8AC3E}">
        <p14:creationId xmlns:p14="http://schemas.microsoft.com/office/powerpoint/2010/main" val="176794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0" y="1143000"/>
            <a:ext cx="9201150" cy="4572000"/>
          </a:xfrm>
          <a:prstGeom prst="rect">
            <a:avLst/>
          </a:prstGeom>
          <a:noFill/>
          <a:ln w="9525">
            <a:noFill/>
            <a:miter lim="800000"/>
            <a:headEnd/>
            <a:tailEnd/>
          </a:ln>
        </p:spPr>
      </p:pic>
    </p:spTree>
    <p:extLst>
      <p:ext uri="{BB962C8B-B14F-4D97-AF65-F5344CB8AC3E}">
        <p14:creationId xmlns:p14="http://schemas.microsoft.com/office/powerpoint/2010/main" val="141979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438400" y="3232584"/>
            <a:ext cx="7296150" cy="36254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362201" y="-457200"/>
            <a:ext cx="7282249" cy="3886200"/>
          </a:xfrm>
          <a:prstGeom prst="rect">
            <a:avLst/>
          </a:prstGeom>
          <a:noFill/>
          <a:ln w="9525">
            <a:noFill/>
            <a:miter lim="800000"/>
            <a:headEnd/>
            <a:tailEnd/>
          </a:ln>
        </p:spPr>
      </p:pic>
    </p:spTree>
    <p:extLst>
      <p:ext uri="{BB962C8B-B14F-4D97-AF65-F5344CB8AC3E}">
        <p14:creationId xmlns:p14="http://schemas.microsoft.com/office/powerpoint/2010/main" val="186732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p:cNvPicPr>
            <a:picLocks noChangeAspect="1" noChangeArrowheads="1"/>
          </p:cNvPicPr>
          <p:nvPr/>
        </p:nvPicPr>
        <p:blipFill>
          <a:blip r:embed="rId3" cstate="print"/>
          <a:srcRect/>
          <a:stretch>
            <a:fillRect/>
          </a:stretch>
        </p:blipFill>
        <p:spPr bwMode="auto">
          <a:xfrm>
            <a:off x="2057400" y="1600201"/>
            <a:ext cx="7772400" cy="2665413"/>
          </a:xfrm>
          <a:prstGeom prst="rect">
            <a:avLst/>
          </a:prstGeom>
          <a:noFill/>
          <a:ln w="9525">
            <a:noFill/>
            <a:miter lim="800000"/>
            <a:headEnd/>
            <a:tailEnd/>
          </a:ln>
          <a:effectLst/>
        </p:spPr>
      </p:pic>
      <p:pic>
        <p:nvPicPr>
          <p:cNvPr id="13318" name="Picture 6" descr="ring-of-fire1"/>
          <p:cNvPicPr>
            <a:picLocks noChangeAspect="1" noChangeArrowheads="1"/>
          </p:cNvPicPr>
          <p:nvPr/>
        </p:nvPicPr>
        <p:blipFill>
          <a:blip r:embed="rId4" cstate="print"/>
          <a:srcRect/>
          <a:stretch>
            <a:fillRect/>
          </a:stretch>
        </p:blipFill>
        <p:spPr bwMode="auto">
          <a:xfrm>
            <a:off x="6324600" y="4038600"/>
            <a:ext cx="2971800" cy="2020888"/>
          </a:xfrm>
          <a:prstGeom prst="rect">
            <a:avLst/>
          </a:prstGeom>
          <a:noFill/>
        </p:spPr>
      </p:pic>
    </p:spTree>
    <p:extLst>
      <p:ext uri="{BB962C8B-B14F-4D97-AF65-F5344CB8AC3E}">
        <p14:creationId xmlns:p14="http://schemas.microsoft.com/office/powerpoint/2010/main" val="843191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earthquakes and volcanoes occur?</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2133600" y="1653381"/>
            <a:ext cx="7924800" cy="4419600"/>
          </a:xfrm>
          <a:prstGeom prst="rect">
            <a:avLst/>
          </a:prstGeom>
          <a:noFill/>
          <a:ln w="9525">
            <a:noFill/>
            <a:miter lim="800000"/>
            <a:headEnd/>
            <a:tailEnd/>
          </a:ln>
        </p:spPr>
      </p:pic>
    </p:spTree>
    <p:extLst>
      <p:ext uri="{BB962C8B-B14F-4D97-AF65-F5344CB8AC3E}">
        <p14:creationId xmlns:p14="http://schemas.microsoft.com/office/powerpoint/2010/main" val="143677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Skills Builder 1- </a:t>
            </a:r>
            <a:r>
              <a:rPr lang="en-GB" b="1" smtClean="0"/>
              <a:t>model answers</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buNone/>
            </a:pPr>
            <a:r>
              <a:rPr lang="en-GB" sz="2000" dirty="0"/>
              <a:t>(a) Earthquakes occur in broad belts. Tend to be found in the middle of oceans e.g. Atlantic or along the edges of continents e.g. West coast of North America. Can also occur just off-shore of continental landmasses, e.g. western Pacific Ocean. There are some exceptions; there are earthquakes inland such as in eastern Africa.</a:t>
            </a:r>
            <a:endParaRPr lang="en-US" sz="2000" dirty="0"/>
          </a:p>
          <a:p>
            <a:pPr>
              <a:buNone/>
            </a:pPr>
            <a:r>
              <a:rPr lang="en-GB" sz="2000" dirty="0"/>
              <a:t>(b) Volcanoes also occur in broad belts. Found along the edges of continents e.g. West coast of South America. Can be found just off-shore of continental landmasses, e.g. western Pacific Ocean. Anomalies include cluster of volcanoes in the mid-Pacific around Hawaii and band of volcanoes inland in eastern Africa.</a:t>
            </a:r>
            <a:endParaRPr lang="en-US" sz="2000" dirty="0"/>
          </a:p>
          <a:p>
            <a:pPr>
              <a:buNone/>
            </a:pPr>
            <a:r>
              <a:rPr lang="en-GB" sz="2000" dirty="0"/>
              <a:t>N.B. Able students might note that earthquakes and volcanoes often occur in the same locations</a:t>
            </a:r>
            <a:r>
              <a:rPr lang="en-GB" dirty="0" smtClean="0"/>
              <a:t>.</a:t>
            </a:r>
            <a:endParaRPr lang="en-US" dirty="0"/>
          </a:p>
        </p:txBody>
      </p:sp>
    </p:spTree>
    <p:extLst>
      <p:ext uri="{BB962C8B-B14F-4D97-AF65-F5344CB8AC3E}">
        <p14:creationId xmlns:p14="http://schemas.microsoft.com/office/powerpoint/2010/main" val="1647769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latin typeface="dearJoe 5 CASUAL PRO" charset="0"/>
                <a:ea typeface="dearJoe 5 CASUAL PRO" charset="0"/>
                <a:cs typeface="dearJoe 5 CASUAL PRO" charset="0"/>
              </a:rPr>
              <a:t>What</a:t>
            </a:r>
            <a:r>
              <a:rPr lang="en-US" dirty="0">
                <a:latin typeface="dearJoe 5 CASUAL PRO" charset="0"/>
                <a:ea typeface="dearJoe 5 CASUAL PRO" charset="0"/>
                <a:cs typeface="dearJoe 5 CASUAL PRO" charset="0"/>
              </a:rPr>
              <a:t>: </a:t>
            </a:r>
            <a:r>
              <a:rPr lang="en-US" dirty="0"/>
              <a:t>Plate tectonic theory</a:t>
            </a:r>
            <a:r>
              <a:rPr lang="en-US" dirty="0"/>
              <a:t/>
            </a:r>
            <a:br>
              <a:rPr lang="en-US" dirty="0"/>
            </a:br>
            <a:r>
              <a:rPr lang="en-US" b="1" dirty="0">
                <a:latin typeface="dearJoe 5 CASUAL PRO" charset="0"/>
                <a:ea typeface="dearJoe 5 CASUAL PRO" charset="0"/>
                <a:cs typeface="dearJoe 5 CASUAL PRO" charset="0"/>
              </a:rPr>
              <a:t>Why: </a:t>
            </a:r>
            <a:r>
              <a:rPr lang="en-US" dirty="0"/>
              <a:t>To be able to explain the different ways in which plates move and their resulting activity </a:t>
            </a:r>
            <a:r>
              <a:rPr lang="en-US" dirty="0"/>
              <a:t/>
            </a:r>
            <a:br>
              <a:rPr lang="en-US" dirty="0"/>
            </a:br>
            <a:r>
              <a:rPr lang="en-US" b="1" dirty="0">
                <a:latin typeface="dearJoe 5 CASUAL PRO" charset="0"/>
                <a:ea typeface="dearJoe 5 CASUAL PRO" charset="0"/>
                <a:cs typeface="dearJoe 5 CASUAL PRO" charset="0"/>
              </a:rPr>
              <a:t>How:</a:t>
            </a:r>
            <a:r>
              <a:rPr lang="en-US" b="1" dirty="0"/>
              <a:t> </a:t>
            </a:r>
            <a:r>
              <a:rPr lang="en-US" dirty="0"/>
              <a:t>To explore plate tectonic theory, the 3 main types of plate movement and hotspots </a:t>
            </a:r>
            <a:endParaRPr lang="en-US" dirty="0"/>
          </a:p>
        </p:txBody>
      </p:sp>
    </p:spTree>
    <p:extLst>
      <p:ext uri="{BB962C8B-B14F-4D97-AF65-F5344CB8AC3E}">
        <p14:creationId xmlns:p14="http://schemas.microsoft.com/office/powerpoint/2010/main" val="2047869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hlinkClick r:id="rId2"/>
              </a:rPr>
              <a:t>https://</a:t>
            </a:r>
            <a:r>
              <a:rPr lang="en-US" sz="2000" dirty="0" err="1" smtClean="0">
                <a:hlinkClick r:id="rId2"/>
              </a:rPr>
              <a:t>www.youtube.com</a:t>
            </a:r>
            <a:r>
              <a:rPr lang="en-US" sz="2000" dirty="0" smtClean="0">
                <a:hlinkClick r:id="rId2"/>
              </a:rPr>
              <a:t>/</a:t>
            </a:r>
            <a:r>
              <a:rPr lang="en-US" sz="2000" dirty="0" err="1" smtClean="0">
                <a:hlinkClick r:id="rId2"/>
              </a:rPr>
              <a:t>watch?v</a:t>
            </a:r>
            <a:r>
              <a:rPr lang="en-US" sz="2000" dirty="0" smtClean="0">
                <a:hlinkClick r:id="rId2"/>
              </a:rPr>
              <a:t>=Be7o6BYVOzA</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423" y="4874198"/>
            <a:ext cx="10515600" cy="98610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41" y="1170304"/>
            <a:ext cx="6051550" cy="3785475"/>
          </a:xfrm>
          <a:prstGeom prst="rect">
            <a:avLst/>
          </a:prstGeom>
        </p:spPr>
      </p:pic>
    </p:spTree>
    <p:extLst>
      <p:ext uri="{BB962C8B-B14F-4D97-AF65-F5344CB8AC3E}">
        <p14:creationId xmlns:p14="http://schemas.microsoft.com/office/powerpoint/2010/main" val="1553106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Introduction to plate tectonics </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91" y="1536452"/>
            <a:ext cx="4119901" cy="4738700"/>
          </a:xfrm>
          <a:prstGeom prst="rect">
            <a:avLst/>
          </a:prstGeom>
        </p:spPr>
      </p:pic>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99192" y="1536452"/>
            <a:ext cx="6731000" cy="4241800"/>
          </a:xfrm>
        </p:spPr>
      </p:pic>
    </p:spTree>
    <p:extLst>
      <p:ext uri="{BB962C8B-B14F-4D97-AF65-F5344CB8AC3E}">
        <p14:creationId xmlns:p14="http://schemas.microsoft.com/office/powerpoint/2010/main" val="61729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EARTH'S STRUCTURE</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3013" y="1420865"/>
            <a:ext cx="5276505" cy="4351338"/>
          </a:xfrm>
        </p:spPr>
      </p:pic>
    </p:spTree>
    <p:extLst>
      <p:ext uri="{BB962C8B-B14F-4D97-AF65-F5344CB8AC3E}">
        <p14:creationId xmlns:p14="http://schemas.microsoft.com/office/powerpoint/2010/main" val="192334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EARTH'S STRUCTURE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42544"/>
            <a:ext cx="10515600" cy="4117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90" y="5459273"/>
            <a:ext cx="5265814" cy="1201541"/>
          </a:xfrm>
          <a:prstGeom prst="rect">
            <a:avLst/>
          </a:prstGeom>
        </p:spPr>
      </p:pic>
    </p:spTree>
    <p:extLst>
      <p:ext uri="{BB962C8B-B14F-4D97-AF65-F5344CB8AC3E}">
        <p14:creationId xmlns:p14="http://schemas.microsoft.com/office/powerpoint/2010/main" val="156999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0" y="0"/>
            <a:ext cx="7772400" cy="1143000"/>
          </a:xfrm>
        </p:spPr>
        <p:txBody>
          <a:bodyPr/>
          <a:lstStyle/>
          <a:p>
            <a:pPr eaLnBrk="1" hangingPunct="1"/>
            <a:r>
              <a:rPr lang="en-GB" b="1" u="sng" smtClean="0"/>
              <a:t>Tectonic Plates</a:t>
            </a:r>
          </a:p>
        </p:txBody>
      </p:sp>
      <p:sp>
        <p:nvSpPr>
          <p:cNvPr id="7171" name="Rectangle 3"/>
          <p:cNvSpPr>
            <a:spLocks noGrp="1" noChangeArrowheads="1"/>
          </p:cNvSpPr>
          <p:nvPr>
            <p:ph type="body" idx="1"/>
          </p:nvPr>
        </p:nvSpPr>
        <p:spPr>
          <a:xfrm>
            <a:off x="2133600" y="990600"/>
            <a:ext cx="7772400" cy="4114800"/>
          </a:xfrm>
        </p:spPr>
        <p:txBody>
          <a:bodyPr/>
          <a:lstStyle/>
          <a:p>
            <a:pPr eaLnBrk="1" hangingPunct="1"/>
            <a:r>
              <a:rPr lang="en-GB" smtClean="0"/>
              <a:t>The Earth’s crust is divided up into plates</a:t>
            </a:r>
          </a:p>
          <a:p>
            <a:pPr eaLnBrk="1" hangingPunct="1"/>
            <a:r>
              <a:rPr lang="en-GB" smtClean="0"/>
              <a:t>These plates ‘float’ or move very slowly (a few mm per year) on the molten material of the mantle. This movement is caused by convection currents in the mantle.</a:t>
            </a:r>
          </a:p>
        </p:txBody>
      </p:sp>
      <p:pic>
        <p:nvPicPr>
          <p:cNvPr id="7172" name="Picture 4" descr="C:\Documents and Settings\Gary Crumbie\My Documents\My Pictures\plates diagram.jpg"/>
          <p:cNvPicPr>
            <a:picLocks noChangeAspect="1" noChangeArrowheads="1"/>
          </p:cNvPicPr>
          <p:nvPr/>
        </p:nvPicPr>
        <p:blipFill>
          <a:blip r:embed="rId3" cstate="print"/>
          <a:srcRect/>
          <a:stretch>
            <a:fillRect/>
          </a:stretch>
        </p:blipFill>
        <p:spPr bwMode="auto">
          <a:xfrm>
            <a:off x="2057400" y="3581401"/>
            <a:ext cx="7772400" cy="3140075"/>
          </a:xfrm>
          <a:prstGeom prst="rect">
            <a:avLst/>
          </a:prstGeom>
          <a:noFill/>
          <a:ln w="9525">
            <a:noFill/>
            <a:miter lim="800000"/>
            <a:headEnd/>
            <a:tailEnd/>
          </a:ln>
        </p:spPr>
      </p:pic>
    </p:spTree>
    <p:extLst>
      <p:ext uri="{BB962C8B-B14F-4D97-AF65-F5344CB8AC3E}">
        <p14:creationId xmlns:p14="http://schemas.microsoft.com/office/powerpoint/2010/main" val="190084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1524001" y="304800"/>
            <a:ext cx="9106003" cy="4038600"/>
          </a:xfrm>
          <a:prstGeom prst="rect">
            <a:avLst/>
          </a:prstGeom>
          <a:noFill/>
          <a:ln w="9525">
            <a:noFill/>
            <a:miter lim="800000"/>
            <a:headEnd/>
            <a:tailEnd/>
          </a:ln>
        </p:spPr>
      </p:pic>
      <p:sp>
        <p:nvSpPr>
          <p:cNvPr id="6" name="Explosion 2 5"/>
          <p:cNvSpPr/>
          <p:nvPr/>
        </p:nvSpPr>
        <p:spPr>
          <a:xfrm>
            <a:off x="5029200" y="3657600"/>
            <a:ext cx="5334000" cy="2819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648200"/>
            <a:ext cx="2819400" cy="1200329"/>
          </a:xfrm>
          <a:prstGeom prst="rect">
            <a:avLst/>
          </a:prstGeom>
          <a:noFill/>
        </p:spPr>
        <p:txBody>
          <a:bodyPr wrap="square" rtlCol="0">
            <a:spAutoFit/>
          </a:bodyPr>
          <a:lstStyle/>
          <a:p>
            <a:r>
              <a:rPr lang="en-US" dirty="0" smtClean="0"/>
              <a:t>In your own words explain </a:t>
            </a:r>
            <a:r>
              <a:rPr lang="en-US" dirty="0"/>
              <a:t>the difference between continental crust and oceanic crust </a:t>
            </a:r>
          </a:p>
        </p:txBody>
      </p:sp>
    </p:spTree>
    <p:extLst>
      <p:ext uri="{BB962C8B-B14F-4D97-AF65-F5344CB8AC3E}">
        <p14:creationId xmlns:p14="http://schemas.microsoft.com/office/powerpoint/2010/main" val="1569805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364</Words>
  <Application>Microsoft Macintosh PowerPoint</Application>
  <PresentationFormat>Widescreen</PresentationFormat>
  <Paragraphs>50</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Calibri Light</vt:lpstr>
      <vt:lpstr>dearJoe 5 CASUAL PRO</vt:lpstr>
      <vt:lpstr>Arial</vt:lpstr>
      <vt:lpstr>Office Theme</vt:lpstr>
      <vt:lpstr>Section 2: The Natural Environment </vt:lpstr>
      <vt:lpstr>Section 1: Volcanoes and Earthquakes </vt:lpstr>
      <vt:lpstr>PowerPoint Presentation</vt:lpstr>
      <vt:lpstr>https://www.youtube.com/watch?v=Be7o6BYVOzA</vt:lpstr>
      <vt:lpstr>An Introduction to plate tectonics </vt:lpstr>
      <vt:lpstr>THE EARTH'S STRUCTURE</vt:lpstr>
      <vt:lpstr>THE EARTH'S STRUCTURE</vt:lpstr>
      <vt:lpstr>Tectonic Plates</vt:lpstr>
      <vt:lpstr>PowerPoint Presentation</vt:lpstr>
      <vt:lpstr>Convection currents </vt:lpstr>
      <vt:lpstr>   On the Move - Continental Drift   </vt:lpstr>
      <vt:lpstr>PowerPoint Presentation</vt:lpstr>
      <vt:lpstr>Image of the world 160 million years ago</vt:lpstr>
      <vt:lpstr>Image of the world 80 million years ago</vt:lpstr>
      <vt:lpstr>Image of the world today</vt:lpstr>
      <vt:lpstr>PowerPoint Presentation</vt:lpstr>
      <vt:lpstr>Evidence</vt:lpstr>
      <vt:lpstr>The location of volcanoes and earthquakes </vt:lpstr>
      <vt:lpstr>Complete the mapping activity locating earthquakes and volcanoes</vt:lpstr>
      <vt:lpstr>PowerPoint Presentation</vt:lpstr>
      <vt:lpstr>PowerPoint Presentation</vt:lpstr>
      <vt:lpstr>PowerPoint Presentation</vt:lpstr>
      <vt:lpstr>PowerPoint Presentation</vt:lpstr>
      <vt:lpstr>Where do earthquakes and volcanoes occur?</vt:lpstr>
      <vt:lpstr>Skills Builder 1- model answers </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The Natural Environment </dc:title>
  <dc:creator>Anna Bennett</dc:creator>
  <cp:lastModifiedBy>Anna Bennett</cp:lastModifiedBy>
  <cp:revision>7</cp:revision>
  <dcterms:created xsi:type="dcterms:W3CDTF">2017-02-08T17:06:09Z</dcterms:created>
  <dcterms:modified xsi:type="dcterms:W3CDTF">2017-11-13T12:53:51Z</dcterms:modified>
</cp:coreProperties>
</file>