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71" r:id="rId3"/>
    <p:sldId id="264" r:id="rId4"/>
    <p:sldId id="265" r:id="rId5"/>
    <p:sldId id="266" r:id="rId6"/>
    <p:sldId id="267" r:id="rId7"/>
    <p:sldId id="292" r:id="rId8"/>
    <p:sldId id="270" r:id="rId9"/>
    <p:sldId id="263" r:id="rId10"/>
    <p:sldId id="289" r:id="rId11"/>
    <p:sldId id="288" r:id="rId12"/>
    <p:sldId id="290" r:id="rId13"/>
    <p:sldId id="297" r:id="rId14"/>
    <p:sldId id="257" r:id="rId15"/>
    <p:sldId id="258" r:id="rId16"/>
    <p:sldId id="287" r:id="rId17"/>
    <p:sldId id="286" r:id="rId18"/>
    <p:sldId id="296" r:id="rId19"/>
    <p:sldId id="272" r:id="rId20"/>
    <p:sldId id="273" r:id="rId21"/>
    <p:sldId id="291" r:id="rId22"/>
    <p:sldId id="283" r:id="rId23"/>
    <p:sldId id="284" r:id="rId24"/>
    <p:sldId id="282" r:id="rId25"/>
    <p:sldId id="294" r:id="rId26"/>
    <p:sldId id="293" r:id="rId27"/>
    <p:sldId id="274" r:id="rId28"/>
    <p:sldId id="275" r:id="rId29"/>
    <p:sldId id="277" r:id="rId30"/>
    <p:sldId id="276" r:id="rId31"/>
    <p:sldId id="278" r:id="rId32"/>
    <p:sldId id="295" r:id="rId33"/>
    <p:sldId id="28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20"/>
    <p:restoredTop sz="94543"/>
  </p:normalViewPr>
  <p:slideViewPr>
    <p:cSldViewPr>
      <p:cViewPr varScale="1">
        <p:scale>
          <a:sx n="111" d="100"/>
          <a:sy n="111" d="100"/>
        </p:scale>
        <p:origin x="19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8AA5D9-8346-FD46-A28F-F52EDF006324}" type="datetimeFigureOut">
              <a:rPr lang="en-US" smtClean="0"/>
              <a:t>10/31/19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D8DDF-CF87-924F-BDDE-030118665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19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8DDF-CF87-924F-BDDE-0301186653D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3618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D8DDF-CF87-924F-BDDE-0301186653D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406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D8DDF-CF87-924F-BDDE-0301186653D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530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24CD71B5-AAFB-6744-990A-F0D8565C22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777C4C7D-8210-B84D-8DA6-8B5F2BEA35E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A8E8A9C1-E042-CA4C-86B9-DED70DB2A3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6BE5FF4-816A-1842-A1D1-238BA54FEA87}" type="slidenum">
              <a:rPr lang="en-US" altLang="en-US" smtClean="0"/>
              <a:pPr>
                <a:spcBef>
                  <a:spcPct val="0"/>
                </a:spcBef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790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419E-F5A1-4024-8C8F-AB43D524236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D3AD-0D57-4B8E-A5CD-52F80FB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419E-F5A1-4024-8C8F-AB43D524236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D3AD-0D57-4B8E-A5CD-52F80FB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419E-F5A1-4024-8C8F-AB43D524236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D3AD-0D57-4B8E-A5CD-52F80FB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419E-F5A1-4024-8C8F-AB43D524236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D3AD-0D57-4B8E-A5CD-52F80FB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419E-F5A1-4024-8C8F-AB43D524236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D3AD-0D57-4B8E-A5CD-52F80FB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419E-F5A1-4024-8C8F-AB43D524236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D3AD-0D57-4B8E-A5CD-52F80FB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419E-F5A1-4024-8C8F-AB43D524236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D3AD-0D57-4B8E-A5CD-52F80FB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419E-F5A1-4024-8C8F-AB43D524236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D3AD-0D57-4B8E-A5CD-52F80FB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419E-F5A1-4024-8C8F-AB43D524236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D3AD-0D57-4B8E-A5CD-52F80FB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419E-F5A1-4024-8C8F-AB43D524236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D3AD-0D57-4B8E-A5CD-52F80FB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D8419E-F5A1-4024-8C8F-AB43D524236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D3AD-0D57-4B8E-A5CD-52F80FB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8419E-F5A1-4024-8C8F-AB43D5242369}" type="datetimeFigureOut">
              <a:rPr lang="en-US" smtClean="0"/>
              <a:pPr/>
              <a:t>10/31/19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25D3AD-0D57-4B8E-A5CD-52F80FB26FC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f.ethz.ch/en/forecasts-and-indicators/indicators/kof-globalisation-index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kof.ethz.ch/en/forecasts-and-indicators/indicators/kof-globalisation-index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6419" y="892175"/>
            <a:ext cx="4495800" cy="1470025"/>
          </a:xfrm>
        </p:spPr>
        <p:txBody>
          <a:bodyPr>
            <a:normAutofit/>
          </a:bodyPr>
          <a:lstStyle/>
          <a:p>
            <a:r>
              <a:rPr lang="en-US" dirty="0">
                <a:latin typeface="dearJoe 5 CASUAL PRO" panose="02000000000000000000" pitchFamily="2" charset="0"/>
              </a:rPr>
              <a:t>IB HL paper 3: </a:t>
            </a:r>
            <a:br>
              <a:rPr lang="en-US" dirty="0">
                <a:latin typeface="dearJoe 5 CASUAL PRO" panose="02000000000000000000" pitchFamily="2" charset="0"/>
              </a:rPr>
            </a:br>
            <a:r>
              <a:rPr lang="en-US" dirty="0">
                <a:highlight>
                  <a:srgbClr val="00FFFF"/>
                </a:highlight>
                <a:latin typeface="dearJoe 5 CASUAL PRO" panose="02000000000000000000" pitchFamily="2" charset="0"/>
              </a:rPr>
              <a:t>Global interactions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2362200"/>
            <a:ext cx="4876800" cy="2895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Introduction to the impact of globalization on economic, cultural, environmental and political spheres</a:t>
            </a:r>
          </a:p>
        </p:txBody>
      </p:sp>
      <p:pic>
        <p:nvPicPr>
          <p:cNvPr id="4" name="Picture 3" descr="Screen shot 2011-09-06 at 8.20.16 P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20053"/>
            <a:ext cx="3912547" cy="66716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F8D8A7-272B-B741-9B4F-70B2FB6E5218}"/>
              </a:ext>
            </a:extLst>
          </p:cNvPr>
          <p:cNvSpPr txBox="1"/>
          <p:nvPr/>
        </p:nvSpPr>
        <p:spPr>
          <a:xfrm>
            <a:off x="76200" y="20053"/>
            <a:ext cx="487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highlight>
                  <a:srgbClr val="00FFFF"/>
                </a:highlight>
              </a:rPr>
              <a:t>HL TOPIC 1: POWER, PLACES AND NETWORKS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CE739685-399C-6046-BA3F-08C344F5D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dearJoe 5 CASUAL PRO" panose="02000000000000000000" pitchFamily="2" charset="0"/>
              </a:rPr>
              <a:t>Measuring globalisation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209D2-ECF0-594F-947E-0F1735F162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highlight>
                  <a:srgbClr val="00FFFF"/>
                </a:highlight>
                <a:latin typeface="dearJoe 5 CASUAL PRO" panose="02000000000000000000" pitchFamily="2" charset="0"/>
              </a:rPr>
              <a:t>What: </a:t>
            </a:r>
            <a:r>
              <a:rPr lang="en-US" dirty="0" err="1"/>
              <a:t>Globalisation</a:t>
            </a:r>
            <a:r>
              <a:rPr lang="en-US" dirty="0"/>
              <a:t> indices showing how countries participate in global interactions.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dirty="0">
                <a:highlight>
                  <a:srgbClr val="00FFFF"/>
                </a:highlight>
                <a:latin typeface="dearJoe 5 CASUAL PRO" panose="02000000000000000000" pitchFamily="2" charset="0"/>
              </a:rPr>
              <a:t>Why: </a:t>
            </a:r>
            <a:r>
              <a:rPr lang="en-US" dirty="0">
                <a:latin typeface="dearJoe 5 CASUAL PRO" panose="02000000000000000000" pitchFamily="2" charset="0"/>
              </a:rPr>
              <a:t>W</a:t>
            </a:r>
            <a:r>
              <a:rPr lang="en-US" dirty="0"/>
              <a:t>ealthy and powerful places exist at varying scales; the global map is complex and subject to change.</a:t>
            </a:r>
            <a:endParaRPr lang="en-US" dirty="0">
              <a:latin typeface="dearJoe 5 CASUAL PRO" panose="02000000000000000000" pitchFamily="2" charset="0"/>
            </a:endParaRPr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251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A9C76CB0-68B2-1849-9F78-DA5CF32B4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altLang="en-US" dirty="0">
                <a:highlight>
                  <a:srgbClr val="00FFFF"/>
                </a:highlight>
                <a:latin typeface="dearJoe 5 CASUAL PRO" panose="02000000000000000000" pitchFamily="2" charset="0"/>
              </a:rPr>
              <a:t>Measuring </a:t>
            </a:r>
            <a:r>
              <a:rPr lang="en-US" altLang="en-US" dirty="0" err="1">
                <a:highlight>
                  <a:srgbClr val="00FFFF"/>
                </a:highlight>
                <a:latin typeface="dearJoe 5 CASUAL PRO" panose="02000000000000000000" pitchFamily="2" charset="0"/>
              </a:rPr>
              <a:t>globalisation</a:t>
            </a:r>
            <a:endParaRPr lang="en-US" altLang="en-US" dirty="0">
              <a:highlight>
                <a:srgbClr val="00FFFF"/>
              </a:highlight>
              <a:latin typeface="dearJoe 5 CASUAL PRO" panose="02000000000000000000" pitchFamily="2" charset="0"/>
            </a:endParaRPr>
          </a:p>
        </p:txBody>
      </p:sp>
      <p:sp>
        <p:nvSpPr>
          <p:cNvPr id="16386" name="Content Placeholder 2">
            <a:extLst>
              <a:ext uri="{FF2B5EF4-FFF2-40B4-BE49-F238E27FC236}">
                <a16:creationId xmlns:a16="http://schemas.microsoft.com/office/drawing/2014/main" id="{9AD93AD8-0C88-7E43-A604-2DB9E5F01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219200"/>
            <a:ext cx="86868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Levels of </a:t>
            </a:r>
            <a:r>
              <a:rPr lang="en-US" altLang="en-US" sz="2800" dirty="0" err="1">
                <a:cs typeface="Calibri" panose="020F0502020204030204" pitchFamily="34" charset="0"/>
              </a:rPr>
              <a:t>globalisation</a:t>
            </a:r>
            <a:r>
              <a:rPr lang="en-US" altLang="en-US" sz="2800" dirty="0">
                <a:cs typeface="Calibri" panose="020F0502020204030204" pitchFamily="34" charset="0"/>
              </a:rPr>
              <a:t> can be measured to show to what extent countries participate in global interactions. </a:t>
            </a:r>
          </a:p>
          <a:p>
            <a:pPr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There is considerable spatial variation in levels of </a:t>
            </a:r>
            <a:r>
              <a:rPr lang="en-US" altLang="en-US" sz="2800" dirty="0" err="1">
                <a:cs typeface="Calibri" panose="020F0502020204030204" pitchFamily="34" charset="0"/>
              </a:rPr>
              <a:t>globalisation</a:t>
            </a:r>
            <a:r>
              <a:rPr lang="en-US" altLang="en-US" sz="2800" dirty="0">
                <a:cs typeface="Calibri" panose="020F0502020204030204" pitchFamily="34" charset="0"/>
              </a:rPr>
              <a:t>: some countries can be considered to be </a:t>
            </a:r>
            <a:r>
              <a:rPr lang="en-US" altLang="en-US" sz="2800" dirty="0">
                <a:highlight>
                  <a:srgbClr val="00FFFF"/>
                </a:highlight>
                <a:cs typeface="Calibri" panose="020F0502020204030204" pitchFamily="34" charset="0"/>
              </a:rPr>
              <a:t>'cores'</a:t>
            </a:r>
            <a:r>
              <a:rPr lang="en-US" altLang="en-US" sz="2800" dirty="0">
                <a:cs typeface="Calibri" panose="020F0502020204030204" pitchFamily="34" charset="0"/>
              </a:rPr>
              <a:t> (at the </a:t>
            </a:r>
            <a:r>
              <a:rPr lang="en-US" altLang="en-US" sz="2800" dirty="0" err="1">
                <a:cs typeface="Calibri" panose="020F0502020204030204" pitchFamily="34" charset="0"/>
              </a:rPr>
              <a:t>centre</a:t>
            </a:r>
            <a:r>
              <a:rPr lang="en-US" altLang="en-US" sz="2800" dirty="0">
                <a:cs typeface="Calibri" panose="020F0502020204030204" pitchFamily="34" charset="0"/>
              </a:rPr>
              <a:t>) of global interactions, initiating and receiving high volumes of interactions. </a:t>
            </a:r>
          </a:p>
          <a:p>
            <a:pPr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Other areas may be considered to be </a:t>
            </a:r>
            <a:r>
              <a:rPr lang="en-US" altLang="en-US" sz="2800" dirty="0">
                <a:highlight>
                  <a:srgbClr val="00FFFF"/>
                </a:highlight>
                <a:cs typeface="Calibri" panose="020F0502020204030204" pitchFamily="34" charset="0"/>
              </a:rPr>
              <a:t>'peripheral'</a:t>
            </a:r>
            <a:r>
              <a:rPr lang="en-US" altLang="en-US" sz="2800" dirty="0">
                <a:cs typeface="Calibri" panose="020F0502020204030204" pitchFamily="34" charset="0"/>
              </a:rPr>
              <a:t> (on the edge or periphery), initiating and/or receiving low volumes of global interactions. </a:t>
            </a:r>
          </a:p>
          <a:p>
            <a:pPr>
              <a:defRPr/>
            </a:pPr>
            <a:r>
              <a:rPr lang="en-US" altLang="en-US" sz="2800" dirty="0">
                <a:cs typeface="Calibri" panose="020F0502020204030204" pitchFamily="34" charset="0"/>
              </a:rPr>
              <a:t>In between these extremes are the </a:t>
            </a:r>
            <a:r>
              <a:rPr lang="en-US" altLang="en-US" sz="2800" dirty="0">
                <a:highlight>
                  <a:srgbClr val="00FFFF"/>
                </a:highlight>
                <a:cs typeface="Calibri" panose="020F0502020204030204" pitchFamily="34" charset="0"/>
              </a:rPr>
              <a:t>semi-peripheral or transitional </a:t>
            </a:r>
            <a:r>
              <a:rPr lang="en-US" altLang="en-US" sz="2800" dirty="0">
                <a:cs typeface="Calibri" panose="020F0502020204030204" pitchFamily="34" charset="0"/>
              </a:rPr>
              <a:t>regions, in the process of becoming more or less </a:t>
            </a:r>
            <a:r>
              <a:rPr lang="en-US" altLang="en-US" sz="2800" dirty="0" err="1">
                <a:cs typeface="Calibri" panose="020F0502020204030204" pitchFamily="34" charset="0"/>
              </a:rPr>
              <a:t>globalised</a:t>
            </a:r>
            <a:r>
              <a:rPr lang="en-US" altLang="en-US" sz="2800" dirty="0"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822956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12AD2B88-8E49-284F-A3B3-BF41EAC19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" y="654050"/>
            <a:ext cx="8686800" cy="1054100"/>
          </a:xfrm>
        </p:spPr>
        <p:txBody>
          <a:bodyPr lIns="0" tIns="0" rIns="0" bIns="0">
            <a:noAutofit/>
          </a:bodyPr>
          <a:lstStyle/>
          <a:p>
            <a:pPr eaLnBrk="1" hangingPunct="1">
              <a:lnSpc>
                <a:spcPct val="95000"/>
              </a:lnSpc>
            </a:pPr>
            <a:r>
              <a:rPr lang="en-US" altLang="en-US" dirty="0">
                <a:solidFill>
                  <a:srgbClr val="000000"/>
                </a:solidFill>
                <a:highlight>
                  <a:srgbClr val="00FFFF"/>
                </a:highlight>
                <a:latin typeface="dearJoe 5 CASUAL PRO" panose="02000000000000000000" pitchFamily="2" charset="0"/>
              </a:rPr>
              <a:t>How would you measure globalization?</a:t>
            </a: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C84513FE-170E-174F-8ED5-ACBC2DE20B2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801687" y="1729921"/>
            <a:ext cx="7693025" cy="4178300"/>
          </a:xfrm>
        </p:spPr>
        <p:txBody>
          <a:bodyPr lIns="0" tIns="0" rIns="0" bIns="0"/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  <a:buFont typeface="Arial" charset="0"/>
              <a:buNone/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Think of approx. 5-10 ways of measuring the degree to which a country is globalized.</a:t>
            </a:r>
            <a:endParaRPr lang="en-US" dirty="0"/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In each case justify your choice of measure.</a:t>
            </a:r>
            <a:endParaRPr lang="en-US" dirty="0"/>
          </a:p>
          <a:p>
            <a:pPr lvl="1" indent="-308610" algn="l" eaLnBrk="1" hangingPunct="1">
              <a:lnSpc>
                <a:spcPct val="95000"/>
              </a:lnSpc>
              <a:spcBef>
                <a:spcPct val="0"/>
              </a:spcBef>
              <a:buClr>
                <a:srgbClr val="000000"/>
              </a:buClr>
              <a:buFontTx/>
              <a:buChar char="•"/>
              <a:defRPr/>
            </a:pPr>
            <a:r>
              <a:rPr lang="en-US" sz="3200" dirty="0">
                <a:solidFill>
                  <a:srgbClr val="000000"/>
                </a:solidFill>
                <a:latin typeface="Arial" charset="0"/>
              </a:rPr>
              <a:t>Try to group the measures - come up with your own group headings.</a:t>
            </a:r>
          </a:p>
        </p:txBody>
      </p:sp>
    </p:spTree>
    <p:extLst>
      <p:ext uri="{BB962C8B-B14F-4D97-AF65-F5344CB8AC3E}">
        <p14:creationId xmlns:p14="http://schemas.microsoft.com/office/powerpoint/2010/main" val="3104931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2D66-7EB5-BA47-A1E7-1FD66B77C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6CA5BE-AACF-EE4B-90FD-D9423BAFB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Rank the following characteristics of globalization in order of importance in a 9-card diamond ranking.</a:t>
            </a:r>
          </a:p>
          <a:p>
            <a:r>
              <a:rPr lang="en-US" dirty="0"/>
              <a:t>Flows of trade</a:t>
            </a:r>
          </a:p>
          <a:p>
            <a:r>
              <a:rPr lang="en-US" dirty="0"/>
              <a:t>Flows of foreign direct investment (FDI) and portfolio investment</a:t>
            </a:r>
          </a:p>
          <a:p>
            <a:r>
              <a:rPr lang="en-US" dirty="0"/>
              <a:t>Level of barriers to trade and flows</a:t>
            </a:r>
          </a:p>
          <a:p>
            <a:r>
              <a:rPr lang="en-US" dirty="0"/>
              <a:t>International telephone traffic</a:t>
            </a:r>
          </a:p>
          <a:p>
            <a:r>
              <a:rPr lang="en-US" dirty="0"/>
              <a:t>Tourism both to and from a place</a:t>
            </a:r>
          </a:p>
          <a:p>
            <a:r>
              <a:rPr lang="en-US" dirty="0"/>
              <a:t>Size of foreign population</a:t>
            </a:r>
          </a:p>
          <a:p>
            <a:r>
              <a:rPr lang="en-US" dirty="0"/>
              <a:t>Information flows (Internet users, television ownership, trade in newspapers)</a:t>
            </a:r>
          </a:p>
          <a:p>
            <a:r>
              <a:rPr lang="en-US" dirty="0"/>
              <a:t>The number of embassies</a:t>
            </a:r>
          </a:p>
          <a:p>
            <a:r>
              <a:rPr lang="en-US" dirty="0"/>
              <a:t>Membership of international organizations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D9CCA2-B36F-4D4B-A4AB-B8D75000C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687" y="4953000"/>
            <a:ext cx="3289490" cy="150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45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1 Título">
            <a:extLst>
              <a:ext uri="{FF2B5EF4-FFF2-40B4-BE49-F238E27FC236}">
                <a16:creationId xmlns:a16="http://schemas.microsoft.com/office/drawing/2014/main" id="{0998AE1E-038B-A243-BEEC-A0E8A4E00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dirty="0">
                <a:highlight>
                  <a:srgbClr val="00FFFF"/>
                </a:highlight>
                <a:latin typeface="dearJoe 5 CASUAL PRO" panose="02000000000000000000" pitchFamily="2" charset="0"/>
              </a:rPr>
              <a:t>KOF Index</a:t>
            </a:r>
          </a:p>
        </p:txBody>
      </p:sp>
      <p:sp>
        <p:nvSpPr>
          <p:cNvPr id="19458" name="2 Marcador de contenido">
            <a:extLst>
              <a:ext uri="{FF2B5EF4-FFF2-40B4-BE49-F238E27FC236}">
                <a16:creationId xmlns:a16="http://schemas.microsoft.com/office/drawing/2014/main" id="{BCA2A11B-3AC2-7D46-A95E-9FF7DE330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5538"/>
            <a:ext cx="8507413" cy="5257800"/>
          </a:xfrm>
        </p:spPr>
        <p:txBody>
          <a:bodyPr>
            <a:normAutofit lnSpcReduction="10000"/>
          </a:bodyPr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dirty="0"/>
          </a:p>
          <a:p>
            <a:r>
              <a:rPr lang="en-US" altLang="en-US" dirty="0"/>
              <a:t>The KOF Index of Globalization is an index of the </a:t>
            </a:r>
            <a:r>
              <a:rPr lang="en-US" altLang="en-US" b="1" dirty="0"/>
              <a:t>degree of globalization of 122 countries</a:t>
            </a:r>
            <a:r>
              <a:rPr lang="en-US" altLang="en-US" dirty="0"/>
              <a:t>. </a:t>
            </a:r>
          </a:p>
          <a:p>
            <a:r>
              <a:rPr lang="en-US" altLang="en-US" dirty="0"/>
              <a:t>It was conceived by Axel Dreher at the </a:t>
            </a:r>
            <a:r>
              <a:rPr lang="en-US" altLang="en-US" dirty="0" err="1"/>
              <a:t>Konjunkturforschungsstelle</a:t>
            </a:r>
            <a:r>
              <a:rPr lang="en-US" altLang="en-US" dirty="0"/>
              <a:t> of ETH Zurich, in Switzerland. </a:t>
            </a:r>
          </a:p>
          <a:p>
            <a:r>
              <a:rPr lang="en-US" altLang="en-US" dirty="0"/>
              <a:t>It was first published in 2002, and covered the period from 1970 until that year. </a:t>
            </a:r>
          </a:p>
          <a:p>
            <a:r>
              <a:rPr lang="en-US" altLang="en-US" dirty="0"/>
              <a:t>A new version of it was published in 2017 . It is measured on a scale from 0.00 – 100.00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7224069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1 Título">
            <a:extLst>
              <a:ext uri="{FF2B5EF4-FFF2-40B4-BE49-F238E27FC236}">
                <a16:creationId xmlns:a16="http://schemas.microsoft.com/office/drawing/2014/main" id="{C9892CDE-DADF-A746-8597-6D71AF63E8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MX" altLang="en-US" dirty="0">
                <a:highlight>
                  <a:srgbClr val="00FFFF"/>
                </a:highlight>
                <a:latin typeface="dearJoe 5 CASUAL PRO" panose="02000000000000000000" pitchFamily="2" charset="0"/>
              </a:rPr>
              <a:t>3 Dimensions Of The KOF Index</a:t>
            </a:r>
          </a:p>
        </p:txBody>
      </p:sp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2858E401-C67C-D149-991A-36C0FFBE65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s-MX" altLang="en-US" b="1" u="sng" dirty="0"/>
              <a:t>Economic Globalisation</a:t>
            </a:r>
            <a:r>
              <a:rPr lang="es-MX" altLang="en-US" b="1" dirty="0"/>
              <a:t>: </a:t>
            </a:r>
            <a:r>
              <a:rPr lang="es-MX" altLang="en-US" dirty="0"/>
              <a:t>Long distance flows of goods, capital and services</a:t>
            </a:r>
            <a:r>
              <a:rPr lang="en-GB" altLang="en-US" dirty="0"/>
              <a:t>, as well as information and perceptions that a company market exchanges.</a:t>
            </a:r>
          </a:p>
          <a:p>
            <a:pPr eaLnBrk="1" hangingPunct="1"/>
            <a:r>
              <a:rPr lang="en-GB" altLang="en-US" b="1" u="sng" dirty="0"/>
              <a:t>Political Globalisation</a:t>
            </a:r>
            <a:r>
              <a:rPr lang="en-GB" altLang="en-US" b="1" dirty="0"/>
              <a:t>: </a:t>
            </a:r>
            <a:r>
              <a:rPr lang="en-GB" altLang="en-US" dirty="0"/>
              <a:t>Diffusion of government policies.</a:t>
            </a:r>
          </a:p>
          <a:p>
            <a:pPr eaLnBrk="1" hangingPunct="1"/>
            <a:r>
              <a:rPr lang="en-GB" altLang="en-US" b="1" u="sng" dirty="0"/>
              <a:t>Social Globalisation</a:t>
            </a:r>
            <a:r>
              <a:rPr lang="en-GB" altLang="en-US" b="1" dirty="0"/>
              <a:t>: </a:t>
            </a:r>
            <a:r>
              <a:rPr lang="en-GB" altLang="en-US" dirty="0"/>
              <a:t>Expressed as the spread of ideas, information, images, and people.</a:t>
            </a:r>
            <a:endParaRPr lang="es-MX" alt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12464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5398FF6-29DA-DD43-AF03-46CE15C89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latin typeface="dearJoe 5 CASUAL PRO" panose="02000000000000000000" pitchFamily="2" charset="0"/>
              </a:rPr>
              <a:t>Weightings of the KOF index</a:t>
            </a:r>
          </a:p>
        </p:txBody>
      </p:sp>
      <p:pic>
        <p:nvPicPr>
          <p:cNvPr id="21506" name="Content Placeholder 4">
            <a:extLst>
              <a:ext uri="{FF2B5EF4-FFF2-40B4-BE49-F238E27FC236}">
                <a16:creationId xmlns:a16="http://schemas.microsoft.com/office/drawing/2014/main" id="{A828A9E1-0D7A-E74E-8A0D-5CDE189F88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775" y="2492375"/>
            <a:ext cx="8229600" cy="1458913"/>
          </a:xfrm>
        </p:spPr>
      </p:pic>
      <p:pic>
        <p:nvPicPr>
          <p:cNvPr id="21507" name="Picture 2">
            <a:extLst>
              <a:ext uri="{FF2B5EF4-FFF2-40B4-BE49-F238E27FC236}">
                <a16:creationId xmlns:a16="http://schemas.microsoft.com/office/drawing/2014/main" id="{4F1F3617-B018-7542-B769-D10C039186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4395788"/>
            <a:ext cx="26638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>
            <a:extLst>
              <a:ext uri="{FF2B5EF4-FFF2-40B4-BE49-F238E27FC236}">
                <a16:creationId xmlns:a16="http://schemas.microsoft.com/office/drawing/2014/main" id="{32F4E825-3A15-8C47-BD32-5B82C0522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4394200"/>
            <a:ext cx="3113087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>
            <a:extLst>
              <a:ext uri="{FF2B5EF4-FFF2-40B4-BE49-F238E27FC236}">
                <a16:creationId xmlns:a16="http://schemas.microsoft.com/office/drawing/2014/main" id="{0E250A63-8502-804D-AC9A-78BE51F65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363" y="4394200"/>
            <a:ext cx="2790825" cy="193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1278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>
            <a:extLst>
              <a:ext uri="{FF2B5EF4-FFF2-40B4-BE49-F238E27FC236}">
                <a16:creationId xmlns:a16="http://schemas.microsoft.com/office/drawing/2014/main" id="{4A23AF74-3D36-F546-825E-8C87ED43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>
                <a:latin typeface="dearJoe 5 CASUAL PRO" panose="02000000000000000000" pitchFamily="2" charset="0"/>
              </a:rPr>
              <a:t>What factors are included in the KOF index?</a:t>
            </a:r>
          </a:p>
        </p:txBody>
      </p:sp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C64C4C82-2503-F54F-BECA-2E5E575A16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The KOF index uses many variables for each criterion, and these are individually weighted too. Can you correctly classify them into the three criteria? </a:t>
            </a:r>
          </a:p>
          <a:p>
            <a:endParaRPr lang="en-US" altLang="en-US" dirty="0"/>
          </a:p>
        </p:txBody>
      </p:sp>
      <p:pic>
        <p:nvPicPr>
          <p:cNvPr id="22531" name="Picture 2">
            <a:extLst>
              <a:ext uri="{FF2B5EF4-FFF2-40B4-BE49-F238E27FC236}">
                <a16:creationId xmlns:a16="http://schemas.microsoft.com/office/drawing/2014/main" id="{C6BFD77B-94B9-944C-8038-05B1EF553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3883025"/>
            <a:ext cx="26638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2" name="Picture 2">
            <a:extLst>
              <a:ext uri="{FF2B5EF4-FFF2-40B4-BE49-F238E27FC236}">
                <a16:creationId xmlns:a16="http://schemas.microsoft.com/office/drawing/2014/main" id="{3ACB7E23-6EEB-394D-A84F-FD3C57C7B5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890963"/>
            <a:ext cx="3113087" cy="191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2">
            <a:extLst>
              <a:ext uri="{FF2B5EF4-FFF2-40B4-BE49-F238E27FC236}">
                <a16:creationId xmlns:a16="http://schemas.microsoft.com/office/drawing/2014/main" id="{A3D4E689-FC06-CF42-ACDC-B629A4F848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788" y="3862388"/>
            <a:ext cx="279082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967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68AE-E950-2044-92F3-51204F3FB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87D5CC-C808-E743-A45A-97E2C37B65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23900"/>
            <a:ext cx="8101230" cy="5410200"/>
          </a:xfrm>
        </p:spPr>
      </p:pic>
    </p:spTree>
    <p:extLst>
      <p:ext uri="{BB962C8B-B14F-4D97-AF65-F5344CB8AC3E}">
        <p14:creationId xmlns:p14="http://schemas.microsoft.com/office/powerpoint/2010/main" val="30268265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3">
            <a:extLst>
              <a:ext uri="{FF2B5EF4-FFF2-40B4-BE49-F238E27FC236}">
                <a16:creationId xmlns:a16="http://schemas.microsoft.com/office/drawing/2014/main" id="{D67D10DF-3780-5E45-B35C-58C820BBD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8610600" cy="39178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>
            <a:extLst>
              <a:ext uri="{FF2B5EF4-FFF2-40B4-BE49-F238E27FC236}">
                <a16:creationId xmlns:a16="http://schemas.microsoft.com/office/drawing/2014/main" id="{209413DC-F825-404F-A95B-EEE0CDF7D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352800"/>
            <a:ext cx="4439264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77838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9" y="1449722"/>
            <a:ext cx="9079542" cy="3599985"/>
          </a:xfrm>
        </p:spPr>
      </p:pic>
    </p:spTree>
    <p:extLst>
      <p:ext uri="{BB962C8B-B14F-4D97-AF65-F5344CB8AC3E}">
        <p14:creationId xmlns:p14="http://schemas.microsoft.com/office/powerpoint/2010/main" val="7056521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>
            <a:extLst>
              <a:ext uri="{FF2B5EF4-FFF2-40B4-BE49-F238E27FC236}">
                <a16:creationId xmlns:a16="http://schemas.microsoft.com/office/drawing/2014/main" id="{FB1CC741-4FC7-AF48-9B8C-62712FEA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8161337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2">
            <a:extLst>
              <a:ext uri="{FF2B5EF4-FFF2-40B4-BE49-F238E27FC236}">
                <a16:creationId xmlns:a16="http://schemas.microsoft.com/office/drawing/2014/main" id="{DF7DBB87-62FD-3542-81FD-C8BDFB626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599" y="2514600"/>
            <a:ext cx="520930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4081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2">
            <a:extLst>
              <a:ext uri="{FF2B5EF4-FFF2-40B4-BE49-F238E27FC236}">
                <a16:creationId xmlns:a16="http://schemas.microsoft.com/office/drawing/2014/main" id="{93595149-E4E6-2647-B726-A3517BB3E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6200"/>
            <a:ext cx="4391819" cy="3048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3">
            <a:extLst>
              <a:ext uri="{FF2B5EF4-FFF2-40B4-BE49-F238E27FC236}">
                <a16:creationId xmlns:a16="http://schemas.microsoft.com/office/drawing/2014/main" id="{496C55C1-75C8-A14A-9147-B4C0036C8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0"/>
            <a:ext cx="7827963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535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15F05501-9368-6D4A-9FD2-548B8440C3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/>
              <a:t>Predict – top 5 globalised countries according to KOF……</a:t>
            </a:r>
          </a:p>
        </p:txBody>
      </p:sp>
      <p:pic>
        <p:nvPicPr>
          <p:cNvPr id="23554" name="Content Placeholder 2">
            <a:extLst>
              <a:ext uri="{FF2B5EF4-FFF2-40B4-BE49-F238E27FC236}">
                <a16:creationId xmlns:a16="http://schemas.microsoft.com/office/drawing/2014/main" id="{D062A697-5028-2148-AE3E-0865AC1999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088" y="2940050"/>
            <a:ext cx="8229600" cy="3479800"/>
          </a:xfrm>
        </p:spPr>
      </p:pic>
      <p:pic>
        <p:nvPicPr>
          <p:cNvPr id="23555" name="Picture 3" descr="C:\Users\julies\AppData\Local\Microsoft\Windows\Temporary Internet Files\Content.IE5\V6TDU0V1\MCj04415210000[1].wmf">
            <a:extLst>
              <a:ext uri="{FF2B5EF4-FFF2-40B4-BE49-F238E27FC236}">
                <a16:creationId xmlns:a16="http://schemas.microsoft.com/office/drawing/2014/main" id="{639D3A53-7CD5-DF41-B67C-6F1B8FD2B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846138"/>
            <a:ext cx="2024062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8523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>
            <a:extLst>
              <a:ext uri="{FF2B5EF4-FFF2-40B4-BE49-F238E27FC236}">
                <a16:creationId xmlns:a16="http://schemas.microsoft.com/office/drawing/2014/main" id="{6DB9543C-6285-E24B-8D87-C0E6CC10B5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730023"/>
            <a:ext cx="2438400" cy="1143000"/>
          </a:xfrm>
        </p:spPr>
        <p:txBody>
          <a:bodyPr>
            <a:noAutofit/>
          </a:bodyPr>
          <a:lstStyle/>
          <a:p>
            <a:r>
              <a:rPr lang="en-US" altLang="en-US" sz="4800" dirty="0">
                <a:highlight>
                  <a:srgbClr val="00FFFF"/>
                </a:highlight>
                <a:latin typeface="dearJoe 5 CASUAL PRO" panose="02000000000000000000" pitchFamily="2" charset="0"/>
              </a:rPr>
              <a:t>2017 KOF </a:t>
            </a:r>
            <a:br>
              <a:rPr lang="en-US" altLang="en-US" sz="4800" dirty="0">
                <a:highlight>
                  <a:srgbClr val="00FFFF"/>
                </a:highlight>
                <a:latin typeface="dearJoe 5 CASUAL PRO" panose="02000000000000000000" pitchFamily="2" charset="0"/>
              </a:rPr>
            </a:br>
            <a:r>
              <a:rPr lang="en-US" altLang="en-US" sz="4800" dirty="0">
                <a:highlight>
                  <a:srgbClr val="00FFFF"/>
                </a:highlight>
                <a:latin typeface="dearJoe 5 CASUAL PRO" panose="02000000000000000000" pitchFamily="2" charset="0"/>
              </a:rPr>
              <a:t>rankings</a:t>
            </a:r>
          </a:p>
        </p:txBody>
      </p:sp>
      <p:pic>
        <p:nvPicPr>
          <p:cNvPr id="28674" name="Content Placeholder 5">
            <a:extLst>
              <a:ext uri="{FF2B5EF4-FFF2-40B4-BE49-F238E27FC236}">
                <a16:creationId xmlns:a16="http://schemas.microsoft.com/office/drawing/2014/main" id="{053510D8-BF67-474A-8A50-7C98BA84E90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1" y="1799746"/>
            <a:ext cx="3124200" cy="478361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00F1AE-C1D8-7D43-ABD8-3B35503A37B0}"/>
              </a:ext>
            </a:extLst>
          </p:cNvPr>
          <p:cNvSpPr txBox="1"/>
          <p:nvPr/>
        </p:nvSpPr>
        <p:spPr>
          <a:xfrm>
            <a:off x="152400" y="3132024"/>
            <a:ext cx="4114800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sz="2400" dirty="0"/>
              <a:t>What are the most and least globalised countries according to the KOF Index?</a:t>
            </a:r>
          </a:p>
          <a:p>
            <a:pPr marL="514350" indent="-514350" eaLnBrk="1" hangingPunct="1">
              <a:buFont typeface="+mj-lt"/>
              <a:buAutoNum type="arabicPeriod"/>
              <a:defRPr/>
            </a:pPr>
            <a:r>
              <a:rPr lang="en-GB" sz="2400" dirty="0"/>
              <a:t>What are the reasons behind low-globalisation status?</a:t>
            </a:r>
          </a:p>
          <a:p>
            <a:pPr eaLnBrk="1" hangingPunct="1">
              <a:defRPr/>
            </a:pPr>
            <a:r>
              <a:rPr lang="en-GB" sz="2400" dirty="0"/>
              <a:t>Read this </a:t>
            </a:r>
            <a:r>
              <a:rPr lang="en-GB" sz="2400" dirty="0">
                <a:hlinkClick r:id="rId3"/>
              </a:rPr>
              <a:t>KOF press </a:t>
            </a:r>
            <a:r>
              <a:rPr lang="en-GB" sz="2400" dirty="0"/>
              <a:t>release to help with your analysis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28676" name="Picture 7">
            <a:extLst>
              <a:ext uri="{FF2B5EF4-FFF2-40B4-BE49-F238E27FC236}">
                <a16:creationId xmlns:a16="http://schemas.microsoft.com/office/drawing/2014/main" id="{D31FBB59-580F-124E-BDAE-AFBBD61B6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543" y="-10886"/>
            <a:ext cx="3466598" cy="280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9830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>
            <a:extLst>
              <a:ext uri="{FF2B5EF4-FFF2-40B4-BE49-F238E27FC236}">
                <a16:creationId xmlns:a16="http://schemas.microsoft.com/office/drawing/2014/main" id="{4BBD3C36-E703-7540-B023-58633EF14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9950" y="274638"/>
            <a:ext cx="4006850" cy="1143000"/>
          </a:xfrm>
        </p:spPr>
        <p:txBody>
          <a:bodyPr>
            <a:normAutofit fontScale="90000"/>
          </a:bodyPr>
          <a:lstStyle/>
          <a:p>
            <a:r>
              <a:rPr lang="en-US" altLang="en-US">
                <a:hlinkClick r:id="rId2"/>
              </a:rPr>
              <a:t>Animated  version</a:t>
            </a:r>
            <a:endParaRPr lang="en-US" altLang="en-US"/>
          </a:p>
        </p:txBody>
      </p:sp>
      <p:sp>
        <p:nvSpPr>
          <p:cNvPr id="29698" name="TextBox 4">
            <a:extLst>
              <a:ext uri="{FF2B5EF4-FFF2-40B4-BE49-F238E27FC236}">
                <a16:creationId xmlns:a16="http://schemas.microsoft.com/office/drawing/2014/main" id="{24F2FF43-50CF-DE43-8F19-EDA9CEB6C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5225" y="1773238"/>
            <a:ext cx="3530600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>
                <a:latin typeface="dearJoe 5 CASUAL PRO" panose="02000000000000000000" pitchFamily="2" charset="0"/>
              </a:rPr>
              <a:t>Task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/>
              <a:t>1. Describe how the worldwide level of globalisation changed between 1970 and 2012. </a:t>
            </a:r>
            <a:endParaRPr lang="en-US" altLang="en-US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2. How may we explain the pattern shown on this map? </a:t>
            </a:r>
          </a:p>
        </p:txBody>
      </p:sp>
      <p:pic>
        <p:nvPicPr>
          <p:cNvPr id="29699" name="Content Placeholder 4">
            <a:extLst>
              <a:ext uri="{FF2B5EF4-FFF2-40B4-BE49-F238E27FC236}">
                <a16:creationId xmlns:a16="http://schemas.microsoft.com/office/drawing/2014/main" id="{94869C8C-2465-0E48-B405-E572A6D44FA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363538"/>
            <a:ext cx="4679950" cy="5922962"/>
          </a:xfrm>
        </p:spPr>
      </p:pic>
    </p:spTree>
    <p:extLst>
      <p:ext uri="{BB962C8B-B14F-4D97-AF65-F5344CB8AC3E}">
        <p14:creationId xmlns:p14="http://schemas.microsoft.com/office/powerpoint/2010/main" val="37872291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8AF9075-0D78-DB40-9636-0ADBFE00E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5435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317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AD8F45E-5DD4-0F45-A65E-0F64B88F42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0"/>
            <a:ext cx="4462796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43A2DE3-4F99-3545-9D5C-9564C38C4FF5}"/>
              </a:ext>
            </a:extLst>
          </p:cNvPr>
          <p:cNvSpPr txBox="1"/>
          <p:nvPr/>
        </p:nvSpPr>
        <p:spPr>
          <a:xfrm>
            <a:off x="152400" y="1949793"/>
            <a:ext cx="3505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dearJoe 5 CASUAL PRO" panose="02000000000000000000" pitchFamily="2" charset="0"/>
              </a:rPr>
              <a:t>Globalisation</a:t>
            </a:r>
            <a:endParaRPr lang="en-US" sz="4400" dirty="0">
              <a:latin typeface="dearJoe 5 CASUAL PRO" panose="02000000000000000000" pitchFamily="2" charset="0"/>
            </a:endParaRPr>
          </a:p>
          <a:p>
            <a:pPr algn="ctr"/>
            <a:r>
              <a:rPr lang="en-US" sz="4400" dirty="0">
                <a:latin typeface="dearJoe 5 CASUAL PRO" panose="02000000000000000000" pitchFamily="2" charset="0"/>
              </a:rPr>
              <a:t>patterns </a:t>
            </a:r>
          </a:p>
        </p:txBody>
      </p:sp>
    </p:spTree>
    <p:extLst>
      <p:ext uri="{BB962C8B-B14F-4D97-AF65-F5344CB8AC3E}">
        <p14:creationId xmlns:p14="http://schemas.microsoft.com/office/powerpoint/2010/main" val="6109270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2">
            <a:extLst>
              <a:ext uri="{FF2B5EF4-FFF2-40B4-BE49-F238E27FC236}">
                <a16:creationId xmlns:a16="http://schemas.microsoft.com/office/drawing/2014/main" id="{5B3A37BC-80C5-E549-A1A8-9EE2CB818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838200"/>
            <a:ext cx="8502602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25679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2">
            <a:extLst>
              <a:ext uri="{FF2B5EF4-FFF2-40B4-BE49-F238E27FC236}">
                <a16:creationId xmlns:a16="http://schemas.microsoft.com/office/drawing/2014/main" id="{DF5DA4AA-FF01-6B49-95A5-65CA31889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96136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9785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>
            <a:extLst>
              <a:ext uri="{FF2B5EF4-FFF2-40B4-BE49-F238E27FC236}">
                <a16:creationId xmlns:a16="http://schemas.microsoft.com/office/drawing/2014/main" id="{16E202FD-F01D-FA45-ABF6-23F1760E2D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609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GB" altLang="en-US" sz="2800" dirty="0">
                <a:highlight>
                  <a:srgbClr val="00FFFF"/>
                </a:highlight>
              </a:rPr>
              <a:t>KOF – Globalization Index for Australia and China 1970 – 2006 (Left and right graphs)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32770" name="Content Placeholder 2">
            <a:extLst>
              <a:ext uri="{FF2B5EF4-FFF2-40B4-BE49-F238E27FC236}">
                <a16:creationId xmlns:a16="http://schemas.microsoft.com/office/drawing/2014/main" id="{AF8BB0B3-058B-1A48-A3F5-6EEFAB1D8B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3500438"/>
            <a:ext cx="8229600" cy="452596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r>
              <a:rPr lang="en-GB" altLang="en-US" dirty="0"/>
              <a:t>  </a:t>
            </a:r>
            <a:endParaRPr lang="en-US" altLang="en-US" dirty="0"/>
          </a:p>
          <a:p>
            <a:pPr>
              <a:buFont typeface="Arial" panose="020B0604020202020204" pitchFamily="34" charset="0"/>
              <a:buNone/>
            </a:pPr>
            <a:r>
              <a:rPr lang="en-GB" altLang="en-US" sz="2000" dirty="0"/>
              <a:t>(a)  Describe the trends for Australia and China between 1970 and 2006.</a:t>
            </a:r>
            <a:endParaRPr lang="en-US" altLang="en-US" sz="2000" dirty="0"/>
          </a:p>
          <a:p>
            <a:pPr>
              <a:buFont typeface="Arial" panose="020B0604020202020204" pitchFamily="34" charset="0"/>
              <a:buNone/>
            </a:pPr>
            <a:r>
              <a:rPr lang="en-GB" altLang="en-US" sz="2000" dirty="0"/>
              <a:t>(b)  Suggest reasons for the differences in the trends.</a:t>
            </a:r>
            <a:endParaRPr lang="en-US" altLang="en-US" sz="2000" dirty="0"/>
          </a:p>
          <a:p>
            <a:pPr>
              <a:buFont typeface="Arial" panose="020B0604020202020204" pitchFamily="34" charset="0"/>
              <a:buNone/>
            </a:pPr>
            <a:r>
              <a:rPr lang="en-GB" altLang="en-US" sz="2000" dirty="0"/>
              <a:t>(c)  Referring to the two maps below select one country which shows a different trend in its level and rate of globalization.</a:t>
            </a:r>
            <a:endParaRPr lang="en-US" altLang="en-US" sz="2000" dirty="0"/>
          </a:p>
          <a:p>
            <a:pPr>
              <a:buFont typeface="Arial" panose="020B0604020202020204" pitchFamily="34" charset="0"/>
              <a:buNone/>
            </a:pPr>
            <a:r>
              <a:rPr lang="en-GB" altLang="en-US" sz="2000" dirty="0"/>
              <a:t>(d)  Examine the reasons why the level and rate of globalization varies between countries</a:t>
            </a:r>
            <a:r>
              <a:rPr lang="en-GB" altLang="en-US" sz="2000" b="1" i="1" dirty="0"/>
              <a:t>.</a:t>
            </a:r>
            <a:endParaRPr lang="en-US" altLang="en-US" sz="2000" dirty="0"/>
          </a:p>
        </p:txBody>
      </p:sp>
      <p:pic>
        <p:nvPicPr>
          <p:cNvPr id="32771" name="Picture 6">
            <a:extLst>
              <a:ext uri="{FF2B5EF4-FFF2-40B4-BE49-F238E27FC236}">
                <a16:creationId xmlns:a16="http://schemas.microsoft.com/office/drawing/2014/main" id="{221CC6D9-BD3D-C342-9CFB-425031994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125538"/>
            <a:ext cx="7969250" cy="273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615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257300" y="990600"/>
            <a:ext cx="7010400" cy="4114800"/>
          </a:xfrm>
          <a:prstGeom prst="cloudCallout">
            <a:avLst>
              <a:gd name="adj1" fmla="val -58411"/>
              <a:gd name="adj2" fmla="val -5443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590800" y="2692568"/>
            <a:ext cx="43434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dirty="0" err="1">
                <a:solidFill>
                  <a:schemeClr val="bg1"/>
                </a:solidFill>
                <a:latin typeface="dearJoe 5 CASUAL PRO" panose="02000000000000000000" pitchFamily="2" charset="0"/>
              </a:rPr>
              <a:t>Globalisation</a:t>
            </a:r>
            <a:endParaRPr lang="en-US" sz="6000" dirty="0">
              <a:solidFill>
                <a:schemeClr val="bg1"/>
              </a:solidFill>
              <a:latin typeface="dearJoe 5 CASUAL PRO" panose="02000000000000000000" pitchFamily="2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>
            <a:extLst>
              <a:ext uri="{FF2B5EF4-FFF2-40B4-BE49-F238E27FC236}">
                <a16:creationId xmlns:a16="http://schemas.microsoft.com/office/drawing/2014/main" id="{96208D95-66DB-9248-88A9-D5C8A7B230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1967" y="165099"/>
            <a:ext cx="7693025" cy="1054101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altLang="en-US" dirty="0">
                <a:solidFill>
                  <a:srgbClr val="000000"/>
                </a:solidFill>
                <a:highlight>
                  <a:srgbClr val="00FFFF"/>
                </a:highlight>
                <a:latin typeface="dearJoe 5 CASUAL PRO" panose="02000000000000000000" pitchFamily="2" charset="0"/>
              </a:rPr>
              <a:t>Example questions</a:t>
            </a:r>
          </a:p>
        </p:txBody>
      </p:sp>
      <p:sp>
        <p:nvSpPr>
          <p:cNvPr id="33794" name="Rectangle 2">
            <a:extLst>
              <a:ext uri="{FF2B5EF4-FFF2-40B4-BE49-F238E27FC236}">
                <a16:creationId xmlns:a16="http://schemas.microsoft.com/office/drawing/2014/main" id="{2F711C8F-DA64-2B4D-9222-3BB0AAB41C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3400" y="1143000"/>
            <a:ext cx="8077200" cy="2895600"/>
          </a:xfrm>
        </p:spPr>
        <p:txBody>
          <a:bodyPr lIns="0" tIns="0" rIns="0" bIns="0">
            <a:normAutofit fontScale="55000" lnSpcReduction="20000"/>
          </a:bodyPr>
          <a:lstStyle/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4200" dirty="0">
                <a:solidFill>
                  <a:schemeClr val="tx1"/>
                </a:solidFill>
              </a:rPr>
              <a:t>Using examples, explain how a country’s global interactions can be measured [12]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altLang="en-US" sz="420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4200" dirty="0">
                <a:solidFill>
                  <a:schemeClr val="tx1"/>
                </a:solidFill>
              </a:rPr>
              <a:t>Give an example of a measurement of globalization and evaluate its effectiveness in describing patterns of globalization. (12)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altLang="en-US" sz="420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4200" dirty="0">
                <a:solidFill>
                  <a:schemeClr val="tx1"/>
                </a:solidFill>
              </a:rPr>
              <a:t>Describe the spread of globalization using one official index that you have studied (12)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altLang="en-US" sz="4200" dirty="0">
              <a:solidFill>
                <a:schemeClr val="tx1"/>
              </a:solidFill>
            </a:endParaRP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r>
              <a:rPr lang="en-US" altLang="en-US" sz="4200" dirty="0">
                <a:solidFill>
                  <a:schemeClr val="tx1"/>
                </a:solidFill>
              </a:rPr>
              <a:t>Describe how one prominent index measures global interaction. (12 marks)</a:t>
            </a:r>
          </a:p>
          <a:p>
            <a:pPr algn="l" eaLnBrk="1" hangingPunct="1">
              <a:lnSpc>
                <a:spcPct val="95000"/>
              </a:lnSpc>
              <a:spcBef>
                <a:spcPct val="0"/>
              </a:spcBef>
            </a:pPr>
            <a:endParaRPr lang="en-US" altLang="en-US" sz="2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2525DBF-6271-7549-BB86-EAA2FDAA2E9E}"/>
              </a:ext>
            </a:extLst>
          </p:cNvPr>
          <p:cNvSpPr txBox="1"/>
          <p:nvPr/>
        </p:nvSpPr>
        <p:spPr>
          <a:xfrm>
            <a:off x="2667000" y="4038600"/>
            <a:ext cx="5697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You can see that these questions rely on your understanding of </a:t>
            </a:r>
            <a:r>
              <a:rPr lang="en-US" sz="2400" dirty="0">
                <a:highlight>
                  <a:srgbClr val="00FFFF"/>
                </a:highlight>
              </a:rPr>
              <a:t>how the KOF index measures globalization</a:t>
            </a:r>
            <a:r>
              <a:rPr lang="en-US" sz="2400" dirty="0"/>
              <a:t>, as well as the </a:t>
            </a:r>
            <a:r>
              <a:rPr lang="en-US" sz="2400" dirty="0">
                <a:highlight>
                  <a:srgbClr val="00FFFF"/>
                </a:highlight>
              </a:rPr>
              <a:t>strengths and weaknesses </a:t>
            </a:r>
            <a:r>
              <a:rPr lang="en-US" sz="2400" dirty="0"/>
              <a:t>of the approach.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We will now look at the strengths and weaknesses of the index.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F63AE7-C71A-764A-B004-8D164DF102EF}"/>
              </a:ext>
            </a:extLst>
          </p:cNvPr>
          <p:cNvSpPr txBox="1"/>
          <p:nvPr/>
        </p:nvSpPr>
        <p:spPr>
          <a:xfrm>
            <a:off x="533400" y="4419600"/>
            <a:ext cx="18879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Kognity</a:t>
            </a:r>
            <a:r>
              <a:rPr lang="en-US" dirty="0">
                <a:solidFill>
                  <a:srgbClr val="FF0000"/>
                </a:solidFill>
              </a:rPr>
              <a:t> 4.1.1 can be used to help you further develop this case study.</a:t>
            </a:r>
          </a:p>
        </p:txBody>
      </p:sp>
    </p:spTree>
    <p:extLst>
      <p:ext uri="{BB962C8B-B14F-4D97-AF65-F5344CB8AC3E}">
        <p14:creationId xmlns:p14="http://schemas.microsoft.com/office/powerpoint/2010/main" val="12322680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>
            <a:extLst>
              <a:ext uri="{FF2B5EF4-FFF2-40B4-BE49-F238E27FC236}">
                <a16:creationId xmlns:a16="http://schemas.microsoft.com/office/drawing/2014/main" id="{F951FBCC-756B-224F-A455-81D9B7CC8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Evaluation….</a:t>
            </a:r>
          </a:p>
        </p:txBody>
      </p:sp>
      <p:pic>
        <p:nvPicPr>
          <p:cNvPr id="35842" name="Picture 2">
            <a:extLst>
              <a:ext uri="{FF2B5EF4-FFF2-40B4-BE49-F238E27FC236}">
                <a16:creationId xmlns:a16="http://schemas.microsoft.com/office/drawing/2014/main" id="{A4F557FE-5428-8A42-8CFF-F09DBFAD331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430079"/>
            <a:ext cx="8676646" cy="3700462"/>
          </a:xfrm>
          <a:noFill/>
        </p:spPr>
      </p:pic>
    </p:spTree>
    <p:extLst>
      <p:ext uri="{BB962C8B-B14F-4D97-AF65-F5344CB8AC3E}">
        <p14:creationId xmlns:p14="http://schemas.microsoft.com/office/powerpoint/2010/main" val="27842902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96B1D0-48A1-3247-990A-5FE9440DB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0"/>
            <a:ext cx="6432504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292827C-D7E1-D94A-B781-F224F923FDBC}"/>
              </a:ext>
            </a:extLst>
          </p:cNvPr>
          <p:cNvSpPr txBox="1"/>
          <p:nvPr/>
        </p:nvSpPr>
        <p:spPr>
          <a:xfrm>
            <a:off x="381000" y="1752600"/>
            <a:ext cx="2362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highlight>
                  <a:srgbClr val="00FFFF"/>
                </a:highlight>
              </a:rPr>
              <a:t>Source:</a:t>
            </a:r>
          </a:p>
          <a:p>
            <a:r>
              <a:rPr lang="en-US" sz="3600" dirty="0" err="1">
                <a:highlight>
                  <a:srgbClr val="00FFFF"/>
                </a:highlight>
              </a:rPr>
              <a:t>Kognity</a:t>
            </a:r>
            <a:r>
              <a:rPr lang="en-US" sz="3600" dirty="0">
                <a:highlight>
                  <a:srgbClr val="00FFFF"/>
                </a:highlight>
              </a:rPr>
              <a:t> 4.1.1</a:t>
            </a:r>
          </a:p>
        </p:txBody>
      </p:sp>
    </p:spTree>
    <p:extLst>
      <p:ext uri="{BB962C8B-B14F-4D97-AF65-F5344CB8AC3E}">
        <p14:creationId xmlns:p14="http://schemas.microsoft.com/office/powerpoint/2010/main" val="30964389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>
            <a:extLst>
              <a:ext uri="{FF2B5EF4-FFF2-40B4-BE49-F238E27FC236}">
                <a16:creationId xmlns:a16="http://schemas.microsoft.com/office/drawing/2014/main" id="{EB16A68D-1900-B447-B04B-FF1652A17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dearJoe 5 CASUAL PRO" panose="02000000000000000000" pitchFamily="2" charset="0"/>
              </a:rPr>
              <a:t>Past paper question from Nov 2013 </a:t>
            </a:r>
          </a:p>
        </p:txBody>
      </p:sp>
      <p:pic>
        <p:nvPicPr>
          <p:cNvPr id="34818" name="Content Placeholder 3">
            <a:extLst>
              <a:ext uri="{FF2B5EF4-FFF2-40B4-BE49-F238E27FC236}">
                <a16:creationId xmlns:a16="http://schemas.microsoft.com/office/drawing/2014/main" id="{54D56751-BF74-3448-A487-131D62E0342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1450" y="1773238"/>
            <a:ext cx="8972550" cy="792162"/>
          </a:xfrm>
        </p:spPr>
      </p:pic>
    </p:spTree>
    <p:extLst>
      <p:ext uri="{BB962C8B-B14F-4D97-AF65-F5344CB8AC3E}">
        <p14:creationId xmlns:p14="http://schemas.microsoft.com/office/powerpoint/2010/main" val="1141657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Definition of </a:t>
            </a:r>
            <a:r>
              <a:rPr lang="en-US" dirty="0" err="1">
                <a:latin typeface="dearJoe 5 CASUAL PRO" panose="02000000000000000000" pitchFamily="2" charset="0"/>
              </a:rPr>
              <a:t>globalisation</a:t>
            </a:r>
            <a:endParaRPr lang="en-US" dirty="0">
              <a:latin typeface="dearJoe 5 CASUAL PRO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1800"/>
            <a:ext cx="9144000" cy="344758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dearJoe 5 CASUAL PRO" panose="02000000000000000000" pitchFamily="2" charset="0"/>
              </a:rPr>
              <a:t>Global interactions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The study of </a:t>
            </a:r>
            <a:r>
              <a:rPr lang="en-US" b="1" u="sng" dirty="0"/>
              <a:t>global interactions </a:t>
            </a:r>
            <a:r>
              <a:rPr lang="en-US" dirty="0"/>
              <a:t>in this syllabus has a broader perspective. </a:t>
            </a:r>
          </a:p>
          <a:p>
            <a:pPr marL="0" indent="0">
              <a:buNone/>
            </a:pPr>
            <a:r>
              <a:rPr lang="en-US" dirty="0"/>
              <a:t>A more conventional study of </a:t>
            </a:r>
            <a:r>
              <a:rPr lang="en-US" dirty="0" err="1"/>
              <a:t>globalisation</a:t>
            </a:r>
            <a:r>
              <a:rPr lang="en-US" dirty="0"/>
              <a:t> places emphasis on a linear process involving the domination and the imposition of western culture on the world.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>
                <a:latin typeface="dearJoe 5 CASUAL PRO" panose="02000000000000000000" pitchFamily="2" charset="0"/>
              </a:rPr>
              <a:t>In the context of this syllabus:</a:t>
            </a:r>
          </a:p>
          <a:p>
            <a:r>
              <a:rPr lang="en-US" b="1" u="sng" dirty="0">
                <a:highlight>
                  <a:srgbClr val="00FFFF"/>
                </a:highlight>
              </a:rPr>
              <a:t>Global interaction</a:t>
            </a:r>
            <a:r>
              <a:rPr lang="en-US" b="1" dirty="0">
                <a:highlight>
                  <a:srgbClr val="00FFFF"/>
                </a:highlight>
              </a:rPr>
              <a:t> </a:t>
            </a:r>
            <a:r>
              <a:rPr lang="en-US" dirty="0"/>
              <a:t>suggests a two‑way and </a:t>
            </a:r>
            <a:r>
              <a:rPr lang="en-US" b="1" i="1" dirty="0"/>
              <a:t>complex</a:t>
            </a:r>
          </a:p>
          <a:p>
            <a:pPr marL="0" indent="0">
              <a:buNone/>
            </a:pPr>
            <a:r>
              <a:rPr lang="en-US" b="1" i="1" dirty="0"/>
              <a:t>process</a:t>
            </a:r>
            <a:r>
              <a:rPr lang="en-US" dirty="0"/>
              <a:t> whereby cultural traits and commodities may be</a:t>
            </a:r>
          </a:p>
          <a:p>
            <a:pPr marL="0" indent="0">
              <a:buNone/>
            </a:pPr>
            <a:r>
              <a:rPr lang="en-US" b="1" i="1" dirty="0"/>
              <a:t>adopted</a:t>
            </a:r>
            <a:r>
              <a:rPr lang="en-US" dirty="0"/>
              <a:t>, </a:t>
            </a:r>
            <a:r>
              <a:rPr lang="en-US" b="1" i="1" dirty="0"/>
              <a:t>adapted</a:t>
            </a:r>
            <a:r>
              <a:rPr lang="en-US" dirty="0"/>
              <a:t> or </a:t>
            </a:r>
            <a:r>
              <a:rPr lang="en-US" b="1" i="1" dirty="0"/>
              <a:t>resisted</a:t>
            </a:r>
            <a:r>
              <a:rPr lang="en-US" dirty="0"/>
              <a:t> by societies. </a:t>
            </a:r>
          </a:p>
          <a:p>
            <a:r>
              <a:rPr lang="en-US" dirty="0"/>
              <a:t>The process is neither inevitable nor universal.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dearJoe 5 CASUAL PRO" panose="02000000000000000000" pitchFamily="2" charset="0"/>
              </a:rPr>
              <a:t>Key aspects that are key to the course…..</a:t>
            </a:r>
          </a:p>
        </p:txBody>
      </p:sp>
      <p:pic>
        <p:nvPicPr>
          <p:cNvPr id="4" name="Content Placeholder 3" descr="Screen shot 2013-09-08 at 3.15.30 PM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770" y="1524000"/>
            <a:ext cx="9122229" cy="2629348"/>
          </a:xfrm>
        </p:spPr>
      </p:pic>
      <p:sp>
        <p:nvSpPr>
          <p:cNvPr id="3" name="TextBox 2"/>
          <p:cNvSpPr txBox="1"/>
          <p:nvPr/>
        </p:nvSpPr>
        <p:spPr>
          <a:xfrm>
            <a:off x="990600" y="4876800"/>
            <a:ext cx="7315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highlight>
                  <a:srgbClr val="00FF00"/>
                </a:highlight>
              </a:rPr>
              <a:t>In groups list 3- 5 points you think you could add to each of these headings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D7543B8-8B05-2F42-B53D-1E3E4841E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dearJoe 5 CASUAL PRO" panose="02000000000000000000" pitchFamily="2" charset="0"/>
              </a:rPr>
              <a:t>Types of </a:t>
            </a:r>
            <a:r>
              <a:rPr lang="en-US" sz="2800" dirty="0" err="1">
                <a:solidFill>
                  <a:schemeClr val="bg1"/>
                </a:solidFill>
                <a:latin typeface="dearJoe 5 CASUAL PRO" panose="02000000000000000000" pitchFamily="2" charset="0"/>
              </a:rPr>
              <a:t>globalisation</a:t>
            </a:r>
            <a:endParaRPr lang="en-US" sz="2800" dirty="0">
              <a:solidFill>
                <a:schemeClr val="bg1"/>
              </a:solidFill>
              <a:latin typeface="dearJoe 5 CASUAL PRO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C1D8D6-5734-4145-9BD6-F02C73DBFF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" y="1424891"/>
            <a:ext cx="8824645" cy="505210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1F7B97E-E2CF-4040-8140-ABCC130EA1B1}"/>
              </a:ext>
            </a:extLst>
          </p:cNvPr>
          <p:cNvSpPr txBox="1"/>
          <p:nvPr/>
        </p:nvSpPr>
        <p:spPr>
          <a:xfrm>
            <a:off x="76200" y="88281"/>
            <a:ext cx="899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ighlight>
                  <a:srgbClr val="00FFFF"/>
                </a:highlight>
              </a:rPr>
              <a:t>Take brief bullet points notes on the 4 types of </a:t>
            </a:r>
            <a:r>
              <a:rPr lang="en-US" dirty="0" err="1">
                <a:highlight>
                  <a:srgbClr val="00FFFF"/>
                </a:highlight>
              </a:rPr>
              <a:t>globalisation</a:t>
            </a:r>
            <a:r>
              <a:rPr lang="en-US" dirty="0">
                <a:highlight>
                  <a:srgbClr val="00FFFF"/>
                </a:highligh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27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highlight>
                  <a:srgbClr val="00FFFF"/>
                </a:highlight>
                <a:latin typeface="dearJoe 5 CASUAL PRO" panose="02000000000000000000" pitchFamily="2" charset="0"/>
              </a:rPr>
              <a:t>Example HL IB Exam question:</a:t>
            </a:r>
            <a:endParaRPr lang="en-US" dirty="0">
              <a:highlight>
                <a:srgbClr val="00FFFF"/>
              </a:highlight>
              <a:latin typeface="dearJoe 5 CASUAL PRO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"Our world is now connected beyond the point of no return. Halting globalization would lead to the collapse of society" - To what extent do you agree with this statement? (15MKS – </a:t>
            </a:r>
            <a:r>
              <a:rPr lang="en-US" sz="2400" dirty="0"/>
              <a:t>16MKS in new IB course.)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u="sng" dirty="0"/>
              <a:t>FYI:</a:t>
            </a:r>
          </a:p>
          <a:p>
            <a:r>
              <a:rPr lang="en-US" dirty="0"/>
              <a:t>You will answer 2x essay questions in paper 3 </a:t>
            </a:r>
          </a:p>
          <a:p>
            <a:r>
              <a:rPr lang="en-US" dirty="0"/>
              <a:t>One 12 mark and one 16 mark</a:t>
            </a:r>
          </a:p>
          <a:p>
            <a:r>
              <a:rPr lang="en-US" dirty="0"/>
              <a:t>12 mark more straightforward/16 mark more synoptic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422957CA-98ED-3549-9879-90AA134F4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>
                <a:highlight>
                  <a:srgbClr val="00FFFF"/>
                </a:highlight>
                <a:latin typeface="dearJoe 5 CASUAL PRO" panose="02000000000000000000" pitchFamily="2" charset="0"/>
              </a:rPr>
              <a:t>Which country do you think is the 'most </a:t>
            </a:r>
            <a:r>
              <a:rPr lang="en-US" altLang="en-US" dirty="0" err="1">
                <a:highlight>
                  <a:srgbClr val="00FFFF"/>
                </a:highlight>
                <a:latin typeface="dearJoe 5 CASUAL PRO" panose="02000000000000000000" pitchFamily="2" charset="0"/>
              </a:rPr>
              <a:t>globalised</a:t>
            </a:r>
            <a:r>
              <a:rPr lang="en-US" altLang="en-US" dirty="0">
                <a:highlight>
                  <a:srgbClr val="00FFFF"/>
                </a:highlight>
                <a:latin typeface="dearJoe 5 CASUAL PRO" panose="02000000000000000000" pitchFamily="2" charset="0"/>
              </a:rPr>
              <a:t>'?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F592DBF8-D7C1-AF42-8536-175D09E683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1484313"/>
            <a:ext cx="7848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064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1087</TotalTime>
  <Words>967</Words>
  <Application>Microsoft Macintosh PowerPoint</Application>
  <PresentationFormat>On-screen Show (4:3)</PresentationFormat>
  <Paragraphs>99</Paragraphs>
  <Slides>33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dearJoe 5 CASUAL PRO</vt:lpstr>
      <vt:lpstr>Office Theme</vt:lpstr>
      <vt:lpstr>IB HL paper 3:  Global interactions</vt:lpstr>
      <vt:lpstr>PowerPoint Presentation</vt:lpstr>
      <vt:lpstr>PowerPoint Presentation</vt:lpstr>
      <vt:lpstr>Definition of globalisation</vt:lpstr>
      <vt:lpstr>Global interactions</vt:lpstr>
      <vt:lpstr>Key aspects that are key to the course…..</vt:lpstr>
      <vt:lpstr>Types of globalisation</vt:lpstr>
      <vt:lpstr>Example HL IB Exam question:</vt:lpstr>
      <vt:lpstr>Which country do you think is the 'most globalised'?</vt:lpstr>
      <vt:lpstr>Measuring globalisation</vt:lpstr>
      <vt:lpstr>Measuring globalisation</vt:lpstr>
      <vt:lpstr>How would you measure globalization?</vt:lpstr>
      <vt:lpstr>PowerPoint Presentation</vt:lpstr>
      <vt:lpstr>KOF Index</vt:lpstr>
      <vt:lpstr>3 Dimensions Of The KOF Index</vt:lpstr>
      <vt:lpstr>Weightings of the KOF index</vt:lpstr>
      <vt:lpstr>What factors are included in the KOF index?</vt:lpstr>
      <vt:lpstr>PowerPoint Presentation</vt:lpstr>
      <vt:lpstr>PowerPoint Presentation</vt:lpstr>
      <vt:lpstr>PowerPoint Presentation</vt:lpstr>
      <vt:lpstr>PowerPoint Presentation</vt:lpstr>
      <vt:lpstr>Predict – top 5 globalised countries according to KOF……</vt:lpstr>
      <vt:lpstr>2017 KOF  rankings</vt:lpstr>
      <vt:lpstr>Animated  version</vt:lpstr>
      <vt:lpstr>PowerPoint Presentation</vt:lpstr>
      <vt:lpstr>PowerPoint Presentation</vt:lpstr>
      <vt:lpstr>PowerPoint Presentation</vt:lpstr>
      <vt:lpstr>PowerPoint Presentation</vt:lpstr>
      <vt:lpstr>KOF – Globalization Index for Australia and China 1970 – 2006 (Left and right graphs) </vt:lpstr>
      <vt:lpstr>Example questions</vt:lpstr>
      <vt:lpstr>Evaluation….</vt:lpstr>
      <vt:lpstr>PowerPoint Presentation</vt:lpstr>
      <vt:lpstr>Past paper question from Nov 2013 </vt:lpstr>
    </vt:vector>
  </TitlesOfParts>
  <Company>BSH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Globalisation 2</dc:title>
  <dc:creator>agoodfellow</dc:creator>
  <cp:lastModifiedBy>Anna Bennett</cp:lastModifiedBy>
  <cp:revision>41</cp:revision>
  <dcterms:created xsi:type="dcterms:W3CDTF">2013-09-08T20:14:43Z</dcterms:created>
  <dcterms:modified xsi:type="dcterms:W3CDTF">2019-11-01T13:02:26Z</dcterms:modified>
</cp:coreProperties>
</file>