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86" r:id="rId2"/>
    <p:sldId id="318" r:id="rId3"/>
    <p:sldId id="287" r:id="rId4"/>
    <p:sldId id="289" r:id="rId5"/>
    <p:sldId id="290" r:id="rId6"/>
    <p:sldId id="291" r:id="rId7"/>
    <p:sldId id="292" r:id="rId8"/>
    <p:sldId id="293" r:id="rId9"/>
    <p:sldId id="294" r:id="rId10"/>
    <p:sldId id="295" r:id="rId11"/>
    <p:sldId id="314" r:id="rId12"/>
    <p:sldId id="296" r:id="rId13"/>
    <p:sldId id="297" r:id="rId14"/>
    <p:sldId id="305" r:id="rId15"/>
    <p:sldId id="298" r:id="rId16"/>
    <p:sldId id="299" r:id="rId17"/>
    <p:sldId id="269" r:id="rId18"/>
    <p:sldId id="313" r:id="rId19"/>
    <p:sldId id="312" r:id="rId20"/>
    <p:sldId id="273" r:id="rId21"/>
    <p:sldId id="261" r:id="rId22"/>
    <p:sldId id="275" r:id="rId23"/>
    <p:sldId id="276" r:id="rId24"/>
    <p:sldId id="272" r:id="rId25"/>
    <p:sldId id="277" r:id="rId26"/>
    <p:sldId id="315" r:id="rId27"/>
    <p:sldId id="316" r:id="rId28"/>
    <p:sldId id="321" r:id="rId29"/>
    <p:sldId id="320" r:id="rId30"/>
    <p:sldId id="309" r:id="rId31"/>
    <p:sldId id="319" r:id="rId32"/>
    <p:sldId id="264" r:id="rId33"/>
    <p:sldId id="259" r:id="rId34"/>
    <p:sldId id="284" r:id="rId35"/>
    <p:sldId id="310" r:id="rId36"/>
    <p:sldId id="278" r:id="rId37"/>
    <p:sldId id="279" r:id="rId38"/>
    <p:sldId id="280" r:id="rId39"/>
    <p:sldId id="281" r:id="rId40"/>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90"/>
    <p:restoredTop sz="94664"/>
  </p:normalViewPr>
  <p:slideViewPr>
    <p:cSldViewPr>
      <p:cViewPr varScale="1">
        <p:scale>
          <a:sx n="112" d="100"/>
          <a:sy n="112" d="100"/>
        </p:scale>
        <p:origin x="2152"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8132" y="0"/>
            <a:ext cx="3043343" cy="465455"/>
          </a:xfrm>
          <a:prstGeom prst="rect">
            <a:avLst/>
          </a:prstGeom>
        </p:spPr>
        <p:txBody>
          <a:bodyPr vert="horz" lIns="91440" tIns="45720" rIns="91440" bIns="45720" rtlCol="0"/>
          <a:lstStyle>
            <a:lvl1pPr algn="r">
              <a:defRPr sz="1200"/>
            </a:lvl1pPr>
          </a:lstStyle>
          <a:p>
            <a:fld id="{3FFE0F44-77D9-4335-BCA4-A283D37B5AF1}" type="datetimeFigureOut">
              <a:rPr lang="en-US" smtClean="0"/>
              <a:pPr/>
              <a:t>11/9/20</a:t>
            </a:fld>
            <a:endParaRPr lang="en-GB"/>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2311" y="4421823"/>
            <a:ext cx="5618480" cy="41890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842030"/>
            <a:ext cx="3043343" cy="4654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1440" tIns="45720" rIns="91440" bIns="45720" rtlCol="0" anchor="b"/>
          <a:lstStyle>
            <a:lvl1pPr algn="r">
              <a:defRPr sz="1200"/>
            </a:lvl1pPr>
          </a:lstStyle>
          <a:p>
            <a:fld id="{49988546-402C-4AD5-BAFE-D57A184271D8}" type="slidenum">
              <a:rPr lang="en-GB" smtClean="0"/>
              <a:pPr/>
              <a:t>‹#›</a:t>
            </a:fld>
            <a:endParaRPr lang="en-GB"/>
          </a:p>
        </p:txBody>
      </p:sp>
    </p:spTree>
    <p:extLst>
      <p:ext uri="{BB962C8B-B14F-4D97-AF65-F5344CB8AC3E}">
        <p14:creationId xmlns:p14="http://schemas.microsoft.com/office/powerpoint/2010/main" val="3180063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1EA0266-B93D-4D53-A25B-DF5C5FC33837}" type="slidenum">
              <a:rPr lang="en-GB">
                <a:solidFill>
                  <a:prstClr val="black"/>
                </a:solidFill>
              </a:rPr>
              <a:pPr eaLnBrk="1" hangingPunct="1"/>
              <a:t>22</a:t>
            </a:fld>
            <a:endParaRPr lang="en-GB">
              <a:solidFill>
                <a:prstClr val="black"/>
              </a:solidFill>
            </a:endParaRPr>
          </a:p>
        </p:txBody>
      </p:sp>
      <p:sp>
        <p:nvSpPr>
          <p:cNvPr id="30723" name="Rectangle 2"/>
          <p:cNvSpPr>
            <a:spLocks noGrp="1" noRot="1" noChangeAspect="1" noChangeArrowheads="1" noTextEdit="1"/>
          </p:cNvSpPr>
          <p:nvPr>
            <p:ph type="sldImg"/>
          </p:nvPr>
        </p:nvSpPr>
        <p:spPr>
          <a:xfrm>
            <a:off x="1398588" y="642938"/>
            <a:ext cx="4287837" cy="3214687"/>
          </a:xfrm>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05837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F0E83-CEF4-4BDB-9A96-F6C4FEE089F0}" type="datetimeFigureOut">
              <a:rPr lang="en-US" smtClean="0"/>
              <a:pPr/>
              <a:t>11/9/20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3A27B-508B-49D3-B2F5-DA0D36382664}"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F0E83-CEF4-4BDB-9A96-F6C4FEE089F0}" type="datetimeFigureOut">
              <a:rPr lang="en-US" smtClean="0"/>
              <a:pPr/>
              <a:t>11/9/20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3A27B-508B-49D3-B2F5-DA0D36382664}"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F0E83-CEF4-4BDB-9A96-F6C4FEE089F0}" type="datetimeFigureOut">
              <a:rPr lang="en-US" smtClean="0"/>
              <a:pPr/>
              <a:t>11/9/20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3A27B-508B-49D3-B2F5-DA0D36382664}"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F0E83-CEF4-4BDB-9A96-F6C4FEE089F0}" type="datetimeFigureOut">
              <a:rPr lang="en-US" smtClean="0"/>
              <a:pPr/>
              <a:t>11/9/20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3A27B-508B-49D3-B2F5-DA0D36382664}"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F0E83-CEF4-4BDB-9A96-F6C4FEE089F0}" type="datetimeFigureOut">
              <a:rPr lang="en-US" smtClean="0"/>
              <a:pPr/>
              <a:t>11/9/20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F3A27B-508B-49D3-B2F5-DA0D36382664}"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F0E83-CEF4-4BDB-9A96-F6C4FEE089F0}" type="datetimeFigureOut">
              <a:rPr lang="en-US" smtClean="0"/>
              <a:pPr/>
              <a:t>11/9/20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3A27B-508B-49D3-B2F5-DA0D36382664}"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F0E83-CEF4-4BDB-9A96-F6C4FEE089F0}" type="datetimeFigureOut">
              <a:rPr lang="en-US" smtClean="0"/>
              <a:pPr/>
              <a:t>11/9/20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4F3A27B-508B-49D3-B2F5-DA0D36382664}"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F0E83-CEF4-4BDB-9A96-F6C4FEE089F0}" type="datetimeFigureOut">
              <a:rPr lang="en-US" smtClean="0"/>
              <a:pPr/>
              <a:t>11/9/20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4F3A27B-508B-49D3-B2F5-DA0D36382664}"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F0E83-CEF4-4BDB-9A96-F6C4FEE089F0}" type="datetimeFigureOut">
              <a:rPr lang="en-US" smtClean="0"/>
              <a:pPr/>
              <a:t>11/9/20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4F3A27B-508B-49D3-B2F5-DA0D36382664}"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8F0E83-CEF4-4BDB-9A96-F6C4FEE089F0}" type="datetimeFigureOut">
              <a:rPr lang="en-US" smtClean="0"/>
              <a:pPr/>
              <a:t>11/9/20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3A27B-508B-49D3-B2F5-DA0D36382664}"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8F0E83-CEF4-4BDB-9A96-F6C4FEE089F0}" type="datetimeFigureOut">
              <a:rPr lang="en-US" smtClean="0"/>
              <a:pPr/>
              <a:t>11/9/20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F3A27B-508B-49D3-B2F5-DA0D36382664}"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F0E83-CEF4-4BDB-9A96-F6C4FEE089F0}" type="datetimeFigureOut">
              <a:rPr lang="en-US" smtClean="0"/>
              <a:pPr/>
              <a:t>11/9/20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3A27B-508B-49D3-B2F5-DA0D36382664}"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play.kahoot.it/#/?quizId=62d85e4b-00ad-4eca-9c86-f5ef522a879a"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hIy0ZlyPPDg"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tiff"/><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tiff"/><Relationship Id="rId2" Type="http://schemas.openxmlformats.org/officeDocument/2006/relationships/image" Target="../media/image23.tiff"/><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ZouWWVyz9v8"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kids.nceas.ucsb.edu/biome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gif"/><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bW7PlTaawfQ" TargetMode="External"/><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JPHqUxxyLsY" TargetMode="External"/><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Box 1"/>
          <p:cNvSpPr txBox="1">
            <a:spLocks noChangeArrowheads="1"/>
          </p:cNvSpPr>
          <p:nvPr/>
        </p:nvSpPr>
        <p:spPr bwMode="auto">
          <a:xfrm>
            <a:off x="179388" y="260350"/>
            <a:ext cx="612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800"/>
              <a:t>To start... Think the link?</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052513"/>
            <a:ext cx="36004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88913"/>
            <a:ext cx="42259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3933825"/>
            <a:ext cx="36480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3500438"/>
            <a:ext cx="4319588"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55650" y="2284413"/>
            <a:ext cx="7667625" cy="2800350"/>
          </a:xfrm>
          <a:prstGeom prst="rect">
            <a:avLst/>
          </a:prstGeom>
          <a:solidFill>
            <a:schemeClr val="accent5">
              <a:lumMod val="75000"/>
            </a:schemeClr>
          </a:solidFill>
        </p:spPr>
        <p:txBody>
          <a:bodyPr>
            <a:spAutoFit/>
          </a:bodyPr>
          <a:lstStyle/>
          <a:p>
            <a:pPr algn="ctr" eaLnBrk="1" hangingPunct="1">
              <a:defRPr/>
            </a:pPr>
            <a:r>
              <a:rPr lang="en-GB" sz="8800" dirty="0">
                <a:latin typeface="Arial" panose="020B0604020202020204" pitchFamily="34" charset="0"/>
              </a:rPr>
              <a:t>They are all Ecosystems!!!</a:t>
            </a:r>
          </a:p>
        </p:txBody>
      </p:sp>
    </p:spTree>
    <p:extLst>
      <p:ext uri="{BB962C8B-B14F-4D97-AF65-F5344CB8AC3E}">
        <p14:creationId xmlns:p14="http://schemas.microsoft.com/office/powerpoint/2010/main" val="580436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8" presetClass="emph" presetSubtype="0" fill="hold" grpId="1" nodeType="withEffect">
                                  <p:stCondLst>
                                    <p:cond delay="0"/>
                                  </p:stCondLst>
                                  <p:childTnLst>
                                    <p:animRot by="21600000">
                                      <p:cBhvr>
                                        <p:cTn id="10"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395288" y="692150"/>
            <a:ext cx="32035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3600" dirty="0"/>
              <a:t>Large, or global scale or biome </a:t>
            </a:r>
          </a:p>
        </p:txBody>
      </p:sp>
      <p:pic>
        <p:nvPicPr>
          <p:cNvPr id="23555" name="Picture 6" descr="http://jrscience.wcp.muohio.edu/photos/CorcovadoTrail00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0"/>
            <a:ext cx="5364162"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descr="biom_savan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27500"/>
            <a:ext cx="56515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9"/>
          <p:cNvSpPr>
            <a:spLocks noChangeArrowheads="1"/>
          </p:cNvSpPr>
          <p:nvPr/>
        </p:nvSpPr>
        <p:spPr bwMode="auto">
          <a:xfrm>
            <a:off x="5867400" y="4221163"/>
            <a:ext cx="29527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3600"/>
              <a:t>e.g. tropical rainforest, tropical grassland.</a:t>
            </a:r>
          </a:p>
        </p:txBody>
      </p:sp>
    </p:spTree>
    <p:extLst>
      <p:ext uri="{BB962C8B-B14F-4D97-AF65-F5344CB8AC3E}">
        <p14:creationId xmlns:p14="http://schemas.microsoft.com/office/powerpoint/2010/main" val="976022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8800" b="1" dirty="0" err="1">
                <a:solidFill>
                  <a:srgbClr val="00B050"/>
                </a:solidFill>
                <a:hlinkClick r:id="rId2"/>
              </a:rPr>
              <a:t>Kahoot</a:t>
            </a:r>
            <a:r>
              <a:rPr lang="en-US" sz="8800" b="1" dirty="0">
                <a:solidFill>
                  <a:srgbClr val="00B050"/>
                </a:solidFill>
                <a:hlinkClick r:id="rId2"/>
              </a:rPr>
              <a:t> quiz – ecosystems!</a:t>
            </a:r>
            <a:endParaRPr lang="en-US" sz="8800" b="1" dirty="0">
              <a:solidFill>
                <a:srgbClr val="00B050"/>
              </a:solidFill>
            </a:endParaRPr>
          </a:p>
        </p:txBody>
      </p:sp>
    </p:spTree>
    <p:extLst>
      <p:ext uri="{BB962C8B-B14F-4D97-AF65-F5344CB8AC3E}">
        <p14:creationId xmlns:p14="http://schemas.microsoft.com/office/powerpoint/2010/main" val="423900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
          <p:cNvGraphicFramePr>
            <a:graphicFrameLocks/>
          </p:cNvGraphicFramePr>
          <p:nvPr>
            <p:extLst>
              <p:ext uri="{D42A27DB-BD31-4B8C-83A1-F6EECF244321}">
                <p14:modId xmlns:p14="http://schemas.microsoft.com/office/powerpoint/2010/main" val="317640901"/>
              </p:ext>
            </p:extLst>
          </p:nvPr>
        </p:nvGraphicFramePr>
        <p:xfrm>
          <a:off x="250825" y="2276475"/>
          <a:ext cx="2593975" cy="3224213"/>
        </p:xfrm>
        <a:graphic>
          <a:graphicData uri="http://schemas.openxmlformats.org/drawingml/2006/table">
            <a:tbl>
              <a:tblPr/>
              <a:tblGrid>
                <a:gridCol w="2593975">
                  <a:extLst>
                    <a:ext uri="{9D8B030D-6E8A-4147-A177-3AD203B41FA5}">
                      <a16:colId xmlns:a16="http://schemas.microsoft.com/office/drawing/2014/main" val="20000"/>
                    </a:ext>
                  </a:extLst>
                </a:gridCol>
              </a:tblGrid>
              <a:tr h="81072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mn-lt"/>
                        </a:rPr>
                        <a:t>1. Environment</a:t>
                      </a:r>
                    </a:p>
                  </a:txBody>
                  <a:tcPr marL="91437" marR="91437"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97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mn-lt"/>
                        </a:rPr>
                        <a:t>2. Habitat</a:t>
                      </a:r>
                    </a:p>
                  </a:txBody>
                  <a:tcPr marL="91437" marR="91437"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072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mn-lt"/>
                        </a:rPr>
                        <a:t>3. Community</a:t>
                      </a:r>
                    </a:p>
                  </a:txBody>
                  <a:tcPr marL="91437" marR="91437"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450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mn-lt"/>
                        </a:rPr>
                        <a:t>4. Ecosystems</a:t>
                      </a:r>
                    </a:p>
                  </a:txBody>
                  <a:tcPr marL="91437" marR="91437"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84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mn-lt"/>
                        </a:rPr>
                        <a:t>5. Biome</a:t>
                      </a:r>
                    </a:p>
                  </a:txBody>
                  <a:tcPr marL="91437" marR="91437" marT="45730" marB="4573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4591" name="TextBox 2"/>
          <p:cNvSpPr txBox="1">
            <a:spLocks noChangeArrowheads="1"/>
          </p:cNvSpPr>
          <p:nvPr/>
        </p:nvSpPr>
        <p:spPr bwMode="auto">
          <a:xfrm>
            <a:off x="323850" y="188913"/>
            <a:ext cx="8569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en-US" sz="3600" dirty="0">
                <a:solidFill>
                  <a:srgbClr val="00B050"/>
                </a:solidFill>
              </a:rPr>
              <a:t>Can you match the words to the definitions?</a:t>
            </a:r>
          </a:p>
        </p:txBody>
      </p:sp>
      <p:graphicFrame>
        <p:nvGraphicFramePr>
          <p:cNvPr id="4" name="Table 3"/>
          <p:cNvGraphicFramePr>
            <a:graphicFrameLocks noGrp="1"/>
          </p:cNvGraphicFramePr>
          <p:nvPr/>
        </p:nvGraphicFramePr>
        <p:xfrm>
          <a:off x="3779838" y="2420938"/>
          <a:ext cx="5113337" cy="2946400"/>
        </p:xfrm>
        <a:graphic>
          <a:graphicData uri="http://schemas.openxmlformats.org/drawingml/2006/table">
            <a:tbl>
              <a:tblPr/>
              <a:tblGrid>
                <a:gridCol w="5113337">
                  <a:extLst>
                    <a:ext uri="{9D8B030D-6E8A-4147-A177-3AD203B41FA5}">
                      <a16:colId xmlns:a16="http://schemas.microsoft.com/office/drawing/2014/main" val="20000"/>
                    </a:ext>
                  </a:extLst>
                </a:gridCol>
              </a:tblGrid>
              <a:tr h="39691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000" b="0" i="0" u="none" strike="noStrike" cap="none" normalizeH="0" baseline="0">
                          <a:ln>
                            <a:noFill/>
                          </a:ln>
                          <a:solidFill>
                            <a:schemeClr val="tx1"/>
                          </a:solidFill>
                          <a:effectLst/>
                          <a:latin typeface="Arial" charset="0"/>
                        </a:rPr>
                        <a:t>A large ecosystem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283">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000" b="0" i="0" u="none" strike="noStrike" cap="none" normalizeH="0" baseline="0">
                          <a:ln>
                            <a:noFill/>
                          </a:ln>
                          <a:solidFill>
                            <a:schemeClr val="tx1"/>
                          </a:solidFill>
                          <a:effectLst/>
                          <a:latin typeface="Arial" charset="0"/>
                        </a:rPr>
                        <a:t>where an organism lives e.g. woodlands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594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000" b="0" i="0" u="none" strike="noStrike" cap="none" normalizeH="0" baseline="0">
                          <a:ln>
                            <a:noFill/>
                          </a:ln>
                          <a:solidFill>
                            <a:schemeClr val="tx1"/>
                          </a:solidFill>
                          <a:effectLst/>
                          <a:latin typeface="Arial" charset="0"/>
                        </a:rPr>
                        <a:t>Everything around you; the air, soil, rivers and climate are part of our natural environment.</a:t>
                      </a:r>
                      <a:endParaRPr kumimoji="0" lang="en-GB" altLang="en-US" sz="20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11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000" b="0" i="0" u="none" strike="noStrike" cap="none" normalizeH="0" baseline="0">
                          <a:ln>
                            <a:noFill/>
                          </a:ln>
                          <a:solidFill>
                            <a:schemeClr val="tx1"/>
                          </a:solidFill>
                          <a:effectLst/>
                          <a:latin typeface="Arial" charset="0"/>
                        </a:rPr>
                        <a:t>A unit made up of living things and their non-living environment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6136">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chemeClr val="tx1"/>
                          </a:solidFill>
                          <a:effectLst/>
                          <a:latin typeface="Arial" charset="0"/>
                        </a:rPr>
                        <a:t>all the living things in a habitat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35053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
          <p:cNvGraphicFramePr>
            <a:graphicFrameLocks noGrp="1"/>
          </p:cNvGraphicFramePr>
          <p:nvPr>
            <p:extLst>
              <p:ext uri="{D42A27DB-BD31-4B8C-83A1-F6EECF244321}">
                <p14:modId xmlns:p14="http://schemas.microsoft.com/office/powerpoint/2010/main" val="1818498034"/>
              </p:ext>
            </p:extLst>
          </p:nvPr>
        </p:nvGraphicFramePr>
        <p:xfrm>
          <a:off x="250825" y="692150"/>
          <a:ext cx="8632825" cy="4932364"/>
        </p:xfrm>
        <a:graphic>
          <a:graphicData uri="http://schemas.openxmlformats.org/drawingml/2006/table">
            <a:tbl>
              <a:tblPr/>
              <a:tblGrid>
                <a:gridCol w="2593975">
                  <a:extLst>
                    <a:ext uri="{9D8B030D-6E8A-4147-A177-3AD203B41FA5}">
                      <a16:colId xmlns:a16="http://schemas.microsoft.com/office/drawing/2014/main" val="20000"/>
                    </a:ext>
                  </a:extLst>
                </a:gridCol>
                <a:gridCol w="6038850">
                  <a:extLst>
                    <a:ext uri="{9D8B030D-6E8A-4147-A177-3AD203B41FA5}">
                      <a16:colId xmlns:a16="http://schemas.microsoft.com/office/drawing/2014/main" val="20001"/>
                    </a:ext>
                  </a:extLst>
                </a:gridCol>
              </a:tblGrid>
              <a:tr h="76207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4400" b="1" i="0" u="sng" strike="noStrike" cap="none" normalizeH="0" baseline="0">
                          <a:ln>
                            <a:noFill/>
                          </a:ln>
                          <a:solidFill>
                            <a:srgbClr val="00B050"/>
                          </a:solidFill>
                          <a:effectLst/>
                          <a:latin typeface="Arial" charset="0"/>
                        </a:rPr>
                        <a:t>Word</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4400" b="1" i="0" u="sng" strike="noStrike" cap="none" normalizeH="0" baseline="0" dirty="0">
                          <a:ln>
                            <a:noFill/>
                          </a:ln>
                          <a:solidFill>
                            <a:srgbClr val="00B050"/>
                          </a:solidFill>
                          <a:effectLst/>
                          <a:latin typeface="Arial" charset="0"/>
                        </a:rPr>
                        <a:t>Definition</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27800">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1" i="0" u="none" strike="noStrike" cap="none" normalizeH="0" baseline="0">
                          <a:ln>
                            <a:noFill/>
                          </a:ln>
                          <a:solidFill>
                            <a:schemeClr val="tx1"/>
                          </a:solidFill>
                          <a:effectLst/>
                          <a:latin typeface="Arial" charset="0"/>
                        </a:rPr>
                        <a:t>Environment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none" strike="noStrike" cap="none" normalizeH="0" baseline="0">
                          <a:ln>
                            <a:noFill/>
                          </a:ln>
                          <a:solidFill>
                            <a:schemeClr val="tx1"/>
                          </a:solidFill>
                          <a:effectLst/>
                          <a:latin typeface="Arial" charset="0"/>
                        </a:rPr>
                        <a:t>Everything around you; the air, soil, rivers and climate are part of our natural environment.</a:t>
                      </a:r>
                      <a:endParaRPr kumimoji="0" lang="en-GB" altLang="en-US" sz="24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altLang="en-US" sz="2400" b="0" i="0" u="none" strike="noStrike" cap="none" normalizeH="0" baseline="0">
                        <a:ln>
                          <a:noFill/>
                        </a:ln>
                        <a:solidFill>
                          <a:schemeClr val="tx1"/>
                        </a:solidFill>
                        <a:effectLst/>
                        <a:latin typeface="Arial"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0446">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1" i="0" u="none" strike="noStrike" cap="none" normalizeH="0" baseline="0">
                          <a:ln>
                            <a:noFill/>
                          </a:ln>
                          <a:solidFill>
                            <a:schemeClr val="tx1"/>
                          </a:solidFill>
                          <a:effectLst/>
                          <a:latin typeface="Arial" charset="0"/>
                        </a:rPr>
                        <a:t>Habitat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charset="0"/>
                        </a:rPr>
                        <a:t>where an organism lives e.g. woodlands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122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1" i="0" u="none" strike="noStrike" cap="none" normalizeH="0" baseline="0">
                          <a:ln>
                            <a:noFill/>
                          </a:ln>
                          <a:solidFill>
                            <a:schemeClr val="tx1"/>
                          </a:solidFill>
                          <a:effectLst/>
                          <a:latin typeface="Arial" charset="0"/>
                        </a:rPr>
                        <a:t>Community</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charset="0"/>
                        </a:rPr>
                        <a:t>all the living things in a habitat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304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1" i="0" u="none" strike="noStrike" cap="none" normalizeH="0" baseline="0">
                          <a:ln>
                            <a:noFill/>
                          </a:ln>
                          <a:solidFill>
                            <a:schemeClr val="tx1"/>
                          </a:solidFill>
                          <a:effectLst/>
                          <a:latin typeface="Arial" charset="0"/>
                        </a:rPr>
                        <a:t>Ecosystems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charset="0"/>
                        </a:rPr>
                        <a:t>A unit made up of living things and their non-living environment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7767">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altLang="en-US" sz="2400" b="1" i="0" u="none" strike="noStrike" cap="none" normalizeH="0" baseline="0">
                          <a:ln>
                            <a:noFill/>
                          </a:ln>
                          <a:solidFill>
                            <a:schemeClr val="tx1"/>
                          </a:solidFill>
                          <a:effectLst/>
                          <a:latin typeface="Arial" charset="0"/>
                        </a:rPr>
                        <a:t>Biome</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2400" b="0" i="0" u="none" strike="noStrike" cap="none" normalizeH="0" baseline="0" dirty="0">
                          <a:ln>
                            <a:noFill/>
                          </a:ln>
                          <a:solidFill>
                            <a:schemeClr val="tx1"/>
                          </a:solidFill>
                          <a:effectLst/>
                          <a:latin typeface="Arial" charset="0"/>
                        </a:rPr>
                        <a:t>A large ecosystem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21324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323528" y="764704"/>
            <a:ext cx="8424863"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en-US" sz="4800" u="sng" dirty="0">
                <a:solidFill>
                  <a:srgbClr val="00B050"/>
                </a:solidFill>
              </a:rPr>
              <a:t>Summary</a:t>
            </a:r>
          </a:p>
          <a:p>
            <a:pPr eaLnBrk="1" hangingPunct="1">
              <a:spcBef>
                <a:spcPct val="50000"/>
              </a:spcBef>
              <a:buFontTx/>
              <a:buNone/>
            </a:pPr>
            <a:r>
              <a:rPr lang="en-GB" altLang="en-US" sz="4000" dirty="0"/>
              <a:t>An ecosystem is a system of plants and animals whose lives are closely linked to each other and to the climate and soil of the area in which they grow or live. Ecosystems may be changed by human activity.</a:t>
            </a:r>
          </a:p>
        </p:txBody>
      </p:sp>
    </p:spTree>
    <p:extLst>
      <p:ext uri="{BB962C8B-B14F-4D97-AF65-F5344CB8AC3E}">
        <p14:creationId xmlns:p14="http://schemas.microsoft.com/office/powerpoint/2010/main" val="1357631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descr="year 8 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5"/>
          <p:cNvSpPr txBox="1">
            <a:spLocks noChangeArrowheads="1"/>
          </p:cNvSpPr>
          <p:nvPr/>
        </p:nvSpPr>
        <p:spPr bwMode="auto">
          <a:xfrm>
            <a:off x="250825" y="4724400"/>
            <a:ext cx="85693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en-US" sz="2800"/>
              <a:t>This diagram shows the links between the different components of an ecosystem….</a:t>
            </a:r>
          </a:p>
          <a:p>
            <a:pPr algn="ctr" eaLnBrk="1" hangingPunct="1">
              <a:spcBef>
                <a:spcPct val="50000"/>
              </a:spcBef>
              <a:buFontTx/>
              <a:buNone/>
            </a:pPr>
            <a:r>
              <a:rPr lang="en-GB" altLang="en-US" sz="2800"/>
              <a:t>Discussion – how do these different aspects of an ecosystem work together?</a:t>
            </a:r>
          </a:p>
        </p:txBody>
      </p:sp>
      <p:sp>
        <p:nvSpPr>
          <p:cNvPr id="26627" name="Text Box 6"/>
          <p:cNvSpPr txBox="1">
            <a:spLocks noChangeArrowheads="1"/>
          </p:cNvSpPr>
          <p:nvPr/>
        </p:nvSpPr>
        <p:spPr bwMode="auto">
          <a:xfrm>
            <a:off x="0" y="0"/>
            <a:ext cx="1547813"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1800" b="1" u="sng"/>
              <a:t>SOURCE B</a:t>
            </a:r>
          </a:p>
        </p:txBody>
      </p:sp>
    </p:spTree>
    <p:extLst>
      <p:ext uri="{BB962C8B-B14F-4D97-AF65-F5344CB8AC3E}">
        <p14:creationId xmlns:p14="http://schemas.microsoft.com/office/powerpoint/2010/main" val="2140788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88" y="809625"/>
            <a:ext cx="7834312"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Box 1"/>
          <p:cNvSpPr txBox="1">
            <a:spLocks noChangeArrowheads="1"/>
          </p:cNvSpPr>
          <p:nvPr/>
        </p:nvSpPr>
        <p:spPr bwMode="auto">
          <a:xfrm>
            <a:off x="611188" y="333375"/>
            <a:ext cx="8137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000"/>
              <a:t>What happens if something changes? </a:t>
            </a:r>
          </a:p>
        </p:txBody>
      </p:sp>
      <p:sp>
        <p:nvSpPr>
          <p:cNvPr id="3" name="TextBox 2"/>
          <p:cNvSpPr txBox="1">
            <a:spLocks noChangeArrowheads="1"/>
          </p:cNvSpPr>
          <p:nvPr/>
        </p:nvSpPr>
        <p:spPr bwMode="auto">
          <a:xfrm>
            <a:off x="179388" y="5013325"/>
            <a:ext cx="85693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GB" altLang="en-US" sz="1800">
                <a:latin typeface="Comic Sans MS" charset="0"/>
              </a:rPr>
              <a:t>There is suddenly much less rainfall?</a:t>
            </a:r>
          </a:p>
          <a:p>
            <a:pPr eaLnBrk="1" hangingPunct="1">
              <a:spcBef>
                <a:spcPct val="0"/>
              </a:spcBef>
            </a:pPr>
            <a:r>
              <a:rPr lang="en-GB" altLang="en-US" sz="1800">
                <a:latin typeface="Comic Sans MS" charset="0"/>
              </a:rPr>
              <a:t>Trees are cut down?</a:t>
            </a:r>
          </a:p>
          <a:p>
            <a:pPr eaLnBrk="1" hangingPunct="1">
              <a:spcBef>
                <a:spcPct val="0"/>
              </a:spcBef>
            </a:pPr>
            <a:r>
              <a:rPr lang="en-GB" altLang="en-US" sz="1800">
                <a:latin typeface="Comic Sans MS" charset="0"/>
              </a:rPr>
              <a:t>Soil is dug up and taken away?</a:t>
            </a:r>
          </a:p>
          <a:p>
            <a:pPr eaLnBrk="1" hangingPunct="1">
              <a:spcBef>
                <a:spcPct val="0"/>
              </a:spcBef>
            </a:pPr>
            <a:r>
              <a:rPr lang="en-GB" altLang="en-US" sz="1800">
                <a:latin typeface="Comic Sans MS" charset="0"/>
              </a:rPr>
              <a:t>All of the beetles die? </a:t>
            </a:r>
          </a:p>
          <a:p>
            <a:pPr eaLnBrk="1" hangingPunct="1">
              <a:spcBef>
                <a:spcPct val="0"/>
              </a:spcBef>
            </a:pPr>
            <a:r>
              <a:rPr lang="en-GB" altLang="en-US" sz="1800">
                <a:latin typeface="Comic Sans MS" charset="0"/>
              </a:rPr>
              <a:t>People start tidying a woodland and getting moving rotting leaves out of the wood?</a:t>
            </a:r>
          </a:p>
        </p:txBody>
      </p:sp>
    </p:spTree>
    <p:extLst>
      <p:ext uri="{BB962C8B-B14F-4D97-AF65-F5344CB8AC3E}">
        <p14:creationId xmlns:p14="http://schemas.microsoft.com/office/powerpoint/2010/main" val="1297818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143000"/>
          </a:xfrm>
        </p:spPr>
        <p:txBody>
          <a:bodyPr>
            <a:normAutofit/>
          </a:bodyPr>
          <a:lstStyle/>
          <a:p>
            <a:r>
              <a:rPr lang="en-US" sz="4800" b="1" dirty="0">
                <a:latin typeface="dearJoe 5 CASUAL PRO" panose="02000000000000000000" pitchFamily="2" charset="0"/>
              </a:rPr>
              <a:t>World biomes</a:t>
            </a:r>
          </a:p>
        </p:txBody>
      </p:sp>
      <p:sp>
        <p:nvSpPr>
          <p:cNvPr id="3" name="Content Placeholder 2"/>
          <p:cNvSpPr>
            <a:spLocks noGrp="1"/>
          </p:cNvSpPr>
          <p:nvPr>
            <p:ph idx="1"/>
          </p:nvPr>
        </p:nvSpPr>
        <p:spPr/>
        <p:txBody>
          <a:bodyPr/>
          <a:lstStyle/>
          <a:p>
            <a:r>
              <a:rPr lang="en-US" dirty="0"/>
              <a:t>Watch this </a:t>
            </a:r>
            <a:r>
              <a:rPr lang="en-US" dirty="0">
                <a:hlinkClick r:id="rId2"/>
              </a:rPr>
              <a:t>video clip</a:t>
            </a:r>
            <a:endParaRPr lang="en-US" dirty="0"/>
          </a:p>
          <a:p>
            <a:pPr>
              <a:buNone/>
            </a:pPr>
            <a:r>
              <a:rPr lang="en-US" dirty="0"/>
              <a:t>List as many biomes as you can see. </a:t>
            </a:r>
          </a:p>
          <a:p>
            <a:pPr>
              <a:buNone/>
            </a:pPr>
            <a:endParaRPr lang="en-US" dirty="0"/>
          </a:p>
          <a:p>
            <a:pPr>
              <a:buNone/>
            </a:pP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805031" y="2705324"/>
            <a:ext cx="3419138" cy="194421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553931" y="4757559"/>
            <a:ext cx="3456384" cy="1900417"/>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805030" y="4757559"/>
            <a:ext cx="3403731" cy="1900417"/>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4572000" y="2708920"/>
            <a:ext cx="3428240" cy="1940619"/>
          </a:xfrm>
          <a:prstGeom prst="rect">
            <a:avLst/>
          </a:prstGeom>
          <a:noFill/>
          <a:ln w="9525">
            <a:noFill/>
            <a:miter lim="800000"/>
            <a:headEnd/>
            <a:tailEnd/>
          </a:ln>
        </p:spPr>
      </p:pic>
    </p:spTree>
    <p:extLst>
      <p:ext uri="{BB962C8B-B14F-4D97-AF65-F5344CB8AC3E}">
        <p14:creationId xmlns:p14="http://schemas.microsoft.com/office/powerpoint/2010/main" val="1145886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98038" y="4707183"/>
            <a:ext cx="3586559" cy="2018720"/>
          </a:xfrm>
          <a:prstGeom prst="rect">
            <a:avLst/>
          </a:prstGeom>
        </p:spPr>
      </p:pic>
      <p:sp>
        <p:nvSpPr>
          <p:cNvPr id="3" name="Content Placeholder 2"/>
          <p:cNvSpPr>
            <a:spLocks noGrp="1"/>
          </p:cNvSpPr>
          <p:nvPr>
            <p:ph idx="1"/>
          </p:nvPr>
        </p:nvSpPr>
        <p:spPr/>
        <p:txBody>
          <a:bodyPr/>
          <a:lstStyle/>
          <a:p>
            <a:pPr>
              <a:buNone/>
            </a:pPr>
            <a:endParaRPr lang="en-US" dirty="0"/>
          </a:p>
          <a:p>
            <a:pPr>
              <a:buNone/>
            </a:pPr>
            <a:endParaRPr lang="en-US" dirty="0"/>
          </a:p>
        </p:txBody>
      </p:sp>
      <p:pic>
        <p:nvPicPr>
          <p:cNvPr id="1028" name="Picture 4"/>
          <p:cNvPicPr>
            <a:picLocks noChangeAspect="1" noChangeArrowheads="1"/>
          </p:cNvPicPr>
          <p:nvPr/>
        </p:nvPicPr>
        <p:blipFill>
          <a:blip r:embed="rId3" cstate="print"/>
          <a:srcRect/>
          <a:stretch>
            <a:fillRect/>
          </a:stretch>
        </p:blipFill>
        <p:spPr bwMode="auto">
          <a:xfrm>
            <a:off x="4813735" y="188641"/>
            <a:ext cx="3637188" cy="1999828"/>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298038" y="2488532"/>
            <a:ext cx="3586559" cy="2002496"/>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251519" y="267951"/>
            <a:ext cx="3633077" cy="2056571"/>
          </a:xfrm>
          <a:prstGeom prst="rect">
            <a:avLst/>
          </a:prstGeom>
          <a:noFill/>
          <a:ln w="9525">
            <a:noFill/>
            <a:miter lim="800000"/>
            <a:headEnd/>
            <a:tailEnd/>
          </a:ln>
        </p:spPr>
      </p:pic>
      <p:sp>
        <p:nvSpPr>
          <p:cNvPr id="5" name="TextBox 4"/>
          <p:cNvSpPr txBox="1"/>
          <p:nvPr/>
        </p:nvSpPr>
        <p:spPr>
          <a:xfrm>
            <a:off x="4053873" y="225329"/>
            <a:ext cx="3456383" cy="369332"/>
          </a:xfrm>
          <a:prstGeom prst="rect">
            <a:avLst/>
          </a:prstGeom>
          <a:noFill/>
        </p:spPr>
        <p:txBody>
          <a:bodyPr wrap="square" rtlCol="0">
            <a:spAutoFit/>
          </a:bodyPr>
          <a:lstStyle/>
          <a:p>
            <a:pPr algn="ctr"/>
            <a:r>
              <a:rPr lang="en-US" dirty="0">
                <a:solidFill>
                  <a:schemeClr val="bg1"/>
                </a:solidFill>
              </a:rPr>
              <a:t>Polar</a:t>
            </a:r>
          </a:p>
        </p:txBody>
      </p:sp>
      <p:sp>
        <p:nvSpPr>
          <p:cNvPr id="10" name="TextBox 9"/>
          <p:cNvSpPr txBox="1"/>
          <p:nvPr/>
        </p:nvSpPr>
        <p:spPr>
          <a:xfrm>
            <a:off x="955428" y="288051"/>
            <a:ext cx="3381722" cy="369332"/>
          </a:xfrm>
          <a:prstGeom prst="rect">
            <a:avLst/>
          </a:prstGeom>
          <a:noFill/>
        </p:spPr>
        <p:txBody>
          <a:bodyPr wrap="square" rtlCol="0">
            <a:spAutoFit/>
          </a:bodyPr>
          <a:lstStyle/>
          <a:p>
            <a:pPr algn="ctr"/>
            <a:r>
              <a:rPr lang="en-US" dirty="0">
                <a:solidFill>
                  <a:schemeClr val="bg1"/>
                </a:solidFill>
              </a:rPr>
              <a:t>Desert</a:t>
            </a:r>
          </a:p>
        </p:txBody>
      </p:sp>
      <p:sp>
        <p:nvSpPr>
          <p:cNvPr id="6" name="TextBox 5"/>
          <p:cNvSpPr txBox="1"/>
          <p:nvPr/>
        </p:nvSpPr>
        <p:spPr>
          <a:xfrm>
            <a:off x="512394" y="2618922"/>
            <a:ext cx="3428240" cy="369332"/>
          </a:xfrm>
          <a:prstGeom prst="rect">
            <a:avLst/>
          </a:prstGeom>
          <a:noFill/>
        </p:spPr>
        <p:txBody>
          <a:bodyPr wrap="square" rtlCol="0">
            <a:spAutoFit/>
          </a:bodyPr>
          <a:lstStyle/>
          <a:p>
            <a:pPr algn="ctr"/>
            <a:r>
              <a:rPr lang="en-US" dirty="0">
                <a:solidFill>
                  <a:schemeClr val="bg1"/>
                </a:solidFill>
              </a:rPr>
              <a:t>Tropical Rainforest</a:t>
            </a:r>
          </a:p>
        </p:txBody>
      </p:sp>
      <p:pic>
        <p:nvPicPr>
          <p:cNvPr id="7" name="Picture 6"/>
          <p:cNvPicPr>
            <a:picLocks noChangeAspect="1"/>
          </p:cNvPicPr>
          <p:nvPr/>
        </p:nvPicPr>
        <p:blipFill>
          <a:blip r:embed="rId6"/>
          <a:stretch>
            <a:fillRect/>
          </a:stretch>
        </p:blipFill>
        <p:spPr>
          <a:xfrm>
            <a:off x="4813735" y="2306183"/>
            <a:ext cx="3637188" cy="2246645"/>
          </a:xfrm>
          <a:prstGeom prst="rect">
            <a:avLst/>
          </a:prstGeom>
        </p:spPr>
      </p:pic>
      <p:sp>
        <p:nvSpPr>
          <p:cNvPr id="14" name="TextBox 13"/>
          <p:cNvSpPr txBox="1"/>
          <p:nvPr/>
        </p:nvSpPr>
        <p:spPr>
          <a:xfrm>
            <a:off x="5796136" y="2408509"/>
            <a:ext cx="3428240" cy="369332"/>
          </a:xfrm>
          <a:prstGeom prst="rect">
            <a:avLst/>
          </a:prstGeom>
          <a:noFill/>
        </p:spPr>
        <p:txBody>
          <a:bodyPr wrap="square" rtlCol="0">
            <a:spAutoFit/>
          </a:bodyPr>
          <a:lstStyle/>
          <a:p>
            <a:pPr algn="ctr"/>
            <a:r>
              <a:rPr lang="en-US" dirty="0">
                <a:solidFill>
                  <a:schemeClr val="bg1"/>
                </a:solidFill>
              </a:rPr>
              <a:t>Tundra</a:t>
            </a:r>
          </a:p>
        </p:txBody>
      </p:sp>
      <p:sp>
        <p:nvSpPr>
          <p:cNvPr id="15" name="TextBox 14"/>
          <p:cNvSpPr txBox="1"/>
          <p:nvPr/>
        </p:nvSpPr>
        <p:spPr>
          <a:xfrm>
            <a:off x="-720837" y="4747764"/>
            <a:ext cx="3428240" cy="369332"/>
          </a:xfrm>
          <a:prstGeom prst="rect">
            <a:avLst/>
          </a:prstGeom>
          <a:noFill/>
        </p:spPr>
        <p:txBody>
          <a:bodyPr wrap="square" rtlCol="0">
            <a:spAutoFit/>
          </a:bodyPr>
          <a:lstStyle/>
          <a:p>
            <a:pPr algn="ctr"/>
            <a:r>
              <a:rPr lang="en-US" dirty="0">
                <a:solidFill>
                  <a:schemeClr val="bg1"/>
                </a:solidFill>
              </a:rPr>
              <a:t>Savanna</a:t>
            </a:r>
          </a:p>
        </p:txBody>
      </p:sp>
      <p:pic>
        <p:nvPicPr>
          <p:cNvPr id="11" name="Picture 10"/>
          <p:cNvPicPr>
            <a:picLocks noChangeAspect="1"/>
          </p:cNvPicPr>
          <p:nvPr/>
        </p:nvPicPr>
        <p:blipFill>
          <a:blip r:embed="rId7"/>
          <a:stretch>
            <a:fillRect/>
          </a:stretch>
        </p:blipFill>
        <p:spPr>
          <a:xfrm>
            <a:off x="4583718" y="4711068"/>
            <a:ext cx="4121126" cy="1991878"/>
          </a:xfrm>
          <a:prstGeom prst="rect">
            <a:avLst/>
          </a:prstGeom>
        </p:spPr>
      </p:pic>
    </p:spTree>
    <p:extLst>
      <p:ext uri="{BB962C8B-B14F-4D97-AF65-F5344CB8AC3E}">
        <p14:creationId xmlns:p14="http://schemas.microsoft.com/office/powerpoint/2010/main" val="918458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98038" y="4707183"/>
            <a:ext cx="3586559" cy="2018720"/>
          </a:xfrm>
          <a:prstGeom prst="rect">
            <a:avLst/>
          </a:prstGeom>
        </p:spPr>
      </p:pic>
      <p:sp>
        <p:nvSpPr>
          <p:cNvPr id="3" name="Content Placeholder 2"/>
          <p:cNvSpPr>
            <a:spLocks noGrp="1"/>
          </p:cNvSpPr>
          <p:nvPr>
            <p:ph idx="1"/>
          </p:nvPr>
        </p:nvSpPr>
        <p:spPr/>
        <p:txBody>
          <a:bodyPr/>
          <a:lstStyle/>
          <a:p>
            <a:pPr>
              <a:buNone/>
            </a:pPr>
            <a:endParaRPr lang="en-US" dirty="0"/>
          </a:p>
          <a:p>
            <a:pPr>
              <a:buNone/>
            </a:pPr>
            <a:endParaRPr lang="en-US" dirty="0"/>
          </a:p>
        </p:txBody>
      </p:sp>
      <p:pic>
        <p:nvPicPr>
          <p:cNvPr id="1028" name="Picture 4"/>
          <p:cNvPicPr>
            <a:picLocks noChangeAspect="1" noChangeArrowheads="1"/>
          </p:cNvPicPr>
          <p:nvPr/>
        </p:nvPicPr>
        <p:blipFill>
          <a:blip r:embed="rId3" cstate="print"/>
          <a:srcRect/>
          <a:stretch>
            <a:fillRect/>
          </a:stretch>
        </p:blipFill>
        <p:spPr bwMode="auto">
          <a:xfrm>
            <a:off x="4813735" y="188641"/>
            <a:ext cx="3637188" cy="1999828"/>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298038" y="2488532"/>
            <a:ext cx="3586559" cy="2002496"/>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251519" y="267951"/>
            <a:ext cx="3633077" cy="2056571"/>
          </a:xfrm>
          <a:prstGeom prst="rect">
            <a:avLst/>
          </a:prstGeom>
          <a:noFill/>
          <a:ln w="9525">
            <a:noFill/>
            <a:miter lim="800000"/>
            <a:headEnd/>
            <a:tailEnd/>
          </a:ln>
        </p:spPr>
      </p:pic>
      <p:pic>
        <p:nvPicPr>
          <p:cNvPr id="7" name="Picture 6"/>
          <p:cNvPicPr>
            <a:picLocks noChangeAspect="1"/>
          </p:cNvPicPr>
          <p:nvPr/>
        </p:nvPicPr>
        <p:blipFill>
          <a:blip r:embed="rId6"/>
          <a:stretch>
            <a:fillRect/>
          </a:stretch>
        </p:blipFill>
        <p:spPr>
          <a:xfrm>
            <a:off x="4813735" y="2306183"/>
            <a:ext cx="3637188" cy="2246645"/>
          </a:xfrm>
          <a:prstGeom prst="rect">
            <a:avLst/>
          </a:prstGeom>
        </p:spPr>
      </p:pic>
      <p:pic>
        <p:nvPicPr>
          <p:cNvPr id="11" name="Picture 10"/>
          <p:cNvPicPr>
            <a:picLocks noChangeAspect="1"/>
          </p:cNvPicPr>
          <p:nvPr/>
        </p:nvPicPr>
        <p:blipFill>
          <a:blip r:embed="rId7"/>
          <a:stretch>
            <a:fillRect/>
          </a:stretch>
        </p:blipFill>
        <p:spPr>
          <a:xfrm>
            <a:off x="4583718" y="4711068"/>
            <a:ext cx="4121126" cy="1991878"/>
          </a:xfrm>
          <a:prstGeom prst="rect">
            <a:avLst/>
          </a:prstGeom>
        </p:spPr>
      </p:pic>
      <p:sp>
        <p:nvSpPr>
          <p:cNvPr id="4" name="Rectangle 3"/>
          <p:cNvSpPr/>
          <p:nvPr/>
        </p:nvSpPr>
        <p:spPr>
          <a:xfrm>
            <a:off x="6084168" y="6243877"/>
            <a:ext cx="1224136" cy="482026"/>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8222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D2478-D87E-0348-93FB-B84F53301182}"/>
              </a:ext>
            </a:extLst>
          </p:cNvPr>
          <p:cNvSpPr txBox="1"/>
          <p:nvPr/>
        </p:nvSpPr>
        <p:spPr>
          <a:xfrm>
            <a:off x="683568" y="620688"/>
            <a:ext cx="7704856" cy="3108543"/>
          </a:xfrm>
          <a:prstGeom prst="rect">
            <a:avLst/>
          </a:prstGeom>
          <a:noFill/>
        </p:spPr>
        <p:txBody>
          <a:bodyPr wrap="square" rtlCol="0">
            <a:spAutoFit/>
          </a:bodyPr>
          <a:lstStyle/>
          <a:p>
            <a:r>
              <a:rPr lang="en-US" sz="2800" dirty="0">
                <a:latin typeface="dearJoe 5 CASUAL PRO" panose="02000000000000000000" pitchFamily="2" charset="0"/>
              </a:rPr>
              <a:t>What:</a:t>
            </a:r>
            <a:r>
              <a:rPr lang="en-US" sz="2800" dirty="0"/>
              <a:t> is a biome and an ecosystem</a:t>
            </a:r>
          </a:p>
          <a:p>
            <a:endParaRPr lang="en-US" sz="2800" dirty="0"/>
          </a:p>
          <a:p>
            <a:r>
              <a:rPr lang="en-US" sz="2800" dirty="0">
                <a:latin typeface="dearJoe 5 CASUAL PRO" panose="02000000000000000000" pitchFamily="2" charset="0"/>
              </a:rPr>
              <a:t>Why: </a:t>
            </a:r>
            <a:r>
              <a:rPr lang="en-US" sz="2800" dirty="0"/>
              <a:t>To develop our understanding of the importance of biodiversity </a:t>
            </a:r>
          </a:p>
          <a:p>
            <a:endParaRPr lang="en-US" sz="2800" dirty="0"/>
          </a:p>
          <a:p>
            <a:r>
              <a:rPr lang="en-US" sz="2800" dirty="0">
                <a:latin typeface="dearJoe 5 CASUAL PRO" panose="02000000000000000000" pitchFamily="2" charset="0"/>
              </a:rPr>
              <a:t>How: </a:t>
            </a:r>
            <a:r>
              <a:rPr lang="en-US" sz="2800" dirty="0"/>
              <a:t>By learning what an ecosystem and biome are and preparing a biome backpack</a:t>
            </a:r>
            <a:endParaRPr lang="en-US" sz="2800" dirty="0">
              <a:latin typeface="dearJoe 5 CASUAL PRO" panose="02000000000000000000" pitchFamily="2" charset="0"/>
            </a:endParaRPr>
          </a:p>
        </p:txBody>
      </p:sp>
      <p:pic>
        <p:nvPicPr>
          <p:cNvPr id="4" name="Picture 3">
            <a:extLst>
              <a:ext uri="{FF2B5EF4-FFF2-40B4-BE49-F238E27FC236}">
                <a16:creationId xmlns:a16="http://schemas.microsoft.com/office/drawing/2014/main" id="{00ADFD3B-2F6F-3E4D-90E2-A3F315314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208" y="3655298"/>
            <a:ext cx="2575858" cy="3219822"/>
          </a:xfrm>
          <a:prstGeom prst="rect">
            <a:avLst/>
          </a:prstGeom>
        </p:spPr>
      </p:pic>
    </p:spTree>
    <p:extLst>
      <p:ext uri="{BB962C8B-B14F-4D97-AF65-F5344CB8AC3E}">
        <p14:creationId xmlns:p14="http://schemas.microsoft.com/office/powerpoint/2010/main" val="3330671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4883676"/>
            <a:ext cx="6696744" cy="1569660"/>
          </a:xfrm>
          <a:prstGeom prst="rect">
            <a:avLst/>
          </a:prstGeom>
          <a:noFill/>
        </p:spPr>
        <p:txBody>
          <a:bodyPr wrap="square" rtlCol="0">
            <a:spAutoFit/>
          </a:bodyPr>
          <a:lstStyle/>
          <a:p>
            <a:r>
              <a:rPr lang="en-GB" sz="2400" dirty="0">
                <a:solidFill>
                  <a:prstClr val="black"/>
                </a:solidFill>
                <a:latin typeface="Comic Sans MS" pitchFamily="66" charset="0"/>
              </a:rPr>
              <a:t>Which colour represents each ecosystem?</a:t>
            </a:r>
          </a:p>
          <a:p>
            <a:pPr marL="285750" indent="-285750">
              <a:buFont typeface="Arial" pitchFamily="34" charset="0"/>
              <a:buChar char="•"/>
            </a:pPr>
            <a:r>
              <a:rPr lang="en-GB" sz="2400" dirty="0">
                <a:solidFill>
                  <a:prstClr val="black"/>
                </a:solidFill>
                <a:latin typeface="Comic Sans MS" pitchFamily="66" charset="0"/>
              </a:rPr>
              <a:t>Tropical Rainforest</a:t>
            </a:r>
          </a:p>
          <a:p>
            <a:pPr marL="285750" indent="-285750">
              <a:buFont typeface="Arial" pitchFamily="34" charset="0"/>
              <a:buChar char="•"/>
            </a:pPr>
            <a:r>
              <a:rPr lang="en-GB" sz="2400" dirty="0">
                <a:solidFill>
                  <a:prstClr val="black"/>
                </a:solidFill>
                <a:latin typeface="Comic Sans MS" pitchFamily="66" charset="0"/>
              </a:rPr>
              <a:t>Hot Desert</a:t>
            </a:r>
          </a:p>
          <a:p>
            <a:pPr marL="285750" indent="-285750">
              <a:buFont typeface="Arial" pitchFamily="34" charset="0"/>
              <a:buChar char="•"/>
            </a:pPr>
            <a:r>
              <a:rPr lang="en-GB" sz="2400" dirty="0">
                <a:solidFill>
                  <a:prstClr val="black"/>
                </a:solidFill>
                <a:latin typeface="Comic Sans MS" pitchFamily="66" charset="0"/>
              </a:rPr>
              <a:t>Deciduous Forest</a:t>
            </a:r>
          </a:p>
        </p:txBody>
      </p:sp>
      <p:pic>
        <p:nvPicPr>
          <p:cNvPr id="15361" name="Picture 1" descr="C:\Users\Rachel\Pictures\2012-03-06\002.jpg"/>
          <p:cNvPicPr>
            <a:picLocks noChangeAspect="1" noChangeArrowheads="1"/>
          </p:cNvPicPr>
          <p:nvPr/>
        </p:nvPicPr>
        <p:blipFill>
          <a:blip r:embed="rId2" cstate="print"/>
          <a:srcRect t="51200" r="34222" b="19414"/>
          <a:stretch>
            <a:fillRect/>
          </a:stretch>
        </p:blipFill>
        <p:spPr bwMode="auto">
          <a:xfrm rot="10800000">
            <a:off x="1259632" y="332655"/>
            <a:ext cx="6696744" cy="4114225"/>
          </a:xfrm>
          <a:prstGeom prst="rect">
            <a:avLst/>
          </a:prstGeom>
          <a:noFill/>
        </p:spPr>
      </p:pic>
      <p:sp>
        <p:nvSpPr>
          <p:cNvPr id="6" name="Rectangle 5"/>
          <p:cNvSpPr/>
          <p:nvPr/>
        </p:nvSpPr>
        <p:spPr>
          <a:xfrm>
            <a:off x="4283968" y="3861048"/>
            <a:ext cx="1224136"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599191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596" y="548680"/>
            <a:ext cx="8229600" cy="1143000"/>
          </a:xfrm>
        </p:spPr>
        <p:txBody>
          <a:bodyPr>
            <a:noAutofit/>
          </a:bodyPr>
          <a:lstStyle/>
          <a:p>
            <a:r>
              <a:rPr lang="en-GB" sz="3200" b="1" u="sng" dirty="0">
                <a:latin typeface="Comic Sans MS" panose="030F0702030302020204" pitchFamily="66" charset="0"/>
              </a:rPr>
              <a:t>Different biomes are found at different latitudes around the world.</a:t>
            </a:r>
          </a:p>
        </p:txBody>
      </p:sp>
      <p:sp>
        <p:nvSpPr>
          <p:cNvPr id="3" name="Content Placeholder 2"/>
          <p:cNvSpPr>
            <a:spLocks noGrp="1"/>
          </p:cNvSpPr>
          <p:nvPr>
            <p:ph idx="1"/>
          </p:nvPr>
        </p:nvSpPr>
        <p:spPr>
          <a:xfrm>
            <a:off x="457200" y="2564904"/>
            <a:ext cx="4546848" cy="3561259"/>
          </a:xfrm>
        </p:spPr>
        <p:txBody>
          <a:bodyPr>
            <a:normAutofit/>
          </a:bodyPr>
          <a:lstStyle/>
          <a:p>
            <a:r>
              <a:rPr lang="en-GB" sz="2800" dirty="0">
                <a:latin typeface="Comic Sans MS" panose="030F0702030302020204" pitchFamily="66" charset="0"/>
              </a:rPr>
              <a:t>The latitude effects the climate of a place. The further north or south you travel from the equator, the colder it gets. </a:t>
            </a:r>
          </a:p>
          <a:p>
            <a:endParaRPr lang="en-GB" dirty="0"/>
          </a:p>
          <a:p>
            <a:endParaRPr lang="en-GB" dirty="0"/>
          </a:p>
        </p:txBody>
      </p:sp>
      <p:pic>
        <p:nvPicPr>
          <p:cNvPr id="19458" name="Picture 2" descr="https://gcps.desire2learn.com/d2l/lor/viewer/viewFile.d2lfile/6605/7951/global_latitude.jpg"/>
          <p:cNvPicPr>
            <a:picLocks noChangeAspect="1" noChangeArrowheads="1"/>
          </p:cNvPicPr>
          <p:nvPr/>
        </p:nvPicPr>
        <p:blipFill>
          <a:blip r:embed="rId2" cstate="print"/>
          <a:srcRect/>
          <a:stretch>
            <a:fillRect/>
          </a:stretch>
        </p:blipFill>
        <p:spPr bwMode="auto">
          <a:xfrm>
            <a:off x="5076056" y="2564904"/>
            <a:ext cx="3647140" cy="3638738"/>
          </a:xfrm>
          <a:prstGeom prst="rect">
            <a:avLst/>
          </a:prstGeom>
          <a:noFill/>
        </p:spPr>
      </p:pic>
    </p:spTree>
    <p:extLst>
      <p:ext uri="{BB962C8B-B14F-4D97-AF65-F5344CB8AC3E}">
        <p14:creationId xmlns:p14="http://schemas.microsoft.com/office/powerpoint/2010/main" val="348032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68313" y="333375"/>
            <a:ext cx="3167062"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3200" b="1" dirty="0">
                <a:solidFill>
                  <a:prstClr val="black"/>
                </a:solidFill>
                <a:latin typeface="Comic Sans MS" pitchFamily="66" charset="0"/>
                <a:cs typeface="Arial" pitchFamily="34" charset="0"/>
              </a:rPr>
              <a:t>Why are ecosystems (or biomes) so different?</a:t>
            </a:r>
          </a:p>
          <a:p>
            <a:pPr eaLnBrk="1" hangingPunct="1">
              <a:spcBef>
                <a:spcPct val="50000"/>
              </a:spcBef>
            </a:pPr>
            <a:endParaRPr lang="en-GB" sz="2800" b="1" dirty="0">
              <a:solidFill>
                <a:prstClr val="black"/>
              </a:solidFill>
              <a:latin typeface="Comic Sans MS" pitchFamily="66" charset="0"/>
              <a:cs typeface="Arial" pitchFamily="34" charset="0"/>
            </a:endParaRPr>
          </a:p>
        </p:txBody>
      </p:sp>
      <p:sp>
        <p:nvSpPr>
          <p:cNvPr id="81923" name="Rectangle 3"/>
          <p:cNvSpPr>
            <a:spLocks noChangeArrowheads="1"/>
          </p:cNvSpPr>
          <p:nvPr/>
        </p:nvSpPr>
        <p:spPr bwMode="auto">
          <a:xfrm>
            <a:off x="539750" y="2924175"/>
            <a:ext cx="3240088" cy="1512888"/>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endParaRPr>
          </a:p>
        </p:txBody>
      </p:sp>
      <p:sp>
        <p:nvSpPr>
          <p:cNvPr id="18436" name="Text Box 4"/>
          <p:cNvSpPr txBox="1">
            <a:spLocks noChangeArrowheads="1"/>
          </p:cNvSpPr>
          <p:nvPr/>
        </p:nvSpPr>
        <p:spPr bwMode="auto">
          <a:xfrm>
            <a:off x="755650" y="2852738"/>
            <a:ext cx="309562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000" b="1" dirty="0">
                <a:solidFill>
                  <a:prstClr val="white"/>
                </a:solidFill>
                <a:latin typeface="Comic Sans MS" pitchFamily="66" charset="0"/>
                <a:cs typeface="Arial" pitchFamily="34" charset="0"/>
              </a:rPr>
              <a:t>The Climate</a:t>
            </a:r>
          </a:p>
          <a:p>
            <a:pPr eaLnBrk="1" hangingPunct="1">
              <a:spcBef>
                <a:spcPct val="50000"/>
              </a:spcBef>
            </a:pPr>
            <a:r>
              <a:rPr lang="en-GB" dirty="0">
                <a:solidFill>
                  <a:prstClr val="white"/>
                </a:solidFill>
                <a:latin typeface="Comic Sans MS" pitchFamily="66" charset="0"/>
                <a:cs typeface="Arial" pitchFamily="34" charset="0"/>
              </a:rPr>
              <a:t>The climate is the main driving force in an ecosystem as it affects…</a:t>
            </a:r>
          </a:p>
        </p:txBody>
      </p:sp>
      <p:sp>
        <p:nvSpPr>
          <p:cNvPr id="81925" name="Rectangle 5"/>
          <p:cNvSpPr>
            <a:spLocks noChangeArrowheads="1"/>
          </p:cNvSpPr>
          <p:nvPr/>
        </p:nvSpPr>
        <p:spPr bwMode="auto">
          <a:xfrm>
            <a:off x="5219700" y="333375"/>
            <a:ext cx="3708400" cy="187325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endParaRPr>
          </a:p>
        </p:txBody>
      </p:sp>
      <p:sp>
        <p:nvSpPr>
          <p:cNvPr id="18438" name="Text Box 6"/>
          <p:cNvSpPr txBox="1">
            <a:spLocks noChangeArrowheads="1"/>
          </p:cNvSpPr>
          <p:nvPr/>
        </p:nvSpPr>
        <p:spPr bwMode="auto">
          <a:xfrm>
            <a:off x="5364163" y="404813"/>
            <a:ext cx="3455987"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000" b="1">
                <a:solidFill>
                  <a:prstClr val="white"/>
                </a:solidFill>
                <a:latin typeface="Comic Sans MS" pitchFamily="66" charset="0"/>
                <a:cs typeface="Arial" pitchFamily="34" charset="0"/>
              </a:rPr>
              <a:t>The Soil</a:t>
            </a:r>
          </a:p>
          <a:p>
            <a:pPr eaLnBrk="1" hangingPunct="1">
              <a:spcBef>
                <a:spcPct val="50000"/>
              </a:spcBef>
            </a:pPr>
            <a:r>
              <a:rPr lang="en-GB">
                <a:solidFill>
                  <a:prstClr val="white"/>
                </a:solidFill>
                <a:latin typeface="Comic Sans MS" pitchFamily="66" charset="0"/>
                <a:cs typeface="Arial" pitchFamily="34" charset="0"/>
              </a:rPr>
              <a:t>How thick and rich the soil is depends a lot on the climate. In a hot, damp climate soil can form fastest.</a:t>
            </a:r>
          </a:p>
        </p:txBody>
      </p:sp>
      <p:sp>
        <p:nvSpPr>
          <p:cNvPr id="18439" name="Rectangle 7"/>
          <p:cNvSpPr>
            <a:spLocks noChangeArrowheads="1"/>
          </p:cNvSpPr>
          <p:nvPr/>
        </p:nvSpPr>
        <p:spPr bwMode="auto">
          <a:xfrm>
            <a:off x="5219700" y="2565400"/>
            <a:ext cx="3708400" cy="187325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endParaRPr>
          </a:p>
        </p:txBody>
      </p:sp>
      <p:sp>
        <p:nvSpPr>
          <p:cNvPr id="81928" name="Text Box 8"/>
          <p:cNvSpPr txBox="1">
            <a:spLocks noChangeArrowheads="1"/>
          </p:cNvSpPr>
          <p:nvPr/>
        </p:nvSpPr>
        <p:spPr bwMode="auto">
          <a:xfrm>
            <a:off x="5399088" y="2636838"/>
            <a:ext cx="374491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000" b="1">
                <a:solidFill>
                  <a:prstClr val="white"/>
                </a:solidFill>
                <a:latin typeface="Comic Sans MS" pitchFamily="66" charset="0"/>
                <a:cs typeface="Arial" pitchFamily="34" charset="0"/>
              </a:rPr>
              <a:t>The Vegetation</a:t>
            </a:r>
          </a:p>
          <a:p>
            <a:pPr eaLnBrk="1" hangingPunct="1">
              <a:spcBef>
                <a:spcPct val="50000"/>
              </a:spcBef>
            </a:pPr>
            <a:r>
              <a:rPr lang="en-GB">
                <a:solidFill>
                  <a:prstClr val="white"/>
                </a:solidFill>
                <a:latin typeface="Comic Sans MS" pitchFamily="66" charset="0"/>
                <a:cs typeface="Arial" pitchFamily="34" charset="0"/>
              </a:rPr>
              <a:t>It develops and adapts to suit the climate and soil. They grow fastest and thickest in a hot, damp, sunny climate.</a:t>
            </a:r>
          </a:p>
        </p:txBody>
      </p:sp>
      <p:sp>
        <p:nvSpPr>
          <p:cNvPr id="81929" name="Rectangle 9"/>
          <p:cNvSpPr>
            <a:spLocks noChangeArrowheads="1"/>
          </p:cNvSpPr>
          <p:nvPr/>
        </p:nvSpPr>
        <p:spPr bwMode="auto">
          <a:xfrm>
            <a:off x="5219700" y="4797425"/>
            <a:ext cx="3708400" cy="1873250"/>
          </a:xfrm>
          <a:prstGeom prst="rect">
            <a:avLst/>
          </a:prstGeom>
          <a:solidFill>
            <a:srgbClr val="008000"/>
          </a:solidFill>
          <a:ln w="9525">
            <a:solidFill>
              <a:schemeClr val="tx1"/>
            </a:solidFill>
            <a:miter lim="800000"/>
            <a:headEnd/>
            <a:tailEnd/>
          </a:ln>
        </p:spPr>
        <p:txBody>
          <a:bodyPr wrap="none" anchor="ctr"/>
          <a:lstStyle/>
          <a:p>
            <a:endParaRPr lang="en-US">
              <a:solidFill>
                <a:prstClr val="black"/>
              </a:solidFill>
            </a:endParaRPr>
          </a:p>
        </p:txBody>
      </p:sp>
      <p:sp>
        <p:nvSpPr>
          <p:cNvPr id="18442" name="Text Box 10"/>
          <p:cNvSpPr txBox="1">
            <a:spLocks noChangeArrowheads="1"/>
          </p:cNvSpPr>
          <p:nvPr/>
        </p:nvSpPr>
        <p:spPr bwMode="auto">
          <a:xfrm>
            <a:off x="5399088" y="5013325"/>
            <a:ext cx="356552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sz="2000" b="1">
                <a:solidFill>
                  <a:prstClr val="white"/>
                </a:solidFill>
                <a:latin typeface="Comic Sans MS" pitchFamily="66" charset="0"/>
                <a:cs typeface="Arial" pitchFamily="34" charset="0"/>
              </a:rPr>
              <a:t>The Animals</a:t>
            </a:r>
          </a:p>
          <a:p>
            <a:pPr eaLnBrk="1" hangingPunct="1">
              <a:spcBef>
                <a:spcPct val="50000"/>
              </a:spcBef>
            </a:pPr>
            <a:r>
              <a:rPr lang="en-GB">
                <a:solidFill>
                  <a:prstClr val="white"/>
                </a:solidFill>
                <a:latin typeface="Comic Sans MS" pitchFamily="66" charset="0"/>
                <a:cs typeface="Arial" pitchFamily="34" charset="0"/>
              </a:rPr>
              <a:t>They adapt to feed on the plants or each other, and to cope with the climate.</a:t>
            </a:r>
          </a:p>
        </p:txBody>
      </p:sp>
      <p:sp>
        <p:nvSpPr>
          <p:cNvPr id="18443" name="Line 11"/>
          <p:cNvSpPr>
            <a:spLocks noChangeShapeType="1"/>
          </p:cNvSpPr>
          <p:nvPr/>
        </p:nvSpPr>
        <p:spPr bwMode="auto">
          <a:xfrm flipV="1">
            <a:off x="3924300" y="1268413"/>
            <a:ext cx="1295400" cy="1512887"/>
          </a:xfrm>
          <a:prstGeom prst="line">
            <a:avLst/>
          </a:prstGeom>
          <a:noFill/>
          <a:ln w="698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18444" name="Line 12"/>
          <p:cNvSpPr>
            <a:spLocks noChangeShapeType="1"/>
          </p:cNvSpPr>
          <p:nvPr/>
        </p:nvSpPr>
        <p:spPr bwMode="auto">
          <a:xfrm flipV="1">
            <a:off x="3924300" y="3500438"/>
            <a:ext cx="1295400" cy="1587"/>
          </a:xfrm>
          <a:prstGeom prst="line">
            <a:avLst/>
          </a:prstGeom>
          <a:noFill/>
          <a:ln w="698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sp>
        <p:nvSpPr>
          <p:cNvPr id="18445" name="Line 13"/>
          <p:cNvSpPr>
            <a:spLocks noChangeShapeType="1"/>
          </p:cNvSpPr>
          <p:nvPr/>
        </p:nvSpPr>
        <p:spPr bwMode="auto">
          <a:xfrm>
            <a:off x="3924300" y="4294188"/>
            <a:ext cx="1295400" cy="1511300"/>
          </a:xfrm>
          <a:prstGeom prst="line">
            <a:avLst/>
          </a:prstGeom>
          <a:noFill/>
          <a:ln w="698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prstClr val="black"/>
              </a:solidFill>
            </a:endParaRPr>
          </a:p>
        </p:txBody>
      </p:sp>
      <p:pic>
        <p:nvPicPr>
          <p:cNvPr id="18446" name="Picture 14" descr="j0356576"/>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8438" y="1326051"/>
            <a:ext cx="1041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5" descr="PH02382J"/>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5113" y="333375"/>
            <a:ext cx="9763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6" descr="j0354563"/>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2450" y="2205038"/>
            <a:ext cx="7715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17" descr="j0285253"/>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6550" y="4797425"/>
            <a:ext cx="936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311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23"/>
                                        </p:tgtEl>
                                        <p:attrNameLst>
                                          <p:attrName>style.visibility</p:attrName>
                                        </p:attrNameLst>
                                      </p:cBhvr>
                                      <p:to>
                                        <p:strVal val="visible"/>
                                      </p:to>
                                    </p:set>
                                    <p:anim calcmode="lin" valueType="num">
                                      <p:cBhvr additive="base">
                                        <p:cTn id="7" dur="500" fill="hold"/>
                                        <p:tgtEl>
                                          <p:spTgt spid="81923"/>
                                        </p:tgtEl>
                                        <p:attrNameLst>
                                          <p:attrName>ppt_x</p:attrName>
                                        </p:attrNameLst>
                                      </p:cBhvr>
                                      <p:tavLst>
                                        <p:tav tm="0">
                                          <p:val>
                                            <p:strVal val="#ppt_x"/>
                                          </p:val>
                                        </p:tav>
                                        <p:tav tm="100000">
                                          <p:val>
                                            <p:strVal val="#ppt_x"/>
                                          </p:val>
                                        </p:tav>
                                      </p:tavLst>
                                    </p:anim>
                                    <p:anim calcmode="lin" valueType="num">
                                      <p:cBhvr additive="base">
                                        <p:cTn id="8" dur="500" fill="hold"/>
                                        <p:tgtEl>
                                          <p:spTgt spid="819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25"/>
                                        </p:tgtEl>
                                        <p:attrNameLst>
                                          <p:attrName>style.visibility</p:attrName>
                                        </p:attrNameLst>
                                      </p:cBhvr>
                                      <p:to>
                                        <p:strVal val="visible"/>
                                      </p:to>
                                    </p:set>
                                    <p:anim calcmode="lin" valueType="num">
                                      <p:cBhvr additive="base">
                                        <p:cTn id="13" dur="500" fill="hold"/>
                                        <p:tgtEl>
                                          <p:spTgt spid="81925"/>
                                        </p:tgtEl>
                                        <p:attrNameLst>
                                          <p:attrName>ppt_x</p:attrName>
                                        </p:attrNameLst>
                                      </p:cBhvr>
                                      <p:tavLst>
                                        <p:tav tm="0">
                                          <p:val>
                                            <p:strVal val="#ppt_x"/>
                                          </p:val>
                                        </p:tav>
                                        <p:tav tm="100000">
                                          <p:val>
                                            <p:strVal val="#ppt_x"/>
                                          </p:val>
                                        </p:tav>
                                      </p:tavLst>
                                    </p:anim>
                                    <p:anim calcmode="lin" valueType="num">
                                      <p:cBhvr additive="base">
                                        <p:cTn id="14" dur="500" fill="hold"/>
                                        <p:tgtEl>
                                          <p:spTgt spid="8192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28"/>
                                        </p:tgtEl>
                                        <p:attrNameLst>
                                          <p:attrName>style.visibility</p:attrName>
                                        </p:attrNameLst>
                                      </p:cBhvr>
                                      <p:to>
                                        <p:strVal val="visible"/>
                                      </p:to>
                                    </p:set>
                                    <p:anim calcmode="lin" valueType="num">
                                      <p:cBhvr additive="base">
                                        <p:cTn id="19" dur="500" fill="hold"/>
                                        <p:tgtEl>
                                          <p:spTgt spid="81928"/>
                                        </p:tgtEl>
                                        <p:attrNameLst>
                                          <p:attrName>ppt_x</p:attrName>
                                        </p:attrNameLst>
                                      </p:cBhvr>
                                      <p:tavLst>
                                        <p:tav tm="0">
                                          <p:val>
                                            <p:strVal val="#ppt_x"/>
                                          </p:val>
                                        </p:tav>
                                        <p:tav tm="100000">
                                          <p:val>
                                            <p:strVal val="#ppt_x"/>
                                          </p:val>
                                        </p:tav>
                                      </p:tavLst>
                                    </p:anim>
                                    <p:anim calcmode="lin" valueType="num">
                                      <p:cBhvr additive="base">
                                        <p:cTn id="20" dur="500" fill="hold"/>
                                        <p:tgtEl>
                                          <p:spTgt spid="8192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29"/>
                                        </p:tgtEl>
                                        <p:attrNameLst>
                                          <p:attrName>style.visibility</p:attrName>
                                        </p:attrNameLst>
                                      </p:cBhvr>
                                      <p:to>
                                        <p:strVal val="visible"/>
                                      </p:to>
                                    </p:set>
                                    <p:anim calcmode="lin" valueType="num">
                                      <p:cBhvr additive="base">
                                        <p:cTn id="25" dur="500" fill="hold"/>
                                        <p:tgtEl>
                                          <p:spTgt spid="81929"/>
                                        </p:tgtEl>
                                        <p:attrNameLst>
                                          <p:attrName>ppt_x</p:attrName>
                                        </p:attrNameLst>
                                      </p:cBhvr>
                                      <p:tavLst>
                                        <p:tav tm="0">
                                          <p:val>
                                            <p:strVal val="#ppt_x"/>
                                          </p:val>
                                        </p:tav>
                                        <p:tav tm="100000">
                                          <p:val>
                                            <p:strVal val="#ppt_x"/>
                                          </p:val>
                                        </p:tav>
                                      </p:tavLst>
                                    </p:anim>
                                    <p:anim calcmode="lin" valueType="num">
                                      <p:cBhvr additive="base">
                                        <p:cTn id="26" dur="500" fill="hold"/>
                                        <p:tgtEl>
                                          <p:spTgt spid="8192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mph" presetSubtype="0" fill="hold" grpId="1" nodeType="clickEffect">
                                  <p:stCondLst>
                                    <p:cond delay="0"/>
                                  </p:stCondLst>
                                  <p:childTnLst>
                                    <p:animScale>
                                      <p:cBhvr>
                                        <p:cTn id="30" dur="2000" fill="hold"/>
                                        <p:tgtEl>
                                          <p:spTgt spid="819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nimBg="1"/>
      <p:bldP spid="81923" grpId="1" animBg="1"/>
      <p:bldP spid="81925" grpId="0" animBg="1"/>
      <p:bldP spid="81928" grpId="0"/>
      <p:bldP spid="819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632" y="395536"/>
            <a:ext cx="8703840" cy="3831818"/>
          </a:xfrm>
          <a:prstGeom prst="rect">
            <a:avLst/>
          </a:prstGeom>
          <a:noFill/>
          <a:ln>
            <a:solidFill>
              <a:schemeClr val="tx1"/>
            </a:solidFill>
          </a:ln>
        </p:spPr>
        <p:txBody>
          <a:bodyPr wrap="square" rtlCol="0">
            <a:spAutoFit/>
          </a:bodyPr>
          <a:lstStyle/>
          <a:p>
            <a:pPr>
              <a:lnSpc>
                <a:spcPct val="150000"/>
              </a:lnSpc>
            </a:pPr>
            <a:r>
              <a:rPr lang="en-GB" dirty="0">
                <a:latin typeface="Comic Sans MS" pitchFamily="66" charset="0"/>
              </a:rPr>
              <a:t>The ………………………………………………. is very important in an ecosystem. It influences the soil, the plants and the animals. In a ……………………… climate the soil will be thicker and more fertile. This in turn influences the vegetation. There will be more vegetation in a hot climate than a ……………………………………. climate and more in a ………………………………………. climate than a ………………………………………….. climate. The animals then adapt to cope with the climate conditions and to feed on the vegetation or each other.</a:t>
            </a:r>
          </a:p>
          <a:p>
            <a:pPr>
              <a:lnSpc>
                <a:spcPct val="150000"/>
              </a:lnSpc>
            </a:pPr>
            <a:endParaRPr lang="en-GB" dirty="0">
              <a:latin typeface="Comic Sans MS" pitchFamily="66" charset="0"/>
            </a:endParaRPr>
          </a:p>
          <a:p>
            <a:pPr>
              <a:lnSpc>
                <a:spcPct val="150000"/>
              </a:lnSpc>
            </a:pPr>
            <a:endParaRPr lang="en-GB" dirty="0">
              <a:latin typeface="Comic Sans MS" pitchFamily="66" charset="0"/>
            </a:endParaRPr>
          </a:p>
        </p:txBody>
      </p:sp>
      <p:sp>
        <p:nvSpPr>
          <p:cNvPr id="3" name="Rectangle 2"/>
          <p:cNvSpPr/>
          <p:nvPr/>
        </p:nvSpPr>
        <p:spPr>
          <a:xfrm>
            <a:off x="216024" y="3645024"/>
            <a:ext cx="8820472" cy="461665"/>
          </a:xfrm>
          <a:prstGeom prst="rect">
            <a:avLst/>
          </a:prstGeom>
        </p:spPr>
        <p:txBody>
          <a:bodyPr wrap="square">
            <a:spAutoFit/>
          </a:bodyPr>
          <a:lstStyle/>
          <a:p>
            <a:r>
              <a:rPr lang="en-GB" sz="2400" dirty="0">
                <a:latin typeface="Comic Sans MS" pitchFamily="66" charset="0"/>
              </a:rPr>
              <a:t>dry            	cold 		climate	 wet	             hot </a:t>
            </a:r>
            <a:endParaRPr lang="en-GB" sz="2400" dirty="0"/>
          </a:p>
        </p:txBody>
      </p:sp>
      <p:sp>
        <p:nvSpPr>
          <p:cNvPr id="4" name="TextBox 3"/>
          <p:cNvSpPr txBox="1"/>
          <p:nvPr/>
        </p:nvSpPr>
        <p:spPr>
          <a:xfrm>
            <a:off x="2339752" y="4653136"/>
            <a:ext cx="4967783" cy="1815882"/>
          </a:xfrm>
          <a:prstGeom prst="rect">
            <a:avLst/>
          </a:prstGeom>
          <a:solidFill>
            <a:schemeClr val="accent6">
              <a:lumMod val="20000"/>
              <a:lumOff val="80000"/>
            </a:schemeClr>
          </a:solidFill>
        </p:spPr>
        <p:txBody>
          <a:bodyPr wrap="square" rtlCol="0">
            <a:spAutoFit/>
          </a:bodyPr>
          <a:lstStyle/>
          <a:p>
            <a:pPr algn="ctr"/>
            <a:r>
              <a:rPr lang="en-GB" sz="2800" dirty="0">
                <a:latin typeface="Comic Sans MS" pitchFamily="66" charset="0"/>
              </a:rPr>
              <a:t>Fill in this paragraph with the correct words in the spaces. Underline the words you have added.</a:t>
            </a:r>
          </a:p>
        </p:txBody>
      </p:sp>
    </p:spTree>
    <p:extLst>
      <p:ext uri="{BB962C8B-B14F-4D97-AF65-F5344CB8AC3E}">
        <p14:creationId xmlns:p14="http://schemas.microsoft.com/office/powerpoint/2010/main" val="3785691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32656"/>
            <a:ext cx="6158458" cy="5267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265962" y="179786"/>
            <a:ext cx="2770534" cy="6494085"/>
          </a:xfrm>
          <a:prstGeom prst="rect">
            <a:avLst/>
          </a:prstGeom>
          <a:noFill/>
        </p:spPr>
        <p:txBody>
          <a:bodyPr wrap="square" rtlCol="0">
            <a:spAutoFit/>
          </a:bodyPr>
          <a:lstStyle/>
          <a:p>
            <a:r>
              <a:rPr lang="en-US" sz="2800" b="1" dirty="0">
                <a:solidFill>
                  <a:srgbClr val="FF0000"/>
                </a:solidFill>
              </a:rPr>
              <a:t>Describe</a:t>
            </a:r>
            <a:r>
              <a:rPr lang="en-US" sz="2800" b="1" dirty="0"/>
              <a:t> the world distribution of biomes.</a:t>
            </a:r>
          </a:p>
          <a:p>
            <a:r>
              <a:rPr lang="en-US" sz="1600" b="1" dirty="0"/>
              <a:t>Questions to help you focus:</a:t>
            </a:r>
          </a:p>
          <a:p>
            <a:pPr marL="342900" indent="-342900">
              <a:buAutoNum type="arabicPeriod"/>
            </a:pPr>
            <a:r>
              <a:rPr lang="en-US" dirty="0"/>
              <a:t>Where are the tropical rainforests found?</a:t>
            </a:r>
          </a:p>
          <a:p>
            <a:pPr marL="342900" indent="-342900">
              <a:buAutoNum type="arabicPeriod"/>
            </a:pPr>
            <a:r>
              <a:rPr lang="en-US" dirty="0"/>
              <a:t>Where are the polar and tundra biomes found? </a:t>
            </a:r>
          </a:p>
          <a:p>
            <a:pPr marL="342900" indent="-342900">
              <a:buAutoNum type="arabicPeriod"/>
            </a:pPr>
            <a:r>
              <a:rPr lang="en-US" dirty="0"/>
              <a:t>Where are the deserts found? </a:t>
            </a:r>
          </a:p>
          <a:p>
            <a:pPr marL="342900" indent="-342900">
              <a:buAutoNum type="arabicPeriod"/>
            </a:pPr>
            <a:endParaRPr lang="en-US" dirty="0"/>
          </a:p>
          <a:p>
            <a:r>
              <a:rPr lang="en-US" dirty="0">
                <a:solidFill>
                  <a:srgbClr val="0070C0"/>
                </a:solidFill>
              </a:rPr>
              <a:t>Geographical information you could use: </a:t>
            </a:r>
          </a:p>
          <a:p>
            <a:r>
              <a:rPr lang="en-US" dirty="0">
                <a:solidFill>
                  <a:srgbClr val="0070C0"/>
                </a:solidFill>
              </a:rPr>
              <a:t>Places names, lines of latitude, Compass directions (North and South)</a:t>
            </a:r>
          </a:p>
          <a:p>
            <a:endParaRPr lang="en-US" b="1" dirty="0"/>
          </a:p>
          <a:p>
            <a:endParaRPr lang="en-US" b="1" dirty="0"/>
          </a:p>
        </p:txBody>
      </p:sp>
    </p:spTree>
    <p:extLst>
      <p:ext uri="{BB962C8B-B14F-4D97-AF65-F5344CB8AC3E}">
        <p14:creationId xmlns:p14="http://schemas.microsoft.com/office/powerpoint/2010/main" val="897368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404664"/>
            <a:ext cx="8856984" cy="5447645"/>
          </a:xfrm>
          <a:prstGeom prst="rect">
            <a:avLst/>
          </a:prstGeom>
          <a:noFill/>
        </p:spPr>
        <p:txBody>
          <a:bodyPr wrap="square" rtlCol="0">
            <a:spAutoFit/>
          </a:bodyPr>
          <a:lstStyle/>
          <a:p>
            <a:r>
              <a:rPr lang="en-GB" sz="2800" dirty="0">
                <a:solidFill>
                  <a:prstClr val="black"/>
                </a:solidFill>
                <a:latin typeface="Comic Sans MS" pitchFamily="66" charset="0"/>
              </a:rPr>
              <a:t>An ecosystem forms because of specific climate conditions.</a:t>
            </a:r>
          </a:p>
          <a:p>
            <a:endParaRPr lang="en-GB" sz="2800" dirty="0">
              <a:solidFill>
                <a:prstClr val="black"/>
              </a:solidFill>
              <a:latin typeface="Comic Sans MS" pitchFamily="66" charset="0"/>
            </a:endParaRPr>
          </a:p>
          <a:p>
            <a:r>
              <a:rPr lang="en-GB" sz="2800" dirty="0">
                <a:solidFill>
                  <a:prstClr val="black"/>
                </a:solidFill>
                <a:latin typeface="Comic Sans MS" pitchFamily="66" charset="0"/>
              </a:rPr>
              <a:t>The climate in a particular location relates to, and is affected by;</a:t>
            </a:r>
          </a:p>
          <a:p>
            <a:endParaRPr lang="en-GB" sz="2800" dirty="0">
              <a:solidFill>
                <a:prstClr val="black"/>
              </a:solidFill>
              <a:latin typeface="Comic Sans MS" pitchFamily="66" charset="0"/>
            </a:endParaRPr>
          </a:p>
          <a:p>
            <a:pPr algn="ctr"/>
            <a:r>
              <a:rPr lang="en-GB" sz="2800" dirty="0">
                <a:solidFill>
                  <a:prstClr val="black"/>
                </a:solidFill>
                <a:latin typeface="Comic Sans MS" pitchFamily="66" charset="0"/>
              </a:rPr>
              <a:t>Temperature</a:t>
            </a:r>
          </a:p>
          <a:p>
            <a:pPr algn="ctr"/>
            <a:r>
              <a:rPr lang="en-GB" sz="2800" dirty="0">
                <a:solidFill>
                  <a:prstClr val="black"/>
                </a:solidFill>
                <a:latin typeface="Comic Sans MS" pitchFamily="66" charset="0"/>
              </a:rPr>
              <a:t>Precipitation</a:t>
            </a:r>
          </a:p>
          <a:p>
            <a:pPr algn="ctr"/>
            <a:r>
              <a:rPr lang="en-GB" sz="2800" dirty="0">
                <a:solidFill>
                  <a:prstClr val="black"/>
                </a:solidFill>
                <a:latin typeface="Comic Sans MS" pitchFamily="66" charset="0"/>
              </a:rPr>
              <a:t>Local Factors.</a:t>
            </a:r>
          </a:p>
          <a:p>
            <a:pPr algn="ctr"/>
            <a:endParaRPr lang="en-GB" sz="3200" dirty="0">
              <a:solidFill>
                <a:prstClr val="black"/>
              </a:solidFill>
              <a:latin typeface="Comic Sans MS" pitchFamily="66" charset="0"/>
              <a:hlinkClick r:id="rId2"/>
            </a:endParaRPr>
          </a:p>
          <a:p>
            <a:pPr algn="ctr"/>
            <a:endParaRPr lang="en-GB" sz="3200" dirty="0">
              <a:solidFill>
                <a:prstClr val="black"/>
              </a:solidFill>
              <a:latin typeface="Comic Sans MS" pitchFamily="66" charset="0"/>
              <a:hlinkClick r:id="rId2"/>
            </a:endParaRPr>
          </a:p>
          <a:p>
            <a:pPr algn="ctr"/>
            <a:r>
              <a:rPr lang="en-GB" sz="3200" dirty="0">
                <a:solidFill>
                  <a:prstClr val="black"/>
                </a:solidFill>
                <a:latin typeface="Comic Sans MS" pitchFamily="66" charset="0"/>
                <a:hlinkClick r:id="rId2"/>
              </a:rPr>
              <a:t>Factors that influence climate</a:t>
            </a:r>
            <a:endParaRPr lang="en-GB" sz="3200" dirty="0">
              <a:solidFill>
                <a:prstClr val="black"/>
              </a:solidFill>
              <a:latin typeface="Comic Sans MS" pitchFamily="66" charset="0"/>
            </a:endParaRPr>
          </a:p>
        </p:txBody>
      </p:sp>
      <p:sp>
        <p:nvSpPr>
          <p:cNvPr id="2" name="TextBox 1"/>
          <p:cNvSpPr txBox="1"/>
          <p:nvPr/>
        </p:nvSpPr>
        <p:spPr>
          <a:xfrm>
            <a:off x="107504" y="4581128"/>
            <a:ext cx="8928992" cy="954107"/>
          </a:xfrm>
          <a:prstGeom prst="rect">
            <a:avLst/>
          </a:prstGeom>
          <a:noFill/>
        </p:spPr>
        <p:txBody>
          <a:bodyPr wrap="square" rtlCol="0">
            <a:spAutoFit/>
          </a:bodyPr>
          <a:lstStyle/>
          <a:p>
            <a:r>
              <a:rPr lang="en-US" sz="2800" dirty="0">
                <a:solidFill>
                  <a:srgbClr val="00B050"/>
                </a:solidFill>
              </a:rPr>
              <a:t>Summary: give an example of 3 factors that impact climate</a:t>
            </a:r>
            <a:r>
              <a:rPr lang="en-US" sz="2800">
                <a:solidFill>
                  <a:srgbClr val="00B050"/>
                </a:solidFill>
              </a:rPr>
              <a:t>: </a:t>
            </a:r>
          </a:p>
          <a:p>
            <a:endParaRPr lang="en-US" sz="2800" dirty="0">
              <a:solidFill>
                <a:srgbClr val="00B050"/>
              </a:solidFill>
            </a:endParaRPr>
          </a:p>
        </p:txBody>
      </p:sp>
    </p:spTree>
    <p:extLst>
      <p:ext uri="{BB962C8B-B14F-4D97-AF65-F5344CB8AC3E}">
        <p14:creationId xmlns:p14="http://schemas.microsoft.com/office/powerpoint/2010/main" val="1433253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rPr>
              <a:t>Biomes backpack</a:t>
            </a:r>
          </a:p>
        </p:txBody>
      </p:sp>
      <p:sp>
        <p:nvSpPr>
          <p:cNvPr id="3" name="Content Placeholder 2"/>
          <p:cNvSpPr>
            <a:spLocks noGrp="1"/>
          </p:cNvSpPr>
          <p:nvPr>
            <p:ph idx="1"/>
          </p:nvPr>
        </p:nvSpPr>
        <p:spPr>
          <a:xfrm>
            <a:off x="451510" y="1417638"/>
            <a:ext cx="8229600" cy="4525963"/>
          </a:xfrm>
        </p:spPr>
        <p:txBody>
          <a:bodyPr>
            <a:normAutofit lnSpcReduction="10000"/>
          </a:bodyPr>
          <a:lstStyle/>
          <a:p>
            <a:r>
              <a:rPr lang="en-US" dirty="0">
                <a:solidFill>
                  <a:srgbClr val="00B050"/>
                </a:solidFill>
                <a:latin typeface="dearJoe 5 CASUAL PRO" panose="02000000000000000000" pitchFamily="2" charset="0"/>
              </a:rPr>
              <a:t>What: </a:t>
            </a:r>
            <a:r>
              <a:rPr lang="en-US" dirty="0"/>
              <a:t>Learning about the characteristics of a biome of your choice</a:t>
            </a:r>
          </a:p>
          <a:p>
            <a:r>
              <a:rPr lang="en-US" dirty="0">
                <a:solidFill>
                  <a:srgbClr val="00B050"/>
                </a:solidFill>
                <a:latin typeface="dearJoe 5 CASUAL PRO" panose="02000000000000000000" pitchFamily="2" charset="0"/>
              </a:rPr>
              <a:t>Why: </a:t>
            </a:r>
            <a:r>
              <a:rPr lang="en-US" dirty="0"/>
              <a:t>So that we can understand the major natural vegetation or marine ecosystems that exist on earth and how people interact with these systems.</a:t>
            </a:r>
          </a:p>
          <a:p>
            <a:r>
              <a:rPr lang="en-US" b="1" dirty="0">
                <a:solidFill>
                  <a:srgbClr val="00B050"/>
                </a:solidFill>
                <a:latin typeface="dearJoe 5 CASUAL PRO" panose="02000000000000000000" pitchFamily="2" charset="0"/>
              </a:rPr>
              <a:t>How: </a:t>
            </a:r>
            <a:r>
              <a:rPr lang="en-US" dirty="0"/>
              <a:t>Through the investigation of a chosen biome’s characteristics including, climate, flora and fauna and human interactions and creating a backpack to show what you may need to survive in the biome</a:t>
            </a:r>
          </a:p>
        </p:txBody>
      </p:sp>
      <p:pic>
        <p:nvPicPr>
          <p:cNvPr id="4" name="Picture 3">
            <a:extLst>
              <a:ext uri="{FF2B5EF4-FFF2-40B4-BE49-F238E27FC236}">
                <a16:creationId xmlns:a16="http://schemas.microsoft.com/office/drawing/2014/main" id="{F9353121-0D5D-7B41-96BD-D79A37661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4" y="116632"/>
            <a:ext cx="951339" cy="1143001"/>
          </a:xfrm>
          <a:prstGeom prst="rect">
            <a:avLst/>
          </a:prstGeom>
        </p:spPr>
      </p:pic>
    </p:spTree>
    <p:extLst>
      <p:ext uri="{BB962C8B-B14F-4D97-AF65-F5344CB8AC3E}">
        <p14:creationId xmlns:p14="http://schemas.microsoft.com/office/powerpoint/2010/main" val="2289103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00B050"/>
                </a:solidFill>
                <a:latin typeface="dearJoe 5 CASUAL PRO" panose="02000000000000000000" pitchFamily="2" charset="0"/>
              </a:rPr>
              <a:t>Biomes backpack- introduction to your biome</a:t>
            </a:r>
          </a:p>
        </p:txBody>
      </p:sp>
      <p:sp>
        <p:nvSpPr>
          <p:cNvPr id="4" name="Content Placeholder 3"/>
          <p:cNvSpPr>
            <a:spLocks noGrp="1"/>
          </p:cNvSpPr>
          <p:nvPr>
            <p:ph idx="1"/>
          </p:nvPr>
        </p:nvSpPr>
        <p:spPr/>
        <p:txBody>
          <a:bodyPr>
            <a:normAutofit fontScale="92500" lnSpcReduction="20000"/>
          </a:bodyPr>
          <a:lstStyle/>
          <a:p>
            <a:pPr marL="0" indent="0">
              <a:buNone/>
            </a:pPr>
            <a:r>
              <a:rPr lang="en-US" dirty="0"/>
              <a:t>First research and introduce your biome</a:t>
            </a:r>
          </a:p>
          <a:p>
            <a:r>
              <a:rPr lang="en-US" dirty="0"/>
              <a:t>Describe the location of your chosen biome.</a:t>
            </a:r>
          </a:p>
          <a:p>
            <a:r>
              <a:rPr lang="en-US" dirty="0"/>
              <a:t>What is the temperature and precipitation of your biome? </a:t>
            </a:r>
          </a:p>
          <a:p>
            <a:r>
              <a:rPr lang="en-US" dirty="0"/>
              <a:t>Describe the flora, and fauna of this region and give reasons for this type of 'life' being found here (adaptations/ food chain)</a:t>
            </a:r>
          </a:p>
          <a:p>
            <a:r>
              <a:rPr lang="en-US" dirty="0"/>
              <a:t>Who lives here/how it is used by people?</a:t>
            </a:r>
          </a:p>
          <a:p>
            <a:r>
              <a:rPr lang="en-US" dirty="0"/>
              <a:t>What are the threats to the biome?</a:t>
            </a:r>
          </a:p>
          <a:p>
            <a:r>
              <a:rPr lang="en-US" dirty="0"/>
              <a:t>Resources: </a:t>
            </a:r>
            <a:r>
              <a:rPr lang="en-US" dirty="0">
                <a:hlinkClick r:id="rId2"/>
              </a:rPr>
              <a:t>http://kids.nceas.ucsb.edu/biomes/</a:t>
            </a:r>
            <a:endParaRPr lang="en-US" dirty="0"/>
          </a:p>
          <a:p>
            <a:endParaRPr lang="en-US" dirty="0"/>
          </a:p>
          <a:p>
            <a:endParaRPr lang="en-US" dirty="0"/>
          </a:p>
        </p:txBody>
      </p:sp>
    </p:spTree>
    <p:extLst>
      <p:ext uri="{BB962C8B-B14F-4D97-AF65-F5344CB8AC3E}">
        <p14:creationId xmlns:p14="http://schemas.microsoft.com/office/powerpoint/2010/main" val="343053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818E4-D21D-7146-AFB6-1C4779B93AA8}"/>
              </a:ext>
            </a:extLst>
          </p:cNvPr>
          <p:cNvSpPr>
            <a:spLocks noGrp="1"/>
          </p:cNvSpPr>
          <p:nvPr>
            <p:ph type="title" idx="4294967295"/>
          </p:nvPr>
        </p:nvSpPr>
        <p:spPr>
          <a:xfrm>
            <a:off x="683568" y="332656"/>
            <a:ext cx="8229600" cy="1143000"/>
          </a:xfrm>
        </p:spPr>
        <p:txBody>
          <a:bodyPr/>
          <a:lstStyle/>
          <a:p>
            <a:r>
              <a:rPr lang="en-US" dirty="0">
                <a:solidFill>
                  <a:srgbClr val="00B050"/>
                </a:solidFill>
                <a:latin typeface="dearJoe 5 CASUAL PRO" panose="02000000000000000000" pitchFamily="2" charset="0"/>
              </a:rPr>
              <a:t>Biomes backpack- what would you need to survive in your biome?</a:t>
            </a:r>
          </a:p>
        </p:txBody>
      </p:sp>
      <p:pic>
        <p:nvPicPr>
          <p:cNvPr id="5" name="Picture 4">
            <a:extLst>
              <a:ext uri="{FF2B5EF4-FFF2-40B4-BE49-F238E27FC236}">
                <a16:creationId xmlns:a16="http://schemas.microsoft.com/office/drawing/2014/main" id="{8E3E1FA2-9170-E741-B27D-D69336BC9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2856"/>
            <a:ext cx="5505242" cy="2304256"/>
          </a:xfrm>
          <a:prstGeom prst="rect">
            <a:avLst/>
          </a:prstGeom>
        </p:spPr>
      </p:pic>
      <p:pic>
        <p:nvPicPr>
          <p:cNvPr id="7" name="Picture 6">
            <a:extLst>
              <a:ext uri="{FF2B5EF4-FFF2-40B4-BE49-F238E27FC236}">
                <a16:creationId xmlns:a16="http://schemas.microsoft.com/office/drawing/2014/main" id="{80C612C0-09FE-F74F-9ADB-5DCC669DF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068" y="2132856"/>
            <a:ext cx="3467100" cy="4165600"/>
          </a:xfrm>
          <a:prstGeom prst="rect">
            <a:avLst/>
          </a:prstGeom>
        </p:spPr>
      </p:pic>
    </p:spTree>
    <p:extLst>
      <p:ext uri="{BB962C8B-B14F-4D97-AF65-F5344CB8AC3E}">
        <p14:creationId xmlns:p14="http://schemas.microsoft.com/office/powerpoint/2010/main" val="810545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D3A33-EEF2-8F48-84A0-35007AE18E9F}"/>
              </a:ext>
            </a:extLst>
          </p:cNvPr>
          <p:cNvSpPr>
            <a:spLocks noGrp="1"/>
          </p:cNvSpPr>
          <p:nvPr>
            <p:ph type="title" idx="4294967295"/>
          </p:nvPr>
        </p:nvSpPr>
        <p:spPr>
          <a:xfrm>
            <a:off x="0" y="274638"/>
            <a:ext cx="5796136" cy="1143000"/>
          </a:xfrm>
        </p:spPr>
        <p:txBody>
          <a:bodyPr/>
          <a:lstStyle/>
          <a:p>
            <a:r>
              <a:rPr lang="en-US" dirty="0">
                <a:latin typeface="dearJoe 5 CASUAL PRO" panose="02000000000000000000" pitchFamily="2" charset="0"/>
              </a:rPr>
              <a:t>Example biomes backpacks</a:t>
            </a:r>
          </a:p>
        </p:txBody>
      </p:sp>
      <p:pic>
        <p:nvPicPr>
          <p:cNvPr id="5" name="Picture 4">
            <a:extLst>
              <a:ext uri="{FF2B5EF4-FFF2-40B4-BE49-F238E27FC236}">
                <a16:creationId xmlns:a16="http://schemas.microsoft.com/office/drawing/2014/main" id="{275FD7EE-8799-A846-A5FF-08935F651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36" y="0"/>
            <a:ext cx="3492500" cy="6680200"/>
          </a:xfrm>
          <a:prstGeom prst="rect">
            <a:avLst/>
          </a:prstGeom>
        </p:spPr>
      </p:pic>
      <p:pic>
        <p:nvPicPr>
          <p:cNvPr id="7" name="Picture 6">
            <a:extLst>
              <a:ext uri="{FF2B5EF4-FFF2-40B4-BE49-F238E27FC236}">
                <a16:creationId xmlns:a16="http://schemas.microsoft.com/office/drawing/2014/main" id="{61C8F9A5-99A4-F14A-8970-B0B918F2F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2" y="1717428"/>
            <a:ext cx="2590252" cy="3429000"/>
          </a:xfrm>
          <a:prstGeom prst="rect">
            <a:avLst/>
          </a:prstGeom>
        </p:spPr>
      </p:pic>
      <p:pic>
        <p:nvPicPr>
          <p:cNvPr id="9" name="Picture 8">
            <a:extLst>
              <a:ext uri="{FF2B5EF4-FFF2-40B4-BE49-F238E27FC236}">
                <a16:creationId xmlns:a16="http://schemas.microsoft.com/office/drawing/2014/main" id="{929C7579-7C7D-AA4F-9EEC-6A4A96F29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0314" y="1916832"/>
            <a:ext cx="3006667" cy="4005064"/>
          </a:xfrm>
          <a:prstGeom prst="rect">
            <a:avLst/>
          </a:prstGeom>
        </p:spPr>
      </p:pic>
    </p:spTree>
    <p:extLst>
      <p:ext uri="{BB962C8B-B14F-4D97-AF65-F5344CB8AC3E}">
        <p14:creationId xmlns:p14="http://schemas.microsoft.com/office/powerpoint/2010/main" val="2596806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
          <p:cNvSpPr txBox="1">
            <a:spLocks noChangeArrowheads="1"/>
          </p:cNvSpPr>
          <p:nvPr/>
        </p:nvSpPr>
        <p:spPr bwMode="auto">
          <a:xfrm>
            <a:off x="323850" y="3068638"/>
            <a:ext cx="86407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dirty="0">
                <a:latin typeface="Comic Sans MS" charset="0"/>
              </a:rPr>
              <a:t>Write what you think an ecosystem is</a:t>
            </a:r>
            <a:r>
              <a:rPr lang="is-IS" altLang="en-US" dirty="0">
                <a:latin typeface="Comic Sans MS" charset="0"/>
              </a:rPr>
              <a:t>…</a:t>
            </a:r>
            <a:endParaRPr lang="en-GB" altLang="en-US" dirty="0">
              <a:latin typeface="Comic Sans MS" charset="0"/>
            </a:endParaRPr>
          </a:p>
        </p:txBody>
      </p:sp>
      <p:sp>
        <p:nvSpPr>
          <p:cNvPr id="14338" name="TextBox 2"/>
          <p:cNvSpPr txBox="1">
            <a:spLocks noChangeArrowheads="1"/>
          </p:cNvSpPr>
          <p:nvPr/>
        </p:nvSpPr>
        <p:spPr bwMode="auto">
          <a:xfrm>
            <a:off x="827584" y="1104295"/>
            <a:ext cx="80645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4800" b="1" u="sng" dirty="0">
                <a:solidFill>
                  <a:srgbClr val="00B050"/>
                </a:solidFill>
                <a:latin typeface="dearJoe 5 CASUAL PRO" panose="02000000000000000000" pitchFamily="2" charset="0"/>
              </a:rPr>
              <a:t>Ecosystems – What is an ecosystem? </a:t>
            </a:r>
          </a:p>
        </p:txBody>
      </p:sp>
      <p:sp>
        <p:nvSpPr>
          <p:cNvPr id="14339" name="TextBox 3"/>
          <p:cNvSpPr txBox="1">
            <a:spLocks noChangeArrowheads="1"/>
          </p:cNvSpPr>
          <p:nvPr/>
        </p:nvSpPr>
        <p:spPr bwMode="auto">
          <a:xfrm>
            <a:off x="1042988" y="247650"/>
            <a:ext cx="8497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E84E272-630A-1341-B1AD-9C7058397765}" type="datetime2">
              <a:rPr lang="en-GB" altLang="en-US" sz="2400" b="1" u="sng">
                <a:solidFill>
                  <a:srgbClr val="00B050"/>
                </a:solidFill>
                <a:latin typeface="Comic Sans MS" charset="0"/>
              </a:rPr>
              <a:pPr eaLnBrk="1" hangingPunct="1">
                <a:spcBef>
                  <a:spcPct val="0"/>
                </a:spcBef>
                <a:buFontTx/>
                <a:buNone/>
              </a:pPr>
              <a:t>Monday, 9 November 2020</a:t>
            </a:fld>
            <a:endParaRPr lang="en-GB" altLang="en-US" sz="1800" b="1" u="sng" dirty="0">
              <a:solidFill>
                <a:srgbClr val="00B050"/>
              </a:solidFill>
              <a:latin typeface="Comic Sans MS" charset="0"/>
            </a:endParaRPr>
          </a:p>
        </p:txBody>
      </p:sp>
      <p:pic>
        <p:nvPicPr>
          <p:cNvPr id="5" name="Picture 4">
            <a:extLst>
              <a:ext uri="{FF2B5EF4-FFF2-40B4-BE49-F238E27FC236}">
                <a16:creationId xmlns:a16="http://schemas.microsoft.com/office/drawing/2014/main" id="{2061ACD5-80C9-2146-80B5-2C865DEFF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208" y="3655298"/>
            <a:ext cx="2575858" cy="3219822"/>
          </a:xfrm>
          <a:prstGeom prst="rect">
            <a:avLst/>
          </a:prstGeom>
        </p:spPr>
      </p:pic>
    </p:spTree>
    <p:extLst>
      <p:ext uri="{BB962C8B-B14F-4D97-AF65-F5344CB8AC3E}">
        <p14:creationId xmlns:p14="http://schemas.microsoft.com/office/powerpoint/2010/main" val="1531547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B050"/>
                </a:solidFill>
              </a:rPr>
              <a:t>Biomes to choose from</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a:t>Desert</a:t>
            </a:r>
          </a:p>
          <a:p>
            <a:pPr marL="514350" indent="-514350">
              <a:buFont typeface="+mj-lt"/>
              <a:buAutoNum type="arabicPeriod"/>
            </a:pPr>
            <a:r>
              <a:rPr lang="en-US" dirty="0"/>
              <a:t>Tundra</a:t>
            </a:r>
          </a:p>
          <a:p>
            <a:pPr marL="514350" indent="-514350">
              <a:buFont typeface="+mj-lt"/>
              <a:buAutoNum type="arabicPeriod"/>
            </a:pPr>
            <a:r>
              <a:rPr lang="en-US" dirty="0"/>
              <a:t>Savanna</a:t>
            </a:r>
          </a:p>
          <a:p>
            <a:pPr marL="514350" indent="-514350">
              <a:buFont typeface="+mj-lt"/>
              <a:buAutoNum type="arabicPeriod"/>
            </a:pPr>
            <a:r>
              <a:rPr lang="en-US" dirty="0"/>
              <a:t>Boreal Forest/Coniferous Forest/ Taiga</a:t>
            </a:r>
          </a:p>
          <a:p>
            <a:pPr marL="514350" indent="-514350">
              <a:buFont typeface="+mj-lt"/>
              <a:buAutoNum type="arabicPeriod"/>
            </a:pPr>
            <a:r>
              <a:rPr lang="en-US" dirty="0"/>
              <a:t>Deciduous Forest/Temperate Forest</a:t>
            </a:r>
          </a:p>
          <a:p>
            <a:pPr marL="514350" indent="-514350">
              <a:buFont typeface="+mj-lt"/>
              <a:buAutoNum type="arabicPeriod"/>
            </a:pPr>
            <a:r>
              <a:rPr lang="en-US" dirty="0"/>
              <a:t>Mediterranean</a:t>
            </a:r>
          </a:p>
        </p:txBody>
      </p:sp>
    </p:spTree>
    <p:extLst>
      <p:ext uri="{BB962C8B-B14F-4D97-AF65-F5344CB8AC3E}">
        <p14:creationId xmlns:p14="http://schemas.microsoft.com/office/powerpoint/2010/main" val="2234802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21A-7107-404F-8141-268C66B44EA6}"/>
              </a:ext>
            </a:extLst>
          </p:cNvPr>
          <p:cNvSpPr>
            <a:spLocks noGrp="1"/>
          </p:cNvSpPr>
          <p:nvPr>
            <p:ph type="title"/>
          </p:nvPr>
        </p:nvSpPr>
        <p:spPr>
          <a:xfrm>
            <a:off x="457200" y="9188"/>
            <a:ext cx="8229600" cy="683508"/>
          </a:xfrm>
          <a:solidFill>
            <a:srgbClr val="FFFF00"/>
          </a:solidFill>
        </p:spPr>
        <p:txBody>
          <a:bodyPr/>
          <a:lstStyle/>
          <a:p>
            <a:br>
              <a:rPr lang="en-US" b="1" u="sng" dirty="0"/>
            </a:br>
            <a:r>
              <a:rPr lang="en-US" b="1" u="sng" dirty="0"/>
              <a:t>Presentation success criteria :</a:t>
            </a:r>
            <a:br>
              <a:rPr lang="en-US" dirty="0"/>
            </a:br>
            <a:endParaRPr lang="en-US" dirty="0"/>
          </a:p>
        </p:txBody>
      </p:sp>
      <p:sp>
        <p:nvSpPr>
          <p:cNvPr id="3" name="Content Placeholder 2">
            <a:extLst>
              <a:ext uri="{FF2B5EF4-FFF2-40B4-BE49-F238E27FC236}">
                <a16:creationId xmlns:a16="http://schemas.microsoft.com/office/drawing/2014/main" id="{8F862545-2952-5A45-9793-432DFA0B5262}"/>
              </a:ext>
            </a:extLst>
          </p:cNvPr>
          <p:cNvSpPr>
            <a:spLocks noGrp="1"/>
          </p:cNvSpPr>
          <p:nvPr>
            <p:ph idx="1"/>
          </p:nvPr>
        </p:nvSpPr>
        <p:spPr>
          <a:xfrm>
            <a:off x="426378" y="1166018"/>
            <a:ext cx="8229600" cy="4525963"/>
          </a:xfrm>
        </p:spPr>
        <p:txBody>
          <a:bodyPr/>
          <a:lstStyle/>
          <a:p>
            <a:pPr marL="0" indent="0">
              <a:buNone/>
            </a:pPr>
            <a:r>
              <a:rPr lang="en-US" sz="2400" b="1" dirty="0"/>
              <a:t>Communication skills:</a:t>
            </a:r>
            <a:endParaRPr lang="en-US" sz="2400" dirty="0"/>
          </a:p>
          <a:p>
            <a:pPr marL="0" indent="0">
              <a:buNone/>
            </a:pPr>
            <a:r>
              <a:rPr lang="en-US" sz="2400" dirty="0"/>
              <a:t>•Speak clearly, stand still, avoid giggling/fidgeting, practice your words, presentation shouldn’t be too long/short.</a:t>
            </a:r>
          </a:p>
          <a:p>
            <a:pPr marL="0" indent="0">
              <a:buNone/>
            </a:pPr>
            <a:r>
              <a:rPr lang="en-US" sz="2400" b="1" dirty="0"/>
              <a:t>Quality of material included in the presentation:</a:t>
            </a:r>
            <a:endParaRPr lang="en-US" sz="2400" dirty="0"/>
          </a:p>
          <a:p>
            <a:pPr marL="0" indent="0">
              <a:buNone/>
            </a:pPr>
            <a:r>
              <a:rPr lang="en-US" sz="2400" dirty="0"/>
              <a:t>•Detailed information should be provided, all of the topic sections should be present (location, flora, fauna, climate, human use, threats), it should be clear that the group has understood the presented material, geographical terminology should be used, graphs and images should be used to illustrate ideas.</a:t>
            </a:r>
          </a:p>
          <a:p>
            <a:endParaRPr lang="en-US" dirty="0"/>
          </a:p>
        </p:txBody>
      </p:sp>
    </p:spTree>
    <p:extLst>
      <p:ext uri="{BB962C8B-B14F-4D97-AF65-F5344CB8AC3E}">
        <p14:creationId xmlns:p14="http://schemas.microsoft.com/office/powerpoint/2010/main" val="2564445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6401"/>
            <a:ext cx="8229600" cy="1143000"/>
          </a:xfrm>
        </p:spPr>
        <p:txBody>
          <a:bodyPr/>
          <a:lstStyle/>
          <a:p>
            <a:r>
              <a:rPr lang="en-GB" b="1" dirty="0"/>
              <a:t>Tundra biome</a:t>
            </a:r>
          </a:p>
        </p:txBody>
      </p:sp>
      <p:pic>
        <p:nvPicPr>
          <p:cNvPr id="22530" name="Picture 2" descr="http://files.tundrabiome.webnode.com/200000010-0269703637/8_polarbearcub.jpg"/>
          <p:cNvPicPr>
            <a:picLocks noChangeAspect="1" noChangeArrowheads="1"/>
          </p:cNvPicPr>
          <p:nvPr/>
        </p:nvPicPr>
        <p:blipFill>
          <a:blip r:embed="rId2" cstate="print"/>
          <a:srcRect/>
          <a:stretch>
            <a:fillRect/>
          </a:stretch>
        </p:blipFill>
        <p:spPr bwMode="auto">
          <a:xfrm>
            <a:off x="107504" y="1197296"/>
            <a:ext cx="3038448" cy="2161328"/>
          </a:xfrm>
          <a:prstGeom prst="rect">
            <a:avLst/>
          </a:prstGeom>
          <a:noFill/>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1192707"/>
            <a:ext cx="2465239" cy="1985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14" y="3284984"/>
            <a:ext cx="3673890" cy="352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0821" y="3616278"/>
            <a:ext cx="4064643" cy="2864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4140821" y="5157192"/>
            <a:ext cx="4143372" cy="1588"/>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807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dirty="0">
                <a:latin typeface="Comic Sans MS" pitchFamily="66" charset="0"/>
              </a:rPr>
              <a:t>Temperate forest</a:t>
            </a:r>
          </a:p>
        </p:txBody>
      </p:sp>
      <p:pic>
        <p:nvPicPr>
          <p:cNvPr id="2050" name="Picture 2" descr="http://www.blueplanetbiomes.org/images/deciduous_location_map001.gif"/>
          <p:cNvPicPr>
            <a:picLocks noChangeAspect="1" noChangeArrowheads="1"/>
          </p:cNvPicPr>
          <p:nvPr/>
        </p:nvPicPr>
        <p:blipFill>
          <a:blip r:embed="rId2" cstate="print"/>
          <a:srcRect/>
          <a:stretch>
            <a:fillRect/>
          </a:stretch>
        </p:blipFill>
        <p:spPr bwMode="auto">
          <a:xfrm>
            <a:off x="4802445" y="3571876"/>
            <a:ext cx="4341555" cy="2643206"/>
          </a:xfrm>
          <a:prstGeom prst="rect">
            <a:avLst/>
          </a:prstGeom>
          <a:noFill/>
        </p:spPr>
      </p:pic>
      <p:pic>
        <p:nvPicPr>
          <p:cNvPr id="2052" name="Picture 4" descr="http://8fb80e.medialib.glogster.com/media/20ffe91d4a29be918971f1f7e69169cab7fe8079b5f152c52ec1e4424e391d8a/temperate-forest.jpg"/>
          <p:cNvPicPr>
            <a:picLocks noChangeAspect="1" noChangeArrowheads="1"/>
          </p:cNvPicPr>
          <p:nvPr/>
        </p:nvPicPr>
        <p:blipFill>
          <a:blip r:embed="rId3" cstate="print"/>
          <a:srcRect/>
          <a:stretch>
            <a:fillRect/>
          </a:stretch>
        </p:blipFill>
        <p:spPr bwMode="auto">
          <a:xfrm>
            <a:off x="214282" y="3143248"/>
            <a:ext cx="4667283" cy="3500462"/>
          </a:xfrm>
          <a:prstGeom prst="rect">
            <a:avLst/>
          </a:prstGeom>
          <a:noFill/>
          <a:ln w="25400">
            <a:solidFill>
              <a:schemeClr val="tx1"/>
            </a:solidFill>
          </a:ln>
        </p:spPr>
      </p:pic>
      <p:pic>
        <p:nvPicPr>
          <p:cNvPr id="2054" name="Picture 6" descr="http://www.exterminatorstatenisland.com/large_image/squirrel/squirrel4.jpg"/>
          <p:cNvPicPr>
            <a:picLocks noChangeAspect="1" noChangeArrowheads="1"/>
          </p:cNvPicPr>
          <p:nvPr/>
        </p:nvPicPr>
        <p:blipFill>
          <a:blip r:embed="rId4" cstate="print"/>
          <a:srcRect/>
          <a:stretch>
            <a:fillRect/>
          </a:stretch>
        </p:blipFill>
        <p:spPr bwMode="auto">
          <a:xfrm>
            <a:off x="6286512" y="1285860"/>
            <a:ext cx="2495566" cy="1871674"/>
          </a:xfrm>
          <a:prstGeom prst="rect">
            <a:avLst/>
          </a:prstGeom>
          <a:noFill/>
          <a:ln w="25400">
            <a:solidFill>
              <a:schemeClr val="tx1"/>
            </a:solidFill>
          </a:ln>
        </p:spPr>
      </p:pic>
      <p:pic>
        <p:nvPicPr>
          <p:cNvPr id="2056" name="Picture 8" descr="http://2.bp.blogspot.com/-fK3T27K_qYs/UI3gA89r6EI/AAAAAAAAGs4/Paoir9nOsy8/s1600/red-fox2.jpg"/>
          <p:cNvPicPr>
            <a:picLocks noChangeAspect="1" noChangeArrowheads="1"/>
          </p:cNvPicPr>
          <p:nvPr/>
        </p:nvPicPr>
        <p:blipFill>
          <a:blip r:embed="rId5" cstate="print"/>
          <a:srcRect/>
          <a:stretch>
            <a:fillRect/>
          </a:stretch>
        </p:blipFill>
        <p:spPr bwMode="auto">
          <a:xfrm>
            <a:off x="3214678" y="1285860"/>
            <a:ext cx="3071872" cy="1875272"/>
          </a:xfrm>
          <a:prstGeom prst="rect">
            <a:avLst/>
          </a:prstGeom>
          <a:noFill/>
          <a:ln w="25400">
            <a:solidFill>
              <a:schemeClr val="tx1"/>
            </a:solidFill>
          </a:ln>
        </p:spPr>
      </p:pic>
      <p:sp>
        <p:nvSpPr>
          <p:cNvPr id="8" name="Down Arrow 7"/>
          <p:cNvSpPr/>
          <p:nvPr/>
        </p:nvSpPr>
        <p:spPr>
          <a:xfrm>
            <a:off x="6715140" y="3857628"/>
            <a:ext cx="142876" cy="64294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572264" y="3357562"/>
            <a:ext cx="642942" cy="369332"/>
          </a:xfrm>
          <a:prstGeom prst="rect">
            <a:avLst/>
          </a:prstGeom>
          <a:noFill/>
        </p:spPr>
        <p:txBody>
          <a:bodyPr wrap="square" rtlCol="0">
            <a:spAutoFit/>
          </a:bodyPr>
          <a:lstStyle/>
          <a:p>
            <a:r>
              <a:rPr lang="en-GB" dirty="0"/>
              <a:t>UK</a:t>
            </a:r>
          </a:p>
        </p:txBody>
      </p:sp>
      <p:pic>
        <p:nvPicPr>
          <p:cNvPr id="2058" name="Picture 10" descr="http://upload.wikimedia.org/wikipedia/commons/1/12/Red_winged_blackbird_-_natures_pics.jpg"/>
          <p:cNvPicPr>
            <a:picLocks noChangeAspect="1" noChangeArrowheads="1"/>
          </p:cNvPicPr>
          <p:nvPr/>
        </p:nvPicPr>
        <p:blipFill>
          <a:blip r:embed="rId6" cstate="print"/>
          <a:srcRect/>
          <a:stretch>
            <a:fillRect/>
          </a:stretch>
        </p:blipFill>
        <p:spPr bwMode="auto">
          <a:xfrm>
            <a:off x="214282" y="1285860"/>
            <a:ext cx="3044917" cy="1875865"/>
          </a:xfrm>
          <a:prstGeom prst="rect">
            <a:avLst/>
          </a:prstGeom>
          <a:noFill/>
          <a:ln w="25400">
            <a:solidFill>
              <a:schemeClr val="tx1"/>
            </a:solidFill>
          </a:ln>
        </p:spPr>
      </p:pic>
      <p:cxnSp>
        <p:nvCxnSpPr>
          <p:cNvPr id="12" name="Straight Connector 11"/>
          <p:cNvCxnSpPr/>
          <p:nvPr/>
        </p:nvCxnSpPr>
        <p:spPr>
          <a:xfrm>
            <a:off x="5000628" y="5357826"/>
            <a:ext cx="4143372" cy="1588"/>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88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800" b="1" dirty="0">
                <a:latin typeface="Comic Sans MS" pitchFamily="66" charset="0"/>
              </a:rPr>
              <a:t>Deserts</a:t>
            </a:r>
          </a:p>
        </p:txBody>
      </p:sp>
      <p:pic>
        <p:nvPicPr>
          <p:cNvPr id="3" name="Picture 2"/>
          <p:cNvPicPr>
            <a:picLocks noChangeAspect="1"/>
          </p:cNvPicPr>
          <p:nvPr/>
        </p:nvPicPr>
        <p:blipFill>
          <a:blip r:embed="rId2"/>
          <a:stretch>
            <a:fillRect/>
          </a:stretch>
        </p:blipFill>
        <p:spPr>
          <a:xfrm>
            <a:off x="459222" y="1393708"/>
            <a:ext cx="2638425" cy="1914525"/>
          </a:xfrm>
          <a:prstGeom prst="rect">
            <a:avLst/>
          </a:prstGeom>
        </p:spPr>
      </p:pic>
      <p:pic>
        <p:nvPicPr>
          <p:cNvPr id="4" name="Picture 3"/>
          <p:cNvPicPr>
            <a:picLocks noChangeAspect="1"/>
          </p:cNvPicPr>
          <p:nvPr/>
        </p:nvPicPr>
        <p:blipFill>
          <a:blip r:embed="rId3"/>
          <a:stretch>
            <a:fillRect/>
          </a:stretch>
        </p:blipFill>
        <p:spPr>
          <a:xfrm>
            <a:off x="3290267" y="1351448"/>
            <a:ext cx="2724150" cy="1876425"/>
          </a:xfrm>
          <a:prstGeom prst="rect">
            <a:avLst/>
          </a:prstGeom>
        </p:spPr>
      </p:pic>
      <p:pic>
        <p:nvPicPr>
          <p:cNvPr id="5" name="Picture 4"/>
          <p:cNvPicPr>
            <a:picLocks noChangeAspect="1"/>
          </p:cNvPicPr>
          <p:nvPr/>
        </p:nvPicPr>
        <p:blipFill>
          <a:blip r:embed="rId4"/>
          <a:stretch>
            <a:fillRect/>
          </a:stretch>
        </p:blipFill>
        <p:spPr>
          <a:xfrm>
            <a:off x="186354" y="3415590"/>
            <a:ext cx="4616091" cy="2799492"/>
          </a:xfrm>
          <a:prstGeom prst="rect">
            <a:avLst/>
          </a:prstGeom>
        </p:spPr>
      </p:pic>
      <p:pic>
        <p:nvPicPr>
          <p:cNvPr id="6" name="Picture 5"/>
          <p:cNvPicPr>
            <a:picLocks noChangeAspect="1"/>
          </p:cNvPicPr>
          <p:nvPr/>
        </p:nvPicPr>
        <p:blipFill>
          <a:blip r:embed="rId5"/>
          <a:stretch>
            <a:fillRect/>
          </a:stretch>
        </p:blipFill>
        <p:spPr>
          <a:xfrm>
            <a:off x="6128744" y="1498771"/>
            <a:ext cx="2443728" cy="1861080"/>
          </a:xfrm>
          <a:prstGeom prst="rect">
            <a:avLst/>
          </a:prstGeom>
        </p:spPr>
      </p:pic>
      <p:pic>
        <p:nvPicPr>
          <p:cNvPr id="7" name="Picture 6"/>
          <p:cNvPicPr>
            <a:picLocks noChangeAspect="1"/>
          </p:cNvPicPr>
          <p:nvPr/>
        </p:nvPicPr>
        <p:blipFill>
          <a:blip r:embed="rId6"/>
          <a:stretch>
            <a:fillRect/>
          </a:stretch>
        </p:blipFill>
        <p:spPr>
          <a:xfrm>
            <a:off x="4956606" y="3674735"/>
            <a:ext cx="3615866" cy="2051371"/>
          </a:xfrm>
          <a:prstGeom prst="rect">
            <a:avLst/>
          </a:prstGeom>
        </p:spPr>
      </p:pic>
    </p:spTree>
    <p:extLst>
      <p:ext uri="{BB962C8B-B14F-4D97-AF65-F5344CB8AC3E}">
        <p14:creationId xmlns:p14="http://schemas.microsoft.com/office/powerpoint/2010/main" val="174773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solidFill>
                  <a:srgbClr val="00B050"/>
                </a:solidFill>
              </a:rPr>
              <a:t>More on the factors that affect temperature</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18989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sz="half" idx="1"/>
          </p:nvPr>
        </p:nvSpPr>
        <p:spPr>
          <a:xfrm>
            <a:off x="395536" y="116632"/>
            <a:ext cx="7704856" cy="4525963"/>
          </a:xfrm>
        </p:spPr>
        <p:txBody>
          <a:bodyPr/>
          <a:lstStyle/>
          <a:p>
            <a:pPr eaLnBrk="1" hangingPunct="1">
              <a:buFontTx/>
              <a:buNone/>
            </a:pPr>
            <a:r>
              <a:rPr lang="en-GB" sz="2400" b="1" u="sng" dirty="0">
                <a:solidFill>
                  <a:schemeClr val="tx1"/>
                </a:solidFill>
                <a:latin typeface="Comic Sans MS" pitchFamily="66" charset="0"/>
              </a:rPr>
              <a:t>Temperature</a:t>
            </a:r>
          </a:p>
          <a:p>
            <a:pPr eaLnBrk="1" hangingPunct="1"/>
            <a:r>
              <a:rPr lang="en-GB" sz="2400" dirty="0">
                <a:solidFill>
                  <a:schemeClr val="tx1"/>
                </a:solidFill>
                <a:latin typeface="Comic Sans MS" pitchFamily="66" charset="0"/>
              </a:rPr>
              <a:t>Temperatures vary around the world according to latitude. This means distance from the equator.</a:t>
            </a:r>
          </a:p>
          <a:p>
            <a:pPr eaLnBrk="1" hangingPunct="1"/>
            <a:r>
              <a:rPr lang="en-GB" sz="2400" dirty="0">
                <a:solidFill>
                  <a:schemeClr val="tx1"/>
                </a:solidFill>
                <a:latin typeface="Comic Sans MS" pitchFamily="66" charset="0"/>
              </a:rPr>
              <a:t>This is because the earth has a curved surface.  Places near the equator are much warmer than places near the poles.</a:t>
            </a:r>
          </a:p>
          <a:p>
            <a:pPr eaLnBrk="1" hangingPunct="1"/>
            <a:r>
              <a:rPr lang="en-GB" sz="2400" dirty="0">
                <a:solidFill>
                  <a:schemeClr val="tx1"/>
                </a:solidFill>
                <a:latin typeface="Comic Sans MS" pitchFamily="66" charset="0"/>
              </a:rPr>
              <a:t>This is known as the </a:t>
            </a:r>
            <a:r>
              <a:rPr lang="en-GB" sz="2400" dirty="0">
                <a:solidFill>
                  <a:srgbClr val="FF0000"/>
                </a:solidFill>
                <a:latin typeface="Comic Sans MS" pitchFamily="66" charset="0"/>
              </a:rPr>
              <a:t>Angle of Incidence (AOI)</a:t>
            </a:r>
            <a:r>
              <a:rPr lang="en-GB" sz="2400" dirty="0">
                <a:solidFill>
                  <a:schemeClr val="tx1"/>
                </a:solidFill>
                <a:latin typeface="Comic Sans MS" pitchFamily="66" charset="0"/>
              </a:rPr>
              <a:t>.</a:t>
            </a:r>
          </a:p>
          <a:p>
            <a:pPr eaLnBrk="1" hangingPunct="1">
              <a:buFontTx/>
              <a:buNone/>
            </a:pPr>
            <a:endParaRPr lang="en-GB" sz="2400" dirty="0">
              <a:solidFill>
                <a:schemeClr val="tx1"/>
              </a:solidFill>
              <a:latin typeface="Comic Sans MS" pitchFamily="66" charset="0"/>
            </a:endParaRPr>
          </a:p>
        </p:txBody>
      </p:sp>
      <p:pic>
        <p:nvPicPr>
          <p:cNvPr id="5" name="Picture 2" descr="C:\Users\Rachel\Pictures\2012-03-06\001.jpg"/>
          <p:cNvPicPr>
            <a:picLocks noChangeAspect="1" noChangeArrowheads="1"/>
          </p:cNvPicPr>
          <p:nvPr/>
        </p:nvPicPr>
        <p:blipFill>
          <a:blip r:embed="rId2" cstate="print"/>
          <a:srcRect l="29646" t="35898" r="22178" b="33343"/>
          <a:stretch>
            <a:fillRect/>
          </a:stretch>
        </p:blipFill>
        <p:spPr bwMode="auto">
          <a:xfrm>
            <a:off x="1907704" y="3011002"/>
            <a:ext cx="4248472" cy="3730366"/>
          </a:xfrm>
          <a:prstGeom prst="rect">
            <a:avLst/>
          </a:prstGeom>
          <a:noFill/>
        </p:spPr>
      </p:pic>
    </p:spTree>
    <p:extLst>
      <p:ext uri="{BB962C8B-B14F-4D97-AF65-F5344CB8AC3E}">
        <p14:creationId xmlns:p14="http://schemas.microsoft.com/office/powerpoint/2010/main" val="916925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1683">
                                            <p:txEl>
                                              <p:pRg st="1" end="1"/>
                                            </p:txEl>
                                          </p:spTgt>
                                        </p:tgtEl>
                                        <p:attrNameLst>
                                          <p:attrName>style.visibility</p:attrName>
                                        </p:attrNameLst>
                                      </p:cBhvr>
                                      <p:to>
                                        <p:strVal val="visible"/>
                                      </p:to>
                                    </p:set>
                                    <p:animEffect transition="in" filter="blinds(horizontal)">
                                      <p:cBhvr>
                                        <p:cTn id="7" dur="500"/>
                                        <p:tgtEl>
                                          <p:spTgt spid="7168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1683">
                                            <p:txEl>
                                              <p:pRg st="2" end="2"/>
                                            </p:txEl>
                                          </p:spTgt>
                                        </p:tgtEl>
                                        <p:attrNameLst>
                                          <p:attrName>style.visibility</p:attrName>
                                        </p:attrNameLst>
                                      </p:cBhvr>
                                      <p:to>
                                        <p:strVal val="visible"/>
                                      </p:to>
                                    </p:set>
                                    <p:animEffect transition="in" filter="blinds(horizontal)">
                                      <p:cBhvr>
                                        <p:cTn id="12" dur="500"/>
                                        <p:tgtEl>
                                          <p:spTgt spid="7168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1683">
                                            <p:txEl>
                                              <p:pRg st="3" end="3"/>
                                            </p:txEl>
                                          </p:spTgt>
                                        </p:tgtEl>
                                        <p:attrNameLst>
                                          <p:attrName>style.visibility</p:attrName>
                                        </p:attrNameLst>
                                      </p:cBhvr>
                                      <p:to>
                                        <p:strVal val="visible"/>
                                      </p:to>
                                    </p:set>
                                    <p:animEffect transition="in" filter="blinds(horizontal)">
                                      <p:cBhvr>
                                        <p:cTn id="17" dur="500"/>
                                        <p:tgtEl>
                                          <p:spTgt spid="716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body" idx="1"/>
          </p:nvPr>
        </p:nvSpPr>
        <p:spPr>
          <a:xfrm>
            <a:off x="35496" y="0"/>
            <a:ext cx="5328592" cy="6597352"/>
          </a:xfrm>
        </p:spPr>
        <p:txBody>
          <a:bodyPr>
            <a:normAutofit/>
          </a:bodyPr>
          <a:lstStyle/>
          <a:p>
            <a:pPr eaLnBrk="1" hangingPunct="1">
              <a:buFontTx/>
              <a:buNone/>
            </a:pPr>
            <a:r>
              <a:rPr lang="en-GB" sz="2400" b="1" u="sng" dirty="0">
                <a:solidFill>
                  <a:schemeClr val="tx1"/>
                </a:solidFill>
                <a:latin typeface="Comic Sans MS" pitchFamily="66" charset="0"/>
              </a:rPr>
              <a:t>Precipitation</a:t>
            </a:r>
          </a:p>
          <a:p>
            <a:pPr eaLnBrk="1" hangingPunct="1">
              <a:buFontTx/>
              <a:buNone/>
            </a:pPr>
            <a:endParaRPr lang="en-GB" sz="2400" b="1" u="sng" dirty="0">
              <a:solidFill>
                <a:schemeClr val="tx1"/>
              </a:solidFill>
              <a:latin typeface="Comic Sans MS" pitchFamily="66" charset="0"/>
            </a:endParaRPr>
          </a:p>
          <a:p>
            <a:pPr eaLnBrk="1" hangingPunct="1"/>
            <a:r>
              <a:rPr lang="en-GB" sz="1800" dirty="0">
                <a:solidFill>
                  <a:schemeClr val="tx1"/>
                </a:solidFill>
                <a:latin typeface="Comic Sans MS" pitchFamily="66" charset="0"/>
              </a:rPr>
              <a:t>Explaining variations in precipitation around the world is much harder. The differences in the tropical regions are mainly due to the </a:t>
            </a:r>
            <a:r>
              <a:rPr lang="en-GB" sz="1800" dirty="0">
                <a:solidFill>
                  <a:srgbClr val="FF0000"/>
                </a:solidFill>
                <a:latin typeface="Comic Sans MS" pitchFamily="66" charset="0"/>
              </a:rPr>
              <a:t>inter-tropical convergence zone</a:t>
            </a:r>
            <a:r>
              <a:rPr lang="en-GB" sz="1800" dirty="0">
                <a:solidFill>
                  <a:schemeClr val="tx1"/>
                </a:solidFill>
                <a:latin typeface="Comic Sans MS" pitchFamily="66" charset="0"/>
              </a:rPr>
              <a:t> </a:t>
            </a:r>
            <a:r>
              <a:rPr lang="en-GB" sz="1800" dirty="0">
                <a:solidFill>
                  <a:srgbClr val="FF0000"/>
                </a:solidFill>
                <a:latin typeface="Comic Sans MS" pitchFamily="66" charset="0"/>
              </a:rPr>
              <a:t>(ITCZ).  </a:t>
            </a:r>
          </a:p>
          <a:p>
            <a:pPr marL="0" indent="0" eaLnBrk="1" hangingPunct="1">
              <a:buNone/>
            </a:pPr>
            <a:endParaRPr lang="en-GB" sz="1800" dirty="0">
              <a:solidFill>
                <a:srgbClr val="FF0000"/>
              </a:solidFill>
              <a:latin typeface="Comic Sans MS" pitchFamily="66" charset="0"/>
            </a:endParaRPr>
          </a:p>
          <a:p>
            <a:pPr eaLnBrk="1" hangingPunct="1"/>
            <a:r>
              <a:rPr lang="en-GB" sz="1800" dirty="0">
                <a:solidFill>
                  <a:schemeClr val="tx1"/>
                </a:solidFill>
                <a:latin typeface="Comic Sans MS" pitchFamily="66" charset="0"/>
              </a:rPr>
              <a:t>It is a band of wet-weather conditions caused by colliding winds. It runs right around the globe. In the equatorial areas where the tropical rainforests are located it leads to low pressure and causes lots of rain.</a:t>
            </a:r>
          </a:p>
          <a:p>
            <a:pPr eaLnBrk="1" hangingPunct="1"/>
            <a:endParaRPr lang="en-GB" sz="1800" dirty="0">
              <a:solidFill>
                <a:schemeClr val="tx1"/>
              </a:solidFill>
              <a:latin typeface="Comic Sans MS" pitchFamily="66" charset="0"/>
            </a:endParaRPr>
          </a:p>
          <a:p>
            <a:pPr eaLnBrk="1" hangingPunct="1"/>
            <a:r>
              <a:rPr lang="en-GB" sz="1800" dirty="0">
                <a:solidFill>
                  <a:schemeClr val="tx1"/>
                </a:solidFill>
                <a:latin typeface="Comic Sans MS" pitchFamily="66" charset="0"/>
              </a:rPr>
              <a:t>At 30</a:t>
            </a:r>
            <a:r>
              <a:rPr lang="en-US" sz="1800" dirty="0">
                <a:solidFill>
                  <a:schemeClr val="tx1"/>
                </a:solidFill>
                <a:latin typeface="Comic Sans MS" pitchFamily="66" charset="0"/>
              </a:rPr>
              <a:t>° north and south it creates a zone of high pressure.  These are therefore very dry regions – the world’s hot deserts are found at these latitudes.</a:t>
            </a:r>
          </a:p>
          <a:p>
            <a:pPr eaLnBrk="1" hangingPunct="1"/>
            <a:endParaRPr lang="en-US" sz="1800" dirty="0">
              <a:solidFill>
                <a:schemeClr val="tx1"/>
              </a:solidFill>
              <a:latin typeface="Comic Sans MS" pitchFamily="66" charset="0"/>
            </a:endParaRPr>
          </a:p>
          <a:p>
            <a:pPr eaLnBrk="1" hangingPunct="1"/>
            <a:r>
              <a:rPr lang="en-GB" sz="1800" dirty="0">
                <a:solidFill>
                  <a:schemeClr val="tx1"/>
                </a:solidFill>
                <a:latin typeface="Comic Sans MS" pitchFamily="66" charset="0"/>
              </a:rPr>
              <a:t>Further north there is a more clear wet and dry season, where </a:t>
            </a:r>
            <a:r>
              <a:rPr lang="en-GB" sz="1800" dirty="0" err="1">
                <a:solidFill>
                  <a:schemeClr val="tx1"/>
                </a:solidFill>
                <a:latin typeface="Comic Sans MS" pitchFamily="66" charset="0"/>
              </a:rPr>
              <a:t>decidious</a:t>
            </a:r>
            <a:r>
              <a:rPr lang="en-GB" sz="1800" dirty="0">
                <a:solidFill>
                  <a:schemeClr val="tx1"/>
                </a:solidFill>
                <a:latin typeface="Comic Sans MS" pitchFamily="66" charset="0"/>
              </a:rPr>
              <a:t> forests and it is dry again due to high pressure at the poles.</a:t>
            </a:r>
          </a:p>
          <a:p>
            <a:pPr eaLnBrk="1" hangingPunct="1"/>
            <a:endParaRPr lang="en-GB" sz="2000" dirty="0">
              <a:solidFill>
                <a:schemeClr val="tx1"/>
              </a:solidFill>
              <a:latin typeface="Comic Sans MS" pitchFamily="66" charset="0"/>
            </a:endParaRPr>
          </a:p>
          <a:p>
            <a:pPr eaLnBrk="1" hangingPunct="1">
              <a:buFontTx/>
              <a:buNone/>
            </a:pPr>
            <a:endParaRPr lang="en-GB" sz="2400" u="sng" dirty="0">
              <a:solidFill>
                <a:schemeClr val="tx1"/>
              </a:solidFill>
              <a:latin typeface="Comic Sans MS" pitchFamily="66" charset="0"/>
            </a:endParaRPr>
          </a:p>
          <a:p>
            <a:pPr eaLnBrk="1" hangingPunct="1">
              <a:buFontTx/>
              <a:buNone/>
            </a:pPr>
            <a:endParaRPr lang="en-GB" sz="2400" dirty="0">
              <a:solidFill>
                <a:schemeClr val="tx1"/>
              </a:solidFill>
              <a:latin typeface="Comic Sans MS" pitchFamily="66" charset="0"/>
            </a:endParaRPr>
          </a:p>
        </p:txBody>
      </p:sp>
      <p:pic>
        <p:nvPicPr>
          <p:cNvPr id="4" name="Picture 2" descr="C:\Users\Rachel\Pictures\2012-03-06\001.jpg"/>
          <p:cNvPicPr>
            <a:picLocks noChangeAspect="1" noChangeArrowheads="1"/>
          </p:cNvPicPr>
          <p:nvPr/>
        </p:nvPicPr>
        <p:blipFill>
          <a:blip r:embed="rId2" cstate="print"/>
          <a:srcRect l="29646" t="35898" r="22178" b="33343"/>
          <a:stretch>
            <a:fillRect/>
          </a:stretch>
        </p:blipFill>
        <p:spPr bwMode="auto">
          <a:xfrm>
            <a:off x="5724128" y="1484784"/>
            <a:ext cx="3203848" cy="3240360"/>
          </a:xfrm>
          <a:prstGeom prst="rect">
            <a:avLst/>
          </a:prstGeom>
          <a:noFill/>
        </p:spPr>
      </p:pic>
    </p:spTree>
    <p:extLst>
      <p:ext uri="{BB962C8B-B14F-4D97-AF65-F5344CB8AC3E}">
        <p14:creationId xmlns:p14="http://schemas.microsoft.com/office/powerpoint/2010/main" val="2826851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4755">
                                            <p:txEl>
                                              <p:pRg st="2" end="2"/>
                                            </p:txEl>
                                          </p:spTgt>
                                        </p:tgtEl>
                                        <p:attrNameLst>
                                          <p:attrName>style.visibility</p:attrName>
                                        </p:attrNameLst>
                                      </p:cBhvr>
                                      <p:to>
                                        <p:strVal val="visible"/>
                                      </p:to>
                                    </p:set>
                                    <p:animEffect transition="in" filter="blinds(horizontal)">
                                      <p:cBhvr>
                                        <p:cTn id="7" dur="500"/>
                                        <p:tgtEl>
                                          <p:spTgt spid="7475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4755">
                                            <p:txEl>
                                              <p:pRg st="4" end="4"/>
                                            </p:txEl>
                                          </p:spTgt>
                                        </p:tgtEl>
                                        <p:attrNameLst>
                                          <p:attrName>style.visibility</p:attrName>
                                        </p:attrNameLst>
                                      </p:cBhvr>
                                      <p:to>
                                        <p:strVal val="visible"/>
                                      </p:to>
                                    </p:set>
                                    <p:animEffect transition="in" filter="blinds(horizontal)">
                                      <p:cBhvr>
                                        <p:cTn id="12" dur="500"/>
                                        <p:tgtEl>
                                          <p:spTgt spid="74755">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4755">
                                            <p:txEl>
                                              <p:pRg st="6" end="6"/>
                                            </p:txEl>
                                          </p:spTgt>
                                        </p:tgtEl>
                                        <p:attrNameLst>
                                          <p:attrName>style.visibility</p:attrName>
                                        </p:attrNameLst>
                                      </p:cBhvr>
                                      <p:to>
                                        <p:strVal val="visible"/>
                                      </p:to>
                                    </p:set>
                                    <p:animEffect transition="in" filter="blinds(horizontal)">
                                      <p:cBhvr>
                                        <p:cTn id="17" dur="500"/>
                                        <p:tgtEl>
                                          <p:spTgt spid="7475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4755">
                                            <p:txEl>
                                              <p:pRg st="8" end="8"/>
                                            </p:txEl>
                                          </p:spTgt>
                                        </p:tgtEl>
                                        <p:attrNameLst>
                                          <p:attrName>style.visibility</p:attrName>
                                        </p:attrNameLst>
                                      </p:cBhvr>
                                      <p:to>
                                        <p:strVal val="visible"/>
                                      </p:to>
                                    </p:set>
                                    <p:animEffect transition="in" filter="blinds(horizontal)">
                                      <p:cBhvr>
                                        <p:cTn id="22" dur="500"/>
                                        <p:tgtEl>
                                          <p:spTgt spid="7475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332656"/>
            <a:ext cx="8352928" cy="6247864"/>
          </a:xfrm>
          <a:prstGeom prst="rect">
            <a:avLst/>
          </a:prstGeom>
          <a:noFill/>
        </p:spPr>
        <p:txBody>
          <a:bodyPr wrap="square" rtlCol="0">
            <a:spAutoFit/>
          </a:bodyPr>
          <a:lstStyle/>
          <a:p>
            <a:r>
              <a:rPr lang="en-GB" b="1" u="sng" dirty="0">
                <a:solidFill>
                  <a:prstClr val="black"/>
                </a:solidFill>
                <a:latin typeface="Comic Sans MS" pitchFamily="66" charset="0"/>
              </a:rPr>
              <a:t>Local Factors</a:t>
            </a:r>
          </a:p>
          <a:p>
            <a:endParaRPr lang="en-GB" dirty="0">
              <a:solidFill>
                <a:prstClr val="black"/>
              </a:solidFill>
              <a:latin typeface="Comic Sans MS" pitchFamily="66" charset="0"/>
            </a:endParaRPr>
          </a:p>
          <a:p>
            <a:pPr marL="285750" indent="-285750">
              <a:buFont typeface="Arial" pitchFamily="34" charset="0"/>
              <a:buChar char="•"/>
            </a:pPr>
            <a:r>
              <a:rPr lang="en-GB" sz="2800" dirty="0">
                <a:solidFill>
                  <a:prstClr val="black"/>
                </a:solidFill>
                <a:latin typeface="Comic Sans MS" pitchFamily="66" charset="0"/>
              </a:rPr>
              <a:t>Altitude – temperature decreases by 1°C for every 100m climbed.</a:t>
            </a:r>
          </a:p>
          <a:p>
            <a:pPr marL="285750" indent="-285750">
              <a:buFont typeface="Arial" pitchFamily="34" charset="0"/>
              <a:buChar char="•"/>
            </a:pPr>
            <a:endParaRPr lang="en-GB" sz="2800" dirty="0">
              <a:solidFill>
                <a:prstClr val="black"/>
              </a:solidFill>
              <a:latin typeface="Comic Sans MS" pitchFamily="66" charset="0"/>
            </a:endParaRPr>
          </a:p>
          <a:p>
            <a:pPr marL="285750" indent="-285750">
              <a:buFont typeface="Arial" pitchFamily="34" charset="0"/>
              <a:buChar char="•"/>
            </a:pPr>
            <a:r>
              <a:rPr lang="en-GB" sz="2800" dirty="0" err="1">
                <a:solidFill>
                  <a:prstClr val="black"/>
                </a:solidFill>
                <a:latin typeface="Comic Sans MS" pitchFamily="66" charset="0"/>
              </a:rPr>
              <a:t>Continentality</a:t>
            </a:r>
            <a:r>
              <a:rPr lang="en-GB" sz="2800" dirty="0">
                <a:solidFill>
                  <a:prstClr val="black"/>
                </a:solidFill>
                <a:latin typeface="Comic Sans MS" pitchFamily="66" charset="0"/>
              </a:rPr>
              <a:t> – this means distance from the sea.  Away from the sea the land is warmer in summer and colder in winter. The further you are from the sea the less precipitation  you receive and the greater the range of temperatures you will experience.</a:t>
            </a:r>
          </a:p>
          <a:p>
            <a:pPr marL="285750" indent="-285750">
              <a:buFont typeface="Arial" pitchFamily="34" charset="0"/>
              <a:buChar char="•"/>
            </a:pPr>
            <a:endParaRPr lang="en-GB" sz="2800" dirty="0">
              <a:solidFill>
                <a:prstClr val="black"/>
              </a:solidFill>
              <a:latin typeface="Comic Sans MS" pitchFamily="66" charset="0"/>
            </a:endParaRPr>
          </a:p>
          <a:p>
            <a:pPr marL="285750" indent="-285750">
              <a:buFont typeface="Arial" pitchFamily="34" charset="0"/>
              <a:buChar char="•"/>
            </a:pPr>
            <a:r>
              <a:rPr lang="en-GB" sz="2800" dirty="0">
                <a:solidFill>
                  <a:prstClr val="black"/>
                </a:solidFill>
                <a:latin typeface="Comic Sans MS" pitchFamily="66" charset="0"/>
              </a:rPr>
              <a:t>Nutrients within the soil</a:t>
            </a:r>
          </a:p>
          <a:p>
            <a:pPr marL="285750" indent="-285750">
              <a:buFont typeface="Arial" pitchFamily="34" charset="0"/>
              <a:buChar char="•"/>
            </a:pPr>
            <a:endParaRPr lang="en-GB" sz="2800" dirty="0">
              <a:solidFill>
                <a:prstClr val="black"/>
              </a:solidFill>
              <a:latin typeface="Comic Sans MS" pitchFamily="66" charset="0"/>
            </a:endParaRPr>
          </a:p>
          <a:p>
            <a:pPr marL="285750" indent="-285750">
              <a:buFont typeface="Arial" pitchFamily="34" charset="0"/>
              <a:buChar char="•"/>
            </a:pPr>
            <a:r>
              <a:rPr lang="en-GB" sz="2800" dirty="0">
                <a:solidFill>
                  <a:prstClr val="black"/>
                </a:solidFill>
                <a:latin typeface="Comic Sans MS" pitchFamily="66" charset="0"/>
              </a:rPr>
              <a:t>Geology, soils, relief and drainage.</a:t>
            </a:r>
          </a:p>
        </p:txBody>
      </p:sp>
    </p:spTree>
    <p:extLst>
      <p:ext uri="{BB962C8B-B14F-4D97-AF65-F5344CB8AC3E}">
        <p14:creationId xmlns:p14="http://schemas.microsoft.com/office/powerpoint/2010/main" val="3887397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05" y="2289164"/>
            <a:ext cx="3702736" cy="2395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a:off x="2339752" y="476672"/>
            <a:ext cx="1591057" cy="20882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a:off x="3131840" y="1914518"/>
            <a:ext cx="803322" cy="9384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flipV="1">
            <a:off x="3131840" y="3645024"/>
            <a:ext cx="798969" cy="6896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3059832" y="2996952"/>
            <a:ext cx="819830" cy="2160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79662" y="118517"/>
            <a:ext cx="1916474" cy="4524315"/>
          </a:xfrm>
          <a:prstGeom prst="rect">
            <a:avLst/>
          </a:prstGeom>
          <a:noFill/>
        </p:spPr>
        <p:txBody>
          <a:bodyPr wrap="square" rtlCol="0">
            <a:spAutoFit/>
          </a:bodyPr>
          <a:lstStyle/>
          <a:p>
            <a:r>
              <a:rPr lang="en-GB" sz="2400" dirty="0">
                <a:latin typeface="Comic Sans MS" pitchFamily="66" charset="0"/>
              </a:rPr>
              <a:t>Tundra</a:t>
            </a:r>
          </a:p>
          <a:p>
            <a:endParaRPr lang="en-GB" sz="2400" dirty="0">
              <a:latin typeface="Comic Sans MS" pitchFamily="66" charset="0"/>
            </a:endParaRPr>
          </a:p>
          <a:p>
            <a:endParaRPr lang="en-GB" sz="2400" dirty="0">
              <a:latin typeface="Comic Sans MS" pitchFamily="66" charset="0"/>
            </a:endParaRPr>
          </a:p>
          <a:p>
            <a:r>
              <a:rPr lang="en-GB" sz="2400" dirty="0">
                <a:latin typeface="Comic Sans MS" pitchFamily="66" charset="0"/>
              </a:rPr>
              <a:t>Deciduous Forest</a:t>
            </a:r>
          </a:p>
          <a:p>
            <a:endParaRPr lang="en-GB" sz="2400" dirty="0">
              <a:latin typeface="Comic Sans MS" pitchFamily="66" charset="0"/>
            </a:endParaRPr>
          </a:p>
          <a:p>
            <a:endParaRPr lang="en-GB" sz="2400" dirty="0">
              <a:latin typeface="Comic Sans MS" pitchFamily="66" charset="0"/>
            </a:endParaRPr>
          </a:p>
          <a:p>
            <a:r>
              <a:rPr lang="en-GB" sz="2400" dirty="0">
                <a:latin typeface="Comic Sans MS" pitchFamily="66" charset="0"/>
              </a:rPr>
              <a:t>Hot Desert</a:t>
            </a:r>
          </a:p>
          <a:p>
            <a:endParaRPr lang="en-GB" sz="2400" dirty="0">
              <a:latin typeface="Comic Sans MS" pitchFamily="66" charset="0"/>
            </a:endParaRPr>
          </a:p>
          <a:p>
            <a:endParaRPr lang="en-GB" sz="2400" dirty="0">
              <a:latin typeface="Comic Sans MS" pitchFamily="66" charset="0"/>
            </a:endParaRPr>
          </a:p>
          <a:p>
            <a:r>
              <a:rPr lang="en-GB" sz="2400" dirty="0">
                <a:latin typeface="Comic Sans MS" pitchFamily="66" charset="0"/>
              </a:rPr>
              <a:t>Tropical Rainforest</a:t>
            </a:r>
          </a:p>
        </p:txBody>
      </p:sp>
      <p:sp>
        <p:nvSpPr>
          <p:cNvPr id="8" name="TextBox 7"/>
          <p:cNvSpPr txBox="1"/>
          <p:nvPr/>
        </p:nvSpPr>
        <p:spPr>
          <a:xfrm>
            <a:off x="5760132" y="350727"/>
            <a:ext cx="3564396" cy="646331"/>
          </a:xfrm>
          <a:prstGeom prst="rect">
            <a:avLst/>
          </a:prstGeom>
          <a:noFill/>
        </p:spPr>
        <p:txBody>
          <a:bodyPr wrap="square" rtlCol="0">
            <a:spAutoFit/>
          </a:bodyPr>
          <a:lstStyle/>
          <a:p>
            <a:r>
              <a:rPr lang="en-GB" dirty="0">
                <a:latin typeface="Comic Sans MS" pitchFamily="66" charset="0"/>
              </a:rPr>
              <a:t>Hot/Cold/Mild      Wet/Dry   Much/Little Vegetation</a:t>
            </a:r>
          </a:p>
        </p:txBody>
      </p:sp>
      <p:sp>
        <p:nvSpPr>
          <p:cNvPr id="9" name="TextBox 8"/>
          <p:cNvSpPr txBox="1"/>
          <p:nvPr/>
        </p:nvSpPr>
        <p:spPr>
          <a:xfrm>
            <a:off x="5760132" y="1502855"/>
            <a:ext cx="3564396" cy="646331"/>
          </a:xfrm>
          <a:prstGeom prst="rect">
            <a:avLst/>
          </a:prstGeom>
          <a:noFill/>
        </p:spPr>
        <p:txBody>
          <a:bodyPr wrap="square" rtlCol="0">
            <a:spAutoFit/>
          </a:bodyPr>
          <a:lstStyle/>
          <a:p>
            <a:r>
              <a:rPr lang="en-GB" dirty="0">
                <a:latin typeface="Comic Sans MS" pitchFamily="66" charset="0"/>
              </a:rPr>
              <a:t>Hot/Cold/Mild      Wet/Dry   Much/Little Vegetation</a:t>
            </a:r>
          </a:p>
        </p:txBody>
      </p:sp>
      <p:sp>
        <p:nvSpPr>
          <p:cNvPr id="10" name="TextBox 9"/>
          <p:cNvSpPr txBox="1"/>
          <p:nvPr/>
        </p:nvSpPr>
        <p:spPr>
          <a:xfrm>
            <a:off x="5796136" y="2750007"/>
            <a:ext cx="3564396" cy="646331"/>
          </a:xfrm>
          <a:prstGeom prst="rect">
            <a:avLst/>
          </a:prstGeom>
          <a:noFill/>
        </p:spPr>
        <p:txBody>
          <a:bodyPr wrap="square" rtlCol="0">
            <a:spAutoFit/>
          </a:bodyPr>
          <a:lstStyle/>
          <a:p>
            <a:r>
              <a:rPr lang="en-GB" dirty="0">
                <a:latin typeface="Comic Sans MS" pitchFamily="66" charset="0"/>
              </a:rPr>
              <a:t>Hot/Cold/Mild      Wet/Dry   Much/Little Vegetation</a:t>
            </a:r>
          </a:p>
        </p:txBody>
      </p:sp>
      <p:sp>
        <p:nvSpPr>
          <p:cNvPr id="11" name="TextBox 10"/>
          <p:cNvSpPr txBox="1"/>
          <p:nvPr/>
        </p:nvSpPr>
        <p:spPr>
          <a:xfrm>
            <a:off x="5868144" y="3933056"/>
            <a:ext cx="3564396" cy="646331"/>
          </a:xfrm>
          <a:prstGeom prst="rect">
            <a:avLst/>
          </a:prstGeom>
          <a:noFill/>
        </p:spPr>
        <p:txBody>
          <a:bodyPr wrap="square" rtlCol="0">
            <a:spAutoFit/>
          </a:bodyPr>
          <a:lstStyle/>
          <a:p>
            <a:r>
              <a:rPr lang="en-GB" dirty="0">
                <a:latin typeface="Comic Sans MS" pitchFamily="66" charset="0"/>
              </a:rPr>
              <a:t>Hot/Cold/Mild      Wet/Dry   Much/Little Vegetation</a:t>
            </a:r>
          </a:p>
        </p:txBody>
      </p:sp>
      <p:sp>
        <p:nvSpPr>
          <p:cNvPr id="12" name="TextBox 11"/>
          <p:cNvSpPr txBox="1"/>
          <p:nvPr/>
        </p:nvSpPr>
        <p:spPr>
          <a:xfrm>
            <a:off x="971600" y="5334307"/>
            <a:ext cx="7128792" cy="830997"/>
          </a:xfrm>
          <a:prstGeom prst="rect">
            <a:avLst/>
          </a:prstGeom>
          <a:solidFill>
            <a:schemeClr val="accent6">
              <a:lumMod val="20000"/>
              <a:lumOff val="80000"/>
            </a:schemeClr>
          </a:solidFill>
        </p:spPr>
        <p:txBody>
          <a:bodyPr wrap="square" rtlCol="0">
            <a:spAutoFit/>
          </a:bodyPr>
          <a:lstStyle/>
          <a:p>
            <a:pPr algn="ctr"/>
            <a:r>
              <a:rPr lang="en-GB" sz="2400" dirty="0">
                <a:latin typeface="Comic Sans MS" pitchFamily="66" charset="0"/>
              </a:rPr>
              <a:t>Complete a sentence for each to explain where it is on Earth and what the climate is like.</a:t>
            </a:r>
          </a:p>
        </p:txBody>
      </p:sp>
    </p:spTree>
    <p:extLst>
      <p:ext uri="{BB962C8B-B14F-4D97-AF65-F5344CB8AC3E}">
        <p14:creationId xmlns:p14="http://schemas.microsoft.com/office/powerpoint/2010/main" val="4164614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75856" y="980728"/>
            <a:ext cx="4800533" cy="3600400"/>
          </a:xfrm>
          <a:prstGeom prst="rect">
            <a:avLst/>
          </a:prstGeom>
        </p:spPr>
      </p:pic>
      <p:sp>
        <p:nvSpPr>
          <p:cNvPr id="16386" name="AutoShape 9"/>
          <p:cNvSpPr>
            <a:spLocks noChangeArrowheads="1"/>
          </p:cNvSpPr>
          <p:nvPr/>
        </p:nvSpPr>
        <p:spPr bwMode="auto">
          <a:xfrm>
            <a:off x="1151781" y="4047678"/>
            <a:ext cx="4248150" cy="2162175"/>
          </a:xfrm>
          <a:prstGeom prst="wedgeRoundRectCallout">
            <a:avLst>
              <a:gd name="adj1" fmla="val 49926"/>
              <a:gd name="adj2" fmla="val -108148"/>
              <a:gd name="adj3" fmla="val 16667"/>
            </a:avLst>
          </a:prstGeom>
          <a:solidFill>
            <a:srgbClr val="FFFF00"/>
          </a:solidFill>
          <a:ln w="9525">
            <a:solidFill>
              <a:schemeClr val="tx1"/>
            </a:solidFill>
            <a:miter lim="800000"/>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sp>
        <p:nvSpPr>
          <p:cNvPr id="16387" name="Text Box 4"/>
          <p:cNvSpPr txBox="1">
            <a:spLocks noChangeArrowheads="1"/>
          </p:cNvSpPr>
          <p:nvPr/>
        </p:nvSpPr>
        <p:spPr bwMode="auto">
          <a:xfrm>
            <a:off x="1151781" y="4149080"/>
            <a:ext cx="42481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en-US" sz="4800" b="1" dirty="0">
                <a:solidFill>
                  <a:srgbClr val="00B050"/>
                </a:solidFill>
                <a:hlinkClick r:id="rId3"/>
              </a:rPr>
              <a:t>What are ecosystems?</a:t>
            </a:r>
            <a:endParaRPr lang="en-GB" altLang="en-US" sz="4800" b="1" dirty="0">
              <a:solidFill>
                <a:srgbClr val="00B050"/>
              </a:solidFill>
            </a:endParaRPr>
          </a:p>
        </p:txBody>
      </p:sp>
    </p:spTree>
    <p:extLst>
      <p:ext uri="{BB962C8B-B14F-4D97-AF65-F5344CB8AC3E}">
        <p14:creationId xmlns:p14="http://schemas.microsoft.com/office/powerpoint/2010/main" val="221110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250825" y="404813"/>
            <a:ext cx="85693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50000"/>
              </a:spcBef>
              <a:buNone/>
            </a:pPr>
            <a:r>
              <a:rPr lang="en-GB" altLang="en-US" sz="3600" dirty="0"/>
              <a:t>An ecosystem is a system of plants and animals whose lives are closely linked to each other and to the climate and soil of the area in which they grow or live.</a:t>
            </a:r>
          </a:p>
        </p:txBody>
      </p:sp>
      <p:pic>
        <p:nvPicPr>
          <p:cNvPr id="17411" name="Picture 6" descr="image: an oak tree ecosystem, showing zones or layers with different communities of organis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307" y="2780927"/>
            <a:ext cx="4657941" cy="377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1"/>
          <p:cNvSpPr txBox="1">
            <a:spLocks noChangeArrowheads="1"/>
          </p:cNvSpPr>
          <p:nvPr/>
        </p:nvSpPr>
        <p:spPr bwMode="auto">
          <a:xfrm>
            <a:off x="4883150" y="5516563"/>
            <a:ext cx="37322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2800" dirty="0">
                <a:hlinkClick r:id="rId3"/>
              </a:rPr>
              <a:t>Clip</a:t>
            </a:r>
            <a:r>
              <a:rPr lang="en-GB" altLang="en-US" sz="2800" dirty="0"/>
              <a:t>: What is an ecosystem?</a:t>
            </a:r>
          </a:p>
        </p:txBody>
      </p:sp>
    </p:spTree>
    <p:extLst>
      <p:ext uri="{BB962C8B-B14F-4D97-AF65-F5344CB8AC3E}">
        <p14:creationId xmlns:p14="http://schemas.microsoft.com/office/powerpoint/2010/main" val="1062859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2"/>
          <p:cNvSpPr txBox="1">
            <a:spLocks noChangeArrowheads="1"/>
          </p:cNvSpPr>
          <p:nvPr/>
        </p:nvSpPr>
        <p:spPr bwMode="auto">
          <a:xfrm>
            <a:off x="323850" y="2205038"/>
            <a:ext cx="8280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4000" dirty="0">
                <a:latin typeface="Comic Sans MS" charset="0"/>
              </a:rPr>
              <a:t>Update your definition of what an ecosystem. Try to give an example </a:t>
            </a:r>
          </a:p>
        </p:txBody>
      </p:sp>
    </p:spTree>
    <p:extLst>
      <p:ext uri="{BB962C8B-B14F-4D97-AF65-F5344CB8AC3E}">
        <p14:creationId xmlns:p14="http://schemas.microsoft.com/office/powerpoint/2010/main" val="706220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323850" y="333375"/>
            <a:ext cx="85693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3600"/>
              <a:t>Small, or micro scale, e.g. under a leaf or a stone …</a:t>
            </a:r>
          </a:p>
        </p:txBody>
      </p:sp>
      <p:pic>
        <p:nvPicPr>
          <p:cNvPr id="20483" name="Picture 6" descr="woodl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8175"/>
            <a:ext cx="91440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045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323850" y="260350"/>
            <a:ext cx="8351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3600"/>
              <a:t>Small pond, a hedgerow, </a:t>
            </a:r>
          </a:p>
        </p:txBody>
      </p:sp>
      <p:pic>
        <p:nvPicPr>
          <p:cNvPr id="21507" name="Picture 6" descr="Headgeline2OS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925" y="908050"/>
            <a:ext cx="4537075"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7" descr="WIldlife P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4233863"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descr="oldtimecottagegard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4024313"/>
            <a:ext cx="3779838"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12"/>
          <p:cNvSpPr>
            <a:spLocks noChangeArrowheads="1"/>
          </p:cNvSpPr>
          <p:nvPr/>
        </p:nvSpPr>
        <p:spPr bwMode="auto">
          <a:xfrm>
            <a:off x="1403350" y="5084763"/>
            <a:ext cx="2571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3600"/>
              <a:t>a garden …</a:t>
            </a:r>
          </a:p>
        </p:txBody>
      </p:sp>
    </p:spTree>
    <p:extLst>
      <p:ext uri="{BB962C8B-B14F-4D97-AF65-F5344CB8AC3E}">
        <p14:creationId xmlns:p14="http://schemas.microsoft.com/office/powerpoint/2010/main" val="475350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250825" y="260350"/>
            <a:ext cx="8280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en-US" sz="3600" dirty="0"/>
              <a:t>Medium scale (</a:t>
            </a:r>
            <a:r>
              <a:rPr lang="en-GB" altLang="en-US" sz="3600" dirty="0" err="1"/>
              <a:t>meso</a:t>
            </a:r>
            <a:r>
              <a:rPr lang="en-GB" altLang="en-US" sz="3600" dirty="0"/>
              <a:t> ecosystem), e.g. a woodland, a sand-dune, a salt marsh …</a:t>
            </a:r>
          </a:p>
        </p:txBody>
      </p:sp>
      <p:pic>
        <p:nvPicPr>
          <p:cNvPr id="22531" name="Picture 6" descr="A woodland scene in the Winster Valle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557338"/>
            <a:ext cx="40671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 descr="OR%20Sandunes%202"/>
          <p:cNvPicPr>
            <a:picLocks noChangeAspect="1" noChangeArrowheads="1"/>
          </p:cNvPicPr>
          <p:nvPr/>
        </p:nvPicPr>
        <p:blipFill>
          <a:blip r:embed="rId3">
            <a:extLst>
              <a:ext uri="{28A0092B-C50C-407E-A947-70E740481C1C}">
                <a14:useLocalDpi xmlns:a14="http://schemas.microsoft.com/office/drawing/2010/main" val="0"/>
              </a:ext>
            </a:extLst>
          </a:blip>
          <a:srcRect t="12119"/>
          <a:stretch>
            <a:fillRect/>
          </a:stretch>
        </p:blipFill>
        <p:spPr bwMode="auto">
          <a:xfrm>
            <a:off x="4932363" y="1484313"/>
            <a:ext cx="3960812"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0" descr="306385200_f21e352642"/>
          <p:cNvPicPr>
            <a:picLocks noChangeAspect="1" noChangeArrowheads="1"/>
          </p:cNvPicPr>
          <p:nvPr/>
        </p:nvPicPr>
        <p:blipFill>
          <a:blip r:embed="rId4">
            <a:extLst>
              <a:ext uri="{28A0092B-C50C-407E-A947-70E740481C1C}">
                <a14:useLocalDpi xmlns:a14="http://schemas.microsoft.com/office/drawing/2010/main" val="0"/>
              </a:ext>
            </a:extLst>
          </a:blip>
          <a:srcRect t="11249"/>
          <a:stretch>
            <a:fillRect/>
          </a:stretch>
        </p:blipFill>
        <p:spPr bwMode="auto">
          <a:xfrm>
            <a:off x="4932363" y="4221163"/>
            <a:ext cx="3960812"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459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1436</TotalTime>
  <Words>1456</Words>
  <Application>Microsoft Macintosh PowerPoint</Application>
  <PresentationFormat>On-screen Show (4:3)</PresentationFormat>
  <Paragraphs>170</Paragraphs>
  <Slides>39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Comic Sans MS</vt:lpstr>
      <vt:lpstr>dearJoe 5 CASUAL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Kahoot quiz – ecosystems!</vt:lpstr>
      <vt:lpstr>PowerPoint Presentation</vt:lpstr>
      <vt:lpstr>PowerPoint Presentation</vt:lpstr>
      <vt:lpstr>PowerPoint Presentation</vt:lpstr>
      <vt:lpstr>PowerPoint Presentation</vt:lpstr>
      <vt:lpstr>PowerPoint Presentation</vt:lpstr>
      <vt:lpstr>World biomes</vt:lpstr>
      <vt:lpstr>PowerPoint Presentation</vt:lpstr>
      <vt:lpstr>PowerPoint Presentation</vt:lpstr>
      <vt:lpstr>PowerPoint Presentation</vt:lpstr>
      <vt:lpstr>Different biomes are found at different latitudes around the world.</vt:lpstr>
      <vt:lpstr>PowerPoint Presentation</vt:lpstr>
      <vt:lpstr>PowerPoint Presentation</vt:lpstr>
      <vt:lpstr>PowerPoint Presentation</vt:lpstr>
      <vt:lpstr>PowerPoint Presentation</vt:lpstr>
      <vt:lpstr>Biomes backpack</vt:lpstr>
      <vt:lpstr>Biomes backpack- introduction to your biome</vt:lpstr>
      <vt:lpstr>Biomes backpack- what would you need to survive in your biome?</vt:lpstr>
      <vt:lpstr>Example biomes backpacks</vt:lpstr>
      <vt:lpstr>Biomes to choose from</vt:lpstr>
      <vt:lpstr> Presentation success criteria : </vt:lpstr>
      <vt:lpstr>Tundra biome</vt:lpstr>
      <vt:lpstr>Temperate forest</vt:lpstr>
      <vt:lpstr>Deserts</vt:lpstr>
      <vt:lpstr>More on the factors that affect temperature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Create an ecosystem out of playdoh</dc:title>
  <dc:creator>trumperd</dc:creator>
  <cp:lastModifiedBy>Anna Bennett</cp:lastModifiedBy>
  <cp:revision>66</cp:revision>
  <cp:lastPrinted>2015-11-19T20:03:25Z</cp:lastPrinted>
  <dcterms:created xsi:type="dcterms:W3CDTF">2014-01-09T15:47:02Z</dcterms:created>
  <dcterms:modified xsi:type="dcterms:W3CDTF">2020-11-09T21:14:32Z</dcterms:modified>
</cp:coreProperties>
</file>