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5" r:id="rId2"/>
    <p:sldId id="259" r:id="rId3"/>
    <p:sldId id="342" r:id="rId4"/>
    <p:sldId id="336" r:id="rId5"/>
    <p:sldId id="337" r:id="rId6"/>
    <p:sldId id="338" r:id="rId7"/>
    <p:sldId id="339" r:id="rId8"/>
    <p:sldId id="340" r:id="rId9"/>
    <p:sldId id="341" r:id="rId10"/>
    <p:sldId id="346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s Harrison" initials="MH" lastIdx="1" clrIdx="0">
    <p:extLst>
      <p:ext uri="{19B8F6BF-5375-455C-9EA6-DF929625EA0E}">
        <p15:presenceInfo xmlns:p15="http://schemas.microsoft.com/office/powerpoint/2012/main" userId="S::VHarrison@tgs.kent.sch.uk::b7689522-d777-4cfa-98a9-7f0a666c59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6699"/>
    <a:srgbClr val="FFFF66"/>
    <a:srgbClr val="FFFF99"/>
    <a:srgbClr val="FFFF00"/>
    <a:srgbClr val="FF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62" autoAdjust="0"/>
    <p:restoredTop sz="94630"/>
  </p:normalViewPr>
  <p:slideViewPr>
    <p:cSldViewPr>
      <p:cViewPr varScale="1">
        <p:scale>
          <a:sx n="75" d="100"/>
          <a:sy n="75" d="100"/>
        </p:scale>
        <p:origin x="184" y="9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2B1B0-93F7-4CD1-9CBC-92E88A674342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6826A-4B6B-4DC7-AEE3-2CE3748A0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46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B65D7-BAFB-4B3D-9BE0-5FCBC22CFCFF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4A433-3259-40DC-91C6-FD9B8E493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81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A433-3259-40DC-91C6-FD9B8E4935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059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A433-3259-40DC-91C6-FD9B8E4935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5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A433-3259-40DC-91C6-FD9B8E4935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82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A433-3259-40DC-91C6-FD9B8E4935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1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A433-3259-40DC-91C6-FD9B8E4935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35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A433-3259-40DC-91C6-FD9B8E4935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229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A433-3259-40DC-91C6-FD9B8E4935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12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A433-3259-40DC-91C6-FD9B8E4935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71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A433-3259-40DC-91C6-FD9B8E4935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13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A433-3259-40DC-91C6-FD9B8E49355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47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2EC5-FEF0-409B-AF7C-908C0F37CE81}" type="datetimeFigureOut">
              <a:rPr lang="en-GB" smtClean="0"/>
              <a:pPr/>
              <a:t>04/03/2020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D1B7-B457-4CB4-84C4-2F2C1B24B5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67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2EC5-FEF0-409B-AF7C-908C0F37CE81}" type="datetimeFigureOut">
              <a:rPr lang="en-GB" smtClean="0"/>
              <a:pPr/>
              <a:t>04/03/2020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D1B7-B457-4CB4-84C4-2F2C1B24B5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18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2EC5-FEF0-409B-AF7C-908C0F37CE81}" type="datetimeFigureOut">
              <a:rPr lang="en-GB" smtClean="0"/>
              <a:pPr/>
              <a:t>04/03/2020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D1B7-B457-4CB4-84C4-2F2C1B24B5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18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2EC5-FEF0-409B-AF7C-908C0F37CE81}" type="datetimeFigureOut">
              <a:rPr lang="en-GB" smtClean="0"/>
              <a:pPr/>
              <a:t>04/03/2020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D1B7-B457-4CB4-84C4-2F2C1B24B5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70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2EC5-FEF0-409B-AF7C-908C0F37CE81}" type="datetimeFigureOut">
              <a:rPr lang="en-GB" smtClean="0"/>
              <a:pPr/>
              <a:t>04/03/2020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D1B7-B457-4CB4-84C4-2F2C1B24B5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77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2EC5-FEF0-409B-AF7C-908C0F37CE81}" type="datetimeFigureOut">
              <a:rPr lang="en-GB" smtClean="0"/>
              <a:pPr/>
              <a:t>04/03/2020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D1B7-B457-4CB4-84C4-2F2C1B24B5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68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2EC5-FEF0-409B-AF7C-908C0F37CE81}" type="datetimeFigureOut">
              <a:rPr lang="en-GB" smtClean="0"/>
              <a:pPr/>
              <a:t>04/03/2020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D1B7-B457-4CB4-84C4-2F2C1B24B5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201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2EC5-FEF0-409B-AF7C-908C0F37CE81}" type="datetimeFigureOut">
              <a:rPr lang="en-GB" smtClean="0"/>
              <a:pPr/>
              <a:t>04/03/2020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D1B7-B457-4CB4-84C4-2F2C1B24B5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85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2EC5-FEF0-409B-AF7C-908C0F37CE81}" type="datetimeFigureOut">
              <a:rPr lang="en-GB" smtClean="0"/>
              <a:pPr/>
              <a:t>04/03/2020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D1B7-B457-4CB4-84C4-2F2C1B24B5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63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2EC5-FEF0-409B-AF7C-908C0F37CE81}" type="datetimeFigureOut">
              <a:rPr lang="en-GB" smtClean="0"/>
              <a:pPr/>
              <a:t>04/03/2020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D1B7-B457-4CB4-84C4-2F2C1B24B5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30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2EC5-FEF0-409B-AF7C-908C0F37CE81}" type="datetimeFigureOut">
              <a:rPr lang="en-GB" smtClean="0"/>
              <a:pPr/>
              <a:t>04/03/2020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D1B7-B457-4CB4-84C4-2F2C1B24B5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46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2EC5-FEF0-409B-AF7C-908C0F37CE81}" type="datetimeFigureOut">
              <a:rPr lang="en-GB" smtClean="0"/>
              <a:pPr/>
              <a:t>04/03/2020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7D1B7-B457-4CB4-84C4-2F2C1B24B54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02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4.xml"/><Relationship Id="rId7" Type="http://schemas.openxmlformats.org/officeDocument/2006/relationships/hyperlink" Target="http://www.google.co.uk/url?sa=i&amp;rct=j&amp;q=&amp;esrc=s&amp;frm=1&amp;source=images&amp;cd=&amp;cad=rja&amp;docid=_W5qSL41QqNqsM&amp;tbnid=xUlhtJ8bBlg8vM:&amp;ved=0CAUQjRw&amp;url=http://www.woodlands-junior.kent.sch.uk/geography/unionjack.html&amp;ei=MoZzUuLIFYem0AX02YHwCA&amp;bvm=bv.55819444,d.d2k&amp;psig=AFQjCNHkmi1KlakrcPKBesN8s1iuL8s6Zg&amp;ust=1383389089937992" TargetMode="External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11" Type="http://schemas.openxmlformats.org/officeDocument/2006/relationships/hyperlink" Target="http://www.google.co.uk/url?sa=i&amp;rct=j&amp;q=&amp;esrc=s&amp;frm=1&amp;source=images&amp;cd=&amp;cad=rja&amp;docid=j6z0VCYXc4ovZM&amp;tbnid=fA11X6g96LdI2M:&amp;ved=0CAUQjRw&amp;url=http://www.dvusd.org/domain/2511&amp;ei=iYdzUrjtA8Hb0QXtx4HAAQ&amp;bvm=bv.55819444,d.d2k&amp;psig=AFQjCNFI-_uCaGOunXmKmiEnqwq5Vm0zlg&amp;ust=1383389398590853" TargetMode="External"/><Relationship Id="rId5" Type="http://schemas.openxmlformats.org/officeDocument/2006/relationships/hyperlink" Target="http://www.google.co.uk/url?sa=i&amp;rct=j&amp;q=&amp;esrc=s&amp;frm=1&amp;source=images&amp;cd=&amp;cad=rja&amp;docid=I4ZCkXABS2dbcM&amp;tbnid=P1WM1B8blFs5wM:&amp;ved=0CAUQjRw&amp;url=http://andreasmoser.wordpress.com/2012/12/21/broken-heart/&amp;ei=loVzUum-I8eP0AXK74HwCQ&amp;bvm=bv.55819444,d.d2k&amp;psig=AFQjCNFz8WYb8GuaIDS_2BtUttACmnFJ3w&amp;ust=1383388939433835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hyperlink" Target="http://www.google.co.uk/url?sa=i&amp;rct=j&amp;q=&amp;esrc=s&amp;frm=1&amp;source=images&amp;cd=&amp;cad=rja&amp;docid=4khWEFxYaxmCGM&amp;tbnid=oZ5kfMF52-XefM:&amp;ved=0CAUQjRw&amp;url=http://www.purdys.com/Community-Involvement.aspx&amp;ei=J4dzUrXiCoL20gWB5oDgBg&amp;bvm=bv.55819444,d.d2k&amp;psig=AFQjCNG3DhoyrEyGRczOdA4qXRmqVB6yOg&amp;ust=138338928059379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4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B35F3E2-272A-4AF7-A5D0-A752DB3DC8A1}"/>
              </a:ext>
            </a:extLst>
          </p:cNvPr>
          <p:cNvSpPr/>
          <p:nvPr/>
        </p:nvSpPr>
        <p:spPr>
          <a:xfrm>
            <a:off x="956556" y="332656"/>
            <a:ext cx="10278888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000" b="1" u="sng" dirty="0">
                <a:latin typeface="Century Gothic" panose="020B0502020202020204" pitchFamily="34" charset="0"/>
              </a:rPr>
              <a:t>Overall question: </a:t>
            </a:r>
          </a:p>
          <a:p>
            <a:pPr algn="ctr"/>
            <a:r>
              <a:rPr lang="en-GB" sz="4800" b="1" u="sng" dirty="0">
                <a:latin typeface="dearJoe 5 CASUAL PRO" panose="02000000000000000000" pitchFamily="2" charset="0"/>
              </a:rPr>
              <a:t>How can we become positive change makers? </a:t>
            </a:r>
          </a:p>
          <a:p>
            <a:pPr algn="ctr"/>
            <a:endParaRPr lang="en-GB" sz="4800" b="1" u="sng" dirty="0">
              <a:latin typeface="dearJoe 5 CASUAL PRO" panose="02000000000000000000" pitchFamily="2" charset="0"/>
            </a:endParaRPr>
          </a:p>
          <a:p>
            <a:pPr algn="ctr"/>
            <a:endParaRPr lang="en-GB" sz="4800" b="1" u="sng" dirty="0">
              <a:latin typeface="dearJoe 5 CASUAL PRO" panose="02000000000000000000" pitchFamily="2" charset="0"/>
            </a:endParaRPr>
          </a:p>
          <a:p>
            <a:pPr algn="ctr"/>
            <a:endParaRPr lang="en-GB" sz="3200" b="1" u="sng" dirty="0">
              <a:latin typeface="Century Gothic" panose="020B0502020202020204" pitchFamily="34" charset="0"/>
            </a:endParaRPr>
          </a:p>
          <a:p>
            <a:pPr algn="ctr"/>
            <a:endParaRPr lang="en-GB" sz="3200" b="1" u="sng" dirty="0">
              <a:latin typeface="Century Gothic" panose="020B0502020202020204" pitchFamily="34" charset="0"/>
            </a:endParaRPr>
          </a:p>
          <a:p>
            <a:pPr algn="ctr"/>
            <a:endParaRPr lang="en-GB" sz="3200" b="1" u="sng" dirty="0">
              <a:latin typeface="Century Gothic" panose="020B0502020202020204" pitchFamily="34" charset="0"/>
            </a:endParaRPr>
          </a:p>
          <a:p>
            <a:pPr algn="ctr"/>
            <a:endParaRPr lang="en-GB" sz="3200" b="1" u="sng" dirty="0">
              <a:latin typeface="Century Gothic" panose="020B0502020202020204" pitchFamily="34" charset="0"/>
            </a:endParaRPr>
          </a:p>
          <a:p>
            <a:pPr algn="ctr"/>
            <a:endParaRPr lang="en-GB" sz="3200" b="1" u="sng" dirty="0">
              <a:latin typeface="Century Gothic" panose="020B0502020202020204" pitchFamily="34" charset="0"/>
            </a:endParaRPr>
          </a:p>
          <a:p>
            <a:pPr algn="ctr"/>
            <a:r>
              <a:rPr lang="en-GB" sz="3200" b="1" u="sng" dirty="0">
                <a:latin typeface="Century Gothic" panose="020B0502020202020204" pitchFamily="34" charset="0"/>
              </a:rPr>
              <a:t>Key concept: Change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416147-7A3A-424F-AC62-D113C5671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816" y="2420888"/>
            <a:ext cx="3456384" cy="34770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671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B35F3E2-272A-4AF7-A5D0-A752DB3DC8A1}"/>
              </a:ext>
            </a:extLst>
          </p:cNvPr>
          <p:cNvSpPr/>
          <p:nvPr/>
        </p:nvSpPr>
        <p:spPr>
          <a:xfrm>
            <a:off x="956556" y="332656"/>
            <a:ext cx="10278888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000" b="1" u="sng">
                <a:latin typeface="Century Gothic" panose="020B0502020202020204" pitchFamily="34" charset="0"/>
              </a:rPr>
              <a:t>Enquiry </a:t>
            </a:r>
            <a:r>
              <a:rPr lang="en-GB" sz="3000" b="1" u="sng" dirty="0">
                <a:latin typeface="Century Gothic" panose="020B0502020202020204" pitchFamily="34" charset="0"/>
              </a:rPr>
              <a:t>question: </a:t>
            </a:r>
          </a:p>
          <a:p>
            <a:pPr algn="ctr"/>
            <a:r>
              <a:rPr lang="en-GB" sz="3200" b="1" u="sng" dirty="0">
                <a:latin typeface="dearJoe 5 CASUAL PRO" panose="02000000000000000000" pitchFamily="2" charset="0"/>
              </a:rPr>
              <a:t>How can we be become positive change makers? </a:t>
            </a:r>
          </a:p>
          <a:p>
            <a:pPr algn="ctr"/>
            <a:endParaRPr lang="en-GB" sz="3200" b="1" u="sng" dirty="0">
              <a:latin typeface="Century Gothic" panose="020B0502020202020204" pitchFamily="34" charset="0"/>
            </a:endParaRPr>
          </a:p>
          <a:p>
            <a:pPr algn="ctr"/>
            <a:endParaRPr lang="en-GB" sz="3200" b="1" u="sng" dirty="0">
              <a:latin typeface="Century Gothic" panose="020B0502020202020204" pitchFamily="34" charset="0"/>
            </a:endParaRPr>
          </a:p>
          <a:p>
            <a:pPr algn="ctr"/>
            <a:endParaRPr lang="en-GB" sz="3200" b="1" u="sng" dirty="0">
              <a:latin typeface="Century Gothic" panose="020B0502020202020204" pitchFamily="34" charset="0"/>
            </a:endParaRPr>
          </a:p>
          <a:p>
            <a:pPr algn="ctr"/>
            <a:endParaRPr lang="en-GB" sz="3200" b="1" u="sng" dirty="0">
              <a:latin typeface="Century Gothic" panose="020B0502020202020204" pitchFamily="34" charset="0"/>
            </a:endParaRPr>
          </a:p>
          <a:p>
            <a:pPr algn="ctr"/>
            <a:endParaRPr lang="en-GB" sz="3200" b="1" u="sng" dirty="0">
              <a:latin typeface="Century Gothic" panose="020B0502020202020204" pitchFamily="34" charset="0"/>
            </a:endParaRPr>
          </a:p>
          <a:p>
            <a:pPr algn="ctr"/>
            <a:endParaRPr lang="en-GB" sz="3200" b="1" u="sng" dirty="0">
              <a:latin typeface="Century Gothic" panose="020B0502020202020204" pitchFamily="34" charset="0"/>
            </a:endParaRPr>
          </a:p>
          <a:p>
            <a:pPr algn="ctr"/>
            <a:endParaRPr lang="en-GB" sz="3200" b="1" u="sng" dirty="0">
              <a:latin typeface="Century Gothic" panose="020B0502020202020204" pitchFamily="34" charset="0"/>
            </a:endParaRPr>
          </a:p>
          <a:p>
            <a:pPr algn="ctr"/>
            <a:endParaRPr lang="en-GB" sz="3200" b="1" u="sng" dirty="0">
              <a:latin typeface="Century Gothic" panose="020B0502020202020204" pitchFamily="34" charset="0"/>
            </a:endParaRPr>
          </a:p>
          <a:p>
            <a:pPr algn="ctr"/>
            <a:endParaRPr lang="en-GB" sz="3200" b="1" u="sng" dirty="0">
              <a:latin typeface="Century Gothic" panose="020B0502020202020204" pitchFamily="34" charset="0"/>
            </a:endParaRPr>
          </a:p>
          <a:p>
            <a:pPr algn="ctr"/>
            <a:endParaRPr lang="en-GB" sz="3200" b="1" u="sng" dirty="0">
              <a:latin typeface="Century Gothic" panose="020B0502020202020204" pitchFamily="34" charset="0"/>
            </a:endParaRPr>
          </a:p>
          <a:p>
            <a:pPr algn="ctr"/>
            <a:r>
              <a:rPr lang="en-GB" sz="3200" b="1" u="sng" dirty="0">
                <a:latin typeface="Century Gothic" panose="020B0502020202020204" pitchFamily="34" charset="0"/>
              </a:rPr>
              <a:t>Key concept: Change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416147-7A3A-424F-AC62-D113C5671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40" y="1844824"/>
            <a:ext cx="3888432" cy="39116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B5C786-D200-8C48-883E-03BBABF83D0D}"/>
              </a:ext>
            </a:extLst>
          </p:cNvPr>
          <p:cNvSpPr txBox="1"/>
          <p:nvPr/>
        </p:nvSpPr>
        <p:spPr>
          <a:xfrm>
            <a:off x="5375920" y="1628800"/>
            <a:ext cx="57606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How may our learning about different scales of issues help answer our key enquiry question?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F2F1C-6AA1-A942-AFA1-A88B17BCC928}"/>
              </a:ext>
            </a:extLst>
          </p:cNvPr>
          <p:cNvSpPr txBox="1"/>
          <p:nvPr/>
        </p:nvSpPr>
        <p:spPr>
          <a:xfrm>
            <a:off x="5474804" y="2647945"/>
            <a:ext cx="576064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Which issues could be changed?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anything already being done to change the issue?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the changes happen quickly?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could be the scale of the change?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Who would need to be involved in the change 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16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63752" y="91300"/>
            <a:ext cx="7164288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fld id="{09CB6A38-B4B8-404C-A63C-1B003753D8BC}" type="datetime2">
              <a:rPr lang="en-GB" sz="3800" b="1" u="sng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Wednesday, 4 March 2020</a:t>
            </a:fld>
            <a:endParaRPr lang="en-US" sz="3800" b="1" u="sng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1329" y="1298351"/>
            <a:ext cx="104473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L/O – To develop an understanding of the different types and scale of issues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322848" y="775167"/>
            <a:ext cx="86044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u="sng" dirty="0"/>
              <a:t>What matters to me?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95500" y="2221645"/>
            <a:ext cx="4536503" cy="3861188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Write a list of all the issues that matter to you. 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No matter how big or small, write them down.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7D971B-7DA4-410F-9748-A530267A6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064" y="2261307"/>
            <a:ext cx="5005627" cy="33312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142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6160262"/>
            <a:ext cx="12191999" cy="697739"/>
            <a:chOff x="0" y="6160261"/>
            <a:chExt cx="9143999" cy="697739"/>
          </a:xfrm>
        </p:grpSpPr>
        <p:sp>
          <p:nvSpPr>
            <p:cNvPr id="8" name="TextBox 7"/>
            <p:cNvSpPr txBox="1"/>
            <p:nvPr/>
          </p:nvSpPr>
          <p:spPr>
            <a:xfrm>
              <a:off x="690184" y="6581001"/>
              <a:ext cx="8453815" cy="27699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latin typeface="OpenDyslexic" panose="00000500000000000000" pitchFamily="50" charset="0"/>
                </a:rPr>
                <a:t>Key terminology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0261"/>
              <a:ext cx="690185" cy="69249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-1" y="-2740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To develop an understanding of the different types and scale of issues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35F3E2-272A-4AF7-A5D0-A752DB3DC8A1}"/>
              </a:ext>
            </a:extLst>
          </p:cNvPr>
          <p:cNvSpPr/>
          <p:nvPr/>
        </p:nvSpPr>
        <p:spPr>
          <a:xfrm>
            <a:off x="1793775" y="542960"/>
            <a:ext cx="86044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 u="sng" dirty="0">
                <a:latin typeface="Century Gothic" panose="020B0502020202020204" pitchFamily="34" charset="0"/>
              </a:rPr>
              <a:t>Scale of the Issue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D47E030-545F-4830-826A-275BF45B11DD}"/>
              </a:ext>
            </a:extLst>
          </p:cNvPr>
          <p:cNvSpPr txBox="1">
            <a:spLocks/>
          </p:cNvSpPr>
          <p:nvPr/>
        </p:nvSpPr>
        <p:spPr>
          <a:xfrm>
            <a:off x="951316" y="1691560"/>
            <a:ext cx="7592956" cy="4113704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A question to Ponder</a:t>
            </a:r>
          </a:p>
          <a:p>
            <a:pPr marL="0" indent="0" algn="ctr">
              <a:buNone/>
            </a:pPr>
            <a:endParaRPr lang="en-GB" sz="40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4000" dirty="0">
                <a:latin typeface="Century Gothic" panose="020B0502020202020204" pitchFamily="34" charset="0"/>
              </a:rPr>
              <a:t>If you were to categorise the issues by the scale of their effect, what categorises could you use?</a:t>
            </a:r>
          </a:p>
        </p:txBody>
      </p:sp>
      <p:pic>
        <p:nvPicPr>
          <p:cNvPr id="1026" name="Picture 2" descr="Image result for ponder">
            <a:extLst>
              <a:ext uri="{FF2B5EF4-FFF2-40B4-BE49-F238E27FC236}">
                <a16:creationId xmlns:a16="http://schemas.microsoft.com/office/drawing/2014/main" id="{193878B2-4F40-4904-AB73-16B113440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1881316"/>
            <a:ext cx="1847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89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6160262"/>
            <a:ext cx="12191999" cy="697739"/>
            <a:chOff x="0" y="6160261"/>
            <a:chExt cx="9143999" cy="697739"/>
          </a:xfrm>
        </p:grpSpPr>
        <p:sp>
          <p:nvSpPr>
            <p:cNvPr id="8" name="TextBox 7"/>
            <p:cNvSpPr txBox="1"/>
            <p:nvPr/>
          </p:nvSpPr>
          <p:spPr>
            <a:xfrm>
              <a:off x="690184" y="6581001"/>
              <a:ext cx="8453815" cy="27699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latin typeface="OpenDyslexic" panose="00000500000000000000" pitchFamily="50" charset="0"/>
                </a:rPr>
                <a:t>Key terminology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0261"/>
              <a:ext cx="690185" cy="69249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-1" y="-2740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To develop an understanding of the different types and scale of issues</a:t>
            </a: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91ABC3F5-1BFC-4023-B987-2E899C2249CC}"/>
              </a:ext>
            </a:extLst>
          </p:cNvPr>
          <p:cNvSpPr/>
          <p:nvPr/>
        </p:nvSpPr>
        <p:spPr>
          <a:xfrm>
            <a:off x="3384500" y="1159202"/>
            <a:ext cx="4774925" cy="1149690"/>
          </a:xfrm>
          <a:prstGeom prst="roundRect">
            <a:avLst>
              <a:gd name="adj" fmla="val 119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3000" kern="1200" dirty="0">
                <a:solidFill>
                  <a:srgbClr val="0F243E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 Issue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000" kern="12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Something that only affects you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35F3E2-272A-4AF7-A5D0-A752DB3DC8A1}"/>
              </a:ext>
            </a:extLst>
          </p:cNvPr>
          <p:cNvSpPr/>
          <p:nvPr/>
        </p:nvSpPr>
        <p:spPr>
          <a:xfrm>
            <a:off x="1793775" y="542960"/>
            <a:ext cx="86044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u="sng" dirty="0"/>
              <a:t>Scale of the Issue</a:t>
            </a: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9E8C7DAD-89B5-4D0F-BAF1-C578DF3FC744}"/>
              </a:ext>
            </a:extLst>
          </p:cNvPr>
          <p:cNvSpPr/>
          <p:nvPr/>
        </p:nvSpPr>
        <p:spPr>
          <a:xfrm>
            <a:off x="2279576" y="4083369"/>
            <a:ext cx="6984775" cy="13869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3000" kern="1200" dirty="0">
                <a:solidFill>
                  <a:srgbClr val="0F243E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Issue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2000" kern="12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Something that affects all people within a whole country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CF24911C-FD64-4BAB-ACD9-D1716ED8FE65}"/>
              </a:ext>
            </a:extLst>
          </p:cNvPr>
          <p:cNvSpPr/>
          <p:nvPr/>
        </p:nvSpPr>
        <p:spPr>
          <a:xfrm>
            <a:off x="2855640" y="2386406"/>
            <a:ext cx="5814795" cy="15754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3000" kern="1200" dirty="0">
                <a:solidFill>
                  <a:srgbClr val="0F243E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Issue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2000" kern="12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Something that affects people within a community or a small area within a country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D22497AE-E25B-4B49-B8A6-7AFDAC67CE4F}"/>
              </a:ext>
            </a:extLst>
          </p:cNvPr>
          <p:cNvSpPr/>
          <p:nvPr/>
        </p:nvSpPr>
        <p:spPr>
          <a:xfrm>
            <a:off x="1439533" y="5589735"/>
            <a:ext cx="9312932" cy="10606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3000" kern="1200" dirty="0">
                <a:solidFill>
                  <a:srgbClr val="0F243E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Issue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2000" kern="12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Something that affects a lot of people all over the world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irc_mi" descr="http://andreasmoser.files.wordpress.com/2012/12/broken-heart.png">
            <a:hlinkClick r:id="rId5"/>
            <a:extLst>
              <a:ext uri="{FF2B5EF4-FFF2-40B4-BE49-F238E27FC236}">
                <a16:creationId xmlns:a16="http://schemas.microsoft.com/office/drawing/2014/main" id="{445B0579-A71D-4CC8-8C95-156AE462C86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878" y="1045698"/>
            <a:ext cx="85916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http://resources.woodlands-junior.kent.sch.uk/customs/images/uk.jpg">
            <a:hlinkClick r:id="rId7"/>
            <a:extLst>
              <a:ext uri="{FF2B5EF4-FFF2-40B4-BE49-F238E27FC236}">
                <a16:creationId xmlns:a16="http://schemas.microsoft.com/office/drawing/2014/main" id="{A2C595AA-9BAB-481E-B03B-22A8524BCB8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460" y="4395218"/>
            <a:ext cx="1252855" cy="756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http://www.purdys.com/Uploads/Cms/Images/community1.jpg">
            <a:hlinkClick r:id="rId9"/>
            <a:extLst>
              <a:ext uri="{FF2B5EF4-FFF2-40B4-BE49-F238E27FC236}">
                <a16:creationId xmlns:a16="http://schemas.microsoft.com/office/drawing/2014/main" id="{C6E4ED80-3713-41CA-BBA0-3834B186E755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520" y="2593728"/>
            <a:ext cx="1252855" cy="121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http://www.dvusd.org/cms/lib07/AZ01901092/Centricity/Domain/2511/intl_global_community.gif">
            <a:hlinkClick r:id="rId11"/>
            <a:extLst>
              <a:ext uri="{FF2B5EF4-FFF2-40B4-BE49-F238E27FC236}">
                <a16:creationId xmlns:a16="http://schemas.microsoft.com/office/drawing/2014/main" id="{1C3FA573-5412-4DAA-A7B0-DF425C16A94D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441" y="5480068"/>
            <a:ext cx="1668269" cy="138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2423A69-6025-4051-95D2-85A1B6BB5B5D}"/>
              </a:ext>
            </a:extLst>
          </p:cNvPr>
          <p:cNvSpPr txBox="1">
            <a:spLocks/>
          </p:cNvSpPr>
          <p:nvPr/>
        </p:nvSpPr>
        <p:spPr>
          <a:xfrm>
            <a:off x="212694" y="1066180"/>
            <a:ext cx="3040635" cy="1575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b="1" dirty="0">
                <a:latin typeface="Century Gothic" panose="020B0502020202020204" pitchFamily="34" charset="0"/>
              </a:rPr>
              <a:t>Where would your each of your issues fit?</a:t>
            </a:r>
            <a:endParaRPr lang="en-GB" sz="3000" dirty="0">
              <a:latin typeface="Century Gothic" panose="020B0502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44D30F0-E49F-4DEE-B3A0-67F30BD7CED1}"/>
              </a:ext>
            </a:extLst>
          </p:cNvPr>
          <p:cNvSpPr txBox="1">
            <a:spLocks/>
          </p:cNvSpPr>
          <p:nvPr/>
        </p:nvSpPr>
        <p:spPr>
          <a:xfrm>
            <a:off x="8877905" y="810686"/>
            <a:ext cx="3040635" cy="1575455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b="1" dirty="0">
                <a:latin typeface="Century Gothic" panose="020B0502020202020204" pitchFamily="34" charset="0"/>
              </a:rPr>
              <a:t>Next sort the cards into the categories. </a:t>
            </a:r>
            <a:endParaRPr lang="en-GB" sz="30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831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6160262"/>
            <a:ext cx="12191999" cy="697739"/>
            <a:chOff x="0" y="6160261"/>
            <a:chExt cx="9143999" cy="697739"/>
          </a:xfrm>
        </p:grpSpPr>
        <p:sp>
          <p:nvSpPr>
            <p:cNvPr id="8" name="TextBox 7"/>
            <p:cNvSpPr txBox="1"/>
            <p:nvPr/>
          </p:nvSpPr>
          <p:spPr>
            <a:xfrm>
              <a:off x="690184" y="6581001"/>
              <a:ext cx="8453815" cy="27699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latin typeface="OpenDyslexic" panose="00000500000000000000" pitchFamily="50" charset="0"/>
                </a:rPr>
                <a:t>Key terminology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0261"/>
              <a:ext cx="690185" cy="69249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-1" y="-2740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To develop an understanding of the different types and scale of issues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35F3E2-272A-4AF7-A5D0-A752DB3DC8A1}"/>
              </a:ext>
            </a:extLst>
          </p:cNvPr>
          <p:cNvSpPr/>
          <p:nvPr/>
        </p:nvSpPr>
        <p:spPr>
          <a:xfrm>
            <a:off x="1793775" y="542960"/>
            <a:ext cx="86044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u="sng" dirty="0"/>
              <a:t>Types of Issue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2423A69-6025-4051-95D2-85A1B6BB5B5D}"/>
              </a:ext>
            </a:extLst>
          </p:cNvPr>
          <p:cNvSpPr txBox="1">
            <a:spLocks/>
          </p:cNvSpPr>
          <p:nvPr/>
        </p:nvSpPr>
        <p:spPr>
          <a:xfrm>
            <a:off x="465887" y="1249297"/>
            <a:ext cx="10657184" cy="1104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dirty="0">
                <a:latin typeface="Century Gothic" panose="020B0502020202020204" pitchFamily="34" charset="0"/>
              </a:rPr>
              <a:t>We can also sort issues by type. Use the clues to see if you can work out what S.E.E.P stands for.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36B92-C116-4EDC-99DE-B4A89FCF379D}"/>
              </a:ext>
            </a:extLst>
          </p:cNvPr>
          <p:cNvSpPr txBox="1"/>
          <p:nvPr/>
        </p:nvSpPr>
        <p:spPr>
          <a:xfrm>
            <a:off x="983432" y="5570990"/>
            <a:ext cx="1029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Century Gothic" panose="020B0502020202020204" pitchFamily="34" charset="0"/>
              </a:rPr>
              <a:t>S             E              </a:t>
            </a:r>
            <a:r>
              <a:rPr lang="en-GB" sz="6000" dirty="0" err="1">
                <a:latin typeface="Century Gothic" panose="020B0502020202020204" pitchFamily="34" charset="0"/>
              </a:rPr>
              <a:t>E</a:t>
            </a:r>
            <a:r>
              <a:rPr lang="en-GB" sz="6000" dirty="0">
                <a:latin typeface="Century Gothic" panose="020B0502020202020204" pitchFamily="34" charset="0"/>
              </a:rPr>
              <a:t>           P</a:t>
            </a:r>
          </a:p>
        </p:txBody>
      </p:sp>
      <p:pic>
        <p:nvPicPr>
          <p:cNvPr id="2050" name="Picture 2" descr="Image result for social">
            <a:extLst>
              <a:ext uri="{FF2B5EF4-FFF2-40B4-BE49-F238E27FC236}">
                <a16:creationId xmlns:a16="http://schemas.microsoft.com/office/drawing/2014/main" id="{57181D64-989A-402F-B35C-53883E3BF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2" y="2857091"/>
            <a:ext cx="2420684" cy="183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3865BF-5A09-4E0E-A141-D582E0787A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0008" y="3819876"/>
            <a:ext cx="2831976" cy="1743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4E538F-87C1-4B29-BE57-258224485F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0008" y="2807692"/>
            <a:ext cx="1563002" cy="10317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BAC134-3DDE-472B-8756-9F14C602D34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0265" y="4360190"/>
            <a:ext cx="1335782" cy="13904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164E7E1-EC92-4180-B5A8-2F3768C6986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1" t="23786"/>
          <a:stretch/>
        </p:blipFill>
        <p:spPr>
          <a:xfrm>
            <a:off x="6240018" y="2857091"/>
            <a:ext cx="3323059" cy="24899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831823-FBC9-49DA-BCBB-062947B1B45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3295" y="4102067"/>
            <a:ext cx="1853580" cy="1805435"/>
          </a:xfrm>
          <a:prstGeom prst="rect">
            <a:avLst/>
          </a:prstGeom>
        </p:spPr>
      </p:pic>
      <p:pic>
        <p:nvPicPr>
          <p:cNvPr id="2052" name="Picture 4" descr="Image result for vote">
            <a:extLst>
              <a:ext uri="{FF2B5EF4-FFF2-40B4-BE49-F238E27FC236}">
                <a16:creationId xmlns:a16="http://schemas.microsoft.com/office/drawing/2014/main" id="{446CCCB2-216A-433C-94D5-48C2225F7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545" y="2401682"/>
            <a:ext cx="1253355" cy="170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431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6160262"/>
            <a:ext cx="12191999" cy="697739"/>
            <a:chOff x="0" y="6160261"/>
            <a:chExt cx="9143999" cy="697739"/>
          </a:xfrm>
        </p:grpSpPr>
        <p:sp>
          <p:nvSpPr>
            <p:cNvPr id="8" name="TextBox 7"/>
            <p:cNvSpPr txBox="1"/>
            <p:nvPr/>
          </p:nvSpPr>
          <p:spPr>
            <a:xfrm>
              <a:off x="690184" y="6581001"/>
              <a:ext cx="8453815" cy="27699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latin typeface="OpenDyslexic" panose="00000500000000000000" pitchFamily="50" charset="0"/>
                </a:rPr>
                <a:t>Key terminology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0261"/>
              <a:ext cx="690185" cy="69249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-1" y="-2740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To develop an understanding of the different types and scale of issues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324D404D-5231-4952-8925-9E00E4350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429009"/>
            <a:ext cx="8341381" cy="607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7A0AFCB-6696-43BE-BD9C-A2FA98CF82A9}"/>
              </a:ext>
            </a:extLst>
          </p:cNvPr>
          <p:cNvSpPr txBox="1">
            <a:spLocks/>
          </p:cNvSpPr>
          <p:nvPr/>
        </p:nvSpPr>
        <p:spPr>
          <a:xfrm>
            <a:off x="274899" y="915440"/>
            <a:ext cx="3040635" cy="4241752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b="1" dirty="0">
                <a:latin typeface="Century Gothic" panose="020B0502020202020204" pitchFamily="34" charset="0"/>
              </a:rPr>
              <a:t>Sort the cards into the SEEP categories. </a:t>
            </a:r>
          </a:p>
          <a:p>
            <a:pPr marL="0" indent="0" algn="ctr">
              <a:buNone/>
            </a:pPr>
            <a:endParaRPr lang="en-GB" sz="30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000" b="1" dirty="0">
                <a:latin typeface="Century Gothic" panose="020B0502020202020204" pitchFamily="34" charset="0"/>
              </a:rPr>
              <a:t>You might find that some fit into more than one. </a:t>
            </a:r>
            <a:endParaRPr lang="en-GB" sz="30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10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6160262"/>
            <a:ext cx="12191999" cy="697739"/>
            <a:chOff x="0" y="6160261"/>
            <a:chExt cx="9143999" cy="697739"/>
          </a:xfrm>
        </p:grpSpPr>
        <p:sp>
          <p:nvSpPr>
            <p:cNvPr id="8" name="TextBox 7"/>
            <p:cNvSpPr txBox="1"/>
            <p:nvPr/>
          </p:nvSpPr>
          <p:spPr>
            <a:xfrm>
              <a:off x="690184" y="6581001"/>
              <a:ext cx="8453815" cy="27699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latin typeface="OpenDyslexic" panose="00000500000000000000" pitchFamily="50" charset="0"/>
                </a:rPr>
                <a:t>Key terminology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0261"/>
              <a:ext cx="690185" cy="69249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-1" y="-2740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To develop an understanding of the different types and scale of issues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7A0AFCB-6696-43BE-BD9C-A2FA98CF82A9}"/>
              </a:ext>
            </a:extLst>
          </p:cNvPr>
          <p:cNvSpPr txBox="1">
            <a:spLocks/>
          </p:cNvSpPr>
          <p:nvPr/>
        </p:nvSpPr>
        <p:spPr>
          <a:xfrm>
            <a:off x="803411" y="1734991"/>
            <a:ext cx="10585176" cy="4241752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dirty="0">
                <a:latin typeface="Century Gothic" panose="020B0502020202020204" pitchFamily="34" charset="0"/>
              </a:rPr>
              <a:t>Sort the cards into the following categories. </a:t>
            </a:r>
          </a:p>
          <a:p>
            <a:pPr marL="0" indent="0" algn="ctr">
              <a:buNone/>
            </a:pPr>
            <a:endParaRPr lang="en-GB" sz="3000" dirty="0">
              <a:latin typeface="Century Gothic" panose="020B0502020202020204" pitchFamily="34" charset="0"/>
            </a:endParaRPr>
          </a:p>
          <a:p>
            <a:pPr marL="514350" indent="-514350" algn="ctr">
              <a:buAutoNum type="arabicPeriod"/>
            </a:pPr>
            <a:r>
              <a:rPr lang="en-GB" sz="3000" dirty="0">
                <a:latin typeface="Century Gothic" panose="020B0502020202020204" pitchFamily="34" charset="0"/>
              </a:rPr>
              <a:t>Will only affect me</a:t>
            </a:r>
          </a:p>
          <a:p>
            <a:pPr marL="514350" indent="-514350" algn="ctr">
              <a:buAutoNum type="arabicPeriod"/>
            </a:pPr>
            <a:r>
              <a:rPr lang="en-GB" sz="3000" dirty="0">
                <a:latin typeface="Century Gothic" panose="020B0502020202020204" pitchFamily="34" charset="0"/>
              </a:rPr>
              <a:t>Will affect me and others</a:t>
            </a:r>
          </a:p>
          <a:p>
            <a:pPr marL="514350" indent="-514350" algn="ctr">
              <a:buAutoNum type="arabicPeriod"/>
            </a:pPr>
            <a:r>
              <a:rPr lang="en-GB" sz="3000" dirty="0">
                <a:latin typeface="Century Gothic" panose="020B0502020202020204" pitchFamily="34" charset="0"/>
              </a:rPr>
              <a:t>Will only affect others</a:t>
            </a:r>
          </a:p>
          <a:p>
            <a:pPr marL="514350" indent="-514350" algn="ctr">
              <a:buAutoNum type="arabicPeriod"/>
            </a:pPr>
            <a:endParaRPr lang="en-GB" sz="30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en-GB" sz="30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B237AB-3FF6-47BA-913E-D3BD9649BCF6}"/>
              </a:ext>
            </a:extLst>
          </p:cNvPr>
          <p:cNvSpPr/>
          <p:nvPr/>
        </p:nvSpPr>
        <p:spPr>
          <a:xfrm>
            <a:off x="1793775" y="542960"/>
            <a:ext cx="86044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 u="sng" dirty="0"/>
              <a:t>Does it really matter?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8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6160262"/>
            <a:ext cx="12191999" cy="697739"/>
            <a:chOff x="0" y="6160261"/>
            <a:chExt cx="9143999" cy="697739"/>
          </a:xfrm>
        </p:grpSpPr>
        <p:sp>
          <p:nvSpPr>
            <p:cNvPr id="8" name="TextBox 7"/>
            <p:cNvSpPr txBox="1"/>
            <p:nvPr/>
          </p:nvSpPr>
          <p:spPr>
            <a:xfrm>
              <a:off x="690184" y="6581001"/>
              <a:ext cx="8453815" cy="27699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latin typeface="OpenDyslexic" panose="00000500000000000000" pitchFamily="50" charset="0"/>
                </a:rPr>
                <a:t>Key terminology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0261"/>
              <a:ext cx="690185" cy="69249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-1" y="-2740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To develop an understanding of the different types and scale of issues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7A0AFCB-6696-43BE-BD9C-A2FA98CF82A9}"/>
              </a:ext>
            </a:extLst>
          </p:cNvPr>
          <p:cNvSpPr txBox="1">
            <a:spLocks/>
          </p:cNvSpPr>
          <p:nvPr/>
        </p:nvSpPr>
        <p:spPr>
          <a:xfrm>
            <a:off x="803411" y="1734991"/>
            <a:ext cx="5436605" cy="4718345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dirty="0">
                <a:latin typeface="Century Gothic" panose="020B0502020202020204" pitchFamily="34" charset="0"/>
              </a:rPr>
              <a:t>Next select the 9 issues you think would be most important to deal with. </a:t>
            </a:r>
          </a:p>
          <a:p>
            <a:pPr marL="0" indent="0" algn="ctr">
              <a:buNone/>
            </a:pPr>
            <a:endParaRPr lang="en-GB" sz="30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000" dirty="0">
                <a:latin typeface="Century Gothic" panose="020B0502020202020204" pitchFamily="34" charset="0"/>
              </a:rPr>
              <a:t>Sort them into a diamond 9 like the one shown here </a:t>
            </a:r>
            <a:r>
              <a:rPr lang="en-GB" sz="3000" dirty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endParaRPr lang="en-GB" sz="3000" dirty="0">
              <a:latin typeface="Century Gothic" panose="020B0502020202020204" pitchFamily="34" charset="0"/>
            </a:endParaRPr>
          </a:p>
          <a:p>
            <a:pPr marL="514350" indent="-514350" algn="ctr">
              <a:buAutoNum type="arabicPeriod"/>
            </a:pPr>
            <a:endParaRPr lang="en-GB" sz="30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3000" dirty="0">
                <a:latin typeface="Century Gothic" panose="020B0502020202020204" pitchFamily="34" charset="0"/>
              </a:rPr>
              <a:t>You need to be able to justify your opinions.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B237AB-3FF6-47BA-913E-D3BD9649BCF6}"/>
              </a:ext>
            </a:extLst>
          </p:cNvPr>
          <p:cNvSpPr/>
          <p:nvPr/>
        </p:nvSpPr>
        <p:spPr>
          <a:xfrm>
            <a:off x="1793775" y="542960"/>
            <a:ext cx="86044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 u="sng" dirty="0"/>
              <a:t>Does it really matter?</a:t>
            </a:r>
          </a:p>
        </p:txBody>
      </p:sp>
      <p:pic>
        <p:nvPicPr>
          <p:cNvPr id="4098" name="Picture 2" descr="Image result for diamond nine">
            <a:extLst>
              <a:ext uri="{FF2B5EF4-FFF2-40B4-BE49-F238E27FC236}">
                <a16:creationId xmlns:a16="http://schemas.microsoft.com/office/drawing/2014/main" id="{6E278498-3A1D-431F-8AA8-7449B102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734991"/>
            <a:ext cx="4780568" cy="410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824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6160262"/>
            <a:ext cx="12191999" cy="697739"/>
            <a:chOff x="0" y="6160261"/>
            <a:chExt cx="9143999" cy="697739"/>
          </a:xfrm>
        </p:grpSpPr>
        <p:sp>
          <p:nvSpPr>
            <p:cNvPr id="8" name="TextBox 7"/>
            <p:cNvSpPr txBox="1"/>
            <p:nvPr/>
          </p:nvSpPr>
          <p:spPr>
            <a:xfrm>
              <a:off x="690184" y="6581001"/>
              <a:ext cx="8453815" cy="27699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en-GB" sz="1200" b="1" dirty="0">
                  <a:latin typeface="OpenDyslexic" panose="00000500000000000000" pitchFamily="50" charset="0"/>
                </a:rPr>
                <a:t>Key terminology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60261"/>
              <a:ext cx="690185" cy="692497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-1" y="-2740"/>
            <a:ext cx="1219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To develop an understanding of the different types and scale of issues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7A0AFCB-6696-43BE-BD9C-A2FA98CF82A9}"/>
              </a:ext>
            </a:extLst>
          </p:cNvPr>
          <p:cNvSpPr txBox="1">
            <a:spLocks/>
          </p:cNvSpPr>
          <p:nvPr/>
        </p:nvSpPr>
        <p:spPr>
          <a:xfrm>
            <a:off x="475544" y="1745129"/>
            <a:ext cx="10585176" cy="4241752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AutoNum type="arabicPeriod"/>
            </a:pPr>
            <a:r>
              <a:rPr lang="en-GB" sz="3000" dirty="0">
                <a:latin typeface="Century Gothic" panose="020B0502020202020204" pitchFamily="34" charset="0"/>
              </a:rPr>
              <a:t>Write down the 4 scale categories – give an example of an issue that fits into each one</a:t>
            </a:r>
          </a:p>
          <a:p>
            <a:pPr marL="514350" indent="-514350" algn="ctr">
              <a:buAutoNum type="arabicPeriod"/>
            </a:pPr>
            <a:endParaRPr lang="en-GB" sz="3000" dirty="0">
              <a:latin typeface="Century Gothic" panose="020B0502020202020204" pitchFamily="34" charset="0"/>
            </a:endParaRPr>
          </a:p>
          <a:p>
            <a:pPr marL="514350" indent="-514350" algn="ctr">
              <a:buAutoNum type="arabicPeriod"/>
            </a:pPr>
            <a:r>
              <a:rPr lang="en-GB" sz="3000" dirty="0">
                <a:latin typeface="Century Gothic" panose="020B0502020202020204" pitchFamily="34" charset="0"/>
              </a:rPr>
              <a:t>Write down the 4 SEEP categories – give an example of an issue that fits into each one</a:t>
            </a:r>
          </a:p>
          <a:p>
            <a:pPr marL="514350" indent="-514350" algn="ctr">
              <a:buAutoNum type="arabicPeriod"/>
            </a:pPr>
            <a:endParaRPr lang="en-GB" sz="3000" dirty="0">
              <a:latin typeface="Century Gothic" panose="020B0502020202020204" pitchFamily="34" charset="0"/>
            </a:endParaRPr>
          </a:p>
          <a:p>
            <a:pPr marL="514350" indent="-514350" algn="ctr">
              <a:buAutoNum type="arabicPeriod"/>
            </a:pPr>
            <a:r>
              <a:rPr lang="en-GB" sz="3000" dirty="0">
                <a:latin typeface="Century Gothic" panose="020B0502020202020204" pitchFamily="34" charset="0"/>
              </a:rPr>
              <a:t>Write down 3 issues that matter to you!!!</a:t>
            </a:r>
          </a:p>
          <a:p>
            <a:pPr marL="514350" indent="-514350" algn="ctr">
              <a:buAutoNum type="arabicPeriod"/>
            </a:pPr>
            <a:endParaRPr lang="en-GB" sz="30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B237AB-3FF6-47BA-913E-D3BD9649BCF6}"/>
              </a:ext>
            </a:extLst>
          </p:cNvPr>
          <p:cNvSpPr/>
          <p:nvPr/>
        </p:nvSpPr>
        <p:spPr>
          <a:xfrm>
            <a:off x="1793775" y="542960"/>
            <a:ext cx="86044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 u="sng" dirty="0"/>
              <a:t>To conclude…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55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4076</TotalTime>
  <Words>508</Words>
  <Application>Microsoft Macintosh PowerPoint</Application>
  <PresentationFormat>Widescreen</PresentationFormat>
  <Paragraphs>97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Comic Sans MS</vt:lpstr>
      <vt:lpstr>dearJoe 5 CASUAL PRO</vt:lpstr>
      <vt:lpstr>OpenDyslexic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V Hewett</dc:creator>
  <cp:lastModifiedBy>Anna Bennett</cp:lastModifiedBy>
  <cp:revision>554</cp:revision>
  <cp:lastPrinted>2014-05-13T12:01:37Z</cp:lastPrinted>
  <dcterms:created xsi:type="dcterms:W3CDTF">2012-08-02T18:55:10Z</dcterms:created>
  <dcterms:modified xsi:type="dcterms:W3CDTF">2020-03-04T15:33:57Z</dcterms:modified>
</cp:coreProperties>
</file>