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88" r:id="rId3"/>
    <p:sldId id="294" r:id="rId4"/>
    <p:sldId id="290" r:id="rId5"/>
    <p:sldId id="285" r:id="rId6"/>
    <p:sldId id="300" r:id="rId7"/>
    <p:sldId id="289" r:id="rId8"/>
    <p:sldId id="301" r:id="rId9"/>
    <p:sldId id="269" r:id="rId10"/>
    <p:sldId id="297" r:id="rId11"/>
    <p:sldId id="296" r:id="rId12"/>
    <p:sldId id="298" r:id="rId13"/>
    <p:sldId id="299" r:id="rId14"/>
  </p:sldIdLst>
  <p:sldSz cx="12192000" cy="6858000"/>
  <p:notesSz cx="6858000" cy="9144000"/>
  <p:defaultTextStyle>
    <a:defPPr>
      <a:defRPr lang="en-J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0320"/>
  </p:normalViewPr>
  <p:slideViewPr>
    <p:cSldViewPr snapToGrid="0" snapToObjects="1">
      <p:cViewPr varScale="1">
        <p:scale>
          <a:sx n="102" d="100"/>
          <a:sy n="102" d="100"/>
        </p:scale>
        <p:origin x="9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F4416-63C7-104D-9C2C-30C08EC5A963}" type="datetimeFigureOut">
              <a:rPr lang="en-JO" smtClean="0"/>
              <a:t>12/8/21</a:t>
            </a:fld>
            <a:endParaRPr lang="en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86546-2F15-6C4C-AAB3-3AD29DF3AE54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3758426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JO" dirty="0"/>
              <a:t>https://www.britannica.com/topic/urbanization</a:t>
            </a:r>
          </a:p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=U3hHdunQLuM</a:t>
            </a:r>
            <a:endParaRPr lang="en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286546-2F15-6C4C-AAB3-3AD29DF3AE54}" type="slidenum">
              <a:rPr lang="en-JO" smtClean="0"/>
              <a:t>11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2100413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www.nationalgeographic.com</a:t>
            </a:r>
            <a:r>
              <a:rPr lang="en-US" dirty="0"/>
              <a:t>/environment/article/urban-threats</a:t>
            </a:r>
          </a:p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=B5qUcQo85sQ</a:t>
            </a:r>
            <a:endParaRPr lang="en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286546-2F15-6C4C-AAB3-3AD29DF3AE54}" type="slidenum">
              <a:rPr lang="en-JO" smtClean="0"/>
              <a:t>12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1191997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2A693-BF21-BC44-8D4E-3F1767D610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164FA5-E9A6-C247-BF0C-1CBB0EEF04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9492E0-7880-834E-9C24-E83D28BAC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24314-0627-CF4C-9FD7-74E6E93353A6}" type="datetimeFigureOut">
              <a:rPr lang="en-JO" smtClean="0"/>
              <a:t>12/8/21</a:t>
            </a:fld>
            <a:endParaRPr lang="en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9EC56-7EEA-B84E-A108-94285BA4D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450F9-E67D-0C4A-B78B-16CE92C81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729EF-8C28-2C42-9140-C3819B2B0CC0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3627498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4D98E-0C40-BB41-9360-878C8C468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F1CBD2-0907-734B-B672-FFDBFCE6D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1918C-CBA9-B34B-A84E-3A3751666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24314-0627-CF4C-9FD7-74E6E93353A6}" type="datetimeFigureOut">
              <a:rPr lang="en-JO" smtClean="0"/>
              <a:t>12/8/21</a:t>
            </a:fld>
            <a:endParaRPr lang="en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43BBE-94D8-DF42-BAB4-B28B8520A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89EEB-85B6-7C46-80AE-821C949A8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729EF-8C28-2C42-9140-C3819B2B0CC0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308718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8D4015-6959-A145-8DA2-ECAA2E570A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11B20A-A8D3-2846-B69B-A3F49CD299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B0F08-8ED6-5140-BAE6-C25A1E148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24314-0627-CF4C-9FD7-74E6E93353A6}" type="datetimeFigureOut">
              <a:rPr lang="en-JO" smtClean="0"/>
              <a:t>12/8/21</a:t>
            </a:fld>
            <a:endParaRPr lang="en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C34524-3795-A94A-9AD7-9D26738C0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C1F00-72F2-0B4E-930A-2C8B51C73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729EF-8C28-2C42-9140-C3819B2B0CC0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389247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70546-8BFF-4142-AF25-ABEA87F0C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4B837-1C6C-4347-BF0B-20B2B2BFA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84782-CB6B-CC4C-8CE7-9C69308C1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24314-0627-CF4C-9FD7-74E6E93353A6}" type="datetimeFigureOut">
              <a:rPr lang="en-JO" smtClean="0"/>
              <a:t>12/8/21</a:t>
            </a:fld>
            <a:endParaRPr lang="en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A9140-E6F1-5A4A-83D3-6D8C1FAD4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45C0D-9EAD-BB48-8FCA-7BFA228FC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729EF-8C28-2C42-9140-C3819B2B0CC0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1963494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0EBEE-AAE9-3F40-A4FC-ECF9CFAD2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AE79DA-2822-5E48-9A6A-FE30C3DCA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4B8459-8A49-C34B-9BAB-DC6112312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24314-0627-CF4C-9FD7-74E6E93353A6}" type="datetimeFigureOut">
              <a:rPr lang="en-JO" smtClean="0"/>
              <a:t>12/8/21</a:t>
            </a:fld>
            <a:endParaRPr lang="en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5B091-86AD-AE46-94A6-9ADCD1111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126DCF-07B5-BE4A-AFEA-C7D324DBA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729EF-8C28-2C42-9140-C3819B2B0CC0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4075657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4022B-2679-CD47-9AAF-E0596D97E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FFDD8-70DF-0242-B3B5-15796DF6DA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012330-0456-2845-9023-60B3A74034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E84879-D6AD-4449-8391-31715FB62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24314-0627-CF4C-9FD7-74E6E93353A6}" type="datetimeFigureOut">
              <a:rPr lang="en-JO" smtClean="0"/>
              <a:t>12/8/21</a:t>
            </a:fld>
            <a:endParaRPr lang="en-J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45F806-50A2-8B4E-A486-854A3B272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C41EA9-9F95-C54F-AD3E-C3C410412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729EF-8C28-2C42-9140-C3819B2B0CC0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2998026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FBC38-5EC5-1E49-A81C-2C7260A12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6706A-3325-2D4E-BAB5-F94431E523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60450E-EC01-734B-B68F-4FC24FE315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6282C8-F0B1-8F4B-8410-0868F66580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CAF81D-0AEF-8E4B-8F35-5EF4F8807D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E4C187-9874-6D47-BEE8-5896764ED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24314-0627-CF4C-9FD7-74E6E93353A6}" type="datetimeFigureOut">
              <a:rPr lang="en-JO" smtClean="0"/>
              <a:t>12/8/21</a:t>
            </a:fld>
            <a:endParaRPr lang="en-J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4C6DC7-20BA-6F42-A141-A510A8619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64184F-A3D6-3041-B499-B3629AAD9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729EF-8C28-2C42-9140-C3819B2B0CC0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1349810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8C015-651E-9140-9E5C-3D7493EF7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007BE2-6767-DF4C-BF2D-B492A0A6F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24314-0627-CF4C-9FD7-74E6E93353A6}" type="datetimeFigureOut">
              <a:rPr lang="en-JO" smtClean="0"/>
              <a:t>12/8/21</a:t>
            </a:fld>
            <a:endParaRPr lang="en-J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4D182C-B29F-6845-B442-22CC74E57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3349DA-11DB-EB4D-AE76-E5E491E89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729EF-8C28-2C42-9140-C3819B2B0CC0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4028636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496539-CCA8-6C4C-8D8D-B9F5EB4E9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24314-0627-CF4C-9FD7-74E6E93353A6}" type="datetimeFigureOut">
              <a:rPr lang="en-JO" smtClean="0"/>
              <a:t>12/8/21</a:t>
            </a:fld>
            <a:endParaRPr lang="en-J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82913D-EC63-AB47-A476-7A187D66F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1B08BC-3264-A34B-A267-F5CD26648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729EF-8C28-2C42-9140-C3819B2B0CC0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2730363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D5D47-CCD9-1841-8996-BBD5F49E2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68184-3131-D349-A91F-A6A3A38B4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B07ED3-9625-E242-B2E3-AD5135D4D3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96FFC9-4898-1744-8F2A-7661232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24314-0627-CF4C-9FD7-74E6E93353A6}" type="datetimeFigureOut">
              <a:rPr lang="en-JO" smtClean="0"/>
              <a:t>12/8/21</a:t>
            </a:fld>
            <a:endParaRPr lang="en-J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7235F7-16C9-4547-923C-5334816A5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2DC3ED-1F85-1A49-9AF6-103FC2032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729EF-8C28-2C42-9140-C3819B2B0CC0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354232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C652B-3CC4-5B4A-9BFA-58840226C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C9995C-514D-5C45-838A-6AF19520A1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J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35C770-F3DD-6646-82FF-61722B912C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3150FE-68A8-7A4D-B9CD-4EBB1CDDB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24314-0627-CF4C-9FD7-74E6E93353A6}" type="datetimeFigureOut">
              <a:rPr lang="en-JO" smtClean="0"/>
              <a:t>12/8/21</a:t>
            </a:fld>
            <a:endParaRPr lang="en-J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188323-3AAC-3E47-9911-2C836275C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6B0A84-7EDB-364B-A906-4D29FE796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729EF-8C28-2C42-9140-C3819B2B0CC0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1047479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D7B124-91F0-EC48-8EB7-409143BC0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4DD201-56DF-A943-AF07-82A73E3AC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CC4FE9-0DF1-9342-8376-BE19A524D3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24314-0627-CF4C-9FD7-74E6E93353A6}" type="datetimeFigureOut">
              <a:rPr lang="en-JO" smtClean="0"/>
              <a:t>12/8/21</a:t>
            </a:fld>
            <a:endParaRPr lang="en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317ED-CBA4-584B-86C4-0493824EA0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88A9C-2CE5-2541-8915-1305F96459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729EF-8C28-2C42-9140-C3819B2B0CC0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3626829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J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5qUcQo85sQ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F6054F6-47B4-8F4E-B314-008F0BEEEE67}"/>
              </a:ext>
            </a:extLst>
          </p:cNvPr>
          <p:cNvSpPr txBox="1"/>
          <p:nvPr/>
        </p:nvSpPr>
        <p:spPr>
          <a:xfrm>
            <a:off x="609601" y="4385066"/>
            <a:ext cx="10923638" cy="13176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Welcome to iGCSE Geography! </a:t>
            </a:r>
          </a:p>
        </p:txBody>
      </p:sp>
      <p:pic>
        <p:nvPicPr>
          <p:cNvPr id="1028" name="Picture 4" descr="Will the tropical storm in the Gulf hit Houston?">
            <a:extLst>
              <a:ext uri="{FF2B5EF4-FFF2-40B4-BE49-F238E27FC236}">
                <a16:creationId xmlns:a16="http://schemas.microsoft.com/office/drawing/2014/main" id="{9460C398-1A7F-3941-9800-B186E5272D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8" r="7559" b="-2"/>
          <a:stretch/>
        </p:blipFill>
        <p:spPr bwMode="auto">
          <a:xfrm>
            <a:off x="4041462" y="0"/>
            <a:ext cx="4059916" cy="424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pending the Holidays on the Texas Coast">
            <a:extLst>
              <a:ext uri="{FF2B5EF4-FFF2-40B4-BE49-F238E27FC236}">
                <a16:creationId xmlns:a16="http://schemas.microsoft.com/office/drawing/2014/main" id="{CDDB1DC4-E1FA-DB4E-BE5A-434785B7B8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1" r="28763"/>
          <a:stretch/>
        </p:blipFill>
        <p:spPr bwMode="auto">
          <a:xfrm>
            <a:off x="-6227" y="-1359"/>
            <a:ext cx="4062918" cy="424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arris County now under stay-home/work-safe order to slow coronavirus -  CultureMap Houston">
            <a:extLst>
              <a:ext uri="{FF2B5EF4-FFF2-40B4-BE49-F238E27FC236}">
                <a16:creationId xmlns:a16="http://schemas.microsoft.com/office/drawing/2014/main" id="{816ECF96-D0C2-CD49-8EE5-7AFEF8D22D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7" r="10968" b="2"/>
          <a:stretch/>
        </p:blipFill>
        <p:spPr bwMode="auto">
          <a:xfrm>
            <a:off x="8132064" y="10"/>
            <a:ext cx="4059936" cy="424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0627B73E-D784-4780-AA33-DCDFE7DA1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2919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5838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88211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5CB593EA-2F98-479F-B4C4-F366571FA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6" name="Picture 12" descr="Sydney Travel Guide | Sydney Tourism - KAYAK">
            <a:extLst>
              <a:ext uri="{FF2B5EF4-FFF2-40B4-BE49-F238E27FC236}">
                <a16:creationId xmlns:a16="http://schemas.microsoft.com/office/drawing/2014/main" id="{ABDA399A-C8C2-7740-843C-E4F0C451E9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r="20927" b="4"/>
          <a:stretch/>
        </p:blipFill>
        <p:spPr bwMode="auto">
          <a:xfrm>
            <a:off x="1" y="1"/>
            <a:ext cx="2970465" cy="338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ndon: A History - HISTORY">
            <a:extLst>
              <a:ext uri="{FF2B5EF4-FFF2-40B4-BE49-F238E27FC236}">
                <a16:creationId xmlns:a16="http://schemas.microsoft.com/office/drawing/2014/main" id="{D266DA46-D1F2-DE46-950E-E4CA2FE69A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5981" b="-2"/>
          <a:stretch/>
        </p:blipFill>
        <p:spPr bwMode="auto">
          <a:xfrm>
            <a:off x="3072956" y="10"/>
            <a:ext cx="2970465" cy="338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Everyone wants to go to Tokyo / IJF.org">
            <a:extLst>
              <a:ext uri="{FF2B5EF4-FFF2-40B4-BE49-F238E27FC236}">
                <a16:creationId xmlns:a16="http://schemas.microsoft.com/office/drawing/2014/main" id="{0D11E5E5-6506-B647-B24C-34908A03CF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3" r="19023" b="-3"/>
          <a:stretch/>
        </p:blipFill>
        <p:spPr bwMode="auto">
          <a:xfrm>
            <a:off x="6145909" y="10"/>
            <a:ext cx="2971800" cy="338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pe Town 2021: Best of Cape Town Tourism - Tripadvisor">
            <a:extLst>
              <a:ext uri="{FF2B5EF4-FFF2-40B4-BE49-F238E27FC236}">
                <a16:creationId xmlns:a16="http://schemas.microsoft.com/office/drawing/2014/main" id="{12EBD312-5E64-D146-83B5-65575A4574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5" r="21821" b="-3"/>
          <a:stretch/>
        </p:blipFill>
        <p:spPr bwMode="auto">
          <a:xfrm>
            <a:off x="9220200" y="10"/>
            <a:ext cx="2971800" cy="338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arris County now under stay-home/work-safe order to slow coronavirus -  CultureMap Houston">
            <a:extLst>
              <a:ext uri="{FF2B5EF4-FFF2-40B4-BE49-F238E27FC236}">
                <a16:creationId xmlns:a16="http://schemas.microsoft.com/office/drawing/2014/main" id="{60067822-32B6-9C42-98EE-FBEE9C0E99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6" r="13928" b="4"/>
          <a:stretch/>
        </p:blipFill>
        <p:spPr bwMode="auto">
          <a:xfrm>
            <a:off x="-1017" y="3474720"/>
            <a:ext cx="2970465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39BEB6D0-9E4E-4221-93D1-74ABECEE9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5910" y="3474720"/>
            <a:ext cx="6046090" cy="3383281"/>
          </a:xfrm>
          <a:prstGeom prst="rect">
            <a:avLst/>
          </a:prstGeom>
          <a:solidFill>
            <a:srgbClr val="675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5773DD-2BDE-DC4D-A994-B13278C43D3B}"/>
              </a:ext>
            </a:extLst>
          </p:cNvPr>
          <p:cNvSpPr txBox="1"/>
          <p:nvPr/>
        </p:nvSpPr>
        <p:spPr>
          <a:xfrm>
            <a:off x="6491652" y="3474710"/>
            <a:ext cx="5684625" cy="962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kern="1200" dirty="0">
                <a:solidFill>
                  <a:srgbClr val="FFFFFF"/>
                </a:solidFill>
                <a:ea typeface="+mj-ea"/>
                <a:cs typeface="+mj-cs"/>
              </a:rPr>
              <a:t>Starter Challenge</a:t>
            </a:r>
            <a:r>
              <a:rPr lang="en-US" sz="2400" b="1" dirty="0">
                <a:solidFill>
                  <a:srgbClr val="FFFFFF"/>
                </a:solidFill>
                <a:ea typeface="+mj-ea"/>
                <a:cs typeface="+mj-cs"/>
              </a:rPr>
              <a:t> - </a:t>
            </a:r>
            <a:r>
              <a:rPr lang="en-US" sz="2400" kern="1200" dirty="0">
                <a:solidFill>
                  <a:srgbClr val="FFFFFF"/>
                </a:solidFill>
                <a:ea typeface="+mj-ea"/>
                <a:cs typeface="+mj-cs"/>
              </a:rPr>
              <a:t>How many of the 6 cities can you name? List them in your notes.</a:t>
            </a:r>
            <a:endParaRPr lang="en-US" sz="1100" kern="1200" dirty="0">
              <a:solidFill>
                <a:srgbClr val="FFFFFF"/>
              </a:solidFill>
              <a:ea typeface="+mj-ea"/>
              <a:cs typeface="+mj-cs"/>
            </a:endParaRPr>
          </a:p>
        </p:txBody>
      </p:sp>
      <p:pic>
        <p:nvPicPr>
          <p:cNvPr id="1034" name="Picture 10" descr="Leonel&amp;#39;s Experience in Rio de Janeiro, Brazil | Erasmus experience Rio de  Janeiro">
            <a:extLst>
              <a:ext uri="{FF2B5EF4-FFF2-40B4-BE49-F238E27FC236}">
                <a16:creationId xmlns:a16="http://schemas.microsoft.com/office/drawing/2014/main" id="{C8A4946F-DA53-5245-82C8-90CB80D58A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3" r="25951" b="1"/>
          <a:stretch/>
        </p:blipFill>
        <p:spPr bwMode="auto">
          <a:xfrm>
            <a:off x="3059902" y="3474719"/>
            <a:ext cx="2970466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712705-43D8-5A43-BF73-48341308441E}"/>
              </a:ext>
            </a:extLst>
          </p:cNvPr>
          <p:cNvSpPr txBox="1"/>
          <p:nvPr/>
        </p:nvSpPr>
        <p:spPr>
          <a:xfrm>
            <a:off x="6491651" y="4437443"/>
            <a:ext cx="5684626" cy="20959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</a:rPr>
              <a:t>Extension Challenge – </a:t>
            </a:r>
            <a:r>
              <a:rPr lang="en-US" sz="2000" dirty="0">
                <a:solidFill>
                  <a:srgbClr val="FFFFFF"/>
                </a:solidFill>
              </a:rPr>
              <a:t>Choose 2 of the cities and describe their similarities and differences. Consider social, economic and environmental factors in your comparison. Feel free to do a quick research for this.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</a:rPr>
              <a:t>Super Challenge  - </a:t>
            </a:r>
            <a:r>
              <a:rPr lang="en-US" sz="2000" dirty="0">
                <a:solidFill>
                  <a:srgbClr val="FFFFFF"/>
                </a:solidFill>
              </a:rPr>
              <a:t>Give reasons for the differences you have mentioned in your descriptive differences. </a:t>
            </a:r>
          </a:p>
        </p:txBody>
      </p:sp>
    </p:spTree>
    <p:extLst>
      <p:ext uri="{BB962C8B-B14F-4D97-AF65-F5344CB8AC3E}">
        <p14:creationId xmlns:p14="http://schemas.microsoft.com/office/powerpoint/2010/main" val="38888588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F1528D-3566-894F-AB69-34D15A31C8E6}"/>
              </a:ext>
            </a:extLst>
          </p:cNvPr>
          <p:cNvSpPr txBox="1"/>
          <p:nvPr/>
        </p:nvSpPr>
        <p:spPr>
          <a:xfrm>
            <a:off x="214313" y="142875"/>
            <a:ext cx="111585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O" b="1" dirty="0"/>
              <a:t>Challenge 1:</a:t>
            </a:r>
          </a:p>
          <a:p>
            <a:endParaRPr lang="en-JO" dirty="0"/>
          </a:p>
          <a:p>
            <a:r>
              <a:rPr lang="en-JO" dirty="0"/>
              <a:t>Use either the video (first 30 seconds only) or the Britannica link to come up with a 1 sentence definiton for what urbanisation is. </a:t>
            </a:r>
          </a:p>
          <a:p>
            <a:endParaRPr lang="en-JO" b="1" dirty="0"/>
          </a:p>
          <a:p>
            <a:r>
              <a:rPr lang="en-JO" b="1" dirty="0"/>
              <a:t>Extra Challenge – </a:t>
            </a:r>
            <a:r>
              <a:rPr lang="en-JO" dirty="0"/>
              <a:t>Add one sentence to your defintion that includes a statistic from whichever source you used.</a:t>
            </a:r>
          </a:p>
        </p:txBody>
      </p:sp>
      <p:pic>
        <p:nvPicPr>
          <p:cNvPr id="3074" name="Picture 2" descr="Encyclopaedia-Britannica on the App Store">
            <a:extLst>
              <a:ext uri="{FF2B5EF4-FFF2-40B4-BE49-F238E27FC236}">
                <a16:creationId xmlns:a16="http://schemas.microsoft.com/office/drawing/2014/main" id="{5F4CF3C7-C97A-954D-AB7C-52FA8152E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897201"/>
            <a:ext cx="4229100" cy="222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YouTube - Home | Facebook">
            <a:extLst>
              <a:ext uri="{FF2B5EF4-FFF2-40B4-BE49-F238E27FC236}">
                <a16:creationId xmlns:a16="http://schemas.microsoft.com/office/drawing/2014/main" id="{F0C55B58-B084-2144-8861-99BDCAAA4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113" y="1897201"/>
            <a:ext cx="36195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Britannica QR">
            <a:extLst>
              <a:ext uri="{FF2B5EF4-FFF2-40B4-BE49-F238E27FC236}">
                <a16:creationId xmlns:a16="http://schemas.microsoft.com/office/drawing/2014/main" id="{3258A38E-C4FB-B049-B9E1-4C9B6E9703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751" y="4364976"/>
            <a:ext cx="2271712" cy="2325039"/>
          </a:xfrm>
          <a:prstGeom prst="rect">
            <a:avLst/>
          </a:prstGeom>
        </p:spPr>
      </p:pic>
      <p:pic>
        <p:nvPicPr>
          <p:cNvPr id="8" name="Picture 7" descr="Youtube QR">
            <a:extLst>
              <a:ext uri="{FF2B5EF4-FFF2-40B4-BE49-F238E27FC236}">
                <a16:creationId xmlns:a16="http://schemas.microsoft.com/office/drawing/2014/main" id="{B085F573-0FBB-EC41-8714-F0E80A8943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2063" y="4385693"/>
            <a:ext cx="2271713" cy="230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069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C6B5652-C661-4C58-B937-F0F490F7F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B936867-6407-43FB-9DE6-1B0879D0C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CD0B258-678B-4A8C-894F-848AF24A1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8D58395-74AF-401A-AF2F-76B6FCF71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F003F3F-F118-41D2-AA3F-74DB0D197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F2B3C2-7F50-6A43-BB19-499663ECD699}"/>
              </a:ext>
            </a:extLst>
          </p:cNvPr>
          <p:cNvSpPr txBox="1"/>
          <p:nvPr/>
        </p:nvSpPr>
        <p:spPr>
          <a:xfrm>
            <a:off x="4186238" y="171450"/>
            <a:ext cx="4144759" cy="6500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/>
              <a:t>Challenge 2: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Watch the video and answer the following questions: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1 – What percentage of the world’s population lived in cities in 1800?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2 - For what reasons are people moving from the countryside to cities?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3 – What percentage of the world’s population will live in cities in 2050?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/>
              <a:t>Extension Challenge – </a:t>
            </a:r>
            <a:r>
              <a:rPr lang="en-US" sz="2000" dirty="0"/>
              <a:t>Open the QR for National Geographic and describe some of the challenges that might arise due to urbanization. This can be a table, bullet points, paragraph etc.</a:t>
            </a:r>
          </a:p>
        </p:txBody>
      </p:sp>
      <p:pic>
        <p:nvPicPr>
          <p:cNvPr id="3" name="Picture 2" descr="mage result for pwc megatrends">
            <a:hlinkClick r:id="rId3"/>
            <a:extLst>
              <a:ext uri="{FF2B5EF4-FFF2-40B4-BE49-F238E27FC236}">
                <a16:creationId xmlns:a16="http://schemas.microsoft.com/office/drawing/2014/main" id="{13C35BFB-B96A-A84C-98FD-7A0683678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67859" y="1131163"/>
            <a:ext cx="2823586" cy="192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E65D3EA5-242D-0D40-A6A2-1349910EB8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4996" y="3589863"/>
            <a:ext cx="2329311" cy="239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775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AAF743-C64D-6E4A-A1E3-3A68B523F4C2}"/>
              </a:ext>
            </a:extLst>
          </p:cNvPr>
          <p:cNvSpPr txBox="1"/>
          <p:nvPr/>
        </p:nvSpPr>
        <p:spPr>
          <a:xfrm>
            <a:off x="640080" y="2706624"/>
            <a:ext cx="6894576" cy="34838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To finish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 dirty="0"/>
              <a:t>Either, write either a Haiku poem or an acrostic poem to describe </a:t>
            </a:r>
            <a:r>
              <a:rPr lang="en-US" sz="1900" dirty="0" err="1"/>
              <a:t>urbanisation</a:t>
            </a:r>
            <a:r>
              <a:rPr lang="en-US" sz="1900" dirty="0"/>
              <a:t>, it’s causes and impacts.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 dirty="0"/>
              <a:t>Remember, a Haiku is a poem that has 3 lines, 5 syllables in the first, 7 in the 2nd and 5 in the 3rd.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 dirty="0"/>
              <a:t>An acrostic is a poem that uses the first letter of a word (URBANISATION) for each line. Lines can be differing in length and don’t usually rhyme. </a:t>
            </a:r>
          </a:p>
        </p:txBody>
      </p:sp>
      <p:pic>
        <p:nvPicPr>
          <p:cNvPr id="4" name="Picture 6" descr="KEEP CALM AND WRITE A POEM - Keep Calm and Posters Generator, Maker For  Free - KeepCalmAndPosters.com">
            <a:extLst>
              <a:ext uri="{FF2B5EF4-FFF2-40B4-BE49-F238E27FC236}">
                <a16:creationId xmlns:a16="http://schemas.microsoft.com/office/drawing/2014/main" id="{F6D5F4AB-DB62-7341-AA0F-9DF8843AA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84710" y="329183"/>
            <a:ext cx="2572476" cy="342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ow to finish what you start - Practical Sponsorship Ideas">
            <a:extLst>
              <a:ext uri="{FF2B5EF4-FFF2-40B4-BE49-F238E27FC236}">
                <a16:creationId xmlns:a16="http://schemas.microsoft.com/office/drawing/2014/main" id="{7CEB20A6-AD03-044F-8A2D-DB4B4F745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7340" y="4079193"/>
            <a:ext cx="3868928" cy="21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331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8929" y="629266"/>
            <a:ext cx="3505495" cy="1622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Why IGCSE Geography?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8931" y="2438400"/>
            <a:ext cx="3505494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With the person next to you, talk about some of the reasons for choosing to do Geography at IGCSE, we’ll then feedback some ideas as a class!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mage result for geography is awes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5862" y="1922544"/>
            <a:ext cx="6019331" cy="3009665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542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3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10940" r="32675" b="10940"/>
          <a:stretch/>
        </p:blipFill>
        <p:spPr>
          <a:xfrm>
            <a:off x="2546720" y="643467"/>
            <a:ext cx="709856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580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3512" y="1182256"/>
            <a:ext cx="2808312" cy="452431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</a:rPr>
              <a:t>Course Overview</a:t>
            </a:r>
          </a:p>
          <a:p>
            <a:pPr algn="ctr"/>
            <a:endParaRPr lang="en-US" sz="3600" b="1">
              <a:solidFill>
                <a:schemeClr val="bg1"/>
              </a:solidFill>
            </a:endParaRPr>
          </a:p>
          <a:p>
            <a:r>
              <a:rPr lang="en-US" sz="3600" b="1">
                <a:solidFill>
                  <a:schemeClr val="bg1"/>
                </a:solidFill>
              </a:rPr>
              <a:t>2 Test Papers</a:t>
            </a:r>
          </a:p>
          <a:p>
            <a:endParaRPr lang="en-US" sz="3600" b="1">
              <a:solidFill>
                <a:schemeClr val="bg1"/>
              </a:solidFill>
            </a:endParaRPr>
          </a:p>
          <a:p>
            <a:r>
              <a:rPr lang="en-US" sz="3600" b="1">
                <a:solidFill>
                  <a:schemeClr val="bg1"/>
                </a:solidFill>
              </a:rPr>
              <a:t>1 for Physical</a:t>
            </a:r>
          </a:p>
          <a:p>
            <a:endParaRPr lang="en-US" sz="3600" b="1">
              <a:solidFill>
                <a:schemeClr val="bg1"/>
              </a:solidFill>
            </a:endParaRPr>
          </a:p>
          <a:p>
            <a:r>
              <a:rPr lang="en-US" sz="3600" b="1">
                <a:solidFill>
                  <a:schemeClr val="bg1"/>
                </a:solidFill>
              </a:rPr>
              <a:t>1 for Human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900" r="8263" b="9680"/>
          <a:stretch/>
        </p:blipFill>
        <p:spPr>
          <a:xfrm>
            <a:off x="4943872" y="30826"/>
            <a:ext cx="5400600" cy="68271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9211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4825" y="333375"/>
            <a:ext cx="8642350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What will you be learning this year?</a:t>
            </a:r>
          </a:p>
        </p:txBody>
      </p:sp>
      <p:sp>
        <p:nvSpPr>
          <p:cNvPr id="3" name="Cloud Callout 2"/>
          <p:cNvSpPr/>
          <p:nvPr/>
        </p:nvSpPr>
        <p:spPr>
          <a:xfrm>
            <a:off x="1524000" y="1412875"/>
            <a:ext cx="9144000" cy="5329238"/>
          </a:xfrm>
          <a:prstGeom prst="cloudCallout">
            <a:avLst>
              <a:gd name="adj1" fmla="val -49803"/>
              <a:gd name="adj2" fmla="val 459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GB" sz="3200" dirty="0">
                <a:solidFill>
                  <a:schemeClr val="bg1"/>
                </a:solidFill>
                <a:latin typeface="Berlin Sans FB" panose="020E0602020502020306" pitchFamily="34" charset="0"/>
              </a:rPr>
              <a:t>Topic 1: Urban Environments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GB" sz="3200" dirty="0">
                <a:solidFill>
                  <a:schemeClr val="bg1"/>
                </a:solidFill>
                <a:latin typeface="Berlin Sans FB" panose="020E0602020502020306" pitchFamily="34" charset="0"/>
              </a:rPr>
              <a:t>Topic 2: Hazardous Environments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GB" sz="3200" dirty="0">
                <a:solidFill>
                  <a:schemeClr val="bg1"/>
                </a:solidFill>
                <a:latin typeface="Berlin Sans FB" panose="020E0602020502020306" pitchFamily="34" charset="0"/>
              </a:rPr>
              <a:t>Topic 3: Coastal Environments</a:t>
            </a:r>
          </a:p>
        </p:txBody>
      </p:sp>
    </p:spTree>
    <p:extLst>
      <p:ext uri="{BB962C8B-B14F-4D97-AF65-F5344CB8AC3E}">
        <p14:creationId xmlns:p14="http://schemas.microsoft.com/office/powerpoint/2010/main" val="2483123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D8CA4B-0904-B046-A745-3746E5BD9321}"/>
              </a:ext>
            </a:extLst>
          </p:cNvPr>
          <p:cNvSpPr txBox="1"/>
          <p:nvPr/>
        </p:nvSpPr>
        <p:spPr>
          <a:xfrm>
            <a:off x="484633" y="543340"/>
            <a:ext cx="3941593" cy="5804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en-US" sz="4800" dirty="0">
                <a:solidFill>
                  <a:schemeClr val="bg1"/>
                </a:solidFill>
              </a:rPr>
              <a:t>Be polite and respectful to all members of the class</a:t>
            </a:r>
          </a:p>
          <a:p>
            <a:pPr marL="342900" indent="-342900">
              <a:buFontTx/>
              <a:buAutoNum type="arabicPeriod"/>
              <a:defRPr/>
            </a:pPr>
            <a:endParaRPr lang="en-US" sz="4800" dirty="0">
              <a:solidFill>
                <a:schemeClr val="bg1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4800" dirty="0">
                <a:solidFill>
                  <a:schemeClr val="bg1"/>
                </a:solidFill>
              </a:rPr>
              <a:t>Always attempt challenges to the best of your ability</a:t>
            </a:r>
          </a:p>
          <a:p>
            <a:pPr marL="342900" indent="-342900">
              <a:buFontTx/>
              <a:buAutoNum type="arabicPeriod"/>
              <a:defRPr/>
            </a:pPr>
            <a:endParaRPr lang="en-US" sz="4800" dirty="0">
              <a:solidFill>
                <a:schemeClr val="bg1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4800" dirty="0">
                <a:solidFill>
                  <a:schemeClr val="bg1"/>
                </a:solidFill>
              </a:rPr>
              <a:t>Do not talk when other people are sharing information.</a:t>
            </a:r>
          </a:p>
          <a:p>
            <a:pPr marL="342900" indent="-342900">
              <a:buFontTx/>
              <a:buAutoNum type="arabicPeriod"/>
              <a:defRPr/>
            </a:pPr>
            <a:endParaRPr lang="en-US" sz="4800" dirty="0">
              <a:solidFill>
                <a:schemeClr val="bg1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4800" dirty="0">
                <a:solidFill>
                  <a:schemeClr val="bg1"/>
                </a:solidFill>
              </a:rPr>
              <a:t>Always complete homework on time and to a high standard</a:t>
            </a:r>
          </a:p>
          <a:p>
            <a:pPr marL="342900" indent="-342900">
              <a:buFontTx/>
              <a:buAutoNum type="arabicPeriod"/>
              <a:defRPr/>
            </a:pPr>
            <a:endParaRPr lang="en-US" sz="4800" dirty="0">
              <a:solidFill>
                <a:schemeClr val="bg1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4800" dirty="0">
                <a:solidFill>
                  <a:schemeClr val="bg1"/>
                </a:solidFill>
              </a:rPr>
              <a:t>Be on time, on task, and prepared to learn, everyday!</a:t>
            </a:r>
          </a:p>
          <a:p>
            <a:pPr marL="342900" indent="-342900">
              <a:buFontTx/>
              <a:buAutoNum type="arabicPeriod"/>
              <a:defRPr/>
            </a:pPr>
            <a:endParaRPr lang="en-US" sz="4800" dirty="0">
              <a:solidFill>
                <a:schemeClr val="bg1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4800" dirty="0">
                <a:solidFill>
                  <a:schemeClr val="bg1"/>
                </a:solidFill>
              </a:rPr>
              <a:t>Be willing to try new things</a:t>
            </a:r>
          </a:p>
          <a:p>
            <a:pPr marL="342900" indent="-342900">
              <a:buFontTx/>
              <a:buAutoNum type="arabicPeriod"/>
              <a:defRPr/>
            </a:pPr>
            <a:endParaRPr lang="en-US" sz="4800" dirty="0">
              <a:solidFill>
                <a:schemeClr val="bg1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en-US" sz="48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4800" b="1" dirty="0">
                <a:solidFill>
                  <a:schemeClr val="bg1"/>
                </a:solidFill>
              </a:rPr>
              <a:t>What should you expect from me?</a:t>
            </a:r>
          </a:p>
          <a:p>
            <a:pPr marL="342900" indent="-342900">
              <a:buFontTx/>
              <a:buAutoNum type="arabicPeriod"/>
              <a:defRPr/>
            </a:pP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6146" name="Picture 2" descr="Why I Always Have High Expectations For Myself | by Darius Foroux | The  Blog Of Darius Foroux | Medium">
            <a:extLst>
              <a:ext uri="{FF2B5EF4-FFF2-40B4-BE49-F238E27FC236}">
                <a16:creationId xmlns:a16="http://schemas.microsoft.com/office/drawing/2014/main" id="{B36B6607-CF8D-314E-BE33-10BAF4141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975391"/>
            <a:ext cx="6553545" cy="491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03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38200" y="609600"/>
            <a:ext cx="3739341" cy="1330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Urban Environments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1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1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2366" y="2194102"/>
            <a:ext cx="3427001" cy="39085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tx1"/>
                </a:solidFill>
              </a:rPr>
              <a:t>Glue this in and we will refer back to it throughout the topic to check our progress.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>
              <a:solidFill>
                <a:schemeClr val="tx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tx1"/>
                </a:solidFill>
              </a:rPr>
              <a:t>This will also inform your revision throughout your IGCSE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D7DE07-690A-114F-849F-CAA7EF0A70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9" t="6758" r="8045" b="9272"/>
          <a:stretch/>
        </p:blipFill>
        <p:spPr>
          <a:xfrm>
            <a:off x="6376060" y="661916"/>
            <a:ext cx="4293934" cy="555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52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5FC6FB-EE32-C04F-B98C-72080B172B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9" t="6758" r="8045" b="9272"/>
          <a:stretch/>
        </p:blipFill>
        <p:spPr>
          <a:xfrm>
            <a:off x="448580" y="207499"/>
            <a:ext cx="4977740" cy="64430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B62FB6-96CA-3C49-9C06-32B3B94459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9" t="6758" r="8045" b="9272"/>
          <a:stretch/>
        </p:blipFill>
        <p:spPr>
          <a:xfrm>
            <a:off x="6201680" y="207499"/>
            <a:ext cx="4977740" cy="644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948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40080" y="325369"/>
            <a:ext cx="4368602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latin typeface="+mj-lt"/>
                <a:ea typeface="+mj-ea"/>
                <a:cs typeface="+mj-cs"/>
              </a:rPr>
              <a:t>So, what is urbanisation?</a:t>
            </a:r>
          </a:p>
        </p:txBody>
      </p:sp>
      <p:sp>
        <p:nvSpPr>
          <p:cNvPr id="8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200" b="1" dirty="0">
                <a:latin typeface="+mn-lt"/>
              </a:rPr>
              <a:t>Lesson Outcomes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200" dirty="0">
                <a:latin typeface="+mn-lt"/>
              </a:rPr>
              <a:t>All students will be able to:</a:t>
            </a:r>
          </a:p>
          <a:p>
            <a:pPr marL="457200" indent="-228600" eaLnBrk="1" hangingPunct="1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n-lt"/>
              </a:rPr>
              <a:t>Identify and define what the process of </a:t>
            </a:r>
            <a:r>
              <a:rPr lang="en-US" sz="2200" dirty="0" err="1">
                <a:latin typeface="+mn-lt"/>
              </a:rPr>
              <a:t>urbanisation</a:t>
            </a:r>
            <a:r>
              <a:rPr lang="en-US" sz="2200" dirty="0">
                <a:latin typeface="+mn-lt"/>
              </a:rPr>
              <a:t> is.</a:t>
            </a:r>
          </a:p>
          <a:p>
            <a:pPr marL="457200" indent="-228600" eaLnBrk="1" hangingPunct="1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n-lt"/>
              </a:rPr>
              <a:t>Explain why understanding </a:t>
            </a:r>
            <a:r>
              <a:rPr lang="en-US" sz="2200" dirty="0" err="1">
                <a:latin typeface="+mn-lt"/>
              </a:rPr>
              <a:t>urbanisation</a:t>
            </a:r>
            <a:r>
              <a:rPr lang="en-US" sz="2200" dirty="0">
                <a:latin typeface="+mn-lt"/>
              </a:rPr>
              <a:t> is important.</a:t>
            </a:r>
          </a:p>
        </p:txBody>
      </p:sp>
      <p:pic>
        <p:nvPicPr>
          <p:cNvPr id="3" name="Picture 2" descr="Harris County now under stay-home/work-safe order to slow coronavirus -  CultureMap Houston">
            <a:extLst>
              <a:ext uri="{FF2B5EF4-FFF2-40B4-BE49-F238E27FC236}">
                <a16:creationId xmlns:a16="http://schemas.microsoft.com/office/drawing/2014/main" id="{66AFC7CE-BE2B-AE4C-B975-DB63EEB61A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7" r="9236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69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 animBg="1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542</Words>
  <Application>Microsoft Macintosh PowerPoint</Application>
  <PresentationFormat>Widescreen</PresentationFormat>
  <Paragraphs>70</Paragraphs>
  <Slides>13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Berlin Sans FB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Sullivan</dc:creator>
  <cp:lastModifiedBy>Microsoft Office User</cp:lastModifiedBy>
  <cp:revision>5</cp:revision>
  <dcterms:created xsi:type="dcterms:W3CDTF">2021-07-27T10:16:15Z</dcterms:created>
  <dcterms:modified xsi:type="dcterms:W3CDTF">2021-12-08T17:39:18Z</dcterms:modified>
</cp:coreProperties>
</file>