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464" r:id="rId12"/>
    <p:sldId id="257" r:id="rId13"/>
    <p:sldId id="267" r:id="rId14"/>
    <p:sldId id="270" r:id="rId15"/>
    <p:sldId id="268" r:id="rId16"/>
    <p:sldId id="271" r:id="rId17"/>
    <p:sldId id="272" r:id="rId18"/>
    <p:sldId id="273" r:id="rId19"/>
    <p:sldId id="274" r:id="rId20"/>
    <p:sldId id="269" r:id="rId21"/>
    <p:sldId id="277" r:id="rId22"/>
    <p:sldId id="276" r:id="rId23"/>
    <p:sldId id="279" r:id="rId24"/>
    <p:sldId id="282" r:id="rId25"/>
    <p:sldId id="281" r:id="rId26"/>
    <p:sldId id="280" r:id="rId27"/>
    <p:sldId id="278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1" r:id="rId45"/>
    <p:sldId id="302" r:id="rId46"/>
    <p:sldId id="303" r:id="rId47"/>
    <p:sldId id="304" r:id="rId48"/>
    <p:sldId id="305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06" r:id="rId62"/>
    <p:sldId id="319" r:id="rId63"/>
    <p:sldId id="320" r:id="rId64"/>
    <p:sldId id="321" r:id="rId65"/>
    <p:sldId id="322" r:id="rId66"/>
    <p:sldId id="323" r:id="rId67"/>
    <p:sldId id="324" r:id="rId68"/>
    <p:sldId id="299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00" r:id="rId88"/>
    <p:sldId id="275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466" r:id="rId102"/>
    <p:sldId id="356" r:id="rId103"/>
    <p:sldId id="357" r:id="rId104"/>
    <p:sldId id="358" r:id="rId105"/>
    <p:sldId id="359" r:id="rId106"/>
    <p:sldId id="360" r:id="rId107"/>
    <p:sldId id="361" r:id="rId108"/>
    <p:sldId id="363" r:id="rId109"/>
    <p:sldId id="364" r:id="rId110"/>
    <p:sldId id="365" r:id="rId111"/>
    <p:sldId id="366" r:id="rId112"/>
    <p:sldId id="367" r:id="rId113"/>
    <p:sldId id="368" r:id="rId114"/>
    <p:sldId id="362" r:id="rId115"/>
    <p:sldId id="369" r:id="rId116"/>
    <p:sldId id="370" r:id="rId117"/>
    <p:sldId id="371" r:id="rId118"/>
    <p:sldId id="372" r:id="rId119"/>
    <p:sldId id="373" r:id="rId120"/>
    <p:sldId id="375" r:id="rId121"/>
    <p:sldId id="376" r:id="rId122"/>
    <p:sldId id="377" r:id="rId123"/>
    <p:sldId id="378" r:id="rId124"/>
    <p:sldId id="379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392" r:id="rId155"/>
    <p:sldId id="411" r:id="rId156"/>
    <p:sldId id="412" r:id="rId157"/>
    <p:sldId id="413" r:id="rId158"/>
    <p:sldId id="414" r:id="rId159"/>
    <p:sldId id="415" r:id="rId160"/>
    <p:sldId id="417" r:id="rId161"/>
    <p:sldId id="418" r:id="rId162"/>
    <p:sldId id="419" r:id="rId163"/>
    <p:sldId id="420" r:id="rId164"/>
    <p:sldId id="421" r:id="rId165"/>
    <p:sldId id="422" r:id="rId166"/>
    <p:sldId id="416" r:id="rId167"/>
    <p:sldId id="423" r:id="rId168"/>
    <p:sldId id="424" r:id="rId169"/>
    <p:sldId id="425" r:id="rId170"/>
    <p:sldId id="426" r:id="rId171"/>
    <p:sldId id="427" r:id="rId172"/>
    <p:sldId id="428" r:id="rId173"/>
    <p:sldId id="380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8" r:id="rId203"/>
    <p:sldId id="459" r:id="rId204"/>
    <p:sldId id="467" r:id="rId205"/>
    <p:sldId id="460" r:id="rId206"/>
    <p:sldId id="461" r:id="rId207"/>
    <p:sldId id="465" r:id="rId208"/>
    <p:sldId id="462" r:id="rId209"/>
    <p:sldId id="463" r:id="rId2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5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5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8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9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1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4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2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F2CE7-B86D-6D48-B1A9-413E6D71FB10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C566-7D6C-7845-A1D7-65FDEB93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627" y="354833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/>
              <a:t>International Trade Game</a:t>
            </a:r>
          </a:p>
          <a:p>
            <a:endParaRPr lang="en-US" sz="6000" dirty="0"/>
          </a:p>
          <a:p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7" y="354833"/>
            <a:ext cx="1243012" cy="124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617" y="354833"/>
            <a:ext cx="1621250" cy="162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41" y="3943349"/>
            <a:ext cx="2011301" cy="1768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1" y="4318587"/>
            <a:ext cx="1443037" cy="1443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8164">
            <a:off x="1932501" y="1489865"/>
            <a:ext cx="7092951" cy="51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Year Four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Choose the combination of ’Block’s that you country chooses to produce in Year One and record below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41886"/>
              </p:ext>
            </p:extLst>
          </p:nvPr>
        </p:nvGraphicFramePr>
        <p:xfrm>
          <a:off x="2032000" y="3259614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838200" y="455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you think of any economic issues that arise following round one (Record Below)</a:t>
            </a:r>
            <a:br>
              <a:rPr lang="en-US" dirty="0"/>
            </a:br>
            <a:r>
              <a:rPr lang="en-US" dirty="0"/>
              <a:t>Think of the 3 Economic Questions (What, How for Whom?)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6049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62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864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were the Benefits of international trade? (complete the sheet)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48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31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62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01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20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57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813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a Tally below of all of the blocks that you have at the end of each year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27828"/>
              </p:ext>
            </p:extLst>
          </p:nvPr>
        </p:nvGraphicFramePr>
        <p:xfrm>
          <a:off x="1009650" y="2236258"/>
          <a:ext cx="849154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690688"/>
            <a:ext cx="848782" cy="848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2" y="1682220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29" y="1726060"/>
            <a:ext cx="813410" cy="813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80" y="1638221"/>
            <a:ext cx="1279996" cy="11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89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899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584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32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5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94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790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302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17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4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967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58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17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23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03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438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62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966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797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75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1422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707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738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614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004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4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09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7806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98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02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8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8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16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627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01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50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21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402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719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253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2287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37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513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314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23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5782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743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99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07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606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81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46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99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752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9022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567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70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49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192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518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3556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01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671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200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74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949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1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11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97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5426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00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957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85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102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6416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7186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151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452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69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2572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0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331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9571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3819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1264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927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896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7085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20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6054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5712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8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1" t="47292" r="31858" b="7500"/>
          <a:stretch/>
        </p:blipFill>
        <p:spPr>
          <a:xfrm>
            <a:off x="3400425" y="0"/>
            <a:ext cx="7029450" cy="6175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29" y="5472112"/>
            <a:ext cx="2011301" cy="1768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55" y="2277211"/>
            <a:ext cx="1621250" cy="16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42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353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4475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74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173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</a:t>
            </a:r>
            <a:r>
              <a:rPr lang="is-IS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14963"/>
            <a:ext cx="1443037" cy="144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4386263"/>
            <a:ext cx="1243012" cy="1243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3" y="2943226"/>
            <a:ext cx="1621250" cy="162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7" y="1657040"/>
            <a:ext cx="2011301" cy="1768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5368" y="1350080"/>
            <a:ext cx="9378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Purple Blocks </a:t>
            </a:r>
            <a:r>
              <a:rPr lang="en-US" sz="2800" dirty="0"/>
              <a:t>were high value tertiary services like: Legal services, Financial services and were cost 100 Lego bucks per Block?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Blue Blocks </a:t>
            </a:r>
            <a:r>
              <a:rPr lang="en-US" dirty="0"/>
              <a:t>were mid to high value secondary manufactures like: TV’s,  washing </a:t>
            </a:r>
            <a:r>
              <a:rPr lang="en-US"/>
              <a:t>machines and toasters </a:t>
            </a:r>
            <a:r>
              <a:rPr lang="en-US" dirty="0"/>
              <a:t>and </a:t>
            </a:r>
            <a:r>
              <a:rPr lang="en-US"/>
              <a:t>cost 25 </a:t>
            </a:r>
            <a:r>
              <a:rPr lang="en-US" dirty="0"/>
              <a:t>Lego bucks per Block?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43862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Green Blocks </a:t>
            </a:r>
            <a:r>
              <a:rPr lang="en-US" dirty="0"/>
              <a:t>were mid value primary goods like: iron ore, copper, and fruit and veg and cost 5 Lego bucks per Block?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56292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Yellow blocks </a:t>
            </a:r>
            <a:r>
              <a:rPr lang="en-US" dirty="0"/>
              <a:t>were low value primary goods like: wheat, rice, and cocoa and cost 1 Lego bucks per Block? </a:t>
            </a:r>
          </a:p>
        </p:txBody>
      </p:sp>
    </p:spTree>
    <p:extLst>
      <p:ext uri="{BB962C8B-B14F-4D97-AF65-F5344CB8AC3E}">
        <p14:creationId xmlns:p14="http://schemas.microsoft.com/office/powerpoint/2010/main" val="5910322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812" y="1500188"/>
            <a:ext cx="82974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If you see this slide you are issued with a spoiler alert, do not tell other students!!!!</a:t>
            </a:r>
          </a:p>
        </p:txBody>
      </p:sp>
    </p:spTree>
    <p:extLst>
      <p:ext uri="{BB962C8B-B14F-4D97-AF65-F5344CB8AC3E}">
        <p14:creationId xmlns:p14="http://schemas.microsoft.com/office/powerpoint/2010/main" val="184114849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Blockland</a:t>
            </a:r>
            <a:r>
              <a:rPr lang="en-US" dirty="0"/>
              <a:t> would be Switzerland</a:t>
            </a:r>
          </a:p>
          <a:p>
            <a:r>
              <a:rPr lang="en-US" dirty="0" err="1"/>
              <a:t>Brickland</a:t>
            </a:r>
            <a:r>
              <a:rPr lang="en-US" dirty="0"/>
              <a:t> would be USA</a:t>
            </a:r>
          </a:p>
          <a:p>
            <a:r>
              <a:rPr lang="en-US" dirty="0" err="1"/>
              <a:t>Tileland</a:t>
            </a:r>
            <a:r>
              <a:rPr lang="en-US" dirty="0"/>
              <a:t> would be Brazil</a:t>
            </a:r>
          </a:p>
          <a:p>
            <a:r>
              <a:rPr lang="en-US" dirty="0" err="1"/>
              <a:t>Slabland</a:t>
            </a:r>
            <a:r>
              <a:rPr lang="en-US" dirty="0"/>
              <a:t> would be Ethiopia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998" y="1521964"/>
            <a:ext cx="2789502" cy="1455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263" y="279399"/>
            <a:ext cx="2226733" cy="147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434" y="2429272"/>
            <a:ext cx="2653393" cy="185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998" y="3945136"/>
            <a:ext cx="3780632" cy="18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3109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disadvantages of international trade? (What, How and for Whom?)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7493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an extra column on the right hand side of your tally chart for YEAR 6 and label this as ‘GDP’. Copy and paste your tally chart below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3142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 between free trade and fair trade?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670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facilitate a better system of international trade?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8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77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8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1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0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06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44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2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7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Brickland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0" t="46458" r="31858" b="8541"/>
          <a:stretch/>
        </p:blipFill>
        <p:spPr>
          <a:xfrm>
            <a:off x="3800475" y="0"/>
            <a:ext cx="6815138" cy="5935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04" y="2055813"/>
            <a:ext cx="2011301" cy="1768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0" y="5579374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9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39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23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4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1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0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0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2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Tileland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1" t="43124" r="31988" b="14376"/>
          <a:stretch/>
        </p:blipFill>
        <p:spPr>
          <a:xfrm>
            <a:off x="3043235" y="156016"/>
            <a:ext cx="7013167" cy="5887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30" y="2171700"/>
            <a:ext cx="1621250" cy="162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4" y="5614988"/>
            <a:ext cx="1243012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29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8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2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4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6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8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09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9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49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6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Slabland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3" t="43750" r="17795" b="10834"/>
          <a:stretch/>
        </p:blipFill>
        <p:spPr>
          <a:xfrm>
            <a:off x="3943350" y="-200025"/>
            <a:ext cx="6915149" cy="6054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4" y="5569248"/>
            <a:ext cx="1443037" cy="1443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7" y="2085975"/>
            <a:ext cx="1243012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0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5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2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4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1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27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02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36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779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your country fill in the following ’Production Possibilities’ from your countries PPC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9348"/>
              </p:ext>
            </p:extLst>
          </p:nvPr>
        </p:nvGraphicFramePr>
        <p:xfrm>
          <a:off x="2571751" y="1848378"/>
          <a:ext cx="5845174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40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09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3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57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4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2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4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04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69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One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the combination of ’Block’s that you country chooses to produce in Year One and record below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50173"/>
              </p:ext>
            </p:extLst>
          </p:nvPr>
        </p:nvGraphicFramePr>
        <p:xfrm>
          <a:off x="2032000" y="3259614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38200" y="455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you think of any economic issues that arise following round one (Record Below)</a:t>
            </a:r>
            <a:br>
              <a:rPr lang="en-US" dirty="0"/>
            </a:br>
            <a:r>
              <a:rPr lang="en-US" dirty="0"/>
              <a:t>Think of the 3 Economic Questions (What, How for Whom?)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60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36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82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3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19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35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865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773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92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5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8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54275"/>
            <a:ext cx="10515600" cy="1325563"/>
          </a:xfrm>
        </p:spPr>
        <p:txBody>
          <a:bodyPr/>
          <a:lstStyle/>
          <a:p>
            <a:r>
              <a:rPr lang="en-US" dirty="0"/>
              <a:t>Year Two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Choose the combination of ’Block’s that you country chooses to produce in Year One and record below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41886"/>
              </p:ext>
            </p:extLst>
          </p:nvPr>
        </p:nvGraphicFramePr>
        <p:xfrm>
          <a:off x="2032000" y="3259614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838200" y="455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you think of any economic issues that arise following round one (Record Below)</a:t>
            </a:r>
            <a:br>
              <a:rPr lang="en-US" dirty="0"/>
            </a:br>
            <a:r>
              <a:rPr lang="en-US" dirty="0"/>
              <a:t>Think of the 3 Economic Questions (What, How for Whom?)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01427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34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48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67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341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618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5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25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26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03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Three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Choose the combination of ’Block’s that you country chooses to produce in Year One and record below</a:t>
            </a:r>
            <a:r>
              <a:rPr lang="is-IS" dirty="0"/>
              <a:t>…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41886"/>
              </p:ext>
            </p:extLst>
          </p:nvPr>
        </p:nvGraphicFramePr>
        <p:xfrm>
          <a:off x="2032000" y="3259614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838200" y="455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you think of any economic issues that arise following round one (Record Below)</a:t>
            </a:r>
            <a:br>
              <a:rPr lang="en-US" dirty="0"/>
            </a:br>
            <a:r>
              <a:rPr lang="en-US" dirty="0"/>
              <a:t>Think of the 3 Economic Questions (What, How for Whom?)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5163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884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84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41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25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8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33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3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306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29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900488"/>
            <a:ext cx="1243012" cy="124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2" y="1614488"/>
            <a:ext cx="1621250" cy="162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4" y="3086099"/>
            <a:ext cx="2011301" cy="176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00462"/>
            <a:ext cx="1443037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2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414</Words>
  <Application>Microsoft Macintosh PowerPoint</Application>
  <PresentationFormat>Widescreen</PresentationFormat>
  <Paragraphs>46</Paragraphs>
  <Slides>209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209</vt:i4>
      </vt:variant>
    </vt:vector>
  </HeadingPairs>
  <TitlesOfParts>
    <vt:vector size="213" baseType="lpstr">
      <vt:lpstr>Arial</vt:lpstr>
      <vt:lpstr>Calibri</vt:lpstr>
      <vt:lpstr>Calibri Light</vt:lpstr>
      <vt:lpstr>Office Theme</vt:lpstr>
      <vt:lpstr>PowerPoint Presentation</vt:lpstr>
      <vt:lpstr>Blockland</vt:lpstr>
      <vt:lpstr>Brickland</vt:lpstr>
      <vt:lpstr>Tileland</vt:lpstr>
      <vt:lpstr>Slabland</vt:lpstr>
      <vt:lpstr>For your country fill in the following ’Production Possibilities’ from your countries PPC</vt:lpstr>
      <vt:lpstr>Year One…</vt:lpstr>
      <vt:lpstr>Year Two…</vt:lpstr>
      <vt:lpstr>Year Three…</vt:lpstr>
      <vt:lpstr>PowerPoint Presentation</vt:lpstr>
      <vt:lpstr>Keep a Tally below of all of the blocks that you have at the end of each year…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were the Benefits of international trade? (complete the sheet)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if… </vt:lpstr>
      <vt:lpstr>PowerPoint Presentation</vt:lpstr>
      <vt:lpstr>Then…</vt:lpstr>
      <vt:lpstr>What are the disadvantages of international trade? (What, How and for Whom?)</vt:lpstr>
      <vt:lpstr>Create an extra column on the right hand side of your tally chart for YEAR 6 and label this as ‘GDP’. Copy and paste your tally chart below…</vt:lpstr>
      <vt:lpstr>What is the difference between free trade and fair trade?</vt:lpstr>
      <vt:lpstr>How can we facilitate a better system of international trade?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Bish</dc:creator>
  <cp:lastModifiedBy>Microsoft Office User</cp:lastModifiedBy>
  <cp:revision>9</cp:revision>
  <dcterms:created xsi:type="dcterms:W3CDTF">2016-11-16T14:42:19Z</dcterms:created>
  <dcterms:modified xsi:type="dcterms:W3CDTF">2018-06-06T00:37:18Z</dcterms:modified>
</cp:coreProperties>
</file>