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8" r:id="rId3"/>
    <p:sldId id="259" r:id="rId4"/>
    <p:sldId id="264" r:id="rId5"/>
    <p:sldId id="260" r:id="rId6"/>
    <p:sldId id="263" r:id="rId7"/>
    <p:sldId id="267" r:id="rId8"/>
    <p:sldId id="261" r:id="rId9"/>
    <p:sldId id="262" r:id="rId10"/>
    <p:sldId id="268" r:id="rId11"/>
    <p:sldId id="265" r:id="rId12"/>
    <p:sldId id="257" r:id="rId13"/>
    <p:sldId id="269" r:id="rId14"/>
    <p:sldId id="294" r:id="rId15"/>
    <p:sldId id="295" r:id="rId16"/>
    <p:sldId id="296" r:id="rId17"/>
    <p:sldId id="297" r:id="rId18"/>
    <p:sldId id="298" r:id="rId19"/>
    <p:sldId id="280" r:id="rId20"/>
    <p:sldId id="301" r:id="rId21"/>
    <p:sldId id="275" r:id="rId22"/>
    <p:sldId id="291" r:id="rId23"/>
    <p:sldId id="299" r:id="rId24"/>
    <p:sldId id="292" r:id="rId25"/>
    <p:sldId id="300" r:id="rId26"/>
    <p:sldId id="281" r:id="rId27"/>
    <p:sldId id="303"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04"/>
  </p:normalViewPr>
  <p:slideViewPr>
    <p:cSldViewPr snapToGrid="0" snapToObjects="1">
      <p:cViewPr varScale="1">
        <p:scale>
          <a:sx n="118" d="100"/>
          <a:sy n="118"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5B07B-158B-46E4-850A-995D9094A21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D9C96A97-4F50-40CB-9A6B-F06BF18E6E8A}">
      <dgm:prSet phldrT="[Text]" custT="1"/>
      <dgm:spPr>
        <a:solidFill>
          <a:srgbClr val="FAFD91"/>
        </a:solidFill>
      </dgm:spPr>
      <dgm:t>
        <a:bodyPr/>
        <a:lstStyle/>
        <a:p>
          <a:r>
            <a:rPr lang="en-US" sz="2000" dirty="0">
              <a:solidFill>
                <a:schemeClr val="tx1"/>
              </a:solidFill>
            </a:rPr>
            <a:t>How international law impacts on our daily lives </a:t>
          </a:r>
        </a:p>
      </dgm:t>
    </dgm:pt>
    <dgm:pt modelId="{49B38005-CAA6-422F-A527-C7E50824365D}" type="parTrans" cxnId="{9E263327-6997-4215-9233-99D7EBDA77FB}">
      <dgm:prSet/>
      <dgm:spPr/>
      <dgm:t>
        <a:bodyPr/>
        <a:lstStyle/>
        <a:p>
          <a:endParaRPr lang="en-US" sz="2400">
            <a:solidFill>
              <a:schemeClr val="tx1"/>
            </a:solidFill>
          </a:endParaRPr>
        </a:p>
      </dgm:t>
    </dgm:pt>
    <dgm:pt modelId="{99756D0E-1DD2-4E16-813D-EA2EE9746B1D}" type="sibTrans" cxnId="{9E263327-6997-4215-9233-99D7EBDA77FB}">
      <dgm:prSet/>
      <dgm:spPr/>
      <dgm:t>
        <a:bodyPr/>
        <a:lstStyle/>
        <a:p>
          <a:endParaRPr lang="en-US" sz="2400">
            <a:solidFill>
              <a:schemeClr val="tx1"/>
            </a:solidFill>
          </a:endParaRPr>
        </a:p>
      </dgm:t>
    </dgm:pt>
    <dgm:pt modelId="{E61F1D36-C561-467F-9F2D-D33FFB2B69C1}">
      <dgm:prSet phldrT="[Text]" custT="1"/>
      <dgm:spPr>
        <a:solidFill>
          <a:schemeClr val="accent1"/>
        </a:solidFill>
      </dgm:spPr>
      <dgm:t>
        <a:bodyPr/>
        <a:lstStyle/>
        <a:p>
          <a:r>
            <a:rPr lang="en-US" sz="2400" dirty="0">
              <a:solidFill>
                <a:schemeClr val="tx1"/>
              </a:solidFill>
            </a:rPr>
            <a:t>Flying  </a:t>
          </a:r>
        </a:p>
      </dgm:t>
    </dgm:pt>
    <dgm:pt modelId="{6C8148F4-55FB-4E1A-9205-A6ED8BE7AE91}" type="parTrans" cxnId="{3241EF14-FE07-4E58-9A29-1C9CEEAA5618}">
      <dgm:prSet/>
      <dgm:spPr/>
      <dgm:t>
        <a:bodyPr/>
        <a:lstStyle/>
        <a:p>
          <a:endParaRPr lang="en-US" sz="2400">
            <a:solidFill>
              <a:schemeClr val="tx1"/>
            </a:solidFill>
          </a:endParaRPr>
        </a:p>
      </dgm:t>
    </dgm:pt>
    <dgm:pt modelId="{7B13CF2D-6F1A-4F7D-AA2F-560C254F3A97}" type="sibTrans" cxnId="{3241EF14-FE07-4E58-9A29-1C9CEEAA5618}">
      <dgm:prSet/>
      <dgm:spPr/>
      <dgm:t>
        <a:bodyPr/>
        <a:lstStyle/>
        <a:p>
          <a:endParaRPr lang="en-US" sz="2400">
            <a:solidFill>
              <a:schemeClr val="tx1"/>
            </a:solidFill>
          </a:endParaRPr>
        </a:p>
      </dgm:t>
    </dgm:pt>
    <dgm:pt modelId="{9C98EC0E-8408-4555-8930-ADA4F7DFE91C}">
      <dgm:prSet phldrT="[Text]" custT="1"/>
      <dgm:spPr>
        <a:solidFill>
          <a:schemeClr val="accent1"/>
        </a:solidFill>
      </dgm:spPr>
      <dgm:t>
        <a:bodyPr/>
        <a:lstStyle/>
        <a:p>
          <a:r>
            <a:rPr lang="en-US" sz="2400">
              <a:solidFill>
                <a:schemeClr val="tx1"/>
              </a:solidFill>
            </a:rPr>
            <a:t>Post</a:t>
          </a:r>
        </a:p>
      </dgm:t>
    </dgm:pt>
    <dgm:pt modelId="{B0C39FC6-B600-4E96-8EF6-5C5189DD1957}" type="parTrans" cxnId="{E6ECE16B-F96B-4474-A7AF-7A9966B1085F}">
      <dgm:prSet/>
      <dgm:spPr/>
      <dgm:t>
        <a:bodyPr/>
        <a:lstStyle/>
        <a:p>
          <a:endParaRPr lang="en-US" sz="2400">
            <a:solidFill>
              <a:schemeClr val="tx1"/>
            </a:solidFill>
          </a:endParaRPr>
        </a:p>
      </dgm:t>
    </dgm:pt>
    <dgm:pt modelId="{A34240C9-31E0-475D-978D-D796A40F8B02}" type="sibTrans" cxnId="{E6ECE16B-F96B-4474-A7AF-7A9966B1085F}">
      <dgm:prSet/>
      <dgm:spPr/>
      <dgm:t>
        <a:bodyPr/>
        <a:lstStyle/>
        <a:p>
          <a:endParaRPr lang="en-US" sz="2400">
            <a:solidFill>
              <a:schemeClr val="tx1"/>
            </a:solidFill>
          </a:endParaRPr>
        </a:p>
      </dgm:t>
    </dgm:pt>
    <dgm:pt modelId="{032F9151-7691-4FFD-89AC-567C38C7211F}">
      <dgm:prSet phldrT="[Text]" custT="1"/>
      <dgm:spPr>
        <a:solidFill>
          <a:schemeClr val="accent1"/>
        </a:solidFill>
      </dgm:spPr>
      <dgm:t>
        <a:bodyPr/>
        <a:lstStyle/>
        <a:p>
          <a:r>
            <a:rPr lang="en-US" sz="2400">
              <a:solidFill>
                <a:schemeClr val="tx1"/>
              </a:solidFill>
            </a:rPr>
            <a:t>Car Safety </a:t>
          </a:r>
        </a:p>
      </dgm:t>
    </dgm:pt>
    <dgm:pt modelId="{13F93E06-5B4C-4218-A72C-69ADD005FF46}" type="parTrans" cxnId="{D3E02395-7565-4B37-A404-8475C967E5E8}">
      <dgm:prSet/>
      <dgm:spPr/>
      <dgm:t>
        <a:bodyPr/>
        <a:lstStyle/>
        <a:p>
          <a:endParaRPr lang="en-US" sz="2400">
            <a:solidFill>
              <a:schemeClr val="tx1"/>
            </a:solidFill>
          </a:endParaRPr>
        </a:p>
      </dgm:t>
    </dgm:pt>
    <dgm:pt modelId="{64D34C6D-2550-4F44-913E-15611776C941}" type="sibTrans" cxnId="{D3E02395-7565-4B37-A404-8475C967E5E8}">
      <dgm:prSet/>
      <dgm:spPr/>
      <dgm:t>
        <a:bodyPr/>
        <a:lstStyle/>
        <a:p>
          <a:endParaRPr lang="en-US" sz="2400">
            <a:solidFill>
              <a:schemeClr val="tx1"/>
            </a:solidFill>
          </a:endParaRPr>
        </a:p>
      </dgm:t>
    </dgm:pt>
    <dgm:pt modelId="{AFCF093C-9456-4199-B5C4-57F1B52594AB}">
      <dgm:prSet phldrT="[Text]" custT="1"/>
      <dgm:spPr>
        <a:solidFill>
          <a:schemeClr val="accent1"/>
        </a:solidFill>
      </dgm:spPr>
      <dgm:t>
        <a:bodyPr/>
        <a:lstStyle/>
        <a:p>
          <a:r>
            <a:rPr lang="en-US" sz="2400">
              <a:solidFill>
                <a:schemeClr val="tx1"/>
              </a:solidFill>
            </a:rPr>
            <a:t>Adoption </a:t>
          </a:r>
        </a:p>
      </dgm:t>
    </dgm:pt>
    <dgm:pt modelId="{6CD4C182-2FFA-49EA-A162-404BAD7BF82F}" type="parTrans" cxnId="{E5CB70CD-42EB-41FA-9C00-666E42EF6908}">
      <dgm:prSet/>
      <dgm:spPr/>
      <dgm:t>
        <a:bodyPr/>
        <a:lstStyle/>
        <a:p>
          <a:endParaRPr lang="en-US" sz="2400">
            <a:solidFill>
              <a:schemeClr val="tx1"/>
            </a:solidFill>
          </a:endParaRPr>
        </a:p>
      </dgm:t>
    </dgm:pt>
    <dgm:pt modelId="{D673497F-E612-4426-A6FA-60F58D1DE89A}" type="sibTrans" cxnId="{E5CB70CD-42EB-41FA-9C00-666E42EF6908}">
      <dgm:prSet/>
      <dgm:spPr/>
      <dgm:t>
        <a:bodyPr/>
        <a:lstStyle/>
        <a:p>
          <a:endParaRPr lang="en-US" sz="2400">
            <a:solidFill>
              <a:schemeClr val="tx1"/>
            </a:solidFill>
          </a:endParaRPr>
        </a:p>
      </dgm:t>
    </dgm:pt>
    <dgm:pt modelId="{9AE7246E-381F-47CC-B4B6-4F88F1C1E47E}">
      <dgm:prSet phldrT="[Text]" custT="1"/>
      <dgm:spPr>
        <a:solidFill>
          <a:schemeClr val="accent1"/>
        </a:solidFill>
      </dgm:spPr>
      <dgm:t>
        <a:bodyPr/>
        <a:lstStyle/>
        <a:p>
          <a:r>
            <a:rPr lang="en-US" sz="2400" dirty="0">
              <a:solidFill>
                <a:schemeClr val="tx1"/>
              </a:solidFill>
            </a:rPr>
            <a:t>GPS and other phone apps </a:t>
          </a:r>
        </a:p>
      </dgm:t>
    </dgm:pt>
    <dgm:pt modelId="{F9B77B77-F691-42A1-8DF8-4E746750AD99}" type="parTrans" cxnId="{128321F6-80F3-4F62-A583-0A68643F6C4C}">
      <dgm:prSet/>
      <dgm:spPr/>
      <dgm:t>
        <a:bodyPr/>
        <a:lstStyle/>
        <a:p>
          <a:endParaRPr lang="en-US" sz="2400">
            <a:solidFill>
              <a:schemeClr val="tx1"/>
            </a:solidFill>
          </a:endParaRPr>
        </a:p>
      </dgm:t>
    </dgm:pt>
    <dgm:pt modelId="{6E56B4B5-9186-44E0-8F73-743989459FFF}" type="sibTrans" cxnId="{128321F6-80F3-4F62-A583-0A68643F6C4C}">
      <dgm:prSet/>
      <dgm:spPr/>
      <dgm:t>
        <a:bodyPr/>
        <a:lstStyle/>
        <a:p>
          <a:endParaRPr lang="en-US" sz="2400">
            <a:solidFill>
              <a:schemeClr val="tx1"/>
            </a:solidFill>
          </a:endParaRPr>
        </a:p>
      </dgm:t>
    </dgm:pt>
    <dgm:pt modelId="{F092A82F-CBDA-477F-B375-E5298FDD0B76}">
      <dgm:prSet phldrT="[Text]" custT="1"/>
      <dgm:spPr>
        <a:solidFill>
          <a:schemeClr val="accent1"/>
        </a:solidFill>
      </dgm:spPr>
      <dgm:t>
        <a:bodyPr/>
        <a:lstStyle/>
        <a:p>
          <a:r>
            <a:rPr lang="en-US" sz="2400">
              <a:solidFill>
                <a:schemeClr val="tx1"/>
              </a:solidFill>
            </a:rPr>
            <a:t>Trading fresh food </a:t>
          </a:r>
        </a:p>
      </dgm:t>
    </dgm:pt>
    <dgm:pt modelId="{15CEC371-BAF6-424A-90F5-0F958E3B1B44}" type="parTrans" cxnId="{B3C487D1-192A-4C32-B5EC-23688231EA7A}">
      <dgm:prSet/>
      <dgm:spPr/>
      <dgm:t>
        <a:bodyPr/>
        <a:lstStyle/>
        <a:p>
          <a:endParaRPr lang="en-US" sz="2400">
            <a:solidFill>
              <a:schemeClr val="tx1"/>
            </a:solidFill>
          </a:endParaRPr>
        </a:p>
      </dgm:t>
    </dgm:pt>
    <dgm:pt modelId="{9776EE25-C14E-4D16-ADD4-4D6B9C38BC9B}" type="sibTrans" cxnId="{B3C487D1-192A-4C32-B5EC-23688231EA7A}">
      <dgm:prSet/>
      <dgm:spPr/>
      <dgm:t>
        <a:bodyPr/>
        <a:lstStyle/>
        <a:p>
          <a:endParaRPr lang="en-US" sz="2400">
            <a:solidFill>
              <a:schemeClr val="tx1"/>
            </a:solidFill>
          </a:endParaRPr>
        </a:p>
      </dgm:t>
    </dgm:pt>
    <dgm:pt modelId="{6E14AB5F-8057-40B9-95A2-9295117A3E0F}">
      <dgm:prSet phldrT="[Text]" custT="1"/>
      <dgm:spPr/>
      <dgm:t>
        <a:bodyPr/>
        <a:lstStyle/>
        <a:p>
          <a:endParaRPr lang="en-US"/>
        </a:p>
      </dgm:t>
    </dgm:pt>
    <dgm:pt modelId="{6FEF41B4-0ED2-4120-82DC-C6040DE339E0}" type="parTrans" cxnId="{D2C820A7-3C7E-4814-88E8-D2786CB5A982}">
      <dgm:prSet/>
      <dgm:spPr/>
      <dgm:t>
        <a:bodyPr/>
        <a:lstStyle/>
        <a:p>
          <a:endParaRPr lang="en-US" sz="2400">
            <a:solidFill>
              <a:schemeClr val="tx1"/>
            </a:solidFill>
          </a:endParaRPr>
        </a:p>
      </dgm:t>
    </dgm:pt>
    <dgm:pt modelId="{DB46C86C-C3D9-4557-9381-172E12BFBACC}" type="sibTrans" cxnId="{D2C820A7-3C7E-4814-88E8-D2786CB5A982}">
      <dgm:prSet/>
      <dgm:spPr/>
      <dgm:t>
        <a:bodyPr/>
        <a:lstStyle/>
        <a:p>
          <a:endParaRPr lang="en-US" sz="2400">
            <a:solidFill>
              <a:schemeClr val="tx1"/>
            </a:solidFill>
          </a:endParaRPr>
        </a:p>
      </dgm:t>
    </dgm:pt>
    <dgm:pt modelId="{CD4130B8-A133-4A50-9DA8-CA348DFD6F7C}" type="pres">
      <dgm:prSet presAssocID="{3325B07B-158B-46E4-850A-995D9094A21A}" presName="Name0" presStyleCnt="0">
        <dgm:presLayoutVars>
          <dgm:chMax val="1"/>
          <dgm:chPref val="1"/>
          <dgm:dir/>
          <dgm:animOne val="branch"/>
          <dgm:animLvl val="lvl"/>
        </dgm:presLayoutVars>
      </dgm:prSet>
      <dgm:spPr/>
    </dgm:pt>
    <dgm:pt modelId="{DCC9EBE6-EB92-451D-A9ED-5EF15E03DB1B}" type="pres">
      <dgm:prSet presAssocID="{D9C96A97-4F50-40CB-9A6B-F06BF18E6E8A}" presName="Parent" presStyleLbl="node0" presStyleIdx="0" presStyleCnt="1">
        <dgm:presLayoutVars>
          <dgm:chMax val="6"/>
          <dgm:chPref val="6"/>
        </dgm:presLayoutVars>
      </dgm:prSet>
      <dgm:spPr/>
    </dgm:pt>
    <dgm:pt modelId="{42DAF2CD-3912-45F0-932B-88EA13C061FC}" type="pres">
      <dgm:prSet presAssocID="{E61F1D36-C561-467F-9F2D-D33FFB2B69C1}" presName="Accent1" presStyleCnt="0"/>
      <dgm:spPr/>
    </dgm:pt>
    <dgm:pt modelId="{65E3A76B-95C6-4440-9A25-2F4D73FF982B}" type="pres">
      <dgm:prSet presAssocID="{E61F1D36-C561-467F-9F2D-D33FFB2B69C1}" presName="Accent" presStyleLbl="bgShp" presStyleIdx="0" presStyleCnt="6"/>
      <dgm:spPr/>
    </dgm:pt>
    <dgm:pt modelId="{D2F349D0-CED7-40B2-84BB-0628F2EB34DB}" type="pres">
      <dgm:prSet presAssocID="{E61F1D36-C561-467F-9F2D-D33FFB2B69C1}" presName="Child1" presStyleLbl="node1" presStyleIdx="0" presStyleCnt="6" custLinFactNeighborX="866" custLinFactNeighborY="-3001">
        <dgm:presLayoutVars>
          <dgm:chMax val="0"/>
          <dgm:chPref val="0"/>
          <dgm:bulletEnabled val="1"/>
        </dgm:presLayoutVars>
      </dgm:prSet>
      <dgm:spPr/>
    </dgm:pt>
    <dgm:pt modelId="{EF172788-9A06-419F-901A-0691290D575D}" type="pres">
      <dgm:prSet presAssocID="{9C98EC0E-8408-4555-8930-ADA4F7DFE91C}" presName="Accent2" presStyleCnt="0"/>
      <dgm:spPr/>
    </dgm:pt>
    <dgm:pt modelId="{6B3BCE73-2188-45D4-BC6C-18CFF4B0B887}" type="pres">
      <dgm:prSet presAssocID="{9C98EC0E-8408-4555-8930-ADA4F7DFE91C}" presName="Accent" presStyleLbl="bgShp" presStyleIdx="1" presStyleCnt="6"/>
      <dgm:spPr/>
    </dgm:pt>
    <dgm:pt modelId="{FE862098-B8E0-4EA6-8E54-29747D4BCD63}" type="pres">
      <dgm:prSet presAssocID="{9C98EC0E-8408-4555-8930-ADA4F7DFE91C}" presName="Child2" presStyleLbl="node1" presStyleIdx="1" presStyleCnt="6">
        <dgm:presLayoutVars>
          <dgm:chMax val="0"/>
          <dgm:chPref val="0"/>
          <dgm:bulletEnabled val="1"/>
        </dgm:presLayoutVars>
      </dgm:prSet>
      <dgm:spPr/>
    </dgm:pt>
    <dgm:pt modelId="{2C7D1A15-02D4-4EFA-845F-553E0DDEB406}" type="pres">
      <dgm:prSet presAssocID="{032F9151-7691-4FFD-89AC-567C38C7211F}" presName="Accent3" presStyleCnt="0"/>
      <dgm:spPr/>
    </dgm:pt>
    <dgm:pt modelId="{656FD040-B261-49F0-B956-C3131AEDC920}" type="pres">
      <dgm:prSet presAssocID="{032F9151-7691-4FFD-89AC-567C38C7211F}" presName="Accent" presStyleLbl="bgShp" presStyleIdx="2" presStyleCnt="6"/>
      <dgm:spPr/>
    </dgm:pt>
    <dgm:pt modelId="{0E8B22B0-A350-4493-A6CD-DBE42A4D8DBF}" type="pres">
      <dgm:prSet presAssocID="{032F9151-7691-4FFD-89AC-567C38C7211F}" presName="Child3" presStyleLbl="node1" presStyleIdx="2" presStyleCnt="6">
        <dgm:presLayoutVars>
          <dgm:chMax val="0"/>
          <dgm:chPref val="0"/>
          <dgm:bulletEnabled val="1"/>
        </dgm:presLayoutVars>
      </dgm:prSet>
      <dgm:spPr/>
    </dgm:pt>
    <dgm:pt modelId="{D504AB92-565E-4001-92F0-A04577844869}" type="pres">
      <dgm:prSet presAssocID="{AFCF093C-9456-4199-B5C4-57F1B52594AB}" presName="Accent4" presStyleCnt="0"/>
      <dgm:spPr/>
    </dgm:pt>
    <dgm:pt modelId="{3FBE3A93-09A4-458B-8BF3-1CE786AA8AA8}" type="pres">
      <dgm:prSet presAssocID="{AFCF093C-9456-4199-B5C4-57F1B52594AB}" presName="Accent" presStyleLbl="bgShp" presStyleIdx="3" presStyleCnt="6"/>
      <dgm:spPr/>
    </dgm:pt>
    <dgm:pt modelId="{414B4D8F-48A5-4BBF-8F21-F05B662C81A3}" type="pres">
      <dgm:prSet presAssocID="{AFCF093C-9456-4199-B5C4-57F1B52594AB}" presName="Child4" presStyleLbl="node1" presStyleIdx="3" presStyleCnt="6">
        <dgm:presLayoutVars>
          <dgm:chMax val="0"/>
          <dgm:chPref val="0"/>
          <dgm:bulletEnabled val="1"/>
        </dgm:presLayoutVars>
      </dgm:prSet>
      <dgm:spPr/>
    </dgm:pt>
    <dgm:pt modelId="{C305CD19-0D95-41DF-BB99-4A5E4F37CAA4}" type="pres">
      <dgm:prSet presAssocID="{9AE7246E-381F-47CC-B4B6-4F88F1C1E47E}" presName="Accent5" presStyleCnt="0"/>
      <dgm:spPr/>
    </dgm:pt>
    <dgm:pt modelId="{DD2E6B07-1E3C-49DE-B5F6-1D589EF508E2}" type="pres">
      <dgm:prSet presAssocID="{9AE7246E-381F-47CC-B4B6-4F88F1C1E47E}" presName="Accent" presStyleLbl="bgShp" presStyleIdx="4" presStyleCnt="6"/>
      <dgm:spPr/>
    </dgm:pt>
    <dgm:pt modelId="{0F0FB5F5-E69A-41CF-936B-59E53AE78140}" type="pres">
      <dgm:prSet presAssocID="{9AE7246E-381F-47CC-B4B6-4F88F1C1E47E}" presName="Child5" presStyleLbl="node1" presStyleIdx="4" presStyleCnt="6">
        <dgm:presLayoutVars>
          <dgm:chMax val="0"/>
          <dgm:chPref val="0"/>
          <dgm:bulletEnabled val="1"/>
        </dgm:presLayoutVars>
      </dgm:prSet>
      <dgm:spPr/>
    </dgm:pt>
    <dgm:pt modelId="{59DED63F-B6DC-4744-A4AE-B56792C3EBD0}" type="pres">
      <dgm:prSet presAssocID="{F092A82F-CBDA-477F-B375-E5298FDD0B76}" presName="Accent6" presStyleCnt="0"/>
      <dgm:spPr/>
    </dgm:pt>
    <dgm:pt modelId="{BD657C80-078D-4360-8D5B-D81435590D76}" type="pres">
      <dgm:prSet presAssocID="{F092A82F-CBDA-477F-B375-E5298FDD0B76}" presName="Accent" presStyleLbl="bgShp" presStyleIdx="5" presStyleCnt="6"/>
      <dgm:spPr/>
    </dgm:pt>
    <dgm:pt modelId="{F09A83BE-EE97-4616-9521-1CF202A9E0C6}" type="pres">
      <dgm:prSet presAssocID="{F092A82F-CBDA-477F-B375-E5298FDD0B76}" presName="Child6" presStyleLbl="node1" presStyleIdx="5" presStyleCnt="6">
        <dgm:presLayoutVars>
          <dgm:chMax val="0"/>
          <dgm:chPref val="0"/>
          <dgm:bulletEnabled val="1"/>
        </dgm:presLayoutVars>
      </dgm:prSet>
      <dgm:spPr/>
    </dgm:pt>
  </dgm:ptLst>
  <dgm:cxnLst>
    <dgm:cxn modelId="{3241EF14-FE07-4E58-9A29-1C9CEEAA5618}" srcId="{D9C96A97-4F50-40CB-9A6B-F06BF18E6E8A}" destId="{E61F1D36-C561-467F-9F2D-D33FFB2B69C1}" srcOrd="0" destOrd="0" parTransId="{6C8148F4-55FB-4E1A-9205-A6ED8BE7AE91}" sibTransId="{7B13CF2D-6F1A-4F7D-AA2F-560C254F3A97}"/>
    <dgm:cxn modelId="{9E263327-6997-4215-9233-99D7EBDA77FB}" srcId="{3325B07B-158B-46E4-850A-995D9094A21A}" destId="{D9C96A97-4F50-40CB-9A6B-F06BF18E6E8A}" srcOrd="0" destOrd="0" parTransId="{49B38005-CAA6-422F-A527-C7E50824365D}" sibTransId="{99756D0E-1DD2-4E16-813D-EA2EE9746B1D}"/>
    <dgm:cxn modelId="{E097A629-D467-4561-859A-1B737B38024F}" type="presOf" srcId="{9C98EC0E-8408-4555-8930-ADA4F7DFE91C}" destId="{FE862098-B8E0-4EA6-8E54-29747D4BCD63}" srcOrd="0" destOrd="0" presId="urn:microsoft.com/office/officeart/2011/layout/HexagonRadial"/>
    <dgm:cxn modelId="{3FA17352-734E-46AC-8B45-7F1B1178A885}" type="presOf" srcId="{032F9151-7691-4FFD-89AC-567C38C7211F}" destId="{0E8B22B0-A350-4493-A6CD-DBE42A4D8DBF}" srcOrd="0" destOrd="0" presId="urn:microsoft.com/office/officeart/2011/layout/HexagonRadial"/>
    <dgm:cxn modelId="{71CA9D67-63B2-4407-AD4A-99D236FD74B4}" type="presOf" srcId="{F092A82F-CBDA-477F-B375-E5298FDD0B76}" destId="{F09A83BE-EE97-4616-9521-1CF202A9E0C6}" srcOrd="0" destOrd="0" presId="urn:microsoft.com/office/officeart/2011/layout/HexagonRadial"/>
    <dgm:cxn modelId="{80F2736A-FD30-4AFC-B7D0-7402830F0906}" type="presOf" srcId="{9AE7246E-381F-47CC-B4B6-4F88F1C1E47E}" destId="{0F0FB5F5-E69A-41CF-936B-59E53AE78140}" srcOrd="0" destOrd="0" presId="urn:microsoft.com/office/officeart/2011/layout/HexagonRadial"/>
    <dgm:cxn modelId="{E6ECE16B-F96B-4474-A7AF-7A9966B1085F}" srcId="{D9C96A97-4F50-40CB-9A6B-F06BF18E6E8A}" destId="{9C98EC0E-8408-4555-8930-ADA4F7DFE91C}" srcOrd="1" destOrd="0" parTransId="{B0C39FC6-B600-4E96-8EF6-5C5189DD1957}" sibTransId="{A34240C9-31E0-475D-978D-D796A40F8B02}"/>
    <dgm:cxn modelId="{46EE447B-4EC5-44CF-8E4F-FA67CF8EF4A2}" type="presOf" srcId="{D9C96A97-4F50-40CB-9A6B-F06BF18E6E8A}" destId="{DCC9EBE6-EB92-451D-A9ED-5EF15E03DB1B}" srcOrd="0" destOrd="0" presId="urn:microsoft.com/office/officeart/2011/layout/HexagonRadial"/>
    <dgm:cxn modelId="{CC817A8D-76E6-4469-B786-09A57AF9E3BC}" type="presOf" srcId="{3325B07B-158B-46E4-850A-995D9094A21A}" destId="{CD4130B8-A133-4A50-9DA8-CA348DFD6F7C}" srcOrd="0" destOrd="0" presId="urn:microsoft.com/office/officeart/2011/layout/HexagonRadial"/>
    <dgm:cxn modelId="{D3E02395-7565-4B37-A404-8475C967E5E8}" srcId="{D9C96A97-4F50-40CB-9A6B-F06BF18E6E8A}" destId="{032F9151-7691-4FFD-89AC-567C38C7211F}" srcOrd="2" destOrd="0" parTransId="{13F93E06-5B4C-4218-A72C-69ADD005FF46}" sibTransId="{64D34C6D-2550-4F44-913E-15611776C941}"/>
    <dgm:cxn modelId="{6BF1B5A6-C843-4912-B073-76EEAD333430}" type="presOf" srcId="{E61F1D36-C561-467F-9F2D-D33FFB2B69C1}" destId="{D2F349D0-CED7-40B2-84BB-0628F2EB34DB}" srcOrd="0" destOrd="0" presId="urn:microsoft.com/office/officeart/2011/layout/HexagonRadial"/>
    <dgm:cxn modelId="{D2C820A7-3C7E-4814-88E8-D2786CB5A982}" srcId="{D9C96A97-4F50-40CB-9A6B-F06BF18E6E8A}" destId="{6E14AB5F-8057-40B9-95A2-9295117A3E0F}" srcOrd="6" destOrd="0" parTransId="{6FEF41B4-0ED2-4120-82DC-C6040DE339E0}" sibTransId="{DB46C86C-C3D9-4557-9381-172E12BFBACC}"/>
    <dgm:cxn modelId="{BDF337C9-DFB6-4972-BFF9-61487EC1D7DB}" type="presOf" srcId="{AFCF093C-9456-4199-B5C4-57F1B52594AB}" destId="{414B4D8F-48A5-4BBF-8F21-F05B662C81A3}" srcOrd="0" destOrd="0" presId="urn:microsoft.com/office/officeart/2011/layout/HexagonRadial"/>
    <dgm:cxn modelId="{E5CB70CD-42EB-41FA-9C00-666E42EF6908}" srcId="{D9C96A97-4F50-40CB-9A6B-F06BF18E6E8A}" destId="{AFCF093C-9456-4199-B5C4-57F1B52594AB}" srcOrd="3" destOrd="0" parTransId="{6CD4C182-2FFA-49EA-A162-404BAD7BF82F}" sibTransId="{D673497F-E612-4426-A6FA-60F58D1DE89A}"/>
    <dgm:cxn modelId="{B3C487D1-192A-4C32-B5EC-23688231EA7A}" srcId="{D9C96A97-4F50-40CB-9A6B-F06BF18E6E8A}" destId="{F092A82F-CBDA-477F-B375-E5298FDD0B76}" srcOrd="5" destOrd="0" parTransId="{15CEC371-BAF6-424A-90F5-0F958E3B1B44}" sibTransId="{9776EE25-C14E-4D16-ADD4-4D6B9C38BC9B}"/>
    <dgm:cxn modelId="{128321F6-80F3-4F62-A583-0A68643F6C4C}" srcId="{D9C96A97-4F50-40CB-9A6B-F06BF18E6E8A}" destId="{9AE7246E-381F-47CC-B4B6-4F88F1C1E47E}" srcOrd="4" destOrd="0" parTransId="{F9B77B77-F691-42A1-8DF8-4E746750AD99}" sibTransId="{6E56B4B5-9186-44E0-8F73-743989459FFF}"/>
    <dgm:cxn modelId="{91AD959C-C723-41DC-A36C-570F6A11DA8D}" type="presParOf" srcId="{CD4130B8-A133-4A50-9DA8-CA348DFD6F7C}" destId="{DCC9EBE6-EB92-451D-A9ED-5EF15E03DB1B}" srcOrd="0" destOrd="0" presId="urn:microsoft.com/office/officeart/2011/layout/HexagonRadial"/>
    <dgm:cxn modelId="{DC897F93-5ED7-48B6-8068-5549A909DA01}" type="presParOf" srcId="{CD4130B8-A133-4A50-9DA8-CA348DFD6F7C}" destId="{42DAF2CD-3912-45F0-932B-88EA13C061FC}" srcOrd="1" destOrd="0" presId="urn:microsoft.com/office/officeart/2011/layout/HexagonRadial"/>
    <dgm:cxn modelId="{6333019D-7712-40DB-BDA0-4D080DEF72D8}" type="presParOf" srcId="{42DAF2CD-3912-45F0-932B-88EA13C061FC}" destId="{65E3A76B-95C6-4440-9A25-2F4D73FF982B}" srcOrd="0" destOrd="0" presId="urn:microsoft.com/office/officeart/2011/layout/HexagonRadial"/>
    <dgm:cxn modelId="{3ABC418A-5A33-4E05-AA13-659420022BAA}" type="presParOf" srcId="{CD4130B8-A133-4A50-9DA8-CA348DFD6F7C}" destId="{D2F349D0-CED7-40B2-84BB-0628F2EB34DB}" srcOrd="2" destOrd="0" presId="urn:microsoft.com/office/officeart/2011/layout/HexagonRadial"/>
    <dgm:cxn modelId="{601D5AD6-7E56-4F50-A5D2-317B0FC2FAAC}" type="presParOf" srcId="{CD4130B8-A133-4A50-9DA8-CA348DFD6F7C}" destId="{EF172788-9A06-419F-901A-0691290D575D}" srcOrd="3" destOrd="0" presId="urn:microsoft.com/office/officeart/2011/layout/HexagonRadial"/>
    <dgm:cxn modelId="{EDD425EE-228C-4866-9E38-9A2A660DB83D}" type="presParOf" srcId="{EF172788-9A06-419F-901A-0691290D575D}" destId="{6B3BCE73-2188-45D4-BC6C-18CFF4B0B887}" srcOrd="0" destOrd="0" presId="urn:microsoft.com/office/officeart/2011/layout/HexagonRadial"/>
    <dgm:cxn modelId="{86A343E1-8A1B-4F9D-9799-8E356A87C46F}" type="presParOf" srcId="{CD4130B8-A133-4A50-9DA8-CA348DFD6F7C}" destId="{FE862098-B8E0-4EA6-8E54-29747D4BCD63}" srcOrd="4" destOrd="0" presId="urn:microsoft.com/office/officeart/2011/layout/HexagonRadial"/>
    <dgm:cxn modelId="{A75280D1-6162-443D-A41F-2CC061477327}" type="presParOf" srcId="{CD4130B8-A133-4A50-9DA8-CA348DFD6F7C}" destId="{2C7D1A15-02D4-4EFA-845F-553E0DDEB406}" srcOrd="5" destOrd="0" presId="urn:microsoft.com/office/officeart/2011/layout/HexagonRadial"/>
    <dgm:cxn modelId="{7BF4C5A3-8E3F-4EDF-8AD4-93A7FAD425C6}" type="presParOf" srcId="{2C7D1A15-02D4-4EFA-845F-553E0DDEB406}" destId="{656FD040-B261-49F0-B956-C3131AEDC920}" srcOrd="0" destOrd="0" presId="urn:microsoft.com/office/officeart/2011/layout/HexagonRadial"/>
    <dgm:cxn modelId="{7D75A8E6-9947-47C6-9CF4-4BEC1DAF5BA3}" type="presParOf" srcId="{CD4130B8-A133-4A50-9DA8-CA348DFD6F7C}" destId="{0E8B22B0-A350-4493-A6CD-DBE42A4D8DBF}" srcOrd="6" destOrd="0" presId="urn:microsoft.com/office/officeart/2011/layout/HexagonRadial"/>
    <dgm:cxn modelId="{3E8699D4-256C-40AB-B484-7376C9F048AF}" type="presParOf" srcId="{CD4130B8-A133-4A50-9DA8-CA348DFD6F7C}" destId="{D504AB92-565E-4001-92F0-A04577844869}" srcOrd="7" destOrd="0" presId="urn:microsoft.com/office/officeart/2011/layout/HexagonRadial"/>
    <dgm:cxn modelId="{3C14A6AC-95B2-46D4-8A1E-67B98495B7FF}" type="presParOf" srcId="{D504AB92-565E-4001-92F0-A04577844869}" destId="{3FBE3A93-09A4-458B-8BF3-1CE786AA8AA8}" srcOrd="0" destOrd="0" presId="urn:microsoft.com/office/officeart/2011/layout/HexagonRadial"/>
    <dgm:cxn modelId="{CD2A938D-E704-47F5-A38B-30F14FDCF353}" type="presParOf" srcId="{CD4130B8-A133-4A50-9DA8-CA348DFD6F7C}" destId="{414B4D8F-48A5-4BBF-8F21-F05B662C81A3}" srcOrd="8" destOrd="0" presId="urn:microsoft.com/office/officeart/2011/layout/HexagonRadial"/>
    <dgm:cxn modelId="{00BE4094-8455-49DD-AA96-901763102007}" type="presParOf" srcId="{CD4130B8-A133-4A50-9DA8-CA348DFD6F7C}" destId="{C305CD19-0D95-41DF-BB99-4A5E4F37CAA4}" srcOrd="9" destOrd="0" presId="urn:microsoft.com/office/officeart/2011/layout/HexagonRadial"/>
    <dgm:cxn modelId="{129E5A08-7291-4547-A97C-B7609E6EE983}" type="presParOf" srcId="{C305CD19-0D95-41DF-BB99-4A5E4F37CAA4}" destId="{DD2E6B07-1E3C-49DE-B5F6-1D589EF508E2}" srcOrd="0" destOrd="0" presId="urn:microsoft.com/office/officeart/2011/layout/HexagonRadial"/>
    <dgm:cxn modelId="{D9F2BE92-C50F-4114-8022-6C3370AD2DEA}" type="presParOf" srcId="{CD4130B8-A133-4A50-9DA8-CA348DFD6F7C}" destId="{0F0FB5F5-E69A-41CF-936B-59E53AE78140}" srcOrd="10" destOrd="0" presId="urn:microsoft.com/office/officeart/2011/layout/HexagonRadial"/>
    <dgm:cxn modelId="{B4F0967D-9283-45B7-9C72-3F7B9FB9457A}" type="presParOf" srcId="{CD4130B8-A133-4A50-9DA8-CA348DFD6F7C}" destId="{59DED63F-B6DC-4744-A4AE-B56792C3EBD0}" srcOrd="11" destOrd="0" presId="urn:microsoft.com/office/officeart/2011/layout/HexagonRadial"/>
    <dgm:cxn modelId="{AAA896A0-610D-4E11-A97C-6AB4FFB849AA}" type="presParOf" srcId="{59DED63F-B6DC-4744-A4AE-B56792C3EBD0}" destId="{BD657C80-078D-4360-8D5B-D81435590D76}" srcOrd="0" destOrd="0" presId="urn:microsoft.com/office/officeart/2011/layout/HexagonRadial"/>
    <dgm:cxn modelId="{B9991EA1-D507-40EE-BD97-B108B85C2561}" type="presParOf" srcId="{CD4130B8-A133-4A50-9DA8-CA348DFD6F7C}" destId="{F09A83BE-EE97-4616-9521-1CF202A9E0C6}" srcOrd="12" destOrd="0" presId="urn:microsoft.com/office/officeart/2011/layout/HexagonRadial"/>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9EBE6-EB92-451D-A9ED-5EF15E03DB1B}">
      <dsp:nvSpPr>
        <dsp:cNvPr id="0" name=""/>
        <dsp:cNvSpPr/>
      </dsp:nvSpPr>
      <dsp:spPr>
        <a:xfrm>
          <a:off x="3603864" y="1901521"/>
          <a:ext cx="2416916" cy="2090730"/>
        </a:xfrm>
        <a:prstGeom prst="hexagon">
          <a:avLst>
            <a:gd name="adj" fmla="val 28570"/>
            <a:gd name="vf" fmla="val 115470"/>
          </a:avLst>
        </a:prstGeom>
        <a:solidFill>
          <a:srgbClr val="FAFD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How international law impacts on our daily lives </a:t>
          </a:r>
        </a:p>
      </dsp:txBody>
      <dsp:txXfrm>
        <a:off x="4004381" y="2247984"/>
        <a:ext cx="1615882" cy="1397804"/>
      </dsp:txXfrm>
    </dsp:sp>
    <dsp:sp modelId="{6B3BCE73-2188-45D4-BC6C-18CFF4B0B887}">
      <dsp:nvSpPr>
        <dsp:cNvPr id="0" name=""/>
        <dsp:cNvSpPr/>
      </dsp:nvSpPr>
      <dsp:spPr>
        <a:xfrm>
          <a:off x="5117318" y="901247"/>
          <a:ext cx="911895" cy="78571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F349D0-CED7-40B2-84BB-0628F2EB34DB}">
      <dsp:nvSpPr>
        <dsp:cNvPr id="0" name=""/>
        <dsp:cNvSpPr/>
      </dsp:nvSpPr>
      <dsp:spPr>
        <a:xfrm>
          <a:off x="3843650" y="0"/>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Flying  </a:t>
          </a:r>
        </a:p>
      </dsp:txBody>
      <dsp:txXfrm>
        <a:off x="4171885" y="283962"/>
        <a:ext cx="1324175" cy="1145567"/>
      </dsp:txXfrm>
    </dsp:sp>
    <dsp:sp modelId="{656FD040-B261-49F0-B956-C3131AEDC920}">
      <dsp:nvSpPr>
        <dsp:cNvPr id="0" name=""/>
        <dsp:cNvSpPr/>
      </dsp:nvSpPr>
      <dsp:spPr>
        <a:xfrm>
          <a:off x="6181571" y="2370122"/>
          <a:ext cx="911895" cy="78571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62098-B8E0-4EA6-8E54-29747D4BCD63}">
      <dsp:nvSpPr>
        <dsp:cNvPr id="0" name=""/>
        <dsp:cNvSpPr/>
      </dsp:nvSpPr>
      <dsp:spPr>
        <a:xfrm>
          <a:off x="5642979" y="1053911"/>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Post</a:t>
          </a:r>
        </a:p>
      </dsp:txBody>
      <dsp:txXfrm>
        <a:off x="5971214" y="1337873"/>
        <a:ext cx="1324175" cy="1145567"/>
      </dsp:txXfrm>
    </dsp:sp>
    <dsp:sp modelId="{3FBE3A93-09A4-458B-8BF3-1CE786AA8AA8}">
      <dsp:nvSpPr>
        <dsp:cNvPr id="0" name=""/>
        <dsp:cNvSpPr/>
      </dsp:nvSpPr>
      <dsp:spPr>
        <a:xfrm>
          <a:off x="5442272" y="4028206"/>
          <a:ext cx="911895" cy="78571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B22B0-A350-4493-A6CD-DBE42A4D8DBF}">
      <dsp:nvSpPr>
        <dsp:cNvPr id="0" name=""/>
        <dsp:cNvSpPr/>
      </dsp:nvSpPr>
      <dsp:spPr>
        <a:xfrm>
          <a:off x="5642979" y="3125780"/>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Car Safety </a:t>
          </a:r>
        </a:p>
      </dsp:txBody>
      <dsp:txXfrm>
        <a:off x="5971214" y="3409742"/>
        <a:ext cx="1324175" cy="1145567"/>
      </dsp:txXfrm>
    </dsp:sp>
    <dsp:sp modelId="{DD2E6B07-1E3C-49DE-B5F6-1D589EF508E2}">
      <dsp:nvSpPr>
        <dsp:cNvPr id="0" name=""/>
        <dsp:cNvSpPr/>
      </dsp:nvSpPr>
      <dsp:spPr>
        <a:xfrm>
          <a:off x="3608362" y="4200322"/>
          <a:ext cx="911895" cy="78571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B4D8F-48A5-4BBF-8F21-F05B662C81A3}">
      <dsp:nvSpPr>
        <dsp:cNvPr id="0" name=""/>
        <dsp:cNvSpPr/>
      </dsp:nvSpPr>
      <dsp:spPr>
        <a:xfrm>
          <a:off x="3826497" y="4180870"/>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Adoption </a:t>
          </a:r>
        </a:p>
      </dsp:txBody>
      <dsp:txXfrm>
        <a:off x="4154732" y="4464832"/>
        <a:ext cx="1324175" cy="1145567"/>
      </dsp:txXfrm>
    </dsp:sp>
    <dsp:sp modelId="{BD657C80-078D-4360-8D5B-D81435590D76}">
      <dsp:nvSpPr>
        <dsp:cNvPr id="0" name=""/>
        <dsp:cNvSpPr/>
      </dsp:nvSpPr>
      <dsp:spPr>
        <a:xfrm>
          <a:off x="2526681" y="2732036"/>
          <a:ext cx="911895" cy="78571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FB5F5-E69A-41CF-936B-59E53AE78140}">
      <dsp:nvSpPr>
        <dsp:cNvPr id="0" name=""/>
        <dsp:cNvSpPr/>
      </dsp:nvSpPr>
      <dsp:spPr>
        <a:xfrm>
          <a:off x="2001582" y="3126959"/>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GPS and other phone apps </a:t>
          </a:r>
        </a:p>
      </dsp:txBody>
      <dsp:txXfrm>
        <a:off x="2329817" y="3410921"/>
        <a:ext cx="1324175" cy="1145567"/>
      </dsp:txXfrm>
    </dsp:sp>
    <dsp:sp modelId="{F09A83BE-EE97-4616-9521-1CF202A9E0C6}">
      <dsp:nvSpPr>
        <dsp:cNvPr id="0" name=""/>
        <dsp:cNvSpPr/>
      </dsp:nvSpPr>
      <dsp:spPr>
        <a:xfrm>
          <a:off x="2001582" y="1051554"/>
          <a:ext cx="1980645" cy="1713491"/>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Trading fresh food </a:t>
          </a:r>
        </a:p>
      </dsp:txBody>
      <dsp:txXfrm>
        <a:off x="2329817" y="1335516"/>
        <a:ext cx="1324175" cy="114556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B6433-72C0-254A-8E02-33322AE0F65F}"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89FC-8CA0-9840-9892-41DAEAE30B25}" type="slidenum">
              <a:rPr lang="en-US" smtClean="0"/>
              <a:t>‹#›</a:t>
            </a:fld>
            <a:endParaRPr lang="en-US"/>
          </a:p>
        </p:txBody>
      </p:sp>
    </p:spTree>
    <p:extLst>
      <p:ext uri="{BB962C8B-B14F-4D97-AF65-F5344CB8AC3E}">
        <p14:creationId xmlns:p14="http://schemas.microsoft.com/office/powerpoint/2010/main" val="122930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cf250c99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cf250c99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COP26 promo video: </a:t>
            </a:r>
            <a:endParaRPr/>
          </a:p>
          <a:p>
            <a:pPr marL="0" lvl="0" indent="0" algn="l" rtl="0">
              <a:spcBef>
                <a:spcPts val="0"/>
              </a:spcBef>
              <a:spcAft>
                <a:spcPts val="0"/>
              </a:spcAft>
              <a:buNone/>
            </a:pPr>
            <a:r>
              <a:rPr lang="en-GB"/>
              <a:t>https://www.youtube.com/watch?v=hNzr75MbzZs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cf250c990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fcf250c990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2000"/>
              </a:lnSpc>
              <a:spcBef>
                <a:spcPts val="0"/>
              </a:spcBef>
              <a:spcAft>
                <a:spcPts val="0"/>
              </a:spcAft>
              <a:buClr>
                <a:schemeClr val="dk1"/>
              </a:buClr>
              <a:buSzPts val="1100"/>
              <a:buFont typeface="Arial"/>
              <a:buNone/>
            </a:pPr>
            <a:r>
              <a:rPr lang="en-GB" sz="1200" b="1">
                <a:solidFill>
                  <a:srgbClr val="068A7B"/>
                </a:solidFill>
                <a:highlight>
                  <a:srgbClr val="FFFFFF"/>
                </a:highlight>
              </a:rPr>
              <a:t>1. Reduce their greenhouse gas emissions, and invest in renewable energy sources, like wind and solar power.</a:t>
            </a:r>
            <a:endParaRPr sz="1200" b="1">
              <a:solidFill>
                <a:srgbClr val="068A7B"/>
              </a:solidFill>
              <a:highlight>
                <a:srgbClr val="FFFFFF"/>
              </a:highlight>
            </a:endParaRPr>
          </a:p>
          <a:p>
            <a:pPr marL="0" lvl="0" indent="0" algn="l" rtl="0">
              <a:lnSpc>
                <a:spcPct val="162000"/>
              </a:lnSpc>
              <a:spcBef>
                <a:spcPts val="0"/>
              </a:spcBef>
              <a:spcAft>
                <a:spcPts val="0"/>
              </a:spcAft>
              <a:buClr>
                <a:schemeClr val="dk1"/>
              </a:buClr>
              <a:buSzPts val="1100"/>
              <a:buFont typeface="Arial"/>
              <a:buNone/>
            </a:pPr>
            <a:r>
              <a:rPr lang="en-GB" sz="1200" b="1">
                <a:solidFill>
                  <a:srgbClr val="068A7B"/>
                </a:solidFill>
                <a:highlight>
                  <a:srgbClr val="FFFFFF"/>
                </a:highlight>
              </a:rPr>
              <a:t>2. Prevent global temperatures from warming by more than 2°C, and try to keep the increase as low as 1.5°C.</a:t>
            </a:r>
            <a:endParaRPr sz="1200" b="1">
              <a:solidFill>
                <a:srgbClr val="068A7B"/>
              </a:solidFill>
              <a:highlight>
                <a:srgbClr val="FFFFFF"/>
              </a:highlight>
            </a:endParaRPr>
          </a:p>
          <a:p>
            <a:pPr marL="0" lvl="0" indent="0" algn="l" rtl="0">
              <a:lnSpc>
                <a:spcPct val="162000"/>
              </a:lnSpc>
              <a:spcBef>
                <a:spcPts val="0"/>
              </a:spcBef>
              <a:spcAft>
                <a:spcPts val="0"/>
              </a:spcAft>
              <a:buClr>
                <a:schemeClr val="dk1"/>
              </a:buClr>
              <a:buSzPts val="1100"/>
              <a:buFont typeface="Arial"/>
              <a:buNone/>
            </a:pPr>
            <a:r>
              <a:rPr lang="en-GB" sz="1200" b="1">
                <a:solidFill>
                  <a:srgbClr val="068A7B"/>
                </a:solidFill>
                <a:highlight>
                  <a:srgbClr val="FFFFFF"/>
                </a:highlight>
              </a:rPr>
              <a:t>3. Help less-developed countries become more environmentally friendly, by supporting them financially.</a:t>
            </a:r>
            <a:endParaRPr sz="1200" b="1">
              <a:solidFill>
                <a:srgbClr val="068A7B"/>
              </a:solidFill>
              <a:highlight>
                <a:srgbClr val="FFFFFF"/>
              </a:highlight>
            </a:endParaRPr>
          </a:p>
          <a:p>
            <a:pPr marL="0" lvl="0" indent="0" algn="l" rtl="0">
              <a:lnSpc>
                <a:spcPct val="162000"/>
              </a:lnSpc>
              <a:spcBef>
                <a:spcPts val="0"/>
              </a:spcBef>
              <a:spcAft>
                <a:spcPts val="0"/>
              </a:spcAft>
              <a:buClr>
                <a:schemeClr val="dk1"/>
              </a:buClr>
              <a:buSzPts val="1100"/>
              <a:buFont typeface="Arial"/>
              <a:buNone/>
            </a:pPr>
            <a:r>
              <a:rPr lang="en-GB" sz="1200" b="1">
                <a:solidFill>
                  <a:srgbClr val="068A7B"/>
                </a:solidFill>
                <a:highlight>
                  <a:srgbClr val="FFFFFF"/>
                </a:highlight>
              </a:rPr>
              <a:t>4. Review progress on the Agreement every five years.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0F58-EF5D-734F-9B59-32653FFEBF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6FEAF-DBF1-064D-9979-C03DA5479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3EB6B-5B78-724F-A64F-333718A9413B}"/>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0CAAA23D-BA51-374D-AEC7-356F7F994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DA8B7-78BF-A045-84A6-46A41EBE06EF}"/>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42406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9315-814D-E84E-AFA2-055B5B4BE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C6EB2-5745-E248-A196-85DC01F78C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DC85A-B8E1-B741-A55D-E4299A5DA034}"/>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727419E0-46BA-4448-B103-4271C1AC4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B1ECC-2121-8A40-9632-94FC4348E647}"/>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56116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BF81F-70E9-904E-B45A-1606FB2389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876A5-3D13-A347-8305-78D2EA824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97F87-AC58-1849-99B3-2511BB925CE8}"/>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FCA2A53C-8924-794F-BF14-DE1ABE5A1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54048-4688-C849-9122-94F0AECE3941}"/>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214320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285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7D0F-A2F0-2447-B222-182CC4C20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FAAAC-9C24-464E-B56B-D31A048BB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18962-CFE3-A341-9A7C-4811861F7890}"/>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35B5934D-70C9-2840-89BC-258C196A2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37533-D3BF-FF42-A199-2D6F1DBDDA00}"/>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325947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9B78-DB9E-3443-8D4A-F954A54C5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D706B-A5E5-8643-A085-87ACCC713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A31336-07F7-8F4E-A129-4265B7008B6C}"/>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CE38D0D9-74AE-3149-8C35-FA94F24A1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1B3BD-44EC-AB45-B324-9D5768F29754}"/>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332857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50D2-A987-F04F-B548-CE9DFDEA0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F1B45-D754-C343-8F26-B6F7877E3C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79A255-8183-E740-8528-C1F7900EA6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0E038-7B44-F349-A716-F15CFE5E0CFC}"/>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6" name="Footer Placeholder 5">
            <a:extLst>
              <a:ext uri="{FF2B5EF4-FFF2-40B4-BE49-F238E27FC236}">
                <a16:creationId xmlns:a16="http://schemas.microsoft.com/office/drawing/2014/main" id="{A4CD320B-8BDD-C041-821A-94D772B4C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B8A81-E9BC-BE4A-9C75-ED9B2A493E95}"/>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252443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4E82-8BF2-834B-B735-18E04D229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361004-C014-3849-ACCE-6FFF01A21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560E7-39D4-6745-8B4B-7FCE9B3648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E2E469-0A47-8243-BACD-A77B293D0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237E1-DE56-1A4D-848D-656E00B0F0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8179C-FA8A-864B-90C5-CEE95304B5C9}"/>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8" name="Footer Placeholder 7">
            <a:extLst>
              <a:ext uri="{FF2B5EF4-FFF2-40B4-BE49-F238E27FC236}">
                <a16:creationId xmlns:a16="http://schemas.microsoft.com/office/drawing/2014/main" id="{8F9A042F-6948-3945-A11E-A20B113AE5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A32930-26E0-8D40-914A-AEF92779484E}"/>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293722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EC2F-FC8C-8547-A7D4-4150F8C8E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CCF2CD-5031-0244-B3BE-FDAE3129B76A}"/>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4" name="Footer Placeholder 3">
            <a:extLst>
              <a:ext uri="{FF2B5EF4-FFF2-40B4-BE49-F238E27FC236}">
                <a16:creationId xmlns:a16="http://schemas.microsoft.com/office/drawing/2014/main" id="{31FAFD43-2945-274E-AB8C-E09F556790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2F1D1F-9830-A94A-B39C-00E1B7BB3011}"/>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291552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C47B29-C204-3448-A61F-F537F0E2139A}"/>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3" name="Footer Placeholder 2">
            <a:extLst>
              <a:ext uri="{FF2B5EF4-FFF2-40B4-BE49-F238E27FC236}">
                <a16:creationId xmlns:a16="http://schemas.microsoft.com/office/drawing/2014/main" id="{8E870773-429E-A647-95A0-459FF587F3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B57969-390F-0942-8A1B-A415CE21A6CD}"/>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430894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867B-7BFC-5343-AFEB-3FA1C5844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926FC-AACE-214A-A2D8-2CA994D21C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86E843-1CF7-374D-AA25-5B5AC558F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1B8C0-50D4-2448-8721-C8E7F4C30F69}"/>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6" name="Footer Placeholder 5">
            <a:extLst>
              <a:ext uri="{FF2B5EF4-FFF2-40B4-BE49-F238E27FC236}">
                <a16:creationId xmlns:a16="http://schemas.microsoft.com/office/drawing/2014/main" id="{4988F92B-0782-924C-B545-CB563FEEF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82522-909F-1245-8E14-26213D5724C0}"/>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147973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D78F-0150-744F-A72F-4754EC4A8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C6C984-F336-4847-BEE7-0E34699CC1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B3274E-641A-934B-88CE-A985A95D1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54438-A0A8-3649-B201-3BD39C9F5041}"/>
              </a:ext>
            </a:extLst>
          </p:cNvPr>
          <p:cNvSpPr>
            <a:spLocks noGrp="1"/>
          </p:cNvSpPr>
          <p:nvPr>
            <p:ph type="dt" sz="half" idx="10"/>
          </p:nvPr>
        </p:nvSpPr>
        <p:spPr/>
        <p:txBody>
          <a:bodyPr/>
          <a:lstStyle/>
          <a:p>
            <a:fld id="{067DEE17-E563-A940-A984-CE403AE9D870}" type="datetimeFigureOut">
              <a:rPr lang="en-US" smtClean="0"/>
              <a:t>1/18/22</a:t>
            </a:fld>
            <a:endParaRPr lang="en-US"/>
          </a:p>
        </p:txBody>
      </p:sp>
      <p:sp>
        <p:nvSpPr>
          <p:cNvPr id="6" name="Footer Placeholder 5">
            <a:extLst>
              <a:ext uri="{FF2B5EF4-FFF2-40B4-BE49-F238E27FC236}">
                <a16:creationId xmlns:a16="http://schemas.microsoft.com/office/drawing/2014/main" id="{A840F80B-D259-7F41-B3DC-7818ADECA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3B0A2-DDF0-B943-8B4C-AAE796D72399}"/>
              </a:ext>
            </a:extLst>
          </p:cNvPr>
          <p:cNvSpPr>
            <a:spLocks noGrp="1"/>
          </p:cNvSpPr>
          <p:nvPr>
            <p:ph type="sldNum" sz="quarter" idx="12"/>
          </p:nvPr>
        </p:nvSpPr>
        <p:spPr/>
        <p:txBody>
          <a:bodyPr/>
          <a:lstStyle/>
          <a:p>
            <a:fld id="{B6821477-7B21-7549-9CE1-810A312BCD47}" type="slidenum">
              <a:rPr lang="en-US" smtClean="0"/>
              <a:t>‹#›</a:t>
            </a:fld>
            <a:endParaRPr lang="en-US"/>
          </a:p>
        </p:txBody>
      </p:sp>
    </p:spTree>
    <p:extLst>
      <p:ext uri="{BB962C8B-B14F-4D97-AF65-F5344CB8AC3E}">
        <p14:creationId xmlns:p14="http://schemas.microsoft.com/office/powerpoint/2010/main" val="323533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E5411-8E7D-D648-9E8D-8B3BFFD66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8DF1A2-EFA9-CB45-97CC-3F872B52B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3C53A-2279-6B41-8DB0-4E3C2AA7F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DEE17-E563-A940-A984-CE403AE9D870}" type="datetimeFigureOut">
              <a:rPr lang="en-US" smtClean="0"/>
              <a:t>1/18/22</a:t>
            </a:fld>
            <a:endParaRPr lang="en-US"/>
          </a:p>
        </p:txBody>
      </p:sp>
      <p:sp>
        <p:nvSpPr>
          <p:cNvPr id="5" name="Footer Placeholder 4">
            <a:extLst>
              <a:ext uri="{FF2B5EF4-FFF2-40B4-BE49-F238E27FC236}">
                <a16:creationId xmlns:a16="http://schemas.microsoft.com/office/drawing/2014/main" id="{085211C2-0962-8F4E-9BF2-81E6638F4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B4199-FFEA-8749-ACCE-6491B3208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21477-7B21-7549-9CE1-810A312BCD47}" type="slidenum">
              <a:rPr lang="en-US" smtClean="0"/>
              <a:t>‹#›</a:t>
            </a:fld>
            <a:endParaRPr lang="en-US"/>
          </a:p>
        </p:txBody>
      </p:sp>
    </p:spTree>
    <p:extLst>
      <p:ext uri="{BB962C8B-B14F-4D97-AF65-F5344CB8AC3E}">
        <p14:creationId xmlns:p14="http://schemas.microsoft.com/office/powerpoint/2010/main" val="612988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hyperlink" Target="https://www.un.org/pga/76/2021/10/31/opening-of-cop26-climate-conference/"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LErPqqCC54&amp;list=PLCF0DC64F6AFAE157"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bc.com/news/world-asia-india-46337353"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www.news.com.au/world/asia/traumatic-history-of-isolated-tribe-who-killed-american-missionary/news-story/75120b92130bcea44642156bffd60059" TargetMode="External"/><Relationship Id="rId4" Type="http://schemas.openxmlformats.org/officeDocument/2006/relationships/hyperlink" Target="https://www.survivalinternational.org/tribes/sentineles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_rlEJPdCvb8"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dknqg9T2dXI"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s://www.survivalinternational.org/tribes/jarawa"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Individual_and_political_action_on_climate_change" TargetMode="External"/><Relationship Id="rId2" Type="http://schemas.openxmlformats.org/officeDocument/2006/relationships/hyperlink" Target="https://www.youtube.com/watch?v=sP9TGpBGy08"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asil.org/resources/100Ways" TargetMode="External"/><Relationship Id="rId2" Type="http://schemas.openxmlformats.org/officeDocument/2006/relationships/hyperlink" Target="https://www.youtube.com/watch?v=8Zeein83D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reaties.un.org/Pages/Content.aspx?path=DB/MTDSG/page1_en.xml" TargetMode="External"/><Relationship Id="rId2" Type="http://schemas.openxmlformats.org/officeDocument/2006/relationships/hyperlink" Target="http://www.un.org/en/charter-united-nations/index.html"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treaties.un.org/Pages/ParticipationStatus.aspx?clang=_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HwpzzAefx9M&amp;t=1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A907-2593-CE49-AD84-7237086A9F2D}"/>
              </a:ext>
            </a:extLst>
          </p:cNvPr>
          <p:cNvSpPr>
            <a:spLocks noGrp="1"/>
          </p:cNvSpPr>
          <p:nvPr>
            <p:ph type="ctrTitle"/>
          </p:nvPr>
        </p:nvSpPr>
        <p:spPr>
          <a:xfrm>
            <a:off x="1694121" y="2460307"/>
            <a:ext cx="9144000" cy="2387600"/>
          </a:xfrm>
        </p:spPr>
        <p:txBody>
          <a:bodyPr/>
          <a:lstStyle/>
          <a:p>
            <a:r>
              <a:rPr lang="en-US" dirty="0">
                <a:latin typeface="dearJoe 5 CASUAL PRO" panose="02000000000000000000" pitchFamily="2" charset="0"/>
              </a:rPr>
              <a:t>International law</a:t>
            </a:r>
          </a:p>
        </p:txBody>
      </p:sp>
      <p:sp>
        <p:nvSpPr>
          <p:cNvPr id="3" name="Subtitle 2">
            <a:extLst>
              <a:ext uri="{FF2B5EF4-FFF2-40B4-BE49-F238E27FC236}">
                <a16:creationId xmlns:a16="http://schemas.microsoft.com/office/drawing/2014/main" id="{CF1446D8-E08B-B54B-864C-CD1EA1855838}"/>
              </a:ext>
            </a:extLst>
          </p:cNvPr>
          <p:cNvSpPr>
            <a:spLocks noGrp="1"/>
          </p:cNvSpPr>
          <p:nvPr>
            <p:ph type="subTitle" idx="1"/>
          </p:nvPr>
        </p:nvSpPr>
        <p:spPr>
          <a:xfrm>
            <a:off x="1524000" y="5398940"/>
            <a:ext cx="9144000" cy="1655762"/>
          </a:xfrm>
        </p:spPr>
        <p:txBody>
          <a:bodyPr/>
          <a:lstStyle/>
          <a:p>
            <a:r>
              <a:rPr lang="en-GB" dirty="0"/>
              <a:t> The origins, development, sources of and milestones in the emergence of  international law; the role of international laws, institutions and agreements in protecting the rights and freedoms of people.</a:t>
            </a:r>
            <a:r>
              <a:rPr lang="en-US" dirty="0">
                <a:effectLst/>
              </a:rPr>
              <a:t> </a:t>
            </a:r>
            <a:endParaRPr lang="en-US" dirty="0"/>
          </a:p>
        </p:txBody>
      </p:sp>
      <p:pic>
        <p:nvPicPr>
          <p:cNvPr id="5" name="Picture 4">
            <a:extLst>
              <a:ext uri="{FF2B5EF4-FFF2-40B4-BE49-F238E27FC236}">
                <a16:creationId xmlns:a16="http://schemas.microsoft.com/office/drawing/2014/main" id="{22E36D53-C63E-0042-A852-D077D819A0D6}"/>
              </a:ext>
            </a:extLst>
          </p:cNvPr>
          <p:cNvPicPr>
            <a:picLocks noChangeAspect="1"/>
          </p:cNvPicPr>
          <p:nvPr/>
        </p:nvPicPr>
        <p:blipFill>
          <a:blip r:embed="rId2"/>
          <a:stretch>
            <a:fillRect/>
          </a:stretch>
        </p:blipFill>
        <p:spPr>
          <a:xfrm>
            <a:off x="3330575" y="372150"/>
            <a:ext cx="5700971" cy="3148407"/>
          </a:xfrm>
          <a:prstGeom prst="rect">
            <a:avLst/>
          </a:prstGeom>
        </p:spPr>
      </p:pic>
    </p:spTree>
    <p:extLst>
      <p:ext uri="{BB962C8B-B14F-4D97-AF65-F5344CB8AC3E}">
        <p14:creationId xmlns:p14="http://schemas.microsoft.com/office/powerpoint/2010/main" val="204163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2839-F2FE-7A4C-B10D-9F6730352E12}"/>
              </a:ext>
            </a:extLst>
          </p:cNvPr>
          <p:cNvSpPr>
            <a:spLocks noGrp="1"/>
          </p:cNvSpPr>
          <p:nvPr>
            <p:ph type="title"/>
          </p:nvPr>
        </p:nvSpPr>
        <p:spPr/>
        <p:txBody>
          <a:bodyPr/>
          <a:lstStyle/>
          <a:p>
            <a:r>
              <a:rPr lang="en-US" dirty="0"/>
              <a:t>Treaties,  conventions and declarations</a:t>
            </a:r>
          </a:p>
        </p:txBody>
      </p:sp>
      <p:sp>
        <p:nvSpPr>
          <p:cNvPr id="3" name="Content Placeholder 2">
            <a:extLst>
              <a:ext uri="{FF2B5EF4-FFF2-40B4-BE49-F238E27FC236}">
                <a16:creationId xmlns:a16="http://schemas.microsoft.com/office/drawing/2014/main" id="{2E7556E6-9FB9-2A49-8911-BF1269076E6F}"/>
              </a:ext>
            </a:extLst>
          </p:cNvPr>
          <p:cNvSpPr>
            <a:spLocks noGrp="1"/>
          </p:cNvSpPr>
          <p:nvPr>
            <p:ph idx="1"/>
          </p:nvPr>
        </p:nvSpPr>
        <p:spPr/>
        <p:txBody>
          <a:bodyPr/>
          <a:lstStyle/>
          <a:p>
            <a:pPr marL="0" indent="0">
              <a:buNone/>
            </a:pPr>
            <a:r>
              <a:rPr lang="en-US" dirty="0"/>
              <a:t>Treaties and conventions are formal written agreements between countries that can be enforced by law. </a:t>
            </a:r>
          </a:p>
          <a:p>
            <a:pPr marL="0" indent="0">
              <a:buNone/>
            </a:pPr>
            <a:r>
              <a:rPr lang="en-US" dirty="0"/>
              <a:t>A declaration is a similar agreement, but it does not carry the weight of the law. </a:t>
            </a:r>
          </a:p>
          <a:p>
            <a:pPr marL="0" indent="0">
              <a:buNone/>
            </a:pPr>
            <a:r>
              <a:rPr lang="en-US" dirty="0"/>
              <a:t>The convention on the rights of the child can therefore be enforced but the Universal declaration on Human rights (UDHR) my be signed by countries by it cannot be legally enforced. </a:t>
            </a:r>
          </a:p>
          <a:p>
            <a:pPr marL="0" indent="0">
              <a:buNone/>
            </a:pPr>
            <a:endParaRPr lang="en-US" dirty="0"/>
          </a:p>
        </p:txBody>
      </p:sp>
    </p:spTree>
    <p:extLst>
      <p:ext uri="{BB962C8B-B14F-4D97-AF65-F5344CB8AC3E}">
        <p14:creationId xmlns:p14="http://schemas.microsoft.com/office/powerpoint/2010/main" val="19389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AB1D44-2E1C-374B-9AE2-F848874B6D5B}"/>
              </a:ext>
            </a:extLst>
          </p:cNvPr>
          <p:cNvPicPr>
            <a:picLocks noChangeAspect="1"/>
          </p:cNvPicPr>
          <p:nvPr/>
        </p:nvPicPr>
        <p:blipFill>
          <a:blip r:embed="rId2"/>
          <a:stretch>
            <a:fillRect/>
          </a:stretch>
        </p:blipFill>
        <p:spPr>
          <a:xfrm>
            <a:off x="661222" y="258781"/>
            <a:ext cx="7835900" cy="6146800"/>
          </a:xfrm>
          <a:prstGeom prst="rect">
            <a:avLst/>
          </a:prstGeom>
        </p:spPr>
      </p:pic>
      <p:sp>
        <p:nvSpPr>
          <p:cNvPr id="4" name="TextBox 3">
            <a:extLst>
              <a:ext uri="{FF2B5EF4-FFF2-40B4-BE49-F238E27FC236}">
                <a16:creationId xmlns:a16="http://schemas.microsoft.com/office/drawing/2014/main" id="{DE955BD4-6D80-3946-A6C7-C5058B7ECA02}"/>
              </a:ext>
            </a:extLst>
          </p:cNvPr>
          <p:cNvSpPr txBox="1"/>
          <p:nvPr/>
        </p:nvSpPr>
        <p:spPr>
          <a:xfrm>
            <a:off x="9036424" y="1710466"/>
            <a:ext cx="2517289" cy="4524315"/>
          </a:xfrm>
          <a:prstGeom prst="rect">
            <a:avLst/>
          </a:prstGeom>
          <a:solidFill>
            <a:srgbClr val="FFFF00"/>
          </a:solidFill>
        </p:spPr>
        <p:txBody>
          <a:bodyPr wrap="square" rtlCol="0">
            <a:spAutoFit/>
          </a:bodyPr>
          <a:lstStyle/>
          <a:p>
            <a:pPr marL="342900" indent="-342900">
              <a:buAutoNum type="arabicPeriod"/>
            </a:pPr>
            <a:r>
              <a:rPr lang="en-US" dirty="0"/>
              <a:t>What are the conventions and treaties trying to achieve?</a:t>
            </a:r>
          </a:p>
          <a:p>
            <a:pPr marL="342900" indent="-342900">
              <a:buAutoNum type="arabicPeriod"/>
            </a:pPr>
            <a:r>
              <a:rPr lang="en-US" dirty="0"/>
              <a:t>What is the importance of having laws for these topics? What would be the consequences if the laws did not exist?</a:t>
            </a:r>
          </a:p>
          <a:p>
            <a:pPr marL="342900" indent="-342900">
              <a:buAutoNum type="arabicPeriod"/>
            </a:pPr>
            <a:r>
              <a:rPr lang="en-US" dirty="0"/>
              <a:t>What other issues may need international agreements? </a:t>
            </a:r>
          </a:p>
          <a:p>
            <a:pPr marL="342900" indent="-342900">
              <a:buAutoNum type="arabicPeriod"/>
            </a:pPr>
            <a:endParaRPr lang="en-US" dirty="0"/>
          </a:p>
        </p:txBody>
      </p:sp>
    </p:spTree>
    <p:extLst>
      <p:ext uri="{BB962C8B-B14F-4D97-AF65-F5344CB8AC3E}">
        <p14:creationId xmlns:p14="http://schemas.microsoft.com/office/powerpoint/2010/main" val="1498934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1481E7-DC87-2D45-A89B-ECF6B4311827}"/>
              </a:ext>
            </a:extLst>
          </p:cNvPr>
          <p:cNvPicPr>
            <a:picLocks noGrp="1" noChangeAspect="1"/>
          </p:cNvPicPr>
          <p:nvPr>
            <p:ph idx="4294967295"/>
          </p:nvPr>
        </p:nvPicPr>
        <p:blipFill>
          <a:blip r:embed="rId2"/>
          <a:stretch>
            <a:fillRect/>
          </a:stretch>
        </p:blipFill>
        <p:spPr>
          <a:xfrm>
            <a:off x="1318436" y="99678"/>
            <a:ext cx="9367284" cy="6658643"/>
          </a:xfrm>
        </p:spPr>
      </p:pic>
    </p:spTree>
    <p:extLst>
      <p:ext uri="{BB962C8B-B14F-4D97-AF65-F5344CB8AC3E}">
        <p14:creationId xmlns:p14="http://schemas.microsoft.com/office/powerpoint/2010/main" val="4142711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C242-F50E-D948-B1CE-9395061286A9}"/>
              </a:ext>
            </a:extLst>
          </p:cNvPr>
          <p:cNvSpPr>
            <a:spLocks noGrp="1"/>
          </p:cNvSpPr>
          <p:nvPr>
            <p:ph type="title"/>
          </p:nvPr>
        </p:nvSpPr>
        <p:spPr/>
        <p:txBody>
          <a:bodyPr/>
          <a:lstStyle/>
          <a:p>
            <a:r>
              <a:rPr lang="en-US" dirty="0"/>
              <a:t>The General assembly</a:t>
            </a:r>
          </a:p>
        </p:txBody>
      </p:sp>
      <p:sp>
        <p:nvSpPr>
          <p:cNvPr id="3" name="Content Placeholder 2">
            <a:extLst>
              <a:ext uri="{FF2B5EF4-FFF2-40B4-BE49-F238E27FC236}">
                <a16:creationId xmlns:a16="http://schemas.microsoft.com/office/drawing/2014/main" id="{83AC491D-97FE-864E-90A2-6E3FAA49C7E1}"/>
              </a:ext>
            </a:extLst>
          </p:cNvPr>
          <p:cNvSpPr>
            <a:spLocks noGrp="1"/>
          </p:cNvSpPr>
          <p:nvPr>
            <p:ph idx="1"/>
          </p:nvPr>
        </p:nvSpPr>
        <p:spPr/>
        <p:txBody>
          <a:bodyPr/>
          <a:lstStyle/>
          <a:p>
            <a:pPr marL="0" indent="0">
              <a:buNone/>
            </a:pPr>
            <a:r>
              <a:rPr lang="en-US" dirty="0"/>
              <a:t>The main forum for the UN. It is made up of representatives from each member state and it is the place where international law is discussed and approved. </a:t>
            </a:r>
          </a:p>
          <a:p>
            <a:pPr marL="0" indent="0">
              <a:buNone/>
            </a:pPr>
            <a:endParaRPr lang="en-US" dirty="0"/>
          </a:p>
          <a:p>
            <a:pPr marL="0" indent="0">
              <a:buNone/>
            </a:pPr>
            <a:r>
              <a:rPr lang="en-US" dirty="0"/>
              <a:t>The general assembly has the power to call a conference to bring all countries together so they can sign an agreement.</a:t>
            </a:r>
          </a:p>
        </p:txBody>
      </p:sp>
    </p:spTree>
    <p:extLst>
      <p:ext uri="{BB962C8B-B14F-4D97-AF65-F5344CB8AC3E}">
        <p14:creationId xmlns:p14="http://schemas.microsoft.com/office/powerpoint/2010/main" val="164817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110-961C-0641-B944-824953335B22}"/>
              </a:ext>
            </a:extLst>
          </p:cNvPr>
          <p:cNvPicPr>
            <a:picLocks noChangeAspect="1"/>
          </p:cNvPicPr>
          <p:nvPr/>
        </p:nvPicPr>
        <p:blipFill>
          <a:blip r:embed="rId2"/>
          <a:stretch>
            <a:fillRect/>
          </a:stretch>
        </p:blipFill>
        <p:spPr>
          <a:xfrm>
            <a:off x="111942" y="2935773"/>
            <a:ext cx="6709253" cy="3792187"/>
          </a:xfrm>
          <a:prstGeom prst="rect">
            <a:avLst/>
          </a:prstGeom>
        </p:spPr>
      </p:pic>
      <p:pic>
        <p:nvPicPr>
          <p:cNvPr id="11" name="Picture 10">
            <a:extLst>
              <a:ext uri="{FF2B5EF4-FFF2-40B4-BE49-F238E27FC236}">
                <a16:creationId xmlns:a16="http://schemas.microsoft.com/office/drawing/2014/main" id="{55732405-2E47-5A41-B946-F7E4E2938C98}"/>
              </a:ext>
            </a:extLst>
          </p:cNvPr>
          <p:cNvPicPr>
            <a:picLocks noChangeAspect="1"/>
          </p:cNvPicPr>
          <p:nvPr/>
        </p:nvPicPr>
        <p:blipFill>
          <a:blip r:embed="rId3"/>
          <a:stretch>
            <a:fillRect/>
          </a:stretch>
        </p:blipFill>
        <p:spPr>
          <a:xfrm>
            <a:off x="10049933" y="248296"/>
            <a:ext cx="1778000" cy="1744133"/>
          </a:xfrm>
          <a:prstGeom prst="rect">
            <a:avLst/>
          </a:prstGeom>
        </p:spPr>
      </p:pic>
      <p:sp>
        <p:nvSpPr>
          <p:cNvPr id="10" name="Subtitle 9">
            <a:extLst>
              <a:ext uri="{FF2B5EF4-FFF2-40B4-BE49-F238E27FC236}">
                <a16:creationId xmlns:a16="http://schemas.microsoft.com/office/drawing/2014/main" id="{7344E8A4-6DD3-794F-B63D-38CCA44AFD98}"/>
              </a:ext>
            </a:extLst>
          </p:cNvPr>
          <p:cNvSpPr>
            <a:spLocks noGrp="1"/>
          </p:cNvSpPr>
          <p:nvPr>
            <p:ph type="subTitle" idx="1"/>
          </p:nvPr>
        </p:nvSpPr>
        <p:spPr/>
        <p:txBody>
          <a:bodyPr/>
          <a:lstStyle/>
          <a:p>
            <a:endParaRPr lang="en-US" dirty="0"/>
          </a:p>
        </p:txBody>
      </p:sp>
      <p:pic>
        <p:nvPicPr>
          <p:cNvPr id="12" name="Google Shape;54;p13">
            <a:extLst>
              <a:ext uri="{FF2B5EF4-FFF2-40B4-BE49-F238E27FC236}">
                <a16:creationId xmlns:a16="http://schemas.microsoft.com/office/drawing/2014/main" id="{77E2637C-E625-2A42-B2E3-7CADAC32074A}"/>
              </a:ext>
            </a:extLst>
          </p:cNvPr>
          <p:cNvPicPr preferRelativeResize="0"/>
          <p:nvPr/>
        </p:nvPicPr>
        <p:blipFill>
          <a:blip r:embed="rId4">
            <a:alphaModFix/>
          </a:blip>
          <a:stretch>
            <a:fillRect/>
          </a:stretch>
        </p:blipFill>
        <p:spPr>
          <a:xfrm>
            <a:off x="111942" y="344128"/>
            <a:ext cx="4573733" cy="2242969"/>
          </a:xfrm>
          <a:prstGeom prst="rect">
            <a:avLst/>
          </a:prstGeom>
          <a:noFill/>
          <a:ln>
            <a:noFill/>
          </a:ln>
        </p:spPr>
      </p:pic>
      <p:sp>
        <p:nvSpPr>
          <p:cNvPr id="13" name="TextBox 12">
            <a:extLst>
              <a:ext uri="{FF2B5EF4-FFF2-40B4-BE49-F238E27FC236}">
                <a16:creationId xmlns:a16="http://schemas.microsoft.com/office/drawing/2014/main" id="{E6B411AC-FEA6-5C41-BCBC-440F426EEAC4}"/>
              </a:ext>
            </a:extLst>
          </p:cNvPr>
          <p:cNvSpPr txBox="1"/>
          <p:nvPr/>
        </p:nvSpPr>
        <p:spPr>
          <a:xfrm>
            <a:off x="7315200" y="2377440"/>
            <a:ext cx="4238513" cy="1477328"/>
          </a:xfrm>
          <a:prstGeom prst="rect">
            <a:avLst/>
          </a:prstGeom>
          <a:noFill/>
        </p:spPr>
        <p:txBody>
          <a:bodyPr wrap="square" rtlCol="0">
            <a:spAutoFit/>
          </a:bodyPr>
          <a:lstStyle/>
          <a:p>
            <a:r>
              <a:rPr lang="en-US" dirty="0"/>
              <a:t>Read the opening statement of COP 26 here (the 76</a:t>
            </a:r>
            <a:r>
              <a:rPr lang="en-US" baseline="30000" dirty="0"/>
              <a:t>th</a:t>
            </a:r>
            <a:r>
              <a:rPr lang="en-US" dirty="0"/>
              <a:t> General assembly)</a:t>
            </a:r>
          </a:p>
          <a:p>
            <a:r>
              <a:rPr lang="en-US" dirty="0">
                <a:hlinkClick r:id="rId5"/>
              </a:rPr>
              <a:t>https://www.un.org/pga/76/2021/10/31/opening-of-cop26-climate-conference/</a:t>
            </a:r>
            <a:endParaRPr lang="en-US" dirty="0"/>
          </a:p>
          <a:p>
            <a:endParaRPr lang="en-US" dirty="0"/>
          </a:p>
        </p:txBody>
      </p:sp>
    </p:spTree>
    <p:extLst>
      <p:ext uri="{BB962C8B-B14F-4D97-AF65-F5344CB8AC3E}">
        <p14:creationId xmlns:p14="http://schemas.microsoft.com/office/powerpoint/2010/main" val="38428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0"/>
            <a:ext cx="12168631" cy="6858000"/>
          </a:xfrm>
          <a:prstGeom prst="rect">
            <a:avLst/>
          </a:prstGeom>
          <a:noFill/>
          <a:ln>
            <a:noFill/>
          </a:ln>
        </p:spPr>
      </p:pic>
      <p:pic>
        <p:nvPicPr>
          <p:cNvPr id="56" name="Google Shape;56;p13"/>
          <p:cNvPicPr preferRelativeResize="0"/>
          <p:nvPr/>
        </p:nvPicPr>
        <p:blipFill>
          <a:blip r:embed="rId4">
            <a:alphaModFix/>
          </a:blip>
          <a:stretch>
            <a:fillRect/>
          </a:stretch>
        </p:blipFill>
        <p:spPr>
          <a:xfrm>
            <a:off x="1346227" y="1644661"/>
            <a:ext cx="2774933" cy="586233"/>
          </a:xfrm>
          <a:prstGeom prst="rect">
            <a:avLst/>
          </a:prstGeom>
          <a:noFill/>
          <a:ln>
            <a:noFill/>
          </a:ln>
        </p:spPr>
      </p:pic>
      <p:sp>
        <p:nvSpPr>
          <p:cNvPr id="57" name="Google Shape;57;p13"/>
          <p:cNvSpPr txBox="1"/>
          <p:nvPr/>
        </p:nvSpPr>
        <p:spPr>
          <a:xfrm>
            <a:off x="1206500" y="1587500"/>
            <a:ext cx="4686400" cy="718170"/>
          </a:xfrm>
          <a:prstGeom prst="rect">
            <a:avLst/>
          </a:prstGeom>
          <a:noFill/>
          <a:ln>
            <a:noFill/>
          </a:ln>
        </p:spPr>
        <p:txBody>
          <a:bodyPr spcFirstLastPara="1" wrap="square" lIns="121900" tIns="121900" rIns="121900" bIns="121900" anchor="t" anchorCtr="0">
            <a:spAutoFit/>
          </a:bodyPr>
          <a:lstStyle/>
          <a:p>
            <a:r>
              <a:rPr lang="en-GB" sz="3067" b="1">
                <a:solidFill>
                  <a:schemeClr val="lt1"/>
                </a:solidFill>
                <a:latin typeface="Oswald"/>
                <a:ea typeface="Oswald"/>
                <a:cs typeface="Oswald"/>
                <a:sym typeface="Oswald"/>
              </a:rPr>
              <a:t>GLASGOW, SCOTLAND</a:t>
            </a:r>
            <a:endParaRPr sz="3067" b="1">
              <a:solidFill>
                <a:schemeClr val="lt1"/>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p:nvPr/>
        </p:nvSpPr>
        <p:spPr>
          <a:xfrm>
            <a:off x="470167" y="571767"/>
            <a:ext cx="11513600" cy="738623"/>
          </a:xfrm>
          <a:prstGeom prst="rect">
            <a:avLst/>
          </a:prstGeom>
          <a:noFill/>
          <a:ln>
            <a:noFill/>
          </a:ln>
        </p:spPr>
        <p:txBody>
          <a:bodyPr spcFirstLastPara="1" wrap="square" lIns="121900" tIns="121900" rIns="121900" bIns="121900" anchor="t" anchorCtr="0">
            <a:spAutoFit/>
          </a:bodyPr>
          <a:lstStyle/>
          <a:p>
            <a:r>
              <a:rPr lang="en-GB" sz="3200" b="1"/>
              <a:t>Why do we need COP26?</a:t>
            </a:r>
            <a:endParaRPr sz="3200" b="1"/>
          </a:p>
        </p:txBody>
      </p:sp>
      <p:sp>
        <p:nvSpPr>
          <p:cNvPr id="106" name="Google Shape;106;p18"/>
          <p:cNvSpPr txBox="1"/>
          <p:nvPr/>
        </p:nvSpPr>
        <p:spPr>
          <a:xfrm>
            <a:off x="470167" y="1359334"/>
            <a:ext cx="7774000" cy="2511032"/>
          </a:xfrm>
          <a:prstGeom prst="rect">
            <a:avLst/>
          </a:prstGeom>
          <a:noFill/>
          <a:ln>
            <a:noFill/>
          </a:ln>
        </p:spPr>
        <p:txBody>
          <a:bodyPr spcFirstLastPara="1" wrap="square" lIns="121900" tIns="121900" rIns="121900" bIns="121900" anchor="t" anchorCtr="0">
            <a:spAutoFit/>
          </a:bodyPr>
          <a:lstStyle/>
          <a:p>
            <a:pPr>
              <a:lnSpc>
                <a:spcPct val="115000"/>
              </a:lnSpc>
            </a:pPr>
            <a:r>
              <a:rPr lang="en-GB" sz="2133" b="1">
                <a:solidFill>
                  <a:srgbClr val="666666"/>
                </a:solidFill>
                <a:highlight>
                  <a:srgbClr val="FFFFFF"/>
                </a:highlight>
              </a:rPr>
              <a:t>One of the main goals of COP26 is to review the targets set at COP21 in Paris in 2015.</a:t>
            </a:r>
            <a:endParaRPr sz="2133" b="1">
              <a:solidFill>
                <a:srgbClr val="666666"/>
              </a:solidFill>
              <a:highlight>
                <a:srgbClr val="FFFFFF"/>
              </a:highlight>
            </a:endParaRPr>
          </a:p>
          <a:p>
            <a:pPr>
              <a:lnSpc>
                <a:spcPct val="115000"/>
              </a:lnSpc>
            </a:pPr>
            <a:endParaRPr sz="2133" b="1">
              <a:solidFill>
                <a:srgbClr val="666666"/>
              </a:solidFill>
              <a:highlight>
                <a:srgbClr val="FFFFFF"/>
              </a:highlight>
            </a:endParaRPr>
          </a:p>
          <a:p>
            <a:pPr>
              <a:lnSpc>
                <a:spcPct val="115000"/>
              </a:lnSpc>
            </a:pPr>
            <a:r>
              <a:rPr lang="en-GB" sz="2133" b="1">
                <a:solidFill>
                  <a:srgbClr val="666666"/>
                </a:solidFill>
                <a:highlight>
                  <a:srgbClr val="FFFFFF"/>
                </a:highlight>
              </a:rPr>
              <a:t>In Paris, all countries present agreed to </a:t>
            </a:r>
            <a:r>
              <a:rPr lang="en-GB" sz="2133" b="1">
                <a:solidFill>
                  <a:srgbClr val="FF0000"/>
                </a:solidFill>
                <a:highlight>
                  <a:srgbClr val="FFFFFF"/>
                </a:highlight>
              </a:rPr>
              <a:t>prevent global temperatures from warming by more than 2°C, </a:t>
            </a:r>
            <a:r>
              <a:rPr lang="en-GB" sz="2133" b="1">
                <a:solidFill>
                  <a:srgbClr val="666666"/>
                </a:solidFill>
                <a:highlight>
                  <a:srgbClr val="FFFFFF"/>
                </a:highlight>
              </a:rPr>
              <a:t>and try to keep the increase as low as 1.5°C.</a:t>
            </a:r>
            <a:endParaRPr sz="2133" b="1">
              <a:solidFill>
                <a:srgbClr val="666666"/>
              </a:solidFill>
              <a:highlight>
                <a:srgbClr val="FFFFFF"/>
              </a:highlight>
            </a:endParaRPr>
          </a:p>
        </p:txBody>
      </p:sp>
      <p:pic>
        <p:nvPicPr>
          <p:cNvPr id="107" name="Google Shape;107;p18"/>
          <p:cNvPicPr preferRelativeResize="0"/>
          <p:nvPr/>
        </p:nvPicPr>
        <p:blipFill>
          <a:blip r:embed="rId3">
            <a:alphaModFix/>
          </a:blip>
          <a:stretch>
            <a:fillRect/>
          </a:stretch>
        </p:blipFill>
        <p:spPr>
          <a:xfrm>
            <a:off x="8075879" y="1359333"/>
            <a:ext cx="3700955" cy="2462800"/>
          </a:xfrm>
          <a:prstGeom prst="rect">
            <a:avLst/>
          </a:prstGeom>
          <a:noFill/>
          <a:ln>
            <a:noFill/>
          </a:ln>
        </p:spPr>
      </p:pic>
      <p:pic>
        <p:nvPicPr>
          <p:cNvPr id="108" name="Google Shape;108;p18"/>
          <p:cNvPicPr preferRelativeResize="0"/>
          <p:nvPr/>
        </p:nvPicPr>
        <p:blipFill rotWithShape="1">
          <a:blip r:embed="rId4">
            <a:alphaModFix/>
          </a:blip>
          <a:srcRect l="54470" t="35845" b="67192"/>
          <a:stretch/>
        </p:blipFill>
        <p:spPr>
          <a:xfrm rot="10800000" flipH="1">
            <a:off x="1" y="2634"/>
            <a:ext cx="12192001" cy="458567"/>
          </a:xfrm>
          <a:prstGeom prst="rect">
            <a:avLst/>
          </a:prstGeom>
          <a:noFill/>
          <a:ln>
            <a:noFill/>
          </a:ln>
        </p:spPr>
      </p:pic>
      <p:sp>
        <p:nvSpPr>
          <p:cNvPr id="109" name="Google Shape;109;p18"/>
          <p:cNvSpPr txBox="1"/>
          <p:nvPr/>
        </p:nvSpPr>
        <p:spPr>
          <a:xfrm>
            <a:off x="0" y="-101599"/>
            <a:ext cx="1625600" cy="677068"/>
          </a:xfrm>
          <a:prstGeom prst="rect">
            <a:avLst/>
          </a:prstGeom>
          <a:noFill/>
          <a:ln>
            <a:noFill/>
          </a:ln>
        </p:spPr>
        <p:txBody>
          <a:bodyPr spcFirstLastPara="1" wrap="square" lIns="121900" tIns="121900" rIns="121900" bIns="121900" anchor="t" anchorCtr="0">
            <a:spAutoFit/>
          </a:bodyPr>
          <a:lstStyle/>
          <a:p>
            <a:r>
              <a:rPr lang="en-GB" sz="2800" b="1">
                <a:solidFill>
                  <a:schemeClr val="lt1"/>
                </a:solidFill>
                <a:latin typeface="Oswald"/>
                <a:ea typeface="Oswald"/>
                <a:cs typeface="Oswald"/>
                <a:sym typeface="Oswald"/>
              </a:rPr>
              <a:t>COP26</a:t>
            </a:r>
            <a:endParaRPr sz="2800" b="1">
              <a:solidFill>
                <a:schemeClr val="lt1"/>
              </a:solidFill>
              <a:latin typeface="Oswald"/>
              <a:ea typeface="Oswald"/>
              <a:cs typeface="Oswald"/>
              <a:sym typeface="Oswald"/>
            </a:endParaRPr>
          </a:p>
        </p:txBody>
      </p:sp>
      <p:sp>
        <p:nvSpPr>
          <p:cNvPr id="110" name="Google Shape;110;p18"/>
          <p:cNvSpPr txBox="1"/>
          <p:nvPr/>
        </p:nvSpPr>
        <p:spPr>
          <a:xfrm>
            <a:off x="3721367" y="3924567"/>
            <a:ext cx="11513600" cy="738623"/>
          </a:xfrm>
          <a:prstGeom prst="rect">
            <a:avLst/>
          </a:prstGeom>
          <a:noFill/>
          <a:ln>
            <a:noFill/>
          </a:ln>
        </p:spPr>
        <p:txBody>
          <a:bodyPr spcFirstLastPara="1" wrap="square" lIns="121900" tIns="121900" rIns="121900" bIns="121900" anchor="t" anchorCtr="0">
            <a:spAutoFit/>
          </a:bodyPr>
          <a:lstStyle/>
          <a:p>
            <a:r>
              <a:rPr lang="en-GB" sz="3200" b="1"/>
              <a:t>Why is 1.5C warming so important</a:t>
            </a:r>
            <a:endParaRPr sz="3200" b="1"/>
          </a:p>
        </p:txBody>
      </p:sp>
      <p:sp>
        <p:nvSpPr>
          <p:cNvPr id="111" name="Google Shape;111;p18"/>
          <p:cNvSpPr txBox="1"/>
          <p:nvPr/>
        </p:nvSpPr>
        <p:spPr>
          <a:xfrm>
            <a:off x="3721367" y="4610534"/>
            <a:ext cx="8470800" cy="2133557"/>
          </a:xfrm>
          <a:prstGeom prst="rect">
            <a:avLst/>
          </a:prstGeom>
          <a:noFill/>
          <a:ln>
            <a:noFill/>
          </a:ln>
        </p:spPr>
        <p:txBody>
          <a:bodyPr spcFirstLastPara="1" wrap="square" lIns="121900" tIns="121900" rIns="121900" bIns="121900" anchor="t" anchorCtr="0">
            <a:spAutoFit/>
          </a:bodyPr>
          <a:lstStyle/>
          <a:p>
            <a:pPr>
              <a:lnSpc>
                <a:spcPct val="115000"/>
              </a:lnSpc>
            </a:pPr>
            <a:r>
              <a:rPr lang="en-GB" sz="2133" b="1">
                <a:solidFill>
                  <a:srgbClr val="666666"/>
                </a:solidFill>
                <a:highlight>
                  <a:srgbClr val="FFFFFF"/>
                </a:highlight>
              </a:rPr>
              <a:t>Global warming of 1.5C would still mean sea-level rise and climate change impacts on humans and the environment.</a:t>
            </a:r>
            <a:endParaRPr sz="2133" b="1">
              <a:solidFill>
                <a:srgbClr val="666666"/>
              </a:solidFill>
              <a:highlight>
                <a:srgbClr val="FFFFFF"/>
              </a:highlight>
            </a:endParaRPr>
          </a:p>
          <a:p>
            <a:pPr>
              <a:lnSpc>
                <a:spcPct val="115000"/>
              </a:lnSpc>
            </a:pPr>
            <a:endParaRPr sz="2133" b="1">
              <a:solidFill>
                <a:srgbClr val="666666"/>
              </a:solidFill>
              <a:highlight>
                <a:srgbClr val="FFFFFF"/>
              </a:highlight>
            </a:endParaRPr>
          </a:p>
          <a:p>
            <a:pPr>
              <a:lnSpc>
                <a:spcPct val="115000"/>
              </a:lnSpc>
            </a:pPr>
            <a:r>
              <a:rPr lang="en-GB" sz="2133" b="1">
                <a:solidFill>
                  <a:srgbClr val="666666"/>
                </a:solidFill>
                <a:highlight>
                  <a:srgbClr val="FFFFFF"/>
                </a:highlight>
              </a:rPr>
              <a:t>For every tiny increase in global temperature the impacts of climate change become harder to manage.</a:t>
            </a:r>
            <a:endParaRPr sz="2133" b="1">
              <a:solidFill>
                <a:srgbClr val="666666"/>
              </a:solidFill>
              <a:highlight>
                <a:srgbClr val="FFFFFF"/>
              </a:highlight>
            </a:endParaRPr>
          </a:p>
        </p:txBody>
      </p:sp>
      <p:pic>
        <p:nvPicPr>
          <p:cNvPr id="112" name="Google Shape;112;p18"/>
          <p:cNvPicPr preferRelativeResize="0"/>
          <p:nvPr/>
        </p:nvPicPr>
        <p:blipFill rotWithShape="1">
          <a:blip r:embed="rId5">
            <a:alphaModFix/>
          </a:blip>
          <a:srcRect l="9017" t="9308" r="10037" b="9745"/>
          <a:stretch/>
        </p:blipFill>
        <p:spPr>
          <a:xfrm>
            <a:off x="471567" y="4037634"/>
            <a:ext cx="2772367" cy="2772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1000"/>
                                        <p:tgtEl>
                                          <p:spTgt spid="111"/>
                                        </p:tgtEl>
                                      </p:cBhvr>
                                    </p:animEffec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53F7C-3FE1-9843-99A5-063F43768AAD}"/>
              </a:ext>
            </a:extLst>
          </p:cNvPr>
          <p:cNvSpPr>
            <a:spLocks noGrp="1"/>
          </p:cNvSpPr>
          <p:nvPr>
            <p:ph type="title"/>
          </p:nvPr>
        </p:nvSpPr>
        <p:spPr>
          <a:xfrm>
            <a:off x="0" y="18883"/>
            <a:ext cx="10515600" cy="1325563"/>
          </a:xfrm>
        </p:spPr>
        <p:txBody>
          <a:bodyPr/>
          <a:lstStyle/>
          <a:p>
            <a:r>
              <a:rPr lang="en-US" dirty="0">
                <a:latin typeface="dearJoe 5 CASUAL PRO" panose="02000000000000000000" pitchFamily="2" charset="0"/>
              </a:rPr>
              <a:t>International courts</a:t>
            </a:r>
          </a:p>
        </p:txBody>
      </p:sp>
      <p:pic>
        <p:nvPicPr>
          <p:cNvPr id="5" name="Content Placeholder 4">
            <a:extLst>
              <a:ext uri="{FF2B5EF4-FFF2-40B4-BE49-F238E27FC236}">
                <a16:creationId xmlns:a16="http://schemas.microsoft.com/office/drawing/2014/main" id="{104F8D11-7220-E342-A0D3-A85D076D14B2}"/>
              </a:ext>
            </a:extLst>
          </p:cNvPr>
          <p:cNvPicPr>
            <a:picLocks noGrp="1" noChangeAspect="1"/>
          </p:cNvPicPr>
          <p:nvPr>
            <p:ph idx="1"/>
          </p:nvPr>
        </p:nvPicPr>
        <p:blipFill>
          <a:blip r:embed="rId2"/>
          <a:stretch>
            <a:fillRect/>
          </a:stretch>
        </p:blipFill>
        <p:spPr>
          <a:xfrm>
            <a:off x="354104" y="1302672"/>
            <a:ext cx="4022475" cy="2605343"/>
          </a:xfrm>
        </p:spPr>
      </p:pic>
      <p:pic>
        <p:nvPicPr>
          <p:cNvPr id="7" name="Picture 6">
            <a:extLst>
              <a:ext uri="{FF2B5EF4-FFF2-40B4-BE49-F238E27FC236}">
                <a16:creationId xmlns:a16="http://schemas.microsoft.com/office/drawing/2014/main" id="{4502C775-C58A-BE46-B9EE-C5934BA1BB8E}"/>
              </a:ext>
            </a:extLst>
          </p:cNvPr>
          <p:cNvPicPr>
            <a:picLocks noChangeAspect="1"/>
          </p:cNvPicPr>
          <p:nvPr/>
        </p:nvPicPr>
        <p:blipFill>
          <a:blip r:embed="rId3"/>
          <a:stretch>
            <a:fillRect/>
          </a:stretch>
        </p:blipFill>
        <p:spPr>
          <a:xfrm>
            <a:off x="354104" y="4091291"/>
            <a:ext cx="4022474" cy="2605344"/>
          </a:xfrm>
          <a:prstGeom prst="rect">
            <a:avLst/>
          </a:prstGeom>
        </p:spPr>
      </p:pic>
      <p:sp>
        <p:nvSpPr>
          <p:cNvPr id="8" name="TextBox 7">
            <a:extLst>
              <a:ext uri="{FF2B5EF4-FFF2-40B4-BE49-F238E27FC236}">
                <a16:creationId xmlns:a16="http://schemas.microsoft.com/office/drawing/2014/main" id="{FC1983EF-B4CA-2147-9414-84C0C2DC592B}"/>
              </a:ext>
            </a:extLst>
          </p:cNvPr>
          <p:cNvSpPr txBox="1"/>
          <p:nvPr/>
        </p:nvSpPr>
        <p:spPr>
          <a:xfrm>
            <a:off x="1807285" y="1496680"/>
            <a:ext cx="1936376" cy="646331"/>
          </a:xfrm>
          <a:prstGeom prst="rect">
            <a:avLst/>
          </a:prstGeom>
          <a:noFill/>
        </p:spPr>
        <p:txBody>
          <a:bodyPr wrap="square" rtlCol="0">
            <a:spAutoFit/>
          </a:bodyPr>
          <a:lstStyle/>
          <a:p>
            <a:r>
              <a:rPr lang="en-US" dirty="0"/>
              <a:t>International court of Justice</a:t>
            </a:r>
          </a:p>
        </p:txBody>
      </p:sp>
      <p:sp>
        <p:nvSpPr>
          <p:cNvPr id="9" name="TextBox 8">
            <a:extLst>
              <a:ext uri="{FF2B5EF4-FFF2-40B4-BE49-F238E27FC236}">
                <a16:creationId xmlns:a16="http://schemas.microsoft.com/office/drawing/2014/main" id="{8C37C906-B3A7-EA43-B1FF-E721190F3C11}"/>
              </a:ext>
            </a:extLst>
          </p:cNvPr>
          <p:cNvSpPr txBox="1"/>
          <p:nvPr/>
        </p:nvSpPr>
        <p:spPr>
          <a:xfrm>
            <a:off x="2688071" y="4091291"/>
            <a:ext cx="1936376" cy="646331"/>
          </a:xfrm>
          <a:prstGeom prst="rect">
            <a:avLst/>
          </a:prstGeom>
          <a:noFill/>
        </p:spPr>
        <p:txBody>
          <a:bodyPr wrap="square" rtlCol="0">
            <a:spAutoFit/>
          </a:bodyPr>
          <a:lstStyle/>
          <a:p>
            <a:r>
              <a:rPr lang="en-US" dirty="0"/>
              <a:t>International criminal court</a:t>
            </a:r>
          </a:p>
        </p:txBody>
      </p:sp>
      <p:pic>
        <p:nvPicPr>
          <p:cNvPr id="11" name="Picture 10">
            <a:extLst>
              <a:ext uri="{FF2B5EF4-FFF2-40B4-BE49-F238E27FC236}">
                <a16:creationId xmlns:a16="http://schemas.microsoft.com/office/drawing/2014/main" id="{31675124-7AF5-1545-9CA3-6FED6DC22FC0}"/>
              </a:ext>
            </a:extLst>
          </p:cNvPr>
          <p:cNvPicPr>
            <a:picLocks noChangeAspect="1"/>
          </p:cNvPicPr>
          <p:nvPr/>
        </p:nvPicPr>
        <p:blipFill>
          <a:blip r:embed="rId4"/>
          <a:stretch>
            <a:fillRect/>
          </a:stretch>
        </p:blipFill>
        <p:spPr>
          <a:xfrm>
            <a:off x="4482345" y="27345"/>
            <a:ext cx="5117054" cy="1997072"/>
          </a:xfrm>
          <a:prstGeom prst="rect">
            <a:avLst/>
          </a:prstGeom>
        </p:spPr>
      </p:pic>
      <p:pic>
        <p:nvPicPr>
          <p:cNvPr id="13" name="Picture 12">
            <a:extLst>
              <a:ext uri="{FF2B5EF4-FFF2-40B4-BE49-F238E27FC236}">
                <a16:creationId xmlns:a16="http://schemas.microsoft.com/office/drawing/2014/main" id="{C909AB37-09B6-964F-B40A-56A6AD7A17EA}"/>
              </a:ext>
            </a:extLst>
          </p:cNvPr>
          <p:cNvPicPr>
            <a:picLocks noChangeAspect="1"/>
          </p:cNvPicPr>
          <p:nvPr/>
        </p:nvPicPr>
        <p:blipFill>
          <a:blip r:embed="rId5"/>
          <a:stretch>
            <a:fillRect/>
          </a:stretch>
        </p:blipFill>
        <p:spPr>
          <a:xfrm>
            <a:off x="9705165" y="72369"/>
            <a:ext cx="2444750" cy="1987550"/>
          </a:xfrm>
          <a:prstGeom prst="rect">
            <a:avLst/>
          </a:prstGeom>
        </p:spPr>
      </p:pic>
      <p:sp>
        <p:nvSpPr>
          <p:cNvPr id="14" name="TextBox 13">
            <a:extLst>
              <a:ext uri="{FF2B5EF4-FFF2-40B4-BE49-F238E27FC236}">
                <a16:creationId xmlns:a16="http://schemas.microsoft.com/office/drawing/2014/main" id="{CE013683-D8AB-C346-B709-FBF2583AADC4}"/>
              </a:ext>
            </a:extLst>
          </p:cNvPr>
          <p:cNvSpPr txBox="1"/>
          <p:nvPr/>
        </p:nvSpPr>
        <p:spPr>
          <a:xfrm>
            <a:off x="10319305" y="46897"/>
            <a:ext cx="1936376" cy="646331"/>
          </a:xfrm>
          <a:prstGeom prst="rect">
            <a:avLst/>
          </a:prstGeom>
          <a:noFill/>
        </p:spPr>
        <p:txBody>
          <a:bodyPr wrap="square" rtlCol="0">
            <a:spAutoFit/>
          </a:bodyPr>
          <a:lstStyle/>
          <a:p>
            <a:r>
              <a:rPr lang="en-US" dirty="0"/>
              <a:t>European court of Justice</a:t>
            </a:r>
          </a:p>
        </p:txBody>
      </p:sp>
      <p:sp>
        <p:nvSpPr>
          <p:cNvPr id="15" name="TextBox 14">
            <a:extLst>
              <a:ext uri="{FF2B5EF4-FFF2-40B4-BE49-F238E27FC236}">
                <a16:creationId xmlns:a16="http://schemas.microsoft.com/office/drawing/2014/main" id="{27567DC8-C743-DB4D-9F51-EFFB7478DB6E}"/>
              </a:ext>
            </a:extLst>
          </p:cNvPr>
          <p:cNvSpPr txBox="1"/>
          <p:nvPr/>
        </p:nvSpPr>
        <p:spPr>
          <a:xfrm>
            <a:off x="5807789" y="2958354"/>
            <a:ext cx="4974952" cy="3170099"/>
          </a:xfrm>
          <a:prstGeom prst="rect">
            <a:avLst/>
          </a:prstGeom>
          <a:solidFill>
            <a:srgbClr val="FFFF00"/>
          </a:solidFill>
        </p:spPr>
        <p:txBody>
          <a:bodyPr wrap="square" rtlCol="0">
            <a:spAutoFit/>
          </a:bodyPr>
          <a:lstStyle/>
          <a:p>
            <a:pPr marL="342900" indent="-342900">
              <a:buAutoNum type="arabicPeriod"/>
            </a:pPr>
            <a:r>
              <a:rPr lang="en-US" sz="2000" dirty="0"/>
              <a:t>Why is there a need for international courts?</a:t>
            </a:r>
          </a:p>
          <a:p>
            <a:pPr marL="342900" indent="-342900">
              <a:buAutoNum type="arabicPeriod"/>
            </a:pPr>
            <a:r>
              <a:rPr lang="en-US" sz="2000" dirty="0"/>
              <a:t>Why do you think some counties are opposed to the courts?</a:t>
            </a:r>
          </a:p>
          <a:p>
            <a:pPr marL="342900" indent="-342900">
              <a:buAutoNum type="arabicPeriod"/>
            </a:pPr>
            <a:r>
              <a:rPr lang="en-US" sz="2000" dirty="0"/>
              <a:t>Use the information from the textbook,  the resources on the </a:t>
            </a:r>
            <a:r>
              <a:rPr lang="en-US" sz="2000" dirty="0" err="1"/>
              <a:t>weebly</a:t>
            </a:r>
            <a:r>
              <a:rPr lang="en-US" sz="2000" dirty="0"/>
              <a:t> and your own research to create a fact file explaining the work and responsibilities of each court.</a:t>
            </a:r>
          </a:p>
          <a:p>
            <a:pPr marL="342900" indent="-342900">
              <a:buAutoNum type="arabicPeriod"/>
            </a:pPr>
            <a:r>
              <a:rPr lang="en-US" sz="2000" dirty="0"/>
              <a:t>Do you think international courts are always effective? Why or why not? </a:t>
            </a:r>
          </a:p>
        </p:txBody>
      </p:sp>
    </p:spTree>
    <p:extLst>
      <p:ext uri="{BB962C8B-B14F-4D97-AF65-F5344CB8AC3E}">
        <p14:creationId xmlns:p14="http://schemas.microsoft.com/office/powerpoint/2010/main" val="138859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B928-1FE9-F642-8FF8-9B78D81FD28D}"/>
              </a:ext>
            </a:extLst>
          </p:cNvPr>
          <p:cNvSpPr>
            <a:spLocks noGrp="1"/>
          </p:cNvSpPr>
          <p:nvPr>
            <p:ph type="title"/>
          </p:nvPr>
        </p:nvSpPr>
        <p:spPr/>
        <p:txBody>
          <a:bodyPr/>
          <a:lstStyle/>
          <a:p>
            <a:r>
              <a:rPr lang="en-US" dirty="0">
                <a:latin typeface="dearJoe 5 CASUAL PRO" panose="02000000000000000000" pitchFamily="2" charset="0"/>
              </a:rPr>
              <a:t>Campaigning for International law</a:t>
            </a:r>
          </a:p>
        </p:txBody>
      </p:sp>
      <p:sp>
        <p:nvSpPr>
          <p:cNvPr id="3" name="Content Placeholder 2">
            <a:extLst>
              <a:ext uri="{FF2B5EF4-FFF2-40B4-BE49-F238E27FC236}">
                <a16:creationId xmlns:a16="http://schemas.microsoft.com/office/drawing/2014/main" id="{6B16D421-B292-E245-9FD4-FE1083112E06}"/>
              </a:ext>
            </a:extLst>
          </p:cNvPr>
          <p:cNvSpPr>
            <a:spLocks noGrp="1"/>
          </p:cNvSpPr>
          <p:nvPr>
            <p:ph idx="1"/>
          </p:nvPr>
        </p:nvSpPr>
        <p:spPr/>
        <p:txBody>
          <a:bodyPr/>
          <a:lstStyle/>
          <a:p>
            <a:pPr marL="0" indent="0">
              <a:buNone/>
            </a:pPr>
            <a:r>
              <a:rPr lang="en-US" dirty="0"/>
              <a:t>LO: To find out the importance of </a:t>
            </a:r>
            <a:r>
              <a:rPr lang="en-US" dirty="0" err="1"/>
              <a:t>organisations</a:t>
            </a:r>
            <a:r>
              <a:rPr lang="en-US" dirty="0"/>
              <a:t> in campaigning for international law</a:t>
            </a:r>
          </a:p>
        </p:txBody>
      </p:sp>
      <p:pic>
        <p:nvPicPr>
          <p:cNvPr id="5" name="Picture 4">
            <a:extLst>
              <a:ext uri="{FF2B5EF4-FFF2-40B4-BE49-F238E27FC236}">
                <a16:creationId xmlns:a16="http://schemas.microsoft.com/office/drawing/2014/main" id="{61FA9EB9-75F8-8B43-8A81-C10FDD798844}"/>
              </a:ext>
            </a:extLst>
          </p:cNvPr>
          <p:cNvPicPr>
            <a:picLocks noChangeAspect="1"/>
          </p:cNvPicPr>
          <p:nvPr/>
        </p:nvPicPr>
        <p:blipFill>
          <a:blip r:embed="rId2"/>
          <a:stretch>
            <a:fillRect/>
          </a:stretch>
        </p:blipFill>
        <p:spPr>
          <a:xfrm>
            <a:off x="2861533" y="2846461"/>
            <a:ext cx="7351059" cy="3727056"/>
          </a:xfrm>
          <a:prstGeom prst="rect">
            <a:avLst/>
          </a:prstGeom>
        </p:spPr>
      </p:pic>
    </p:spTree>
    <p:extLst>
      <p:ext uri="{BB962C8B-B14F-4D97-AF65-F5344CB8AC3E}">
        <p14:creationId xmlns:p14="http://schemas.microsoft.com/office/powerpoint/2010/main" val="226267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24EAB8D5-1863-874B-B459-DA2046477536}"/>
              </a:ext>
            </a:extLst>
          </p:cNvPr>
          <p:cNvSpPr>
            <a:spLocks noGrp="1" noChangeArrowheads="1"/>
          </p:cNvSpPr>
          <p:nvPr>
            <p:ph type="title"/>
          </p:nvPr>
        </p:nvSpPr>
        <p:spPr/>
        <p:txBody>
          <a:bodyPr/>
          <a:lstStyle/>
          <a:p>
            <a:r>
              <a:rPr lang="en-US" altLang="en-US"/>
              <a:t>Uncontacted remote tribes…</a:t>
            </a:r>
          </a:p>
        </p:txBody>
      </p:sp>
      <p:pic>
        <p:nvPicPr>
          <p:cNvPr id="16386" name="Content Placeholder 2">
            <a:extLst>
              <a:ext uri="{FF2B5EF4-FFF2-40B4-BE49-F238E27FC236}">
                <a16:creationId xmlns:a16="http://schemas.microsoft.com/office/drawing/2014/main" id="{863ADCEF-F7B6-CF47-9E23-C3E2D98558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2705" y="1753077"/>
            <a:ext cx="7006590" cy="3623310"/>
          </a:xfrm>
        </p:spPr>
      </p:pic>
      <p:sp>
        <p:nvSpPr>
          <p:cNvPr id="16387" name="Rectangle 3">
            <a:extLst>
              <a:ext uri="{FF2B5EF4-FFF2-40B4-BE49-F238E27FC236}">
                <a16:creationId xmlns:a16="http://schemas.microsoft.com/office/drawing/2014/main" id="{E7B24B17-29B9-5E49-B6FE-47096828477D}"/>
              </a:ext>
            </a:extLst>
          </p:cNvPr>
          <p:cNvSpPr>
            <a:spLocks noChangeArrowheads="1"/>
          </p:cNvSpPr>
          <p:nvPr/>
        </p:nvSpPr>
        <p:spPr bwMode="auto">
          <a:xfrm>
            <a:off x="3215640" y="5756434"/>
            <a:ext cx="638365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60">
                <a:hlinkClick r:id="rId3"/>
              </a:rPr>
              <a:t>https://www.youtube.com/watch?v=sLErPqqCC54&amp;list=PLCF0DC64F6AFAE157</a:t>
            </a:r>
            <a:endParaRPr lang="en-US" altLang="en-US" sz="216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F71963-A0F1-7E42-B771-FA294B158351}"/>
              </a:ext>
            </a:extLst>
          </p:cNvPr>
          <p:cNvSpPr>
            <a:spLocks noGrp="1"/>
          </p:cNvSpPr>
          <p:nvPr>
            <p:ph type="title"/>
          </p:nvPr>
        </p:nvSpPr>
        <p:spPr/>
        <p:txBody>
          <a:bodyPr/>
          <a:lstStyle/>
          <a:p>
            <a:r>
              <a:rPr lang="en-US" dirty="0"/>
              <a:t>Key things you need to know</a:t>
            </a:r>
          </a:p>
        </p:txBody>
      </p:sp>
      <p:sp>
        <p:nvSpPr>
          <p:cNvPr id="5" name="Content Placeholder 4">
            <a:extLst>
              <a:ext uri="{FF2B5EF4-FFF2-40B4-BE49-F238E27FC236}">
                <a16:creationId xmlns:a16="http://schemas.microsoft.com/office/drawing/2014/main" id="{261BA3EE-8076-7840-99AC-9300CD46A402}"/>
              </a:ext>
            </a:extLst>
          </p:cNvPr>
          <p:cNvSpPr>
            <a:spLocks noGrp="1"/>
          </p:cNvSpPr>
          <p:nvPr>
            <p:ph idx="1"/>
          </p:nvPr>
        </p:nvSpPr>
        <p:spPr/>
        <p:txBody>
          <a:bodyPr/>
          <a:lstStyle/>
          <a:p>
            <a:r>
              <a:rPr lang="en-GB" dirty="0"/>
              <a:t>To understand the role of the United Nations in shaping international law.</a:t>
            </a:r>
            <a:endParaRPr lang="en-US" dirty="0"/>
          </a:p>
          <a:p>
            <a:pPr marL="0" indent="0">
              <a:buNone/>
            </a:pPr>
            <a:endParaRPr lang="en-US" dirty="0"/>
          </a:p>
          <a:p>
            <a:r>
              <a:rPr lang="en-GB" dirty="0"/>
              <a:t>To investigate why international laws and institutions are needed, and how they impact on states and people’s everyday lives.</a:t>
            </a:r>
            <a:endParaRPr lang="en-US" dirty="0"/>
          </a:p>
          <a:p>
            <a:pPr marL="0" indent="0">
              <a:buNone/>
            </a:pPr>
            <a:endParaRPr lang="en-US" dirty="0"/>
          </a:p>
          <a:p>
            <a:r>
              <a:rPr lang="en-GB" dirty="0"/>
              <a:t>To consider how international laws are made, and how they differ from agreements.</a:t>
            </a:r>
            <a:r>
              <a:rPr lang="en-US" dirty="0">
                <a:effectLst/>
              </a:rPr>
              <a:t> </a:t>
            </a:r>
            <a:endParaRPr lang="en-US" dirty="0"/>
          </a:p>
        </p:txBody>
      </p:sp>
    </p:spTree>
    <p:extLst>
      <p:ext uri="{BB962C8B-B14F-4D97-AF65-F5344CB8AC3E}">
        <p14:creationId xmlns:p14="http://schemas.microsoft.com/office/powerpoint/2010/main" val="3341778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5B3E-17CB-4446-B355-06BA7BFA85C8}"/>
              </a:ext>
            </a:extLst>
          </p:cNvPr>
          <p:cNvSpPr>
            <a:spLocks noGrp="1"/>
          </p:cNvSpPr>
          <p:nvPr>
            <p:ph type="title"/>
          </p:nvPr>
        </p:nvSpPr>
        <p:spPr/>
        <p:txBody>
          <a:bodyPr/>
          <a:lstStyle/>
          <a:p>
            <a:r>
              <a:rPr lang="en-US" dirty="0"/>
              <a:t>Making a difference</a:t>
            </a:r>
          </a:p>
        </p:txBody>
      </p:sp>
      <p:sp>
        <p:nvSpPr>
          <p:cNvPr id="3" name="Content Placeholder 2">
            <a:extLst>
              <a:ext uri="{FF2B5EF4-FFF2-40B4-BE49-F238E27FC236}">
                <a16:creationId xmlns:a16="http://schemas.microsoft.com/office/drawing/2014/main" id="{3F7DDBFC-8FCE-A544-91F7-2790C23D1A9B}"/>
              </a:ext>
            </a:extLst>
          </p:cNvPr>
          <p:cNvSpPr>
            <a:spLocks noGrp="1"/>
          </p:cNvSpPr>
          <p:nvPr>
            <p:ph idx="1"/>
          </p:nvPr>
        </p:nvSpPr>
        <p:spPr/>
        <p:txBody>
          <a:bodyPr/>
          <a:lstStyle/>
          <a:p>
            <a:pPr marL="0" indent="0">
              <a:buNone/>
            </a:pPr>
            <a:r>
              <a:rPr lang="en-US" dirty="0"/>
              <a:t>The UN has a wide range of laws that support people all over the world. However, attitudes and ideas change so laws need to be adapted to reflect this.</a:t>
            </a:r>
          </a:p>
        </p:txBody>
      </p:sp>
      <p:pic>
        <p:nvPicPr>
          <p:cNvPr id="5" name="Picture 4">
            <a:extLst>
              <a:ext uri="{FF2B5EF4-FFF2-40B4-BE49-F238E27FC236}">
                <a16:creationId xmlns:a16="http://schemas.microsoft.com/office/drawing/2014/main" id="{1199255D-B1DA-BC41-B604-CF0B49E5300D}"/>
              </a:ext>
            </a:extLst>
          </p:cNvPr>
          <p:cNvPicPr>
            <a:picLocks noChangeAspect="1"/>
          </p:cNvPicPr>
          <p:nvPr/>
        </p:nvPicPr>
        <p:blipFill>
          <a:blip r:embed="rId2"/>
          <a:stretch>
            <a:fillRect/>
          </a:stretch>
        </p:blipFill>
        <p:spPr>
          <a:xfrm>
            <a:off x="4469948" y="2828813"/>
            <a:ext cx="3627124" cy="3483087"/>
          </a:xfrm>
          <a:prstGeom prst="rect">
            <a:avLst/>
          </a:prstGeom>
        </p:spPr>
      </p:pic>
    </p:spTree>
    <p:extLst>
      <p:ext uri="{BB962C8B-B14F-4D97-AF65-F5344CB8AC3E}">
        <p14:creationId xmlns:p14="http://schemas.microsoft.com/office/powerpoint/2010/main" val="246660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B02E1C98-2126-4B4A-B43B-ED68CCBC4C18}"/>
              </a:ext>
            </a:extLst>
          </p:cNvPr>
          <p:cNvSpPr>
            <a:spLocks noGrp="1" noChangeArrowheads="1"/>
          </p:cNvSpPr>
          <p:nvPr>
            <p:ph type="title"/>
          </p:nvPr>
        </p:nvSpPr>
        <p:spPr/>
        <p:txBody>
          <a:bodyPr vert="horz" lIns="91440" tIns="45720" rIns="91440" bIns="45720" rtlCol="0" anchor="t">
            <a:normAutofit/>
          </a:bodyPr>
          <a:lstStyle/>
          <a:p>
            <a:r>
              <a:rPr lang="en-US" altLang="en-US" dirty="0">
                <a:ea typeface="ＭＳ Ｐゴシック" panose="020B0600070205080204" pitchFamily="34" charset="-128"/>
              </a:rPr>
              <a:t>Should the </a:t>
            </a:r>
            <a:r>
              <a:rPr lang="en-US" dirty="0"/>
              <a:t>Sentinelese be tried under international law? </a:t>
            </a:r>
            <a:endParaRPr lang="en-US" altLang="en-US" dirty="0">
              <a:ea typeface="ＭＳ Ｐゴシック" panose="020B0600070205080204" pitchFamily="34" charset="-128"/>
            </a:endParaRPr>
          </a:p>
        </p:txBody>
      </p:sp>
      <p:sp>
        <p:nvSpPr>
          <p:cNvPr id="24578" name="Content Placeholder 2">
            <a:extLst>
              <a:ext uri="{FF2B5EF4-FFF2-40B4-BE49-F238E27FC236}">
                <a16:creationId xmlns:a16="http://schemas.microsoft.com/office/drawing/2014/main" id="{70FBCBF6-38DF-E34B-BDCA-2D1F338A5B60}"/>
              </a:ext>
            </a:extLst>
          </p:cNvPr>
          <p:cNvSpPr>
            <a:spLocks noGrp="1" noChangeArrowheads="1"/>
          </p:cNvSpPr>
          <p:nvPr>
            <p:ph idx="1"/>
          </p:nvPr>
        </p:nvSpPr>
        <p:spPr/>
        <p:txBody>
          <a:bodyPr vert="horz" lIns="91440" tIns="45720" rIns="91440" bIns="45720" rtlCol="0">
            <a:normAutofit/>
          </a:bodyPr>
          <a:lstStyle/>
          <a:p>
            <a:pPr marL="0" indent="0">
              <a:buNone/>
            </a:pPr>
            <a:r>
              <a:rPr lang="en-US" altLang="en-US" i="1">
                <a:ea typeface="ＭＳ Ｐゴシック" panose="020B0600070205080204" pitchFamily="34" charset="-128"/>
              </a:rPr>
              <a:t> ”Doing this to establish the kingdom of Jesus on the island … Do not blame the natives if I am killed"</a:t>
            </a:r>
          </a:p>
        </p:txBody>
      </p:sp>
      <p:pic>
        <p:nvPicPr>
          <p:cNvPr id="24579" name="Picture 4">
            <a:extLst>
              <a:ext uri="{FF2B5EF4-FFF2-40B4-BE49-F238E27FC236}">
                <a16:creationId xmlns:a16="http://schemas.microsoft.com/office/drawing/2014/main" id="{915C3035-10B2-164B-AD9F-5A2838303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618" y="3194685"/>
            <a:ext cx="4559142" cy="31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5">
            <a:extLst>
              <a:ext uri="{FF2B5EF4-FFF2-40B4-BE49-F238E27FC236}">
                <a16:creationId xmlns:a16="http://schemas.microsoft.com/office/drawing/2014/main" id="{CB2D9D3C-3A6F-E14C-96A9-79E4753D1AE4}"/>
              </a:ext>
            </a:extLst>
          </p:cNvPr>
          <p:cNvSpPr>
            <a:spLocks noChangeArrowheads="1"/>
          </p:cNvSpPr>
          <p:nvPr/>
        </p:nvSpPr>
        <p:spPr bwMode="auto">
          <a:xfrm>
            <a:off x="6363177" y="4044792"/>
            <a:ext cx="40247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400" dirty="0">
                <a:hlinkClick r:id="rId3"/>
              </a:rPr>
              <a:t>https://www.bbc.com/news/world-asia-india-46337353</a:t>
            </a:r>
            <a:endParaRPr lang="en-US" altLang="en-US" sz="2400" dirty="0"/>
          </a:p>
          <a:p>
            <a:pPr>
              <a:defRPr/>
            </a:pPr>
            <a:endParaRPr lang="en-US" altLang="en-US" sz="2400" dirty="0"/>
          </a:p>
          <a:p>
            <a:pPr>
              <a:defRPr/>
            </a:pPr>
            <a:r>
              <a:rPr lang="en-US" altLang="en-US" sz="2400" dirty="0">
                <a:hlinkClick r:id="rId4"/>
              </a:rPr>
              <a:t>https://</a:t>
            </a:r>
            <a:r>
              <a:rPr lang="en-US" altLang="en-US" sz="2400" dirty="0" err="1">
                <a:hlinkClick r:id="rId4"/>
              </a:rPr>
              <a:t>www.survivalinternational.org</a:t>
            </a:r>
            <a:r>
              <a:rPr lang="en-US" altLang="en-US" sz="2400" dirty="0">
                <a:hlinkClick r:id="rId4"/>
              </a:rPr>
              <a:t>/tribes/</a:t>
            </a:r>
            <a:r>
              <a:rPr lang="en-US" altLang="en-US" sz="2400" dirty="0" err="1">
                <a:hlinkClick r:id="rId4"/>
              </a:rPr>
              <a:t>sentinelese</a:t>
            </a:r>
            <a:endParaRPr lang="en-US" altLang="en-US" sz="2400" dirty="0"/>
          </a:p>
        </p:txBody>
      </p:sp>
      <p:sp>
        <p:nvSpPr>
          <p:cNvPr id="17413" name="TextBox 6">
            <a:extLst>
              <a:ext uri="{FF2B5EF4-FFF2-40B4-BE49-F238E27FC236}">
                <a16:creationId xmlns:a16="http://schemas.microsoft.com/office/drawing/2014/main" id="{F1556124-7F1F-E541-B7CD-1E1653990904}"/>
              </a:ext>
            </a:extLst>
          </p:cNvPr>
          <p:cNvSpPr txBox="1">
            <a:spLocks noChangeArrowheads="1"/>
          </p:cNvSpPr>
          <p:nvPr/>
        </p:nvSpPr>
        <p:spPr bwMode="auto">
          <a:xfrm>
            <a:off x="6477477" y="2951797"/>
            <a:ext cx="41905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1400" dirty="0">
                <a:hlinkClick r:id="rId5"/>
              </a:rPr>
              <a:t>https://www.news.com.au/world/asia/traumatic-history-of-isolated-tribe-who-killed-american-missionary/news-story/75120b92130bcea44642156bffd60059</a:t>
            </a:r>
            <a:endParaRPr lang="en-US" alt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3713BA9-BB9E-B048-9121-AB3CC25D3336}"/>
              </a:ext>
            </a:extLst>
          </p:cNvPr>
          <p:cNvSpPr>
            <a:spLocks noGrp="1" noChangeArrowheads="1"/>
          </p:cNvSpPr>
          <p:nvPr>
            <p:ph type="title"/>
          </p:nvPr>
        </p:nvSpPr>
        <p:spPr/>
        <p:txBody>
          <a:bodyPr/>
          <a:lstStyle/>
          <a:p>
            <a:endParaRPr lang="en-US" altLang="en-US"/>
          </a:p>
        </p:txBody>
      </p:sp>
      <p:pic>
        <p:nvPicPr>
          <p:cNvPr id="33794" name="Content Placeholder 4">
            <a:extLst>
              <a:ext uri="{FF2B5EF4-FFF2-40B4-BE49-F238E27FC236}">
                <a16:creationId xmlns:a16="http://schemas.microsoft.com/office/drawing/2014/main" id="{0EE73010-6E2B-524A-8A63-18652B22E2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1228" y="608648"/>
            <a:ext cx="7645242" cy="5136357"/>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53A4E79-AB7B-9544-93B1-868981E7A89C}"/>
              </a:ext>
            </a:extLst>
          </p:cNvPr>
          <p:cNvSpPr>
            <a:spLocks noGrp="1" noChangeArrowheads="1"/>
          </p:cNvSpPr>
          <p:nvPr>
            <p:ph type="title"/>
          </p:nvPr>
        </p:nvSpPr>
        <p:spPr/>
        <p:txBody>
          <a:bodyPr/>
          <a:lstStyle/>
          <a:p>
            <a:endParaRPr lang="en-US" altLang="en-US"/>
          </a:p>
        </p:txBody>
      </p:sp>
      <p:pic>
        <p:nvPicPr>
          <p:cNvPr id="34818" name="Content Placeholder 4">
            <a:extLst>
              <a:ext uri="{FF2B5EF4-FFF2-40B4-BE49-F238E27FC236}">
                <a16:creationId xmlns:a16="http://schemas.microsoft.com/office/drawing/2014/main" id="{8D4248D3-3F61-EB49-B1BC-7A1C0B4165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4040" y="411480"/>
            <a:ext cx="6257925" cy="4116229"/>
          </a:xfrm>
        </p:spPr>
      </p:pic>
      <p:sp>
        <p:nvSpPr>
          <p:cNvPr id="34819" name="Rectangle 5">
            <a:extLst>
              <a:ext uri="{FF2B5EF4-FFF2-40B4-BE49-F238E27FC236}">
                <a16:creationId xmlns:a16="http://schemas.microsoft.com/office/drawing/2014/main" id="{7B2ED6FC-F7F8-754F-AB39-DF8F231DCC26}"/>
              </a:ext>
            </a:extLst>
          </p:cNvPr>
          <p:cNvSpPr>
            <a:spLocks noChangeArrowheads="1"/>
          </p:cNvSpPr>
          <p:nvPr/>
        </p:nvSpPr>
        <p:spPr bwMode="auto">
          <a:xfrm>
            <a:off x="1706880" y="4724877"/>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solidFill>
                  <a:srgbClr val="373A3C"/>
                </a:solidFill>
                <a:latin typeface="Swiss721BT-Light"/>
              </a:rPr>
              <a:t>The road that cuts through their territory brings thousands of outsiders, including tourists, into their land. The tourists treat the Jarawa like animas in a safari park.</a:t>
            </a:r>
            <a:endParaRPr lang="en-US" altLang="en-US" sz="2160"/>
          </a:p>
        </p:txBody>
      </p:sp>
      <p:pic>
        <p:nvPicPr>
          <p:cNvPr id="34820" name="Picture 6">
            <a:extLst>
              <a:ext uri="{FF2B5EF4-FFF2-40B4-BE49-F238E27FC236}">
                <a16:creationId xmlns:a16="http://schemas.microsoft.com/office/drawing/2014/main" id="{67249AFA-807D-054B-B182-003BB6D52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972980"/>
            <a:ext cx="2686050" cy="46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A8C5E907-9C56-9A42-A03C-9A6E682C8DCF}"/>
              </a:ext>
            </a:extLst>
          </p:cNvPr>
          <p:cNvSpPr>
            <a:spLocks noGrp="1" noChangeArrowheads="1"/>
          </p:cNvSpPr>
          <p:nvPr>
            <p:ph type="title"/>
          </p:nvPr>
        </p:nvSpPr>
        <p:spPr/>
        <p:txBody>
          <a:bodyPr/>
          <a:lstStyle/>
          <a:p>
            <a:r>
              <a:rPr lang="en-US" altLang="en-US">
                <a:latin typeface="dearJoe 5 CASUAL PRO" panose="02000000000000000000" pitchFamily="2" charset="0"/>
              </a:rPr>
              <a:t>Watch…</a:t>
            </a:r>
          </a:p>
        </p:txBody>
      </p:sp>
      <p:pic>
        <p:nvPicPr>
          <p:cNvPr id="35842" name="Content Placeholder 4">
            <a:hlinkClick r:id="rId2"/>
            <a:extLst>
              <a:ext uri="{FF2B5EF4-FFF2-40B4-BE49-F238E27FC236}">
                <a16:creationId xmlns:a16="http://schemas.microsoft.com/office/drawing/2014/main" id="{95F0C1FB-63D3-504E-90A1-F0A638B7E2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4007" y="1693070"/>
            <a:ext cx="4326255" cy="2756058"/>
          </a:xfrm>
        </p:spPr>
      </p:pic>
      <p:pic>
        <p:nvPicPr>
          <p:cNvPr id="35843" name="Picture 6">
            <a:hlinkClick r:id="rId4"/>
            <a:extLst>
              <a:ext uri="{FF2B5EF4-FFF2-40B4-BE49-F238E27FC236}">
                <a16:creationId xmlns:a16="http://schemas.microsoft.com/office/drawing/2014/main" id="{998DABE9-4183-5E4F-927B-B3222EB48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998" y="1837373"/>
            <a:ext cx="4572000" cy="25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7">
            <a:extLst>
              <a:ext uri="{FF2B5EF4-FFF2-40B4-BE49-F238E27FC236}">
                <a16:creationId xmlns:a16="http://schemas.microsoft.com/office/drawing/2014/main" id="{BC1F9B11-7896-344E-BEB0-0D9E7B9BA3E0}"/>
              </a:ext>
            </a:extLst>
          </p:cNvPr>
          <p:cNvSpPr txBox="1">
            <a:spLocks noChangeArrowheads="1"/>
          </p:cNvSpPr>
          <p:nvPr/>
        </p:nvSpPr>
        <p:spPr bwMode="auto">
          <a:xfrm>
            <a:off x="2392680" y="4800600"/>
            <a:ext cx="78181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dirty="0"/>
              <a:t>What are the cultural traits of the Jarawa? </a:t>
            </a:r>
          </a:p>
          <a:p>
            <a:r>
              <a:rPr lang="en-US" altLang="en-US" sz="2160" dirty="0"/>
              <a:t>How are these being impacted? – what are the global influences that are impacting this group?  </a:t>
            </a:r>
          </a:p>
          <a:p>
            <a:r>
              <a:rPr lang="en-US" altLang="en-US" sz="2160" dirty="0"/>
              <a:t>What is being done to protect them? </a:t>
            </a:r>
          </a:p>
          <a:p>
            <a:r>
              <a:rPr lang="en-US" altLang="en-US" sz="2160" dirty="0"/>
              <a:t>Should the Jarawa be tried under the same laws as others?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1295CA6-F423-CC46-B787-DAD15985E622}"/>
              </a:ext>
            </a:extLst>
          </p:cNvPr>
          <p:cNvSpPr>
            <a:spLocks noGrp="1" noChangeArrowheads="1"/>
          </p:cNvSpPr>
          <p:nvPr>
            <p:ph type="title"/>
          </p:nvPr>
        </p:nvSpPr>
        <p:spPr/>
        <p:txBody>
          <a:bodyPr/>
          <a:lstStyle/>
          <a:p>
            <a:endParaRPr lang="en-US" altLang="en-US"/>
          </a:p>
        </p:txBody>
      </p:sp>
      <p:pic>
        <p:nvPicPr>
          <p:cNvPr id="37890" name="Content Placeholder 4">
            <a:extLst>
              <a:ext uri="{FF2B5EF4-FFF2-40B4-BE49-F238E27FC236}">
                <a16:creationId xmlns:a16="http://schemas.microsoft.com/office/drawing/2014/main" id="{EEB30F83-7857-5E4F-96D1-5F5E3F34E9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717" y="594360"/>
            <a:ext cx="8909685" cy="5414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4272BBA3-E7F3-B940-B108-9C69161EED3B}"/>
              </a:ext>
            </a:extLst>
          </p:cNvPr>
          <p:cNvSpPr>
            <a:spLocks noGrp="1" noChangeArrowheads="1"/>
          </p:cNvSpPr>
          <p:nvPr>
            <p:ph type="title"/>
          </p:nvPr>
        </p:nvSpPr>
        <p:spPr>
          <a:xfrm>
            <a:off x="3581400" y="0"/>
            <a:ext cx="6972300" cy="1144429"/>
          </a:xfrm>
        </p:spPr>
        <p:txBody>
          <a:bodyPr>
            <a:normAutofit fontScale="90000"/>
          </a:bodyPr>
          <a:lstStyle/>
          <a:p>
            <a:r>
              <a:rPr lang="en-US" altLang="en-US"/>
              <a:t>Survival International: Civil Society</a:t>
            </a:r>
          </a:p>
        </p:txBody>
      </p:sp>
      <p:sp>
        <p:nvSpPr>
          <p:cNvPr id="26626" name="Content Placeholder 2">
            <a:extLst>
              <a:ext uri="{FF2B5EF4-FFF2-40B4-BE49-F238E27FC236}">
                <a16:creationId xmlns:a16="http://schemas.microsoft.com/office/drawing/2014/main" id="{69675E97-BB2F-2B4E-B27E-BC5F9FDC143C}"/>
              </a:ext>
            </a:extLst>
          </p:cNvPr>
          <p:cNvSpPr>
            <a:spLocks noGrp="1" noChangeArrowheads="1"/>
          </p:cNvSpPr>
          <p:nvPr>
            <p:ph idx="1"/>
          </p:nvPr>
        </p:nvSpPr>
        <p:spPr>
          <a:xfrm>
            <a:off x="1524000" y="1490187"/>
            <a:ext cx="3934778" cy="3321843"/>
          </a:xfrm>
        </p:spPr>
        <p:txBody>
          <a:bodyPr/>
          <a:lstStyle/>
          <a:p>
            <a:pPr marL="0" indent="0">
              <a:buNone/>
            </a:pPr>
            <a:endParaRPr lang="en-US" altLang="en-US" sz="1620"/>
          </a:p>
        </p:txBody>
      </p:sp>
      <p:pic>
        <p:nvPicPr>
          <p:cNvPr id="26627" name="Picture 3">
            <a:extLst>
              <a:ext uri="{FF2B5EF4-FFF2-40B4-BE49-F238E27FC236}">
                <a16:creationId xmlns:a16="http://schemas.microsoft.com/office/drawing/2014/main" id="{86FF01AC-DF89-1D49-9111-DAA36921D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838" y="4730591"/>
            <a:ext cx="8152448"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F0EE9B6F-B235-4946-8940-28B1707062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0009"/>
            <a:ext cx="2034540" cy="116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a:extLst>
              <a:ext uri="{FF2B5EF4-FFF2-40B4-BE49-F238E27FC236}">
                <a16:creationId xmlns:a16="http://schemas.microsoft.com/office/drawing/2014/main" id="{CC25C9BF-425C-FF49-B5B0-AA6D2CC05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374458"/>
            <a:ext cx="4914900"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4">
            <a:extLst>
              <a:ext uri="{FF2B5EF4-FFF2-40B4-BE49-F238E27FC236}">
                <a16:creationId xmlns:a16="http://schemas.microsoft.com/office/drawing/2014/main" id="{FFE91CAD-FF39-BA41-9E89-BB1A29CC9F59}"/>
              </a:ext>
            </a:extLst>
          </p:cNvPr>
          <p:cNvSpPr txBox="1">
            <a:spLocks noChangeArrowheads="1"/>
          </p:cNvSpPr>
          <p:nvPr/>
        </p:nvSpPr>
        <p:spPr bwMode="auto">
          <a:xfrm>
            <a:off x="1313037" y="2902774"/>
            <a:ext cx="9206049" cy="17543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dirty="0"/>
              <a:t>Why is it important for Survival international to protect the cultural traits of a tribe such as the Jarawa?</a:t>
            </a:r>
          </a:p>
          <a:p>
            <a:r>
              <a:rPr lang="en-US" altLang="en-US" sz="2160" dirty="0"/>
              <a:t>How are tribes such as this being influence under international law? </a:t>
            </a:r>
          </a:p>
          <a:p>
            <a:r>
              <a:rPr lang="en-US" altLang="en-US" sz="2160" dirty="0"/>
              <a:t>How can the work of Survival international be seen as civil society action or as a NGO?</a:t>
            </a:r>
          </a:p>
        </p:txBody>
      </p:sp>
      <p:sp>
        <p:nvSpPr>
          <p:cNvPr id="26631" name="Rectangle 5">
            <a:extLst>
              <a:ext uri="{FF2B5EF4-FFF2-40B4-BE49-F238E27FC236}">
                <a16:creationId xmlns:a16="http://schemas.microsoft.com/office/drawing/2014/main" id="{FDFC1723-B136-AC40-BB8B-97907CDE2D80}"/>
              </a:ext>
            </a:extLst>
          </p:cNvPr>
          <p:cNvSpPr>
            <a:spLocks noChangeArrowheads="1"/>
          </p:cNvSpPr>
          <p:nvPr/>
        </p:nvSpPr>
        <p:spPr bwMode="auto">
          <a:xfrm>
            <a:off x="2049780" y="1831658"/>
            <a:ext cx="288036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dirty="0">
                <a:hlinkClick r:id="rId5"/>
              </a:rPr>
              <a:t>https://www.survivalinternational.org/tribes/jarawa</a:t>
            </a:r>
            <a:endParaRPr lang="en-US" altLang="en-US" sz="216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79D2-F749-D34D-BA88-F4665C50F8AE}"/>
              </a:ext>
            </a:extLst>
          </p:cNvPr>
          <p:cNvSpPr>
            <a:spLocks noGrp="1"/>
          </p:cNvSpPr>
          <p:nvPr>
            <p:ph type="title"/>
          </p:nvPr>
        </p:nvSpPr>
        <p:spPr/>
        <p:txBody>
          <a:bodyPr/>
          <a:lstStyle/>
          <a:p>
            <a:r>
              <a:rPr lang="en-US" dirty="0"/>
              <a:t>Climate activism</a:t>
            </a:r>
          </a:p>
        </p:txBody>
      </p:sp>
      <p:sp>
        <p:nvSpPr>
          <p:cNvPr id="3" name="Content Placeholder 2">
            <a:extLst>
              <a:ext uri="{FF2B5EF4-FFF2-40B4-BE49-F238E27FC236}">
                <a16:creationId xmlns:a16="http://schemas.microsoft.com/office/drawing/2014/main" id="{57DF1AFB-8B98-C946-8E07-2EE81BE9FCE0}"/>
              </a:ext>
            </a:extLst>
          </p:cNvPr>
          <p:cNvSpPr>
            <a:spLocks noGrp="1"/>
          </p:cNvSpPr>
          <p:nvPr>
            <p:ph idx="1"/>
          </p:nvPr>
        </p:nvSpPr>
        <p:spPr/>
        <p:txBody>
          <a:bodyPr/>
          <a:lstStyle/>
          <a:p>
            <a:pPr marL="0" indent="0">
              <a:buNone/>
            </a:pPr>
            <a:r>
              <a:rPr lang="en-GB" dirty="0"/>
              <a:t>Consider examples where social movements have successfully exerted pressure on international law-makers resulting in a legislative change, e.g. 20th century progress towards environmental law.</a:t>
            </a:r>
          </a:p>
          <a:p>
            <a:pPr marL="0" indent="0">
              <a:buNone/>
            </a:pPr>
            <a:r>
              <a:rPr lang="en-GB" dirty="0"/>
              <a:t> </a:t>
            </a:r>
            <a:r>
              <a:rPr lang="en-GB" dirty="0">
                <a:hlinkClick r:id="rId2"/>
              </a:rPr>
              <a:t>https://www.youtube.com/watch?v=sP9TGpBGy08</a:t>
            </a:r>
            <a:endParaRPr lang="en-GB" dirty="0"/>
          </a:p>
          <a:p>
            <a:pPr marL="0" indent="0">
              <a:buNone/>
            </a:pPr>
            <a:r>
              <a:rPr lang="en-GB" dirty="0">
                <a:hlinkClick r:id="rId3"/>
              </a:rPr>
              <a:t>https://en.wikipedia.org/wiki/Individual_and_political_action_on_climate_change</a:t>
            </a:r>
            <a:endParaRPr lang="en-GB" dirty="0"/>
          </a:p>
          <a:p>
            <a:pPr marL="0" indent="0">
              <a:buNone/>
            </a:pPr>
            <a:endParaRPr lang="en-GB" dirty="0"/>
          </a:p>
          <a:p>
            <a:pPr marL="0" indent="0">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US" dirty="0"/>
          </a:p>
        </p:txBody>
      </p:sp>
      <p:pic>
        <p:nvPicPr>
          <p:cNvPr id="5" name="Picture 4">
            <a:extLst>
              <a:ext uri="{FF2B5EF4-FFF2-40B4-BE49-F238E27FC236}">
                <a16:creationId xmlns:a16="http://schemas.microsoft.com/office/drawing/2014/main" id="{13A2B954-B8BC-2440-9354-FE877C7BB05B}"/>
              </a:ext>
            </a:extLst>
          </p:cNvPr>
          <p:cNvPicPr>
            <a:picLocks noChangeAspect="1"/>
          </p:cNvPicPr>
          <p:nvPr/>
        </p:nvPicPr>
        <p:blipFill>
          <a:blip r:embed="rId4"/>
          <a:stretch>
            <a:fillRect/>
          </a:stretch>
        </p:blipFill>
        <p:spPr>
          <a:xfrm>
            <a:off x="8406541" y="4356296"/>
            <a:ext cx="3253516" cy="2348515"/>
          </a:xfrm>
          <a:prstGeom prst="rect">
            <a:avLst/>
          </a:prstGeom>
        </p:spPr>
      </p:pic>
    </p:spTree>
    <p:extLst>
      <p:ext uri="{BB962C8B-B14F-4D97-AF65-F5344CB8AC3E}">
        <p14:creationId xmlns:p14="http://schemas.microsoft.com/office/powerpoint/2010/main" val="372140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45DB1-EB59-7A44-BEB9-900F52CF8B0A}"/>
              </a:ext>
            </a:extLst>
          </p:cNvPr>
          <p:cNvSpPr>
            <a:spLocks noGrp="1"/>
          </p:cNvSpPr>
          <p:nvPr>
            <p:ph idx="4294967295"/>
          </p:nvPr>
        </p:nvSpPr>
        <p:spPr>
          <a:xfrm>
            <a:off x="968188" y="1728806"/>
            <a:ext cx="10515600" cy="4351338"/>
          </a:xfrm>
        </p:spPr>
        <p:txBody>
          <a:bodyPr/>
          <a:lstStyle/>
          <a:p>
            <a:pPr marL="0" indent="0">
              <a:buNone/>
            </a:pPr>
            <a:r>
              <a:rPr lang="en-US" dirty="0"/>
              <a:t>‘</a:t>
            </a:r>
            <a:r>
              <a:rPr lang="en-US" i="1" dirty="0"/>
              <a:t>People should rely on governments to stand up for their rights rather than depend on charities</a:t>
            </a:r>
            <a:r>
              <a:rPr lang="en-US" dirty="0"/>
              <a:t>’ </a:t>
            </a:r>
          </a:p>
          <a:p>
            <a:pPr marL="0" indent="0">
              <a:buNone/>
            </a:pPr>
            <a:endParaRPr lang="en-US" dirty="0"/>
          </a:p>
          <a:p>
            <a:pPr marL="0" indent="0">
              <a:buNone/>
            </a:pPr>
            <a:r>
              <a:rPr lang="en-US" dirty="0"/>
              <a:t>How far do you agree with this view? </a:t>
            </a:r>
          </a:p>
        </p:txBody>
      </p:sp>
    </p:spTree>
    <p:extLst>
      <p:ext uri="{BB962C8B-B14F-4D97-AF65-F5344CB8AC3E}">
        <p14:creationId xmlns:p14="http://schemas.microsoft.com/office/powerpoint/2010/main" val="245678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149B4DF3-8BEA-9841-845F-FF9C0567EAF7}"/>
              </a:ext>
            </a:extLst>
          </p:cNvPr>
          <p:cNvSpPr/>
          <p:nvPr/>
        </p:nvSpPr>
        <p:spPr>
          <a:xfrm>
            <a:off x="372140" y="542261"/>
            <a:ext cx="5326911" cy="312597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ave 4">
            <a:extLst>
              <a:ext uri="{FF2B5EF4-FFF2-40B4-BE49-F238E27FC236}">
                <a16:creationId xmlns:a16="http://schemas.microsoft.com/office/drawing/2014/main" id="{B45DFAB4-90AC-CD4E-92D7-9406954ED7BC}"/>
              </a:ext>
            </a:extLst>
          </p:cNvPr>
          <p:cNvSpPr/>
          <p:nvPr/>
        </p:nvSpPr>
        <p:spPr>
          <a:xfrm>
            <a:off x="6865089" y="3185928"/>
            <a:ext cx="5326911" cy="312597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5FDD07-31CF-884D-A7F6-9CD5453B2DEA}"/>
              </a:ext>
            </a:extLst>
          </p:cNvPr>
          <p:cNvSpPr txBox="1"/>
          <p:nvPr/>
        </p:nvSpPr>
        <p:spPr>
          <a:xfrm>
            <a:off x="792125" y="1601327"/>
            <a:ext cx="4486939" cy="646331"/>
          </a:xfrm>
          <a:prstGeom prst="rect">
            <a:avLst/>
          </a:prstGeom>
          <a:noFill/>
        </p:spPr>
        <p:txBody>
          <a:bodyPr wrap="square" rtlCol="0">
            <a:spAutoFit/>
          </a:bodyPr>
          <a:lstStyle/>
          <a:p>
            <a:r>
              <a:rPr lang="en-US" dirty="0"/>
              <a:t>How have international laws impacted you today?</a:t>
            </a:r>
          </a:p>
        </p:txBody>
      </p:sp>
      <p:sp>
        <p:nvSpPr>
          <p:cNvPr id="7" name="TextBox 6">
            <a:extLst>
              <a:ext uri="{FF2B5EF4-FFF2-40B4-BE49-F238E27FC236}">
                <a16:creationId xmlns:a16="http://schemas.microsoft.com/office/drawing/2014/main" id="{2CF81C25-F87F-D044-8620-79753DC0989B}"/>
              </a:ext>
            </a:extLst>
          </p:cNvPr>
          <p:cNvSpPr txBox="1"/>
          <p:nvPr/>
        </p:nvSpPr>
        <p:spPr>
          <a:xfrm>
            <a:off x="7542027" y="4425748"/>
            <a:ext cx="4486939" cy="646331"/>
          </a:xfrm>
          <a:prstGeom prst="rect">
            <a:avLst/>
          </a:prstGeom>
          <a:noFill/>
        </p:spPr>
        <p:txBody>
          <a:bodyPr wrap="square" rtlCol="0">
            <a:spAutoFit/>
          </a:bodyPr>
          <a:lstStyle/>
          <a:p>
            <a:r>
              <a:rPr lang="en-US" dirty="0"/>
              <a:t>Draw a picture of what the world may look like without international law</a:t>
            </a:r>
          </a:p>
        </p:txBody>
      </p:sp>
      <p:sp>
        <p:nvSpPr>
          <p:cNvPr id="8" name="Cloud 7">
            <a:extLst>
              <a:ext uri="{FF2B5EF4-FFF2-40B4-BE49-F238E27FC236}">
                <a16:creationId xmlns:a16="http://schemas.microsoft.com/office/drawing/2014/main" id="{B918EA9E-9141-1D43-9A89-AB6242B3A5A6}"/>
              </a:ext>
            </a:extLst>
          </p:cNvPr>
          <p:cNvSpPr/>
          <p:nvPr/>
        </p:nvSpPr>
        <p:spPr>
          <a:xfrm>
            <a:off x="489098" y="4072270"/>
            <a:ext cx="4136065" cy="231789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FE00A3-0759-BB4F-9B15-EA85D60B3644}"/>
              </a:ext>
            </a:extLst>
          </p:cNvPr>
          <p:cNvSpPr txBox="1"/>
          <p:nvPr/>
        </p:nvSpPr>
        <p:spPr>
          <a:xfrm>
            <a:off x="1329070" y="4657060"/>
            <a:ext cx="2573079" cy="1477328"/>
          </a:xfrm>
          <a:prstGeom prst="rect">
            <a:avLst/>
          </a:prstGeom>
          <a:noFill/>
        </p:spPr>
        <p:txBody>
          <a:bodyPr wrap="square" rtlCol="0">
            <a:spAutoFit/>
          </a:bodyPr>
          <a:lstStyle/>
          <a:p>
            <a:r>
              <a:rPr lang="en-US" dirty="0"/>
              <a:t>What is the difference between an law and an agreement? </a:t>
            </a:r>
          </a:p>
          <a:p>
            <a:r>
              <a:rPr lang="en-US" dirty="0"/>
              <a:t>How are international laws upheld? </a:t>
            </a:r>
          </a:p>
        </p:txBody>
      </p:sp>
      <p:sp>
        <p:nvSpPr>
          <p:cNvPr id="10" name="TextBox 9">
            <a:extLst>
              <a:ext uri="{FF2B5EF4-FFF2-40B4-BE49-F238E27FC236}">
                <a16:creationId xmlns:a16="http://schemas.microsoft.com/office/drawing/2014/main" id="{39ACD3A4-2F94-9A43-AA55-3D2B61512EC8}"/>
              </a:ext>
            </a:extLst>
          </p:cNvPr>
          <p:cNvSpPr txBox="1"/>
          <p:nvPr/>
        </p:nvSpPr>
        <p:spPr>
          <a:xfrm>
            <a:off x="7542027" y="457200"/>
            <a:ext cx="2899145" cy="3139321"/>
          </a:xfrm>
          <a:prstGeom prst="rect">
            <a:avLst/>
          </a:prstGeom>
          <a:noFill/>
        </p:spPr>
        <p:txBody>
          <a:bodyPr wrap="square" rtlCol="0">
            <a:spAutoFit/>
          </a:bodyPr>
          <a:lstStyle/>
          <a:p>
            <a:endParaRPr lang="en-US" dirty="0">
              <a:hlinkClick r:id="rId2"/>
            </a:endParaRPr>
          </a:p>
          <a:p>
            <a:endParaRPr lang="en-US" dirty="0">
              <a:hlinkClick r:id="rId2"/>
            </a:endParaRPr>
          </a:p>
          <a:p>
            <a:r>
              <a:rPr lang="en-US" dirty="0">
                <a:hlinkClick r:id="rId2"/>
              </a:rPr>
              <a:t>https://www.youtube.com/watch?v=8Zeein83DdU</a:t>
            </a:r>
            <a:endParaRPr lang="en-US" dirty="0"/>
          </a:p>
          <a:p>
            <a:endParaRPr lang="en-US" dirty="0"/>
          </a:p>
          <a:p>
            <a:r>
              <a:rPr lang="en-US" dirty="0">
                <a:hlinkClick r:id="rId3"/>
              </a:rPr>
              <a:t>https://www.asil.org/resources/100Ways</a:t>
            </a:r>
            <a:endParaRPr lang="en-US" dirty="0"/>
          </a:p>
          <a:p>
            <a:endParaRPr lang="en-US" dirty="0"/>
          </a:p>
          <a:p>
            <a:endParaRPr lang="en-US" dirty="0"/>
          </a:p>
          <a:p>
            <a:endParaRPr lang="en-US" dirty="0"/>
          </a:p>
          <a:p>
            <a:endParaRPr lang="en-US" dirty="0"/>
          </a:p>
        </p:txBody>
      </p:sp>
      <p:sp>
        <p:nvSpPr>
          <p:cNvPr id="12" name="TextBox 11">
            <a:extLst>
              <a:ext uri="{FF2B5EF4-FFF2-40B4-BE49-F238E27FC236}">
                <a16:creationId xmlns:a16="http://schemas.microsoft.com/office/drawing/2014/main" id="{BD217E92-DD87-C341-8642-319F5B664B2F}"/>
              </a:ext>
            </a:extLst>
          </p:cNvPr>
          <p:cNvSpPr txBox="1"/>
          <p:nvPr/>
        </p:nvSpPr>
        <p:spPr>
          <a:xfrm>
            <a:off x="7533166" y="542261"/>
            <a:ext cx="2636874" cy="369332"/>
          </a:xfrm>
          <a:prstGeom prst="rect">
            <a:avLst/>
          </a:prstGeom>
          <a:solidFill>
            <a:srgbClr val="00B050"/>
          </a:solidFill>
        </p:spPr>
        <p:txBody>
          <a:bodyPr wrap="square" rtlCol="0">
            <a:spAutoFit/>
          </a:bodyPr>
          <a:lstStyle/>
          <a:p>
            <a:r>
              <a:rPr lang="en-US" dirty="0"/>
              <a:t>Resources to help:</a:t>
            </a:r>
          </a:p>
        </p:txBody>
      </p:sp>
    </p:spTree>
    <p:extLst>
      <p:ext uri="{BB962C8B-B14F-4D97-AF65-F5344CB8AC3E}">
        <p14:creationId xmlns:p14="http://schemas.microsoft.com/office/powerpoint/2010/main" val="208558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648027387"/>
              </p:ext>
            </p:extLst>
          </p:nvPr>
        </p:nvGraphicFramePr>
        <p:xfrm>
          <a:off x="1069145" y="436099"/>
          <a:ext cx="9625208" cy="5894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524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4533-4773-4D40-8513-A1CA06333035}"/>
              </a:ext>
            </a:extLst>
          </p:cNvPr>
          <p:cNvSpPr>
            <a:spLocks noGrp="1"/>
          </p:cNvSpPr>
          <p:nvPr>
            <p:ph type="title"/>
          </p:nvPr>
        </p:nvSpPr>
        <p:spPr/>
        <p:txBody>
          <a:bodyPr/>
          <a:lstStyle/>
          <a:p>
            <a:r>
              <a:rPr lang="en-US" dirty="0">
                <a:latin typeface="dearJoe 5 CASUAL PRO" panose="02000000000000000000" pitchFamily="2" charset="0"/>
              </a:rPr>
              <a:t>International law</a:t>
            </a:r>
          </a:p>
        </p:txBody>
      </p:sp>
      <p:sp>
        <p:nvSpPr>
          <p:cNvPr id="3" name="Content Placeholder 2">
            <a:extLst>
              <a:ext uri="{FF2B5EF4-FFF2-40B4-BE49-F238E27FC236}">
                <a16:creationId xmlns:a16="http://schemas.microsoft.com/office/drawing/2014/main" id="{0A03846B-AF62-D748-ACCC-9BA38376CEBA}"/>
              </a:ext>
            </a:extLst>
          </p:cNvPr>
          <p:cNvSpPr>
            <a:spLocks noGrp="1"/>
          </p:cNvSpPr>
          <p:nvPr>
            <p:ph idx="1"/>
          </p:nvPr>
        </p:nvSpPr>
        <p:spPr/>
        <p:txBody>
          <a:bodyPr/>
          <a:lstStyle/>
          <a:p>
            <a:pPr marL="0" indent="0">
              <a:buNone/>
            </a:pPr>
            <a:r>
              <a:rPr lang="en-US" dirty="0"/>
              <a:t>A set of rules that are recognized and followed by a country that agrees to their terms. </a:t>
            </a:r>
          </a:p>
          <a:p>
            <a:pPr marL="0" indent="0">
              <a:buNone/>
            </a:pPr>
            <a:endParaRPr lang="en-US" dirty="0"/>
          </a:p>
          <a:p>
            <a:pPr marL="0" indent="0">
              <a:buNone/>
            </a:pPr>
            <a:r>
              <a:rPr lang="en-US" dirty="0"/>
              <a:t>Modern versions of international law have developed since, such as the league of Nations, which was set up in 1919 after the First World war. Its aim was to keep peace and settle international disputes the negotiation. It finally broke down at the outset of Second World War in 1939. After the war ended in 1945, the United Nations (UN) was set up. This lead the the development of International law as we know it today. </a:t>
            </a:r>
          </a:p>
        </p:txBody>
      </p:sp>
      <p:sp>
        <p:nvSpPr>
          <p:cNvPr id="4" name="TextBox 3">
            <a:extLst>
              <a:ext uri="{FF2B5EF4-FFF2-40B4-BE49-F238E27FC236}">
                <a16:creationId xmlns:a16="http://schemas.microsoft.com/office/drawing/2014/main" id="{C5DB7F27-5AB9-374C-9DCA-9564127E7EFF}"/>
              </a:ext>
            </a:extLst>
          </p:cNvPr>
          <p:cNvSpPr txBox="1"/>
          <p:nvPr/>
        </p:nvSpPr>
        <p:spPr>
          <a:xfrm>
            <a:off x="6836735" y="365125"/>
            <a:ext cx="2817628" cy="923330"/>
          </a:xfrm>
          <a:prstGeom prst="rect">
            <a:avLst/>
          </a:prstGeom>
          <a:solidFill>
            <a:srgbClr val="FFFF00"/>
          </a:solidFill>
        </p:spPr>
        <p:txBody>
          <a:bodyPr wrap="square" rtlCol="0">
            <a:spAutoFit/>
          </a:bodyPr>
          <a:lstStyle/>
          <a:p>
            <a:r>
              <a:rPr lang="en-US" dirty="0"/>
              <a:t>Why is it important to have laws that cross international boundaries?</a:t>
            </a:r>
          </a:p>
        </p:txBody>
      </p:sp>
    </p:spTree>
    <p:extLst>
      <p:ext uri="{BB962C8B-B14F-4D97-AF65-F5344CB8AC3E}">
        <p14:creationId xmlns:p14="http://schemas.microsoft.com/office/powerpoint/2010/main" val="856592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84" y="36963"/>
            <a:ext cx="11090434" cy="5886184"/>
          </a:xfrm>
        </p:spPr>
        <p:txBody>
          <a:bodyPr>
            <a:normAutofit fontScale="92500"/>
          </a:bodyPr>
          <a:lstStyle/>
          <a:p>
            <a:pPr marL="0" indent="0">
              <a:buNone/>
            </a:pPr>
            <a:r>
              <a:rPr lang="en-US" dirty="0"/>
              <a:t>Among the greatest achievements of the United Nations is the development of a body of international law—conventions, treaties and standards—central to promoting economic and social development, as well as to advancing international peace and security. Many of the treaties brought about by the United Nations form the basis of the law that governs relations among nations. While the work of the UN in this area does not always receive attention, it has a daily impact on the lives of people everywhere. </a:t>
            </a:r>
          </a:p>
          <a:p>
            <a:pPr marL="0" indent="0">
              <a:buNone/>
            </a:pPr>
            <a:r>
              <a:rPr lang="en-US" dirty="0"/>
              <a:t>The </a:t>
            </a:r>
            <a:r>
              <a:rPr lang="en-US" u="sng" dirty="0">
                <a:hlinkClick r:id="rId2"/>
              </a:rPr>
              <a:t>Charter</a:t>
            </a:r>
            <a:r>
              <a:rPr lang="en-US" dirty="0"/>
              <a:t> of the United Nations specifically calls on the Organization to help in the settlement of international disputes by peaceful means, including arbitration and judicial settlement (Article 33), and to encourage the progressive development of international law and its codification (Article 13).</a:t>
            </a:r>
          </a:p>
          <a:p>
            <a:pPr marL="0" indent="0">
              <a:buNone/>
            </a:pPr>
            <a:r>
              <a:rPr lang="en-US" dirty="0"/>
              <a:t>Over the years, more than </a:t>
            </a:r>
            <a:r>
              <a:rPr lang="en-US" u="sng" dirty="0">
                <a:hlinkClick r:id="rId3"/>
              </a:rPr>
              <a:t>560 multilateral treaties</a:t>
            </a:r>
            <a:r>
              <a:rPr lang="en-US" dirty="0"/>
              <a:t> have been </a:t>
            </a:r>
            <a:r>
              <a:rPr lang="en-US" u="sng" dirty="0">
                <a:hlinkClick r:id="rId4"/>
              </a:rPr>
              <a:t>deposited with the Secretary-General</a:t>
            </a:r>
            <a:r>
              <a:rPr lang="en-US" dirty="0"/>
              <a:t> of the United Nations. Many other treaties are deposited with governments or other entities. The treaties cover a broad range of subject matters such as human rights, disarmament and protection of the environment.</a:t>
            </a:r>
          </a:p>
          <a:p>
            <a:endParaRPr lang="en-US" dirty="0"/>
          </a:p>
        </p:txBody>
      </p:sp>
      <p:pic>
        <p:nvPicPr>
          <p:cNvPr id="4" name="Picture 3">
            <a:extLst>
              <a:ext uri="{FF2B5EF4-FFF2-40B4-BE49-F238E27FC236}">
                <a16:creationId xmlns:a16="http://schemas.microsoft.com/office/drawing/2014/main" id="{A573E496-29C4-EC40-8B4A-08FB0F02E956}"/>
              </a:ext>
            </a:extLst>
          </p:cNvPr>
          <p:cNvPicPr>
            <a:picLocks noChangeAspect="1"/>
          </p:cNvPicPr>
          <p:nvPr/>
        </p:nvPicPr>
        <p:blipFill>
          <a:blip r:embed="rId5"/>
          <a:stretch>
            <a:fillRect/>
          </a:stretch>
        </p:blipFill>
        <p:spPr>
          <a:xfrm>
            <a:off x="10001341" y="5674345"/>
            <a:ext cx="1829828" cy="1146692"/>
          </a:xfrm>
          <a:prstGeom prst="rect">
            <a:avLst/>
          </a:prstGeom>
        </p:spPr>
      </p:pic>
    </p:spTree>
    <p:extLst>
      <p:ext uri="{BB962C8B-B14F-4D97-AF65-F5344CB8AC3E}">
        <p14:creationId xmlns:p14="http://schemas.microsoft.com/office/powerpoint/2010/main" val="162320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6227-296F-6A46-B04B-05A3C35E185B}"/>
              </a:ext>
            </a:extLst>
          </p:cNvPr>
          <p:cNvSpPr>
            <a:spLocks noGrp="1"/>
          </p:cNvSpPr>
          <p:nvPr>
            <p:ph type="title"/>
          </p:nvPr>
        </p:nvSpPr>
        <p:spPr/>
        <p:txBody>
          <a:bodyPr/>
          <a:lstStyle/>
          <a:p>
            <a:r>
              <a:rPr lang="en-US" dirty="0"/>
              <a:t>The UN charter</a:t>
            </a:r>
          </a:p>
        </p:txBody>
      </p:sp>
      <p:sp>
        <p:nvSpPr>
          <p:cNvPr id="3" name="Content Placeholder 2">
            <a:extLst>
              <a:ext uri="{FF2B5EF4-FFF2-40B4-BE49-F238E27FC236}">
                <a16:creationId xmlns:a16="http://schemas.microsoft.com/office/drawing/2014/main" id="{E54BD1BC-DFE2-7F43-A1DF-A81DECA6CAFA}"/>
              </a:ext>
            </a:extLst>
          </p:cNvPr>
          <p:cNvSpPr>
            <a:spLocks noGrp="1"/>
          </p:cNvSpPr>
          <p:nvPr>
            <p:ph idx="1"/>
          </p:nvPr>
        </p:nvSpPr>
        <p:spPr/>
        <p:txBody>
          <a:bodyPr/>
          <a:lstStyle/>
          <a:p>
            <a:pPr marL="0" indent="0">
              <a:buNone/>
            </a:pPr>
            <a:r>
              <a:rPr lang="en-US" dirty="0"/>
              <a:t>Asks the UN to help settle international disputes and to encourage the development of international law. </a:t>
            </a:r>
          </a:p>
          <a:p>
            <a:pPr marL="0" indent="0">
              <a:buNone/>
            </a:pPr>
            <a:r>
              <a:rPr lang="en-US" dirty="0"/>
              <a:t>Apart from human rights and peacekeeping the UN has worked to provide a set of laws that protect different areas, such as the environment or protecting migrant </a:t>
            </a:r>
            <a:r>
              <a:rPr lang="en-US" dirty="0" err="1"/>
              <a:t>labour</a:t>
            </a: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8877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C8716F-75A3-3047-A7E3-17D890EC7133}"/>
              </a:ext>
            </a:extLst>
          </p:cNvPr>
          <p:cNvPicPr>
            <a:picLocks noGrp="1" noChangeAspect="1"/>
          </p:cNvPicPr>
          <p:nvPr>
            <p:ph idx="1"/>
          </p:nvPr>
        </p:nvPicPr>
        <p:blipFill>
          <a:blip r:embed="rId2"/>
          <a:stretch>
            <a:fillRect/>
          </a:stretch>
        </p:blipFill>
        <p:spPr>
          <a:xfrm>
            <a:off x="617112" y="429032"/>
            <a:ext cx="11402257" cy="6063843"/>
          </a:xfrm>
        </p:spPr>
      </p:pic>
    </p:spTree>
    <p:extLst>
      <p:ext uri="{BB962C8B-B14F-4D97-AF65-F5344CB8AC3E}">
        <p14:creationId xmlns:p14="http://schemas.microsoft.com/office/powerpoint/2010/main" val="2958767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5F95-F596-CB44-9755-287859BB5657}"/>
              </a:ext>
            </a:extLst>
          </p:cNvPr>
          <p:cNvSpPr>
            <a:spLocks noGrp="1"/>
          </p:cNvSpPr>
          <p:nvPr>
            <p:ph type="title"/>
          </p:nvPr>
        </p:nvSpPr>
        <p:spPr/>
        <p:txBody>
          <a:bodyPr/>
          <a:lstStyle/>
          <a:p>
            <a:r>
              <a:rPr lang="en-US" dirty="0">
                <a:latin typeface="dearJoe 5 CASUAL PRO" panose="02000000000000000000" pitchFamily="2" charset="0"/>
              </a:rPr>
              <a:t>The Geneva Convention </a:t>
            </a:r>
          </a:p>
        </p:txBody>
      </p:sp>
      <p:sp>
        <p:nvSpPr>
          <p:cNvPr id="3" name="Content Placeholder 2">
            <a:extLst>
              <a:ext uri="{FF2B5EF4-FFF2-40B4-BE49-F238E27FC236}">
                <a16:creationId xmlns:a16="http://schemas.microsoft.com/office/drawing/2014/main" id="{81F8C16D-E0F4-F846-AA74-334CFFBA0045}"/>
              </a:ext>
            </a:extLst>
          </p:cNvPr>
          <p:cNvSpPr>
            <a:spLocks noGrp="1"/>
          </p:cNvSpPr>
          <p:nvPr>
            <p:ph idx="1"/>
          </p:nvPr>
        </p:nvSpPr>
        <p:spPr>
          <a:xfrm>
            <a:off x="551121" y="1447800"/>
            <a:ext cx="10515600" cy="4351338"/>
          </a:xfrm>
        </p:spPr>
        <p:txBody>
          <a:bodyPr/>
          <a:lstStyle/>
          <a:p>
            <a:pPr marL="0" indent="0">
              <a:buNone/>
            </a:pPr>
            <a:r>
              <a:rPr lang="en-US" dirty="0">
                <a:hlinkClick r:id="rId2"/>
              </a:rPr>
              <a:t>https://www.youtube.com/watch?v=HwpzzAefx9M&amp;t=1s</a:t>
            </a:r>
            <a:endParaRPr lang="en-US" dirty="0"/>
          </a:p>
          <a:p>
            <a:pPr marL="0" indent="0">
              <a:buNone/>
            </a:pPr>
            <a:r>
              <a:rPr lang="en-US" dirty="0"/>
              <a:t>Rules on that set out how people, such as enemy soldiers, doctors and civilians, should be treated in times of war to protect them as much as possible. For example, they should not be mistreated, they should be offered food and are allowed to communicate with family. It has been updated on several occasions since. It has been signed by 196 counties. </a:t>
            </a:r>
          </a:p>
        </p:txBody>
      </p:sp>
      <p:pic>
        <p:nvPicPr>
          <p:cNvPr id="5" name="Picture 4">
            <a:extLst>
              <a:ext uri="{FF2B5EF4-FFF2-40B4-BE49-F238E27FC236}">
                <a16:creationId xmlns:a16="http://schemas.microsoft.com/office/drawing/2014/main" id="{F77C5A7D-1E57-F94C-95F9-17EC17A018B4}"/>
              </a:ext>
            </a:extLst>
          </p:cNvPr>
          <p:cNvPicPr>
            <a:picLocks noChangeAspect="1"/>
          </p:cNvPicPr>
          <p:nvPr/>
        </p:nvPicPr>
        <p:blipFill>
          <a:blip r:embed="rId3"/>
          <a:stretch>
            <a:fillRect/>
          </a:stretch>
        </p:blipFill>
        <p:spPr>
          <a:xfrm>
            <a:off x="7626269" y="4119230"/>
            <a:ext cx="3773605" cy="2581940"/>
          </a:xfrm>
          <a:prstGeom prst="rect">
            <a:avLst/>
          </a:prstGeom>
        </p:spPr>
      </p:pic>
      <p:sp>
        <p:nvSpPr>
          <p:cNvPr id="6" name="TextBox 5">
            <a:extLst>
              <a:ext uri="{FF2B5EF4-FFF2-40B4-BE49-F238E27FC236}">
                <a16:creationId xmlns:a16="http://schemas.microsoft.com/office/drawing/2014/main" id="{AA27A6A1-E776-2041-AAA2-344FB0DF1FA6}"/>
              </a:ext>
            </a:extLst>
          </p:cNvPr>
          <p:cNvSpPr txBox="1"/>
          <p:nvPr/>
        </p:nvSpPr>
        <p:spPr>
          <a:xfrm>
            <a:off x="637953" y="4455042"/>
            <a:ext cx="4316819" cy="1200329"/>
          </a:xfrm>
          <a:prstGeom prst="rect">
            <a:avLst/>
          </a:prstGeom>
          <a:solidFill>
            <a:srgbClr val="FFFF00"/>
          </a:solidFill>
        </p:spPr>
        <p:txBody>
          <a:bodyPr wrap="square" rtlCol="0">
            <a:spAutoFit/>
          </a:bodyPr>
          <a:lstStyle/>
          <a:p>
            <a:r>
              <a:rPr lang="en-US" dirty="0"/>
              <a:t>What is the role of the Geneva Convention:</a:t>
            </a:r>
          </a:p>
          <a:p>
            <a:pPr marL="342900" indent="-342900">
              <a:buAutoNum type="alphaLcPeriod"/>
            </a:pPr>
            <a:r>
              <a:rPr lang="en-US" dirty="0"/>
              <a:t>Why is it important</a:t>
            </a:r>
          </a:p>
          <a:p>
            <a:pPr marL="342900" indent="-342900">
              <a:buAutoNum type="alphaLcPeriod"/>
            </a:pPr>
            <a:r>
              <a:rPr lang="en-US" dirty="0"/>
              <a:t>Why it should be amended over time</a:t>
            </a:r>
          </a:p>
          <a:p>
            <a:pPr marL="342900" indent="-342900">
              <a:buAutoNum type="alphaLcPeriod"/>
            </a:pPr>
            <a:r>
              <a:rPr lang="en-US" dirty="0"/>
              <a:t>Relevant examples</a:t>
            </a:r>
          </a:p>
        </p:txBody>
      </p:sp>
    </p:spTree>
    <p:extLst>
      <p:ext uri="{BB962C8B-B14F-4D97-AF65-F5344CB8AC3E}">
        <p14:creationId xmlns:p14="http://schemas.microsoft.com/office/powerpoint/2010/main" val="4170738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2867</TotalTime>
  <Words>1513</Words>
  <Application>Microsoft Macintosh PowerPoint</Application>
  <PresentationFormat>Widescreen</PresentationFormat>
  <Paragraphs>116</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dearJoe 5 CASUAL PRO</vt:lpstr>
      <vt:lpstr>Oswald</vt:lpstr>
      <vt:lpstr>Swiss721BT-Light</vt:lpstr>
      <vt:lpstr>Times New Roman</vt:lpstr>
      <vt:lpstr>Office Theme</vt:lpstr>
      <vt:lpstr>International law</vt:lpstr>
      <vt:lpstr>Key things you need to know</vt:lpstr>
      <vt:lpstr>PowerPoint Presentation</vt:lpstr>
      <vt:lpstr>PowerPoint Presentation</vt:lpstr>
      <vt:lpstr>International law</vt:lpstr>
      <vt:lpstr>PowerPoint Presentation</vt:lpstr>
      <vt:lpstr>The UN charter</vt:lpstr>
      <vt:lpstr>PowerPoint Presentation</vt:lpstr>
      <vt:lpstr>The Geneva Convention </vt:lpstr>
      <vt:lpstr>Treaties,  conventions and declarations</vt:lpstr>
      <vt:lpstr>PowerPoint Presentation</vt:lpstr>
      <vt:lpstr>PowerPoint Presentation</vt:lpstr>
      <vt:lpstr>The General assembly</vt:lpstr>
      <vt:lpstr>PowerPoint Presentation</vt:lpstr>
      <vt:lpstr>PowerPoint Presentation</vt:lpstr>
      <vt:lpstr>PowerPoint Presentation</vt:lpstr>
      <vt:lpstr>International courts</vt:lpstr>
      <vt:lpstr>Campaigning for International law</vt:lpstr>
      <vt:lpstr>Uncontacted remote tribes…</vt:lpstr>
      <vt:lpstr>Making a difference</vt:lpstr>
      <vt:lpstr>Should the Sentinelese be tried under international law? </vt:lpstr>
      <vt:lpstr>PowerPoint Presentation</vt:lpstr>
      <vt:lpstr>PowerPoint Presentation</vt:lpstr>
      <vt:lpstr>Watch…</vt:lpstr>
      <vt:lpstr>PowerPoint Presentation</vt:lpstr>
      <vt:lpstr>Survival International: Civil Society</vt:lpstr>
      <vt:lpstr>Climate activism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law</dc:title>
  <dc:creator>Anna Bennett</dc:creator>
  <cp:lastModifiedBy>Anna Bennett</cp:lastModifiedBy>
  <cp:revision>10</cp:revision>
  <dcterms:created xsi:type="dcterms:W3CDTF">2021-12-06T18:42:05Z</dcterms:created>
  <dcterms:modified xsi:type="dcterms:W3CDTF">2022-01-18T18:41:38Z</dcterms:modified>
</cp:coreProperties>
</file>