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9"/>
  </p:normalViewPr>
  <p:slideViewPr>
    <p:cSldViewPr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B54A-8642-47C3-A873-E0A84F9CF74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1568-DEC8-4B3A-A832-24CAAE0309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Internal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Economics Internal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Purpose of internal assessment</a:t>
            </a:r>
          </a:p>
          <a:p>
            <a:r>
              <a:rPr lang="en-US" dirty="0"/>
              <a:t>Internal assessment is an integral part of the course and is compulsory for both SL and HL students. It</a:t>
            </a:r>
          </a:p>
          <a:p>
            <a:r>
              <a:rPr lang="en-US" dirty="0"/>
              <a:t>enables students to demonstrate the application of their skills and knowledge, and to pursue their personal</a:t>
            </a:r>
          </a:p>
          <a:p>
            <a:r>
              <a:rPr lang="en-US" dirty="0"/>
              <a:t>interests, without the time limitations and other constraints that are associated with written examinations.</a:t>
            </a:r>
          </a:p>
          <a:p>
            <a:r>
              <a:rPr lang="en-US" dirty="0"/>
              <a:t>The internal assessment should, as far as possible, be woven into normal classroom teaching and not be a</a:t>
            </a:r>
          </a:p>
          <a:p>
            <a:r>
              <a:rPr lang="en-US" dirty="0"/>
              <a:t>separate activity conducted after a course has been taught.</a:t>
            </a:r>
          </a:p>
          <a:p>
            <a:r>
              <a:rPr lang="en-US" dirty="0"/>
              <a:t>The internal assessment requirements at SL and at HL are the same.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1. Word limit</a:t>
            </a:r>
          </a:p>
          <a:p>
            <a:r>
              <a:rPr lang="en-US" dirty="0"/>
              <a:t>Students must produce a portfolio of three commentaries. Each commentary must not exceed 800 words.</a:t>
            </a:r>
          </a:p>
          <a:p>
            <a:r>
              <a:rPr lang="en-US" b="1" dirty="0"/>
              <a:t>2. Articles</a:t>
            </a:r>
          </a:p>
          <a:p>
            <a:r>
              <a:rPr lang="en-US" dirty="0"/>
              <a:t>Each article must be based on a different section of the syllabus.</a:t>
            </a:r>
          </a:p>
          <a:p>
            <a:r>
              <a:rPr lang="en-US" b="1" dirty="0"/>
              <a:t>3. Sources</a:t>
            </a:r>
          </a:p>
          <a:p>
            <a:r>
              <a:rPr lang="en-US" dirty="0"/>
              <a:t>Students must use a different source for each commentary.</a:t>
            </a:r>
          </a:p>
          <a:p>
            <a:r>
              <a:rPr lang="en-US" b="1" dirty="0"/>
              <a:t>4. Contemporary articles</a:t>
            </a:r>
          </a:p>
          <a:p>
            <a:r>
              <a:rPr lang="en-US" dirty="0"/>
              <a:t>Students need to look for articles relating to current events and these must be published no earlier than one</a:t>
            </a:r>
          </a:p>
          <a:p>
            <a:r>
              <a:rPr lang="en-US" dirty="0"/>
              <a:t>year before the writing of the commentary.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the Assessment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>
            <a:noAutofit/>
          </a:bodyPr>
          <a:lstStyle/>
          <a:p>
            <a:r>
              <a:rPr lang="en-US" sz="2800" dirty="0"/>
              <a:t>Teachers must judge the internally assessed work at SL and at HL against the criteria using the level</a:t>
            </a:r>
          </a:p>
          <a:p>
            <a:r>
              <a:rPr lang="en-US" sz="2800" dirty="0"/>
              <a:t>descriptors.</a:t>
            </a:r>
          </a:p>
          <a:p>
            <a:r>
              <a:rPr lang="en-US" sz="2800" dirty="0"/>
              <a:t>The same assessment criteria are provided for SL and HL.</a:t>
            </a:r>
          </a:p>
          <a:p>
            <a:r>
              <a:rPr lang="en-US" sz="2800" dirty="0"/>
              <a:t>The highest level descriptors do not imply faultless performance but should be achievable by a</a:t>
            </a:r>
          </a:p>
          <a:p>
            <a:r>
              <a:rPr lang="en-US" sz="2800" dirty="0"/>
              <a:t>student. Teachers should not hesitate to use the extremes if they are appropriate descriptions of the</a:t>
            </a:r>
          </a:p>
          <a:p>
            <a:r>
              <a:rPr lang="en-US" sz="2800" dirty="0"/>
              <a:t>work being assessed.</a:t>
            </a:r>
          </a:p>
          <a:p>
            <a:r>
              <a:rPr lang="en-US" sz="2800" dirty="0"/>
              <a:t>• A student who attains a high level of achievement in relation to one criterion will not necessarily</a:t>
            </a:r>
          </a:p>
          <a:p>
            <a:r>
              <a:rPr lang="en-US" sz="2800" dirty="0"/>
              <a:t>attain high levels of achievement in relation to the other criteria. Similarly, a student who attains a low</a:t>
            </a:r>
          </a:p>
          <a:p>
            <a:r>
              <a:rPr lang="en-US" sz="2800" dirty="0"/>
              <a:t>level of achievement for one criterion will not necessarily attain low achievement levels for the other</a:t>
            </a:r>
          </a:p>
          <a:p>
            <a:r>
              <a:rPr lang="en-US" sz="2800" dirty="0"/>
              <a:t>criteria. Teachers should not assume that the overall assessment of the students will produce any</a:t>
            </a:r>
          </a:p>
          <a:p>
            <a:r>
              <a:rPr lang="en-US" sz="2800" dirty="0"/>
              <a:t>particular distribution of marks.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74345"/>
            <a:ext cx="838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Overview</a:t>
            </a:r>
          </a:p>
          <a:p>
            <a:r>
              <a:rPr lang="en-US" sz="2400" dirty="0"/>
              <a:t>There are five internal assessment criteria for each commentary.</a:t>
            </a:r>
          </a:p>
          <a:p>
            <a:endParaRPr lang="en-US" sz="2400" dirty="0"/>
          </a:p>
          <a:p>
            <a:r>
              <a:rPr lang="en-US" sz="2400" dirty="0"/>
              <a:t>Criterion A 		Diagrams 		3 marks</a:t>
            </a:r>
          </a:p>
          <a:p>
            <a:r>
              <a:rPr lang="en-US" sz="2400" dirty="0"/>
              <a:t>Criterion B 		Terminology 		2 marks</a:t>
            </a:r>
          </a:p>
          <a:p>
            <a:r>
              <a:rPr lang="en-US" sz="2400" dirty="0"/>
              <a:t>Criterion C 		Application and Analysis 3 marks</a:t>
            </a:r>
          </a:p>
          <a:p>
            <a:r>
              <a:rPr lang="en-US" sz="2400" dirty="0"/>
              <a:t>Criterion D 		Concepts 		3 marks</a:t>
            </a:r>
          </a:p>
          <a:p>
            <a:r>
              <a:rPr lang="en-US" sz="2400" dirty="0"/>
              <a:t>Criterion E		 Evaluation 		3 marks</a:t>
            </a:r>
          </a:p>
          <a:p>
            <a:r>
              <a:rPr lang="en-US" sz="2400" dirty="0"/>
              <a:t>Total 14 marks</a:t>
            </a:r>
          </a:p>
          <a:p>
            <a:r>
              <a:rPr lang="en-US" sz="2400" dirty="0"/>
              <a:t>There is one internal assessment criterion for the whole portfolio.</a:t>
            </a:r>
          </a:p>
          <a:p>
            <a:r>
              <a:rPr lang="en-US" sz="2400" dirty="0"/>
              <a:t>Criterion F Rubric requirements 3 marks</a:t>
            </a:r>
          </a:p>
          <a:p>
            <a:r>
              <a:rPr lang="en-US" sz="2400" dirty="0"/>
              <a:t>Each commentary is assessed individually for the first five assessment criteria (criteria A–E) and then criterion</a:t>
            </a:r>
          </a:p>
          <a:p>
            <a:r>
              <a:rPr lang="en-US" sz="2400" dirty="0"/>
              <a:t>F is applied to the whole portfolio.</a:t>
            </a:r>
          </a:p>
          <a:p>
            <a:r>
              <a:rPr lang="en-US" sz="2400" dirty="0"/>
              <a:t>The maximum for the portfolio is 45 marks: (14 marks x 3 commentaries) + 3 marks = 42 + 3 marks.</a:t>
            </a:r>
          </a:p>
          <a:p>
            <a:r>
              <a:rPr lang="en-US" sz="2400" dirty="0"/>
              <a:t>The assessment criteria are related to the assessment objectives.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0C75B-F0BD-9940-B8FE-B2C4DE4FB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5334000" cy="690387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B6A71-6E8A-F544-9C07-A1DFBE9F7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81"/>
            <a:ext cx="5410200" cy="68816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737085-62AF-9F46-8983-9C2CEEF06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7" y="0"/>
            <a:ext cx="5638800" cy="19786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477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Internal Assessment</vt:lpstr>
      <vt:lpstr>Economics Internal Assessment</vt:lpstr>
      <vt:lpstr>Internal Assessment</vt:lpstr>
      <vt:lpstr>A note on the Assessment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Internal Assessment</dc:title>
  <dc:creator>DBish</dc:creator>
  <cp:lastModifiedBy>Dan Bish</cp:lastModifiedBy>
  <cp:revision>6</cp:revision>
  <dcterms:created xsi:type="dcterms:W3CDTF">2014-03-19T14:51:45Z</dcterms:created>
  <dcterms:modified xsi:type="dcterms:W3CDTF">2021-02-10T16:13:01Z</dcterms:modified>
</cp:coreProperties>
</file>