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9" r:id="rId4"/>
    <p:sldId id="258" r:id="rId5"/>
    <p:sldId id="260" r:id="rId6"/>
    <p:sldId id="261" r:id="rId7"/>
    <p:sldId id="262" r:id="rId8"/>
    <p:sldId id="263" r:id="rId9"/>
    <p:sldId id="264" r:id="rId10"/>
    <p:sldId id="269" r:id="rId11"/>
    <p:sldId id="271" r:id="rId12"/>
    <p:sldId id="266" r:id="rId13"/>
    <p:sldId id="268" r:id="rId14"/>
    <p:sldId id="265"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2" r:id="rId30"/>
    <p:sldId id="285"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55"/>
    <p:restoredTop sz="94591"/>
  </p:normalViewPr>
  <p:slideViewPr>
    <p:cSldViewPr snapToGrid="0" snapToObjects="1">
      <p:cViewPr>
        <p:scale>
          <a:sx n="112" d="100"/>
          <a:sy n="112" d="100"/>
        </p:scale>
        <p:origin x="35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E7066B-92A0-3C42-8DBF-8EAB198105A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252899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7066B-92A0-3C42-8DBF-8EAB198105A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373881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7066B-92A0-3C42-8DBF-8EAB198105A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426571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7066B-92A0-3C42-8DBF-8EAB198105A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23608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7066B-92A0-3C42-8DBF-8EAB198105A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354957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E7066B-92A0-3C42-8DBF-8EAB198105A7}"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425044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E7066B-92A0-3C42-8DBF-8EAB198105A7}" type="datetimeFigureOut">
              <a:rPr lang="en-US" smtClean="0"/>
              <a:t>5/27/20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267975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E7066B-92A0-3C42-8DBF-8EAB198105A7}" type="datetimeFigureOut">
              <a:rPr lang="en-US" smtClean="0"/>
              <a:t>5/27/20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391589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7066B-92A0-3C42-8DBF-8EAB198105A7}" type="datetimeFigureOut">
              <a:rPr lang="en-US" smtClean="0"/>
              <a:t>5/27/20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48903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E7066B-92A0-3C42-8DBF-8EAB198105A7}"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405477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E7066B-92A0-3C42-8DBF-8EAB198105A7}"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25584-4D90-5D48-B142-9F62C05DCB17}" type="slidenum">
              <a:rPr lang="en-US" smtClean="0"/>
              <a:t>‹#›</a:t>
            </a:fld>
            <a:endParaRPr lang="en-US"/>
          </a:p>
        </p:txBody>
      </p:sp>
    </p:spTree>
    <p:extLst>
      <p:ext uri="{BB962C8B-B14F-4D97-AF65-F5344CB8AC3E}">
        <p14:creationId xmlns:p14="http://schemas.microsoft.com/office/powerpoint/2010/main" val="131172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7066B-92A0-3C42-8DBF-8EAB198105A7}" type="datetimeFigureOut">
              <a:rPr lang="en-US" smtClean="0"/>
              <a:t>5/27/20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25584-4D90-5D48-B142-9F62C05DCB17}" type="slidenum">
              <a:rPr lang="en-US" smtClean="0"/>
              <a:t>‹#›</a:t>
            </a:fld>
            <a:endParaRPr lang="en-US"/>
          </a:p>
        </p:txBody>
      </p:sp>
    </p:spTree>
    <p:extLst>
      <p:ext uri="{BB962C8B-B14F-4D97-AF65-F5344CB8AC3E}">
        <p14:creationId xmlns:p14="http://schemas.microsoft.com/office/powerpoint/2010/main" val="11637330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BAFA-CA78-094D-96B4-92C519118CDC}"/>
              </a:ext>
            </a:extLst>
          </p:cNvPr>
          <p:cNvSpPr>
            <a:spLocks noGrp="1"/>
          </p:cNvSpPr>
          <p:nvPr>
            <p:ph type="ctrTitle"/>
          </p:nvPr>
        </p:nvSpPr>
        <p:spPr/>
        <p:txBody>
          <a:bodyPr/>
          <a:lstStyle/>
          <a:p>
            <a:r>
              <a:rPr lang="en-US" dirty="0"/>
              <a:t>Indian Independence</a:t>
            </a:r>
          </a:p>
        </p:txBody>
      </p:sp>
      <p:sp>
        <p:nvSpPr>
          <p:cNvPr id="3" name="Subtitle 2">
            <a:extLst>
              <a:ext uri="{FF2B5EF4-FFF2-40B4-BE49-F238E27FC236}">
                <a16:creationId xmlns:a16="http://schemas.microsoft.com/office/drawing/2014/main" id="{14604AA2-0858-7640-BC74-1084A5E35A68}"/>
              </a:ext>
            </a:extLst>
          </p:cNvPr>
          <p:cNvSpPr>
            <a:spLocks noGrp="1"/>
          </p:cNvSpPr>
          <p:nvPr>
            <p:ph type="subTitle" idx="1"/>
          </p:nvPr>
        </p:nvSpPr>
        <p:spPr/>
        <p:txBody>
          <a:bodyPr/>
          <a:lstStyle/>
          <a:p>
            <a:r>
              <a:rPr lang="en-US" dirty="0"/>
              <a:t>A timeline</a:t>
            </a:r>
          </a:p>
        </p:txBody>
      </p:sp>
    </p:spTree>
    <p:extLst>
      <p:ext uri="{BB962C8B-B14F-4D97-AF65-F5344CB8AC3E}">
        <p14:creationId xmlns:p14="http://schemas.microsoft.com/office/powerpoint/2010/main" val="287971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CF28-542F-4341-A5C6-604C655748CF}"/>
              </a:ext>
            </a:extLst>
          </p:cNvPr>
          <p:cNvSpPr>
            <a:spLocks noGrp="1"/>
          </p:cNvSpPr>
          <p:nvPr>
            <p:ph type="title"/>
          </p:nvPr>
        </p:nvSpPr>
        <p:spPr>
          <a:xfrm>
            <a:off x="205740" y="193677"/>
            <a:ext cx="7886700" cy="606424"/>
          </a:xfrm>
        </p:spPr>
        <p:txBody>
          <a:bodyPr>
            <a:normAutofit fontScale="90000"/>
          </a:bodyPr>
          <a:lstStyle/>
          <a:p>
            <a:r>
              <a:rPr lang="en-US" dirty="0"/>
              <a:t>1910 - 1920</a:t>
            </a:r>
          </a:p>
        </p:txBody>
      </p:sp>
      <p:sp>
        <p:nvSpPr>
          <p:cNvPr id="3" name="Content Placeholder 2">
            <a:extLst>
              <a:ext uri="{FF2B5EF4-FFF2-40B4-BE49-F238E27FC236}">
                <a16:creationId xmlns:a16="http://schemas.microsoft.com/office/drawing/2014/main" id="{5E9B11D9-2187-034D-B9E3-42D28D37E288}"/>
              </a:ext>
            </a:extLst>
          </p:cNvPr>
          <p:cNvSpPr>
            <a:spLocks noGrp="1"/>
          </p:cNvSpPr>
          <p:nvPr>
            <p:ph idx="1"/>
          </p:nvPr>
        </p:nvSpPr>
        <p:spPr>
          <a:xfrm>
            <a:off x="297180" y="956945"/>
            <a:ext cx="5703570" cy="5707378"/>
          </a:xfrm>
        </p:spPr>
        <p:txBody>
          <a:bodyPr>
            <a:normAutofit fontScale="77500" lnSpcReduction="20000"/>
          </a:bodyPr>
          <a:lstStyle/>
          <a:p>
            <a:pPr marL="0" indent="0">
              <a:buNone/>
            </a:pPr>
            <a:r>
              <a:rPr lang="en-US" u="sng" dirty="0"/>
              <a:t>War: The First World War 1914 – 1918</a:t>
            </a:r>
            <a:endParaRPr lang="en-US" dirty="0"/>
          </a:p>
          <a:p>
            <a:pPr lvl="0"/>
            <a:r>
              <a:rPr lang="en-US" dirty="0"/>
              <a:t>A conflict between the European powers but involved the Empire forces and populations. This dragged India into the conflict in support of Britain. India supplied large numbers of soldiers and huge amounts of resources for the cause.  Some in India saw the war as an opportunity to press for greater independence. Economic boom in India due to increased demand. Agriculture remained the dominant industry and faced increased problems after the war. </a:t>
            </a:r>
          </a:p>
          <a:p>
            <a:pPr lvl="0"/>
            <a:r>
              <a:rPr lang="en-US" dirty="0"/>
              <a:t>As the war dragged on dissatisfaction grew – heavy taxation and increased recruitment efforts.</a:t>
            </a:r>
          </a:p>
          <a:p>
            <a:pPr lvl="0"/>
            <a:r>
              <a:rPr lang="en-US" dirty="0"/>
              <a:t>Caused a conflict of religious loyalties – Muslims in India were torn between the Ottoman Empire – world’s leading Islamic Empire – who had an alliance with Germany.</a:t>
            </a:r>
          </a:p>
          <a:p>
            <a:pPr marL="0" indent="0">
              <a:buNone/>
            </a:pPr>
            <a:endParaRPr lang="en-US" dirty="0"/>
          </a:p>
          <a:p>
            <a:endParaRPr lang="en-US" dirty="0"/>
          </a:p>
        </p:txBody>
      </p:sp>
      <p:pic>
        <p:nvPicPr>
          <p:cNvPr id="5" name="Picture 4">
            <a:extLst>
              <a:ext uri="{FF2B5EF4-FFF2-40B4-BE49-F238E27FC236}">
                <a16:creationId xmlns:a16="http://schemas.microsoft.com/office/drawing/2014/main" id="{0F03FAD0-755E-5649-8D43-481982C8E248}"/>
              </a:ext>
            </a:extLst>
          </p:cNvPr>
          <p:cNvPicPr>
            <a:picLocks noChangeAspect="1"/>
          </p:cNvPicPr>
          <p:nvPr/>
        </p:nvPicPr>
        <p:blipFill>
          <a:blip r:embed="rId2"/>
          <a:stretch>
            <a:fillRect/>
          </a:stretch>
        </p:blipFill>
        <p:spPr>
          <a:xfrm>
            <a:off x="6053863" y="1002665"/>
            <a:ext cx="2965223" cy="1660525"/>
          </a:xfrm>
          <a:prstGeom prst="rect">
            <a:avLst/>
          </a:prstGeom>
        </p:spPr>
      </p:pic>
      <p:pic>
        <p:nvPicPr>
          <p:cNvPr id="7" name="Picture 6">
            <a:extLst>
              <a:ext uri="{FF2B5EF4-FFF2-40B4-BE49-F238E27FC236}">
                <a16:creationId xmlns:a16="http://schemas.microsoft.com/office/drawing/2014/main" id="{FDA73EA8-B754-9B49-A08B-2705C147180C}"/>
              </a:ext>
            </a:extLst>
          </p:cNvPr>
          <p:cNvPicPr>
            <a:picLocks noChangeAspect="1"/>
          </p:cNvPicPr>
          <p:nvPr/>
        </p:nvPicPr>
        <p:blipFill>
          <a:blip r:embed="rId3"/>
          <a:stretch>
            <a:fillRect/>
          </a:stretch>
        </p:blipFill>
        <p:spPr>
          <a:xfrm>
            <a:off x="6035631" y="3141663"/>
            <a:ext cx="2983455" cy="2197736"/>
          </a:xfrm>
          <a:prstGeom prst="rect">
            <a:avLst/>
          </a:prstGeom>
        </p:spPr>
      </p:pic>
    </p:spTree>
    <p:extLst>
      <p:ext uri="{BB962C8B-B14F-4D97-AF65-F5344CB8AC3E}">
        <p14:creationId xmlns:p14="http://schemas.microsoft.com/office/powerpoint/2010/main" val="421486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946A-DF1F-DB48-8546-E9BF256B86B5}"/>
              </a:ext>
            </a:extLst>
          </p:cNvPr>
          <p:cNvSpPr>
            <a:spLocks noGrp="1"/>
          </p:cNvSpPr>
          <p:nvPr>
            <p:ph type="title"/>
          </p:nvPr>
        </p:nvSpPr>
        <p:spPr>
          <a:xfrm>
            <a:off x="251460" y="239397"/>
            <a:ext cx="7886700" cy="583564"/>
          </a:xfrm>
        </p:spPr>
        <p:txBody>
          <a:bodyPr>
            <a:normAutofit fontScale="90000"/>
          </a:bodyPr>
          <a:lstStyle/>
          <a:p>
            <a:r>
              <a:rPr lang="en-US" dirty="0"/>
              <a:t>1910 - 1920</a:t>
            </a:r>
          </a:p>
        </p:txBody>
      </p:sp>
      <p:sp>
        <p:nvSpPr>
          <p:cNvPr id="3" name="Content Placeholder 2">
            <a:extLst>
              <a:ext uri="{FF2B5EF4-FFF2-40B4-BE49-F238E27FC236}">
                <a16:creationId xmlns:a16="http://schemas.microsoft.com/office/drawing/2014/main" id="{E30EC7C8-B40D-4A4F-B33A-32FDB3180EF2}"/>
              </a:ext>
            </a:extLst>
          </p:cNvPr>
          <p:cNvSpPr>
            <a:spLocks noGrp="1"/>
          </p:cNvSpPr>
          <p:nvPr>
            <p:ph idx="1"/>
          </p:nvPr>
        </p:nvSpPr>
        <p:spPr>
          <a:xfrm>
            <a:off x="251460" y="968375"/>
            <a:ext cx="4446270" cy="5650228"/>
          </a:xfrm>
        </p:spPr>
        <p:txBody>
          <a:bodyPr>
            <a:normAutofit fontScale="55000" lnSpcReduction="20000"/>
          </a:bodyPr>
          <a:lstStyle/>
          <a:p>
            <a:pPr lvl="0"/>
            <a:r>
              <a:rPr lang="en-US" sz="2900" dirty="0"/>
              <a:t>By the end of the war it was clear to many how dependent Britain had been on Indian support. Returning soldiers had seen the higher standard of living in Europe.</a:t>
            </a:r>
          </a:p>
          <a:p>
            <a:pPr lvl="0"/>
            <a:r>
              <a:rPr lang="en-US" sz="2900" dirty="0"/>
              <a:t>Indians hoped that their sacrifice in the war would gain them significant reforms and greater representation in government.</a:t>
            </a:r>
          </a:p>
          <a:p>
            <a:pPr lvl="0"/>
            <a:r>
              <a:rPr lang="en-US" sz="2900" dirty="0"/>
              <a:t>1.5 million Indians volunteered to serve in the British Army. They won 13,000 medals for bravery and 12 VC’s. 65,0000 were killed.</a:t>
            </a:r>
          </a:p>
          <a:p>
            <a:pPr lvl="0"/>
            <a:r>
              <a:rPr lang="en-US" sz="2900" dirty="0"/>
              <a:t>The war heightened nationalist sentiments and hopes for more independence.</a:t>
            </a:r>
          </a:p>
          <a:p>
            <a:pPr lvl="0"/>
            <a:r>
              <a:rPr lang="en-US" sz="2900" dirty="0"/>
              <a:t>In 1917 the British Government announced its intention to encourage ‘the gradual development of self-governing institutions’ in India.</a:t>
            </a:r>
          </a:p>
          <a:p>
            <a:pPr lvl="0"/>
            <a:r>
              <a:rPr lang="en-US" sz="2900" dirty="0"/>
              <a:t>The proposals were rejected by the INC and Muslim League for not going far enough. The Government responded with harsh repressive Measures to crush opposition.</a:t>
            </a:r>
          </a:p>
          <a:p>
            <a:endParaRPr lang="en-US" sz="2900" dirty="0"/>
          </a:p>
          <a:p>
            <a:r>
              <a:rPr lang="en-US" sz="2900" u="sng" dirty="0"/>
              <a:t>Social: Influenza Epidemic</a:t>
            </a:r>
            <a:endParaRPr lang="en-US" sz="2900" dirty="0"/>
          </a:p>
          <a:p>
            <a:pPr lvl="0"/>
            <a:r>
              <a:rPr lang="en-US" sz="2900" dirty="0"/>
              <a:t>The 1918 Spanish Flu epidemic killed 12 million Indians.</a:t>
            </a:r>
          </a:p>
          <a:p>
            <a:endParaRPr lang="en-US" dirty="0"/>
          </a:p>
        </p:txBody>
      </p:sp>
      <p:pic>
        <p:nvPicPr>
          <p:cNvPr id="5" name="Picture 4">
            <a:extLst>
              <a:ext uri="{FF2B5EF4-FFF2-40B4-BE49-F238E27FC236}">
                <a16:creationId xmlns:a16="http://schemas.microsoft.com/office/drawing/2014/main" id="{98C2B671-D85E-804A-BC42-28ED465332C3}"/>
              </a:ext>
            </a:extLst>
          </p:cNvPr>
          <p:cNvPicPr>
            <a:picLocks noChangeAspect="1"/>
          </p:cNvPicPr>
          <p:nvPr/>
        </p:nvPicPr>
        <p:blipFill>
          <a:blip r:embed="rId2"/>
          <a:stretch>
            <a:fillRect/>
          </a:stretch>
        </p:blipFill>
        <p:spPr>
          <a:xfrm>
            <a:off x="5182870" y="1431289"/>
            <a:ext cx="3441700" cy="2362200"/>
          </a:xfrm>
          <a:prstGeom prst="rect">
            <a:avLst/>
          </a:prstGeom>
        </p:spPr>
      </p:pic>
    </p:spTree>
    <p:extLst>
      <p:ext uri="{BB962C8B-B14F-4D97-AF65-F5344CB8AC3E}">
        <p14:creationId xmlns:p14="http://schemas.microsoft.com/office/powerpoint/2010/main" val="378673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C0FE-66AF-DF49-AF64-32812DEFCA04}"/>
              </a:ext>
            </a:extLst>
          </p:cNvPr>
          <p:cNvSpPr>
            <a:spLocks noGrp="1"/>
          </p:cNvSpPr>
          <p:nvPr>
            <p:ph type="title"/>
          </p:nvPr>
        </p:nvSpPr>
        <p:spPr>
          <a:xfrm>
            <a:off x="205740" y="193677"/>
            <a:ext cx="7886700" cy="743584"/>
          </a:xfrm>
        </p:spPr>
        <p:txBody>
          <a:bodyPr/>
          <a:lstStyle/>
          <a:p>
            <a:r>
              <a:rPr lang="en-US" dirty="0"/>
              <a:t>1910 - 1920</a:t>
            </a:r>
          </a:p>
        </p:txBody>
      </p:sp>
      <p:sp>
        <p:nvSpPr>
          <p:cNvPr id="3" name="Content Placeholder 2">
            <a:extLst>
              <a:ext uri="{FF2B5EF4-FFF2-40B4-BE49-F238E27FC236}">
                <a16:creationId xmlns:a16="http://schemas.microsoft.com/office/drawing/2014/main" id="{C3037658-CB54-2C4D-85E6-AFFDA2936F49}"/>
              </a:ext>
            </a:extLst>
          </p:cNvPr>
          <p:cNvSpPr>
            <a:spLocks noGrp="1"/>
          </p:cNvSpPr>
          <p:nvPr>
            <p:ph idx="1"/>
          </p:nvPr>
        </p:nvSpPr>
        <p:spPr>
          <a:xfrm>
            <a:off x="342900" y="937261"/>
            <a:ext cx="5394960" cy="5318919"/>
          </a:xfrm>
        </p:spPr>
        <p:txBody>
          <a:bodyPr>
            <a:normAutofit fontScale="77500" lnSpcReduction="20000"/>
          </a:bodyPr>
          <a:lstStyle/>
          <a:p>
            <a:pPr marL="0" marR="0" indent="0">
              <a:spcBef>
                <a:spcPts val="0"/>
              </a:spcBef>
              <a:spcAft>
                <a:spcPts val="0"/>
              </a:spcAft>
              <a:buNone/>
            </a:pPr>
            <a:r>
              <a:rPr lang="en-US" sz="2400" u="sng" dirty="0">
                <a:latin typeface="Calibri" panose="020F0502020204030204" pitchFamily="34" charset="0"/>
                <a:ea typeface="Calibri" panose="020F0502020204030204" pitchFamily="34" charset="0"/>
                <a:cs typeface="Calibri" panose="020F0502020204030204" pitchFamily="34" charset="0"/>
              </a:rPr>
              <a:t>Political: British Response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The Amritsar Massacre 1919: Ignoring a ban on public meetings 5,000 gathered at Amritsar. Dyer the British General ordered his troops to fire on the unarmed protestors.  379 were killed and more than a 1,000 injured in ten minutes. Many killed were women and children stuck in the crowd. The incident shocked Indians. The British Gov ordered an inquiry and Dyer was forced to resign but some regarded him as a hero back in Britain.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After the massacre many more began to support Congress and its call for an end to British rule.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In 1919 the British Government passed the Government of India Act. Regarded as first step towards self-government for India. The central government in Delhi remained under British control certain responsibilities in the provinces such as agriculture, education and health were given to Indian ministers. The British retained control of the police and justice system. 10% of the adult male population was given the right to vote for provincial legislatures. These reforms did not satisfy the Indian nationalists.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DC78C0FE-92D4-194B-B002-B969D4A5FDFC}"/>
              </a:ext>
            </a:extLst>
          </p:cNvPr>
          <p:cNvPicPr>
            <a:picLocks noChangeAspect="1"/>
          </p:cNvPicPr>
          <p:nvPr/>
        </p:nvPicPr>
        <p:blipFill>
          <a:blip r:embed="rId2"/>
          <a:stretch>
            <a:fillRect/>
          </a:stretch>
        </p:blipFill>
        <p:spPr>
          <a:xfrm>
            <a:off x="5783612" y="362030"/>
            <a:ext cx="3162300" cy="1897380"/>
          </a:xfrm>
          <a:prstGeom prst="rect">
            <a:avLst/>
          </a:prstGeom>
        </p:spPr>
      </p:pic>
      <p:pic>
        <p:nvPicPr>
          <p:cNvPr id="7" name="Picture 6">
            <a:extLst>
              <a:ext uri="{FF2B5EF4-FFF2-40B4-BE49-F238E27FC236}">
                <a16:creationId xmlns:a16="http://schemas.microsoft.com/office/drawing/2014/main" id="{E285512E-27F4-3044-AA59-4C5B7A680559}"/>
              </a:ext>
            </a:extLst>
          </p:cNvPr>
          <p:cNvPicPr>
            <a:picLocks noChangeAspect="1"/>
          </p:cNvPicPr>
          <p:nvPr/>
        </p:nvPicPr>
        <p:blipFill>
          <a:blip r:embed="rId3"/>
          <a:stretch>
            <a:fillRect/>
          </a:stretch>
        </p:blipFill>
        <p:spPr>
          <a:xfrm>
            <a:off x="5779706" y="2371724"/>
            <a:ext cx="3177604" cy="2114551"/>
          </a:xfrm>
          <a:prstGeom prst="rect">
            <a:avLst/>
          </a:prstGeom>
        </p:spPr>
      </p:pic>
      <p:pic>
        <p:nvPicPr>
          <p:cNvPr id="9" name="Picture 8">
            <a:extLst>
              <a:ext uri="{FF2B5EF4-FFF2-40B4-BE49-F238E27FC236}">
                <a16:creationId xmlns:a16="http://schemas.microsoft.com/office/drawing/2014/main" id="{4EE29D6D-BC00-9D49-A953-39306373D7B0}"/>
              </a:ext>
            </a:extLst>
          </p:cNvPr>
          <p:cNvPicPr>
            <a:picLocks noChangeAspect="1"/>
          </p:cNvPicPr>
          <p:nvPr/>
        </p:nvPicPr>
        <p:blipFill>
          <a:blip r:embed="rId4"/>
          <a:stretch>
            <a:fillRect/>
          </a:stretch>
        </p:blipFill>
        <p:spPr>
          <a:xfrm>
            <a:off x="5782977" y="4598589"/>
            <a:ext cx="3163570" cy="1971662"/>
          </a:xfrm>
          <a:prstGeom prst="rect">
            <a:avLst/>
          </a:prstGeom>
        </p:spPr>
      </p:pic>
    </p:spTree>
    <p:extLst>
      <p:ext uri="{BB962C8B-B14F-4D97-AF65-F5344CB8AC3E}">
        <p14:creationId xmlns:p14="http://schemas.microsoft.com/office/powerpoint/2010/main" val="426902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CE9E-83E0-A745-A65A-594A2C617B3E}"/>
              </a:ext>
            </a:extLst>
          </p:cNvPr>
          <p:cNvSpPr>
            <a:spLocks noGrp="1"/>
          </p:cNvSpPr>
          <p:nvPr>
            <p:ph type="title"/>
          </p:nvPr>
        </p:nvSpPr>
        <p:spPr>
          <a:xfrm>
            <a:off x="240030" y="303530"/>
            <a:ext cx="7886700" cy="755014"/>
          </a:xfrm>
        </p:spPr>
        <p:txBody>
          <a:bodyPr/>
          <a:lstStyle/>
          <a:p>
            <a:r>
              <a:rPr lang="en-US" dirty="0"/>
              <a:t>1910 - 1920</a:t>
            </a:r>
          </a:p>
        </p:txBody>
      </p:sp>
      <p:sp>
        <p:nvSpPr>
          <p:cNvPr id="3" name="Content Placeholder 2">
            <a:extLst>
              <a:ext uri="{FF2B5EF4-FFF2-40B4-BE49-F238E27FC236}">
                <a16:creationId xmlns:a16="http://schemas.microsoft.com/office/drawing/2014/main" id="{AB0FDB3E-0CB2-1547-9A1D-71F09F98CCED}"/>
              </a:ext>
            </a:extLst>
          </p:cNvPr>
          <p:cNvSpPr>
            <a:spLocks noGrp="1"/>
          </p:cNvSpPr>
          <p:nvPr>
            <p:ph idx="1"/>
          </p:nvPr>
        </p:nvSpPr>
        <p:spPr>
          <a:xfrm>
            <a:off x="240030" y="1253330"/>
            <a:ext cx="6663690" cy="5301139"/>
          </a:xfrm>
        </p:spPr>
        <p:txBody>
          <a:bodyPr>
            <a:normAutofit lnSpcReduction="10000"/>
          </a:bodyPr>
          <a:lstStyle/>
          <a:p>
            <a:pPr marL="0" marR="0" indent="0">
              <a:spcBef>
                <a:spcPts val="0"/>
              </a:spcBef>
              <a:spcAft>
                <a:spcPts val="0"/>
              </a:spcAft>
              <a:buNone/>
            </a:pPr>
            <a:r>
              <a:rPr lang="en-US" u="sng" dirty="0">
                <a:latin typeface="Calibri" panose="020F0502020204030204" pitchFamily="34" charset="0"/>
                <a:ea typeface="Calibri" panose="020F0502020204030204" pitchFamily="34" charset="0"/>
                <a:cs typeface="Calibri" panose="020F0502020204030204" pitchFamily="34" charset="0"/>
              </a:rPr>
              <a:t>Political: Parties and organized opposition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More people supported INC including many of the Indian elite who up to 1919 had considered themselves loyal British citizens.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u="sng" dirty="0">
                <a:latin typeface="Calibri" panose="020F0502020204030204" pitchFamily="34" charset="0"/>
                <a:ea typeface="Calibri" panose="020F0502020204030204" pitchFamily="34" charset="0"/>
                <a:cs typeface="Calibri" panose="020F0502020204030204" pitchFamily="34" charset="0"/>
              </a:rPr>
              <a:t>Leadership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Tilak urged support for the British war effort.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One of the Congress leaders who spoke out about the Amritsar Massacre was Mohandas Gandhi – from this point Gandhi emerged as a dominant figure in the nationalist movement.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A420EA8-DB1E-3547-8730-8F774756DC2C}"/>
              </a:ext>
            </a:extLst>
          </p:cNvPr>
          <p:cNvPicPr>
            <a:picLocks noChangeAspect="1"/>
          </p:cNvPicPr>
          <p:nvPr/>
        </p:nvPicPr>
        <p:blipFill>
          <a:blip r:embed="rId2"/>
          <a:stretch>
            <a:fillRect/>
          </a:stretch>
        </p:blipFill>
        <p:spPr>
          <a:xfrm>
            <a:off x="6657448" y="1058544"/>
            <a:ext cx="1777823" cy="2373486"/>
          </a:xfrm>
          <a:prstGeom prst="rect">
            <a:avLst/>
          </a:prstGeom>
        </p:spPr>
      </p:pic>
      <p:pic>
        <p:nvPicPr>
          <p:cNvPr id="7" name="Picture 6">
            <a:extLst>
              <a:ext uri="{FF2B5EF4-FFF2-40B4-BE49-F238E27FC236}">
                <a16:creationId xmlns:a16="http://schemas.microsoft.com/office/drawing/2014/main" id="{A83511DF-3A4A-414F-8139-0013EC59D8D8}"/>
              </a:ext>
            </a:extLst>
          </p:cNvPr>
          <p:cNvPicPr>
            <a:picLocks noChangeAspect="1"/>
          </p:cNvPicPr>
          <p:nvPr/>
        </p:nvPicPr>
        <p:blipFill>
          <a:blip r:embed="rId3"/>
          <a:stretch>
            <a:fillRect/>
          </a:stretch>
        </p:blipFill>
        <p:spPr>
          <a:xfrm>
            <a:off x="6657448" y="3999230"/>
            <a:ext cx="1857833" cy="1474470"/>
          </a:xfrm>
          <a:prstGeom prst="rect">
            <a:avLst/>
          </a:prstGeom>
        </p:spPr>
      </p:pic>
    </p:spTree>
    <p:extLst>
      <p:ext uri="{BB962C8B-B14F-4D97-AF65-F5344CB8AC3E}">
        <p14:creationId xmlns:p14="http://schemas.microsoft.com/office/powerpoint/2010/main" val="375200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2F6B-DA04-8247-B30B-61EB258251DF}"/>
              </a:ext>
            </a:extLst>
          </p:cNvPr>
          <p:cNvSpPr>
            <a:spLocks noGrp="1"/>
          </p:cNvSpPr>
          <p:nvPr>
            <p:ph type="title"/>
          </p:nvPr>
        </p:nvSpPr>
        <p:spPr>
          <a:xfrm>
            <a:off x="274320" y="320675"/>
            <a:ext cx="7886700" cy="720724"/>
          </a:xfrm>
        </p:spPr>
        <p:txBody>
          <a:bodyPr/>
          <a:lstStyle/>
          <a:p>
            <a:r>
              <a:rPr lang="en-US" dirty="0"/>
              <a:t>1910 - 1920</a:t>
            </a:r>
          </a:p>
        </p:txBody>
      </p:sp>
      <p:sp>
        <p:nvSpPr>
          <p:cNvPr id="3" name="Content Placeholder 2">
            <a:extLst>
              <a:ext uri="{FF2B5EF4-FFF2-40B4-BE49-F238E27FC236}">
                <a16:creationId xmlns:a16="http://schemas.microsoft.com/office/drawing/2014/main" id="{9A2CD55A-372B-7D44-98DA-9DFD949051BC}"/>
              </a:ext>
            </a:extLst>
          </p:cNvPr>
          <p:cNvSpPr>
            <a:spLocks noGrp="1"/>
          </p:cNvSpPr>
          <p:nvPr>
            <p:ph idx="1"/>
          </p:nvPr>
        </p:nvSpPr>
        <p:spPr>
          <a:xfrm>
            <a:off x="274320" y="1253331"/>
            <a:ext cx="4686300" cy="4351338"/>
          </a:xfrm>
        </p:spPr>
        <p:txBody>
          <a:bodyPr>
            <a:normAutofit fontScale="92500" lnSpcReduction="10000"/>
          </a:bodyPr>
          <a:lstStyle/>
          <a:p>
            <a:pPr marL="0" marR="0" indent="0">
              <a:spcBef>
                <a:spcPts val="0"/>
              </a:spcBef>
              <a:spcAft>
                <a:spcPts val="0"/>
              </a:spcAft>
              <a:buNone/>
            </a:pPr>
            <a:r>
              <a:rPr lang="en-US" u="sng" dirty="0">
                <a:latin typeface="Calibri" panose="020F0502020204030204" pitchFamily="34" charset="0"/>
                <a:ea typeface="Calibri" panose="020F0502020204030204" pitchFamily="34" charset="0"/>
                <a:cs typeface="Calibri" panose="020F0502020204030204" pitchFamily="34" charset="0"/>
              </a:rPr>
              <a:t>Mass </a:t>
            </a:r>
            <a:r>
              <a:rPr lang="en-US" u="sng" dirty="0" err="1">
                <a:latin typeface="Calibri" panose="020F0502020204030204" pitchFamily="34" charset="0"/>
                <a:ea typeface="Calibri" panose="020F0502020204030204" pitchFamily="34" charset="0"/>
                <a:cs typeface="Calibri" panose="020F0502020204030204" pitchFamily="34" charset="0"/>
              </a:rPr>
              <a:t>Mobilisation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There were protests all over India following harsh repressive measures introduced by the British Government.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u="sng" dirty="0">
                <a:latin typeface="Calibri" panose="020F0502020204030204" pitchFamily="34" charset="0"/>
                <a:ea typeface="Calibri" panose="020F0502020204030204" pitchFamily="34" charset="0"/>
                <a:cs typeface="Calibri" panose="020F0502020204030204" pitchFamily="34" charset="0"/>
              </a:rPr>
              <a:t>Methods of Protest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ü"/>
            </a:pPr>
            <a:r>
              <a:rPr lang="en-US" dirty="0" err="1">
                <a:latin typeface="Calibri" panose="020F0502020204030204" pitchFamily="34" charset="0"/>
                <a:ea typeface="Calibri" panose="020F0502020204030204" pitchFamily="34" charset="0"/>
                <a:cs typeface="Calibri" panose="020F0502020204030204" pitchFamily="34" charset="0"/>
              </a:rPr>
              <a:t>Hartal</a:t>
            </a:r>
            <a:r>
              <a:rPr lang="en-US" dirty="0">
                <a:latin typeface="Calibri" panose="020F0502020204030204" pitchFamily="34" charset="0"/>
                <a:ea typeface="Calibri" panose="020F0502020204030204" pitchFamily="34" charset="0"/>
                <a:cs typeface="Calibri" panose="020F0502020204030204" pitchFamily="34" charset="0"/>
              </a:rPr>
              <a:t>: a nationwide work stoppage as well as large marches in major cities in 1919.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ü"/>
            </a:pPr>
            <a:r>
              <a:rPr lang="en-US" dirty="0">
                <a:latin typeface="Calibri" panose="020F0502020204030204" pitchFamily="34" charset="0"/>
                <a:ea typeface="Calibri" panose="020F0502020204030204" pitchFamily="34" charset="0"/>
                <a:cs typeface="Calibri" panose="020F0502020204030204" pitchFamily="34" charset="0"/>
              </a:rPr>
              <a:t>Public meeting/protest at Amritsar 1919</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0F13132-1CDD-BF4B-8C42-3BA9AAEB1051}"/>
              </a:ext>
            </a:extLst>
          </p:cNvPr>
          <p:cNvPicPr>
            <a:picLocks noChangeAspect="1"/>
          </p:cNvPicPr>
          <p:nvPr/>
        </p:nvPicPr>
        <p:blipFill>
          <a:blip r:embed="rId2"/>
          <a:stretch>
            <a:fillRect/>
          </a:stretch>
        </p:blipFill>
        <p:spPr>
          <a:xfrm>
            <a:off x="5134610" y="1767840"/>
            <a:ext cx="3606800" cy="2247900"/>
          </a:xfrm>
          <a:prstGeom prst="rect">
            <a:avLst/>
          </a:prstGeom>
        </p:spPr>
      </p:pic>
    </p:spTree>
    <p:extLst>
      <p:ext uri="{BB962C8B-B14F-4D97-AF65-F5344CB8AC3E}">
        <p14:creationId xmlns:p14="http://schemas.microsoft.com/office/powerpoint/2010/main" val="353996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1920 - 1929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20040" y="1371600"/>
            <a:ext cx="4674870" cy="4805363"/>
          </a:xfrm>
        </p:spPr>
        <p:txBody>
          <a:bodyPr>
            <a:normAutofit fontScale="92500" lnSpcReduction="20000"/>
          </a:bodyPr>
          <a:lstStyle/>
          <a:p>
            <a:pPr marL="0" indent="0">
              <a:buNone/>
            </a:pPr>
            <a:r>
              <a:rPr lang="en-US" u="sng" dirty="0"/>
              <a:t>Mass </a:t>
            </a:r>
            <a:r>
              <a:rPr lang="en-US" u="sng" dirty="0" err="1"/>
              <a:t>Mobilisation</a:t>
            </a:r>
            <a:endParaRPr lang="en-US" dirty="0"/>
          </a:p>
          <a:p>
            <a:pPr marL="0" lvl="0" indent="0">
              <a:buNone/>
            </a:pPr>
            <a:r>
              <a:rPr lang="en-US" dirty="0"/>
              <a:t>1920 Congress formally agreed to support Gandhi’s plan for a campaign of non-cooperation which now included a call for Swaraj – self-rule. This involved boycotts of British goods and institutions with some success. The British reacted by arresting 2,00 people which raised tensions and the protest got out of hand and turned violent – Gandhi called off the campaign.</a:t>
            </a:r>
          </a:p>
          <a:p>
            <a:endParaRPr lang="en-US" dirty="0"/>
          </a:p>
        </p:txBody>
      </p:sp>
      <p:pic>
        <p:nvPicPr>
          <p:cNvPr id="7" name="Content Placeholder 6">
            <a:extLst>
              <a:ext uri="{FF2B5EF4-FFF2-40B4-BE49-F238E27FC236}">
                <a16:creationId xmlns:a16="http://schemas.microsoft.com/office/drawing/2014/main" id="{DFAD8FAE-B75C-1547-9E8A-FDC348DB6176}"/>
              </a:ext>
            </a:extLst>
          </p:cNvPr>
          <p:cNvPicPr>
            <a:picLocks noGrp="1" noChangeAspect="1"/>
          </p:cNvPicPr>
          <p:nvPr>
            <p:ph sz="half" idx="2"/>
          </p:nvPr>
        </p:nvPicPr>
        <p:blipFill>
          <a:blip r:embed="rId2"/>
          <a:stretch>
            <a:fillRect/>
          </a:stretch>
        </p:blipFill>
        <p:spPr>
          <a:xfrm>
            <a:off x="5407025" y="2132990"/>
            <a:ext cx="3108325" cy="2319288"/>
          </a:xfrm>
        </p:spPr>
      </p:pic>
    </p:spTree>
    <p:extLst>
      <p:ext uri="{BB962C8B-B14F-4D97-AF65-F5344CB8AC3E}">
        <p14:creationId xmlns:p14="http://schemas.microsoft.com/office/powerpoint/2010/main" val="75845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1920 - 1929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28600" y="1108710"/>
            <a:ext cx="5097780" cy="5384163"/>
          </a:xfrm>
        </p:spPr>
        <p:txBody>
          <a:bodyPr>
            <a:normAutofit fontScale="62500" lnSpcReduction="20000"/>
          </a:bodyPr>
          <a:lstStyle/>
          <a:p>
            <a:pPr marL="0" indent="0">
              <a:buNone/>
            </a:pPr>
            <a:r>
              <a:rPr lang="en-US" u="sng" dirty="0"/>
              <a:t>Methods of Protest</a:t>
            </a:r>
            <a:endParaRPr lang="en-US" dirty="0"/>
          </a:p>
          <a:p>
            <a:pPr marL="0" lvl="0" indent="0">
              <a:buNone/>
            </a:pPr>
            <a:r>
              <a:rPr lang="en-US" dirty="0"/>
              <a:t>Satyagraha – ‘soul force’ - a form of non-violent resistance or civil disobedience. Built on the belief that ordinary people can bring about political change by using peaceful means to fight for justice. It involved a campaign of non-cooperation with the British administration. Boycotts of British schools, universities and law courts as well as </a:t>
            </a:r>
            <a:r>
              <a:rPr lang="en-US" dirty="0" err="1"/>
              <a:t>hartal</a:t>
            </a:r>
            <a:r>
              <a:rPr lang="en-US" dirty="0"/>
              <a:t> – a boycott of British goods.</a:t>
            </a:r>
          </a:p>
          <a:p>
            <a:pPr marL="0" lvl="0" indent="0">
              <a:buNone/>
            </a:pPr>
            <a:r>
              <a:rPr lang="en-US" dirty="0"/>
              <a:t>Attacking the very heart of British dependence on India – British imports. Boycotts would have a massive impact on the colonial powers ability to trade successfully and non-cooperation in the form of strikes would severely damage owned companies.</a:t>
            </a:r>
          </a:p>
          <a:p>
            <a:pPr marL="0" lvl="0" indent="0">
              <a:buNone/>
            </a:pPr>
            <a:r>
              <a:rPr lang="en-US" dirty="0"/>
              <a:t>Nonviolent resistance also suited the Indian elite who were afraid that armed resistance would destabilize India and allow radicals to threaten their position.</a:t>
            </a:r>
          </a:p>
          <a:p>
            <a:pPr marL="0" lvl="0" indent="0">
              <a:buNone/>
            </a:pPr>
            <a:r>
              <a:rPr lang="en-US" dirty="0"/>
              <a:t>In 1928 radical protests by students and urban youth and a series of strikes by workers in Bombay, backed by the Communist Party of India. The British responded with arrests.</a:t>
            </a:r>
          </a:p>
          <a:p>
            <a:endParaRPr lang="en-US" dirty="0"/>
          </a:p>
        </p:txBody>
      </p:sp>
      <p:pic>
        <p:nvPicPr>
          <p:cNvPr id="6" name="Content Placeholder 5">
            <a:extLst>
              <a:ext uri="{FF2B5EF4-FFF2-40B4-BE49-F238E27FC236}">
                <a16:creationId xmlns:a16="http://schemas.microsoft.com/office/drawing/2014/main" id="{27AC8D0F-AC3B-BE48-8744-0959C9C934D1}"/>
              </a:ext>
            </a:extLst>
          </p:cNvPr>
          <p:cNvPicPr>
            <a:picLocks noGrp="1" noChangeAspect="1"/>
          </p:cNvPicPr>
          <p:nvPr>
            <p:ph sz="half" idx="2"/>
          </p:nvPr>
        </p:nvPicPr>
        <p:blipFill>
          <a:blip r:embed="rId2"/>
          <a:stretch>
            <a:fillRect/>
          </a:stretch>
        </p:blipFill>
        <p:spPr>
          <a:xfrm>
            <a:off x="6343650" y="3278710"/>
            <a:ext cx="2171700" cy="1445167"/>
          </a:xfrm>
        </p:spPr>
      </p:pic>
      <p:pic>
        <p:nvPicPr>
          <p:cNvPr id="8" name="Picture 7">
            <a:extLst>
              <a:ext uri="{FF2B5EF4-FFF2-40B4-BE49-F238E27FC236}">
                <a16:creationId xmlns:a16="http://schemas.microsoft.com/office/drawing/2014/main" id="{53D447C6-6A61-1F4E-AF67-3BC36750054C}"/>
              </a:ext>
            </a:extLst>
          </p:cNvPr>
          <p:cNvPicPr>
            <a:picLocks noChangeAspect="1"/>
          </p:cNvPicPr>
          <p:nvPr/>
        </p:nvPicPr>
        <p:blipFill>
          <a:blip r:embed="rId3"/>
          <a:stretch>
            <a:fillRect/>
          </a:stretch>
        </p:blipFill>
        <p:spPr>
          <a:xfrm>
            <a:off x="2667000" y="2362200"/>
            <a:ext cx="3810000" cy="2133600"/>
          </a:xfrm>
          <a:prstGeom prst="rect">
            <a:avLst/>
          </a:prstGeom>
        </p:spPr>
      </p:pic>
    </p:spTree>
    <p:extLst>
      <p:ext uri="{BB962C8B-B14F-4D97-AF65-F5344CB8AC3E}">
        <p14:creationId xmlns:p14="http://schemas.microsoft.com/office/powerpoint/2010/main" val="239747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1920 - 1929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51460" y="1253331"/>
            <a:ext cx="4789170" cy="5239542"/>
          </a:xfrm>
        </p:spPr>
        <p:txBody>
          <a:bodyPr>
            <a:normAutofit fontScale="85000" lnSpcReduction="20000"/>
          </a:bodyPr>
          <a:lstStyle/>
          <a:p>
            <a:pPr marL="0" indent="0">
              <a:buNone/>
            </a:pPr>
            <a:r>
              <a:rPr lang="en-US" u="sng" dirty="0"/>
              <a:t>Political: British Response</a:t>
            </a:r>
            <a:endParaRPr lang="en-US" dirty="0"/>
          </a:p>
          <a:p>
            <a:pPr marL="0" lvl="0" indent="0">
              <a:buNone/>
            </a:pPr>
            <a:r>
              <a:rPr lang="en-US" dirty="0"/>
              <a:t>1927 – the British government appointed the Simon Commission to make recommendations for further constitutional reforms. However, no Indians were involved in the commission and the nationalists rejected it and called for dominion status and full self-government. </a:t>
            </a:r>
          </a:p>
          <a:p>
            <a:pPr marL="0" lvl="0" indent="0">
              <a:buNone/>
            </a:pPr>
            <a:r>
              <a:rPr lang="en-US" dirty="0"/>
              <a:t>The British ignored the call and made some vague statements about constitutional reform. Impatience at the slow pace of reform increased. The stagnation of British policy in the 1920’s helped to foster the demands of the nationalist movement for complete independence.</a:t>
            </a:r>
          </a:p>
          <a:p>
            <a:endParaRPr lang="en-US" dirty="0"/>
          </a:p>
        </p:txBody>
      </p:sp>
      <p:pic>
        <p:nvPicPr>
          <p:cNvPr id="3" name="Content Placeholder 2">
            <a:extLst>
              <a:ext uri="{FF2B5EF4-FFF2-40B4-BE49-F238E27FC236}">
                <a16:creationId xmlns:a16="http://schemas.microsoft.com/office/drawing/2014/main" id="{F7FE48B3-BC72-2243-ABA6-5F4B0DCE2D81}"/>
              </a:ext>
            </a:extLst>
          </p:cNvPr>
          <p:cNvPicPr>
            <a:picLocks noGrp="1" noChangeAspect="1"/>
          </p:cNvPicPr>
          <p:nvPr>
            <p:ph sz="half" idx="2"/>
          </p:nvPr>
        </p:nvPicPr>
        <p:blipFill>
          <a:blip r:embed="rId2"/>
          <a:stretch>
            <a:fillRect/>
          </a:stretch>
        </p:blipFill>
        <p:spPr>
          <a:xfrm>
            <a:off x="6651625" y="3302397"/>
            <a:ext cx="1863725" cy="1397793"/>
          </a:xfrm>
        </p:spPr>
      </p:pic>
      <p:pic>
        <p:nvPicPr>
          <p:cNvPr id="6" name="Picture 5">
            <a:extLst>
              <a:ext uri="{FF2B5EF4-FFF2-40B4-BE49-F238E27FC236}">
                <a16:creationId xmlns:a16="http://schemas.microsoft.com/office/drawing/2014/main" id="{25DC3E56-F4D4-0347-A014-2DFC6DFB7509}"/>
              </a:ext>
            </a:extLst>
          </p:cNvPr>
          <p:cNvPicPr>
            <a:picLocks noChangeAspect="1"/>
          </p:cNvPicPr>
          <p:nvPr/>
        </p:nvPicPr>
        <p:blipFill>
          <a:blip r:embed="rId3"/>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6D7AEAB-FE9D-494A-AC03-C21C0B43B78D}"/>
              </a:ext>
            </a:extLst>
          </p:cNvPr>
          <p:cNvPicPr>
            <a:picLocks noChangeAspect="1"/>
          </p:cNvPicPr>
          <p:nvPr/>
        </p:nvPicPr>
        <p:blipFill>
          <a:blip r:embed="rId4"/>
          <a:stretch>
            <a:fillRect/>
          </a:stretch>
        </p:blipFill>
        <p:spPr>
          <a:xfrm>
            <a:off x="5069840" y="1181497"/>
            <a:ext cx="3822700" cy="2120900"/>
          </a:xfrm>
          <a:prstGeom prst="rect">
            <a:avLst/>
          </a:prstGeom>
        </p:spPr>
      </p:pic>
      <p:pic>
        <p:nvPicPr>
          <p:cNvPr id="10" name="Picture 9">
            <a:extLst>
              <a:ext uri="{FF2B5EF4-FFF2-40B4-BE49-F238E27FC236}">
                <a16:creationId xmlns:a16="http://schemas.microsoft.com/office/drawing/2014/main" id="{430E8165-1848-A341-9135-4F054F549659}"/>
              </a:ext>
            </a:extLst>
          </p:cNvPr>
          <p:cNvPicPr>
            <a:picLocks noChangeAspect="1"/>
          </p:cNvPicPr>
          <p:nvPr/>
        </p:nvPicPr>
        <p:blipFill>
          <a:blip r:embed="rId5"/>
          <a:stretch>
            <a:fillRect/>
          </a:stretch>
        </p:blipFill>
        <p:spPr>
          <a:xfrm>
            <a:off x="2984500" y="2152650"/>
            <a:ext cx="3175000" cy="2552700"/>
          </a:xfrm>
          <a:prstGeom prst="rect">
            <a:avLst/>
          </a:prstGeom>
        </p:spPr>
      </p:pic>
    </p:spTree>
    <p:extLst>
      <p:ext uri="{BB962C8B-B14F-4D97-AF65-F5344CB8AC3E}">
        <p14:creationId xmlns:p14="http://schemas.microsoft.com/office/powerpoint/2010/main" val="276029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1920 - 1929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51460" y="1200150"/>
            <a:ext cx="4457700" cy="4976813"/>
          </a:xfrm>
        </p:spPr>
        <p:txBody>
          <a:bodyPr>
            <a:normAutofit fontScale="77500" lnSpcReduction="20000"/>
          </a:bodyPr>
          <a:lstStyle/>
          <a:p>
            <a:pPr marL="0" indent="0">
              <a:buNone/>
            </a:pPr>
            <a:r>
              <a:rPr lang="en-US" u="sng" dirty="0"/>
              <a:t>Political: Parties and organized opposition</a:t>
            </a:r>
            <a:endParaRPr lang="en-US" dirty="0"/>
          </a:p>
          <a:p>
            <a:pPr marL="0" lvl="0" indent="0">
              <a:buNone/>
            </a:pPr>
            <a:r>
              <a:rPr lang="en-US" dirty="0"/>
              <a:t>In 1927 whilst the British were investigating reforms Motilal Nehru drafted a proposed constitution that called for dominion status and full self-government but it came to nothing.</a:t>
            </a:r>
          </a:p>
          <a:p>
            <a:pPr marL="0" lvl="0" indent="0">
              <a:buNone/>
            </a:pPr>
            <a:r>
              <a:rPr lang="en-US" dirty="0"/>
              <a:t>At 1929 session of Congress, Gandhi backed the demand for complete independence. The failure of Britain to negotiate meaningfully with the nationalists had pushed Congress into radical action. Even Gandhi had, to a degree become more radical as a result of the slow pace of reform in the 1920’s</a:t>
            </a:r>
          </a:p>
          <a:p>
            <a:endParaRPr lang="en-US" dirty="0"/>
          </a:p>
        </p:txBody>
      </p:sp>
      <p:pic>
        <p:nvPicPr>
          <p:cNvPr id="6" name="Content Placeholder 5">
            <a:extLst>
              <a:ext uri="{FF2B5EF4-FFF2-40B4-BE49-F238E27FC236}">
                <a16:creationId xmlns:a16="http://schemas.microsoft.com/office/drawing/2014/main" id="{544CC5FB-57F8-CA45-B261-D212B9DAD0C1}"/>
              </a:ext>
            </a:extLst>
          </p:cNvPr>
          <p:cNvPicPr>
            <a:picLocks noGrp="1" noChangeAspect="1"/>
          </p:cNvPicPr>
          <p:nvPr>
            <p:ph sz="half" idx="2"/>
          </p:nvPr>
        </p:nvPicPr>
        <p:blipFill>
          <a:blip r:embed="rId2"/>
          <a:stretch>
            <a:fillRect/>
          </a:stretch>
        </p:blipFill>
        <p:spPr>
          <a:xfrm>
            <a:off x="5554663" y="1200150"/>
            <a:ext cx="2960687" cy="1862198"/>
          </a:xfrm>
        </p:spPr>
      </p:pic>
    </p:spTree>
    <p:extLst>
      <p:ext uri="{BB962C8B-B14F-4D97-AF65-F5344CB8AC3E}">
        <p14:creationId xmlns:p14="http://schemas.microsoft.com/office/powerpoint/2010/main" val="222204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1920 - 1929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51460" y="1253331"/>
            <a:ext cx="4583430" cy="5239542"/>
          </a:xfrm>
        </p:spPr>
        <p:txBody>
          <a:bodyPr>
            <a:normAutofit fontScale="62500" lnSpcReduction="20000"/>
          </a:bodyPr>
          <a:lstStyle/>
          <a:p>
            <a:pPr marL="0" indent="0">
              <a:buNone/>
            </a:pPr>
            <a:r>
              <a:rPr lang="en-US" u="sng" dirty="0"/>
              <a:t>Political: Growth in Ethnic/Religious tensions</a:t>
            </a:r>
            <a:endParaRPr lang="en-US" dirty="0"/>
          </a:p>
          <a:p>
            <a:pPr marL="0" lvl="0" indent="0">
              <a:buNone/>
            </a:pPr>
            <a:r>
              <a:rPr lang="en-US" dirty="0"/>
              <a:t>A disturbing development in the mid 1920’s was a growth in religious tension and violence. This was partly due to the emergence of a </a:t>
            </a:r>
            <a:r>
              <a:rPr lang="en-US" dirty="0" err="1"/>
              <a:t>politicised</a:t>
            </a:r>
            <a:r>
              <a:rPr lang="en-US" dirty="0"/>
              <a:t> form of Hinduism called </a:t>
            </a:r>
            <a:r>
              <a:rPr lang="en-US" dirty="0" err="1"/>
              <a:t>Hindutura</a:t>
            </a:r>
            <a:r>
              <a:rPr lang="en-US" dirty="0"/>
              <a:t> which promoted an anti-Muslim message.</a:t>
            </a:r>
          </a:p>
          <a:p>
            <a:pPr marL="0" lvl="0" indent="0">
              <a:buNone/>
            </a:pPr>
            <a:r>
              <a:rPr lang="en-US" dirty="0"/>
              <a:t>The 1920’s also saw a strengthening of the Muslim League as the </a:t>
            </a:r>
            <a:r>
              <a:rPr lang="en-US" dirty="0" err="1"/>
              <a:t>Khalifat</a:t>
            </a:r>
            <a:r>
              <a:rPr lang="en-US" dirty="0"/>
              <a:t> movement declined after the fall of the Ottoman Empire.</a:t>
            </a:r>
          </a:p>
          <a:p>
            <a:pPr marL="0" lvl="0" indent="0">
              <a:buNone/>
            </a:pPr>
            <a:r>
              <a:rPr lang="en-US" dirty="0"/>
              <a:t>Muslim League leader Mohammed Al Jinnah offered to co-operate with Congress to draw up proposals for reforms with a guarantee to safeguard Muslim minorities. Under pressure from Hindu nationalists Congress rejected the offer. </a:t>
            </a:r>
          </a:p>
          <a:p>
            <a:pPr marL="0" lvl="0" indent="0">
              <a:buNone/>
            </a:pPr>
            <a:r>
              <a:rPr lang="en-US" dirty="0"/>
              <a:t>The tensions were heightened by economic factors – in many regions the landlords and traders were Hindu and the poor peasants were Muslim increasing tension.</a:t>
            </a:r>
          </a:p>
          <a:p>
            <a:endParaRPr lang="en-US" dirty="0"/>
          </a:p>
        </p:txBody>
      </p:sp>
      <p:pic>
        <p:nvPicPr>
          <p:cNvPr id="6" name="Content Placeholder 5">
            <a:extLst>
              <a:ext uri="{FF2B5EF4-FFF2-40B4-BE49-F238E27FC236}">
                <a16:creationId xmlns:a16="http://schemas.microsoft.com/office/drawing/2014/main" id="{9C01E635-4F79-3E45-95BD-495F82922264}"/>
              </a:ext>
            </a:extLst>
          </p:cNvPr>
          <p:cNvPicPr>
            <a:picLocks noGrp="1" noChangeAspect="1"/>
          </p:cNvPicPr>
          <p:nvPr>
            <p:ph sz="half" idx="2"/>
          </p:nvPr>
        </p:nvPicPr>
        <p:blipFill>
          <a:blip r:embed="rId2"/>
          <a:stretch>
            <a:fillRect/>
          </a:stretch>
        </p:blipFill>
        <p:spPr>
          <a:xfrm>
            <a:off x="5521325" y="3155156"/>
            <a:ext cx="2994025" cy="1692275"/>
          </a:xfrm>
        </p:spPr>
      </p:pic>
      <p:pic>
        <p:nvPicPr>
          <p:cNvPr id="8" name="Picture 7">
            <a:extLst>
              <a:ext uri="{FF2B5EF4-FFF2-40B4-BE49-F238E27FC236}">
                <a16:creationId xmlns:a16="http://schemas.microsoft.com/office/drawing/2014/main" id="{11A7F476-1AAE-DF44-B111-B2A4CE6A681D}"/>
              </a:ext>
            </a:extLst>
          </p:cNvPr>
          <p:cNvPicPr>
            <a:picLocks noChangeAspect="1"/>
          </p:cNvPicPr>
          <p:nvPr/>
        </p:nvPicPr>
        <p:blipFill>
          <a:blip r:embed="rId3"/>
          <a:stretch>
            <a:fillRect/>
          </a:stretch>
        </p:blipFill>
        <p:spPr>
          <a:xfrm>
            <a:off x="5336540" y="449580"/>
            <a:ext cx="3683000" cy="2209800"/>
          </a:xfrm>
          <a:prstGeom prst="rect">
            <a:avLst/>
          </a:prstGeom>
        </p:spPr>
      </p:pic>
    </p:spTree>
    <p:extLst>
      <p:ext uri="{BB962C8B-B14F-4D97-AF65-F5344CB8AC3E}">
        <p14:creationId xmlns:p14="http://schemas.microsoft.com/office/powerpoint/2010/main" val="160236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3D5D-40EB-1F49-833F-9CE6AE8F57F0}"/>
              </a:ext>
            </a:extLst>
          </p:cNvPr>
          <p:cNvSpPr>
            <a:spLocks noGrp="1"/>
          </p:cNvSpPr>
          <p:nvPr>
            <p:ph type="title"/>
          </p:nvPr>
        </p:nvSpPr>
        <p:spPr>
          <a:xfrm>
            <a:off x="102870" y="18255"/>
            <a:ext cx="9041130" cy="1325563"/>
          </a:xfrm>
        </p:spPr>
        <p:txBody>
          <a:bodyPr/>
          <a:lstStyle/>
          <a:p>
            <a:r>
              <a:rPr lang="en-US" dirty="0"/>
              <a:t>Up to 1910</a:t>
            </a:r>
          </a:p>
        </p:txBody>
      </p:sp>
      <p:sp>
        <p:nvSpPr>
          <p:cNvPr id="3" name="Content Placeholder 2">
            <a:extLst>
              <a:ext uri="{FF2B5EF4-FFF2-40B4-BE49-F238E27FC236}">
                <a16:creationId xmlns:a16="http://schemas.microsoft.com/office/drawing/2014/main" id="{5C617DBF-DED4-834C-9D51-158E7B38BAB0}"/>
              </a:ext>
            </a:extLst>
          </p:cNvPr>
          <p:cNvSpPr>
            <a:spLocks noGrp="1"/>
          </p:cNvSpPr>
          <p:nvPr>
            <p:ph idx="1"/>
          </p:nvPr>
        </p:nvSpPr>
        <p:spPr>
          <a:xfrm>
            <a:off x="102870" y="1253330"/>
            <a:ext cx="5154930" cy="5604669"/>
          </a:xfrm>
        </p:spPr>
        <p:txBody>
          <a:bodyPr>
            <a:normAutofit fontScale="47500" lnSpcReduction="20000"/>
          </a:bodyPr>
          <a:lstStyle/>
          <a:p>
            <a:pPr marL="0" marR="0" indent="0">
              <a:spcBef>
                <a:spcPts val="0"/>
              </a:spcBef>
              <a:spcAft>
                <a:spcPts val="0"/>
              </a:spcAft>
              <a:buNone/>
            </a:pPr>
            <a:r>
              <a:rPr lang="en-US" sz="4200" u="sng" dirty="0">
                <a:latin typeface="Calibri" panose="020F0502020204030204" pitchFamily="34" charset="0"/>
                <a:ea typeface="Calibri" panose="020F0502020204030204" pitchFamily="34" charset="0"/>
                <a:cs typeface="Calibri" panose="020F0502020204030204" pitchFamily="34" charset="0"/>
              </a:rPr>
              <a:t>Opposition to Colonial Rule</a:t>
            </a:r>
          </a:p>
          <a:p>
            <a:pPr marL="342900" marR="0" indent="-571500">
              <a:spcBef>
                <a:spcPts val="0"/>
              </a:spcBef>
              <a:spcAft>
                <a:spcPts val="0"/>
              </a:spcAft>
              <a:buFont typeface="Wingdings" pitchFamily="2" charset="2"/>
              <a:buChar char="ü"/>
            </a:pP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India has a strong culture spanning thousands of years. </a:t>
            </a: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Multi-faith nation of many provinces.</a:t>
            </a: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Growing resentment of British treatment of Indians – authoritarian rule supported by Army and Indian Civil Service. </a:t>
            </a: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Large army staffed by British Officers and Indian Troops controlled 300 million Indians.</a:t>
            </a: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The army and Admin were paid for out of Indian taxes.</a:t>
            </a: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British interests around the world and trade routes were paid for by Indian taxes and manned by Indian troops. </a:t>
            </a: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ü"/>
            </a:pPr>
            <a:endParaRPr lang="en-US" sz="420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Many Indians were used as indentured servants in British colonies – although this stopped in 1920 under criticism. </a:t>
            </a: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Diaspora Indians were a critical stimulus for the growth in Nationalism.</a:t>
            </a: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ü"/>
            </a:pPr>
            <a:r>
              <a:rPr lang="en-US" sz="4200" dirty="0">
                <a:latin typeface="Calibri" panose="020F0502020204030204" pitchFamily="34" charset="0"/>
                <a:ea typeface="Calibri" panose="020F0502020204030204" pitchFamily="34" charset="0"/>
                <a:cs typeface="Calibri" panose="020F0502020204030204" pitchFamily="34" charset="0"/>
              </a:rPr>
              <a:t>British policy of ‘divide and rule’ – stressed differences and enforced the caste system to prevent the formation of a united opposition.</a:t>
            </a:r>
          </a:p>
          <a:p>
            <a:pPr marR="0" lvl="0">
              <a:spcBef>
                <a:spcPts val="0"/>
              </a:spcBef>
              <a:spcAft>
                <a:spcPts val="0"/>
              </a:spcAft>
              <a:buFont typeface="Wingdings" pitchFamily="2" charset="2"/>
              <a:buChar char="ü"/>
            </a:pPr>
            <a:endParaRPr lang="en-US" sz="4200"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7814083-E064-694E-80ED-1C531B3CC4AE}"/>
              </a:ext>
            </a:extLst>
          </p:cNvPr>
          <p:cNvPicPr>
            <a:picLocks noChangeAspect="1"/>
          </p:cNvPicPr>
          <p:nvPr/>
        </p:nvPicPr>
        <p:blipFill>
          <a:blip r:embed="rId2"/>
          <a:stretch>
            <a:fillRect/>
          </a:stretch>
        </p:blipFill>
        <p:spPr>
          <a:xfrm>
            <a:off x="5406390" y="681036"/>
            <a:ext cx="3611880" cy="2133600"/>
          </a:xfrm>
          <a:prstGeom prst="rect">
            <a:avLst/>
          </a:prstGeom>
        </p:spPr>
      </p:pic>
      <p:pic>
        <p:nvPicPr>
          <p:cNvPr id="7" name="Picture 6">
            <a:extLst>
              <a:ext uri="{FF2B5EF4-FFF2-40B4-BE49-F238E27FC236}">
                <a16:creationId xmlns:a16="http://schemas.microsoft.com/office/drawing/2014/main" id="{FD477C75-0B43-0945-94C8-C0B084F51E54}"/>
              </a:ext>
            </a:extLst>
          </p:cNvPr>
          <p:cNvPicPr>
            <a:picLocks noChangeAspect="1"/>
          </p:cNvPicPr>
          <p:nvPr/>
        </p:nvPicPr>
        <p:blipFill>
          <a:blip r:embed="rId3"/>
          <a:stretch>
            <a:fillRect/>
          </a:stretch>
        </p:blipFill>
        <p:spPr>
          <a:xfrm>
            <a:off x="5453125" y="3254453"/>
            <a:ext cx="3564129" cy="2675890"/>
          </a:xfrm>
          <a:prstGeom prst="rect">
            <a:avLst/>
          </a:prstGeom>
        </p:spPr>
      </p:pic>
    </p:spTree>
    <p:extLst>
      <p:ext uri="{BB962C8B-B14F-4D97-AF65-F5344CB8AC3E}">
        <p14:creationId xmlns:p14="http://schemas.microsoft.com/office/powerpoint/2010/main" val="130127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1920 - 1929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62890" y="1128395"/>
            <a:ext cx="5040630" cy="5364478"/>
          </a:xfrm>
        </p:spPr>
        <p:txBody>
          <a:bodyPr>
            <a:normAutofit fontScale="40000" lnSpcReduction="20000"/>
          </a:bodyPr>
          <a:lstStyle/>
          <a:p>
            <a:pPr marL="0" indent="0">
              <a:buNone/>
            </a:pPr>
            <a:r>
              <a:rPr lang="en-US" u="sng" dirty="0"/>
              <a:t>Leadership: Gandhi</a:t>
            </a:r>
            <a:endParaRPr lang="en-US" dirty="0"/>
          </a:p>
          <a:p>
            <a:pPr marL="0" lvl="0" indent="0">
              <a:buNone/>
            </a:pPr>
            <a:r>
              <a:rPr lang="en-US" dirty="0"/>
              <a:t>Gandhi is recognized as the person who transformed the INC into a mass nationalist movement after WW1. Until then support for the INC had come from the Indian elite, so for the movement to succeed in challenging British rule it needed to expand its appeal. This was Gandhi’s greatest achievement.</a:t>
            </a:r>
          </a:p>
          <a:p>
            <a:pPr marL="0" lvl="0" indent="0">
              <a:buNone/>
            </a:pPr>
            <a:r>
              <a:rPr lang="en-US" dirty="0"/>
              <a:t>Gandhi championed Satyagraha – ‘soul force’ - a form of non-violent resistance or civil disobedience. </a:t>
            </a:r>
          </a:p>
          <a:p>
            <a:pPr marL="0" lvl="0" indent="0">
              <a:buNone/>
            </a:pPr>
            <a:r>
              <a:rPr lang="en-US" dirty="0"/>
              <a:t>Gandhi rejected Western values and adopted the dress and lifestyle of a simple peasant. He created an ashram – a community of committed to non-violence and self-sufficiency using traditional methods. This appeal to traditional cultural values allowed him to connect to the mass of the Indian peasantry. </a:t>
            </a:r>
          </a:p>
          <a:p>
            <a:pPr marL="0" lvl="0" indent="0">
              <a:buNone/>
            </a:pPr>
            <a:r>
              <a:rPr lang="en-US" dirty="0"/>
              <a:t>He also identified with the problems of specific groups, earning their respect and support. Tenant farmers exploited by landlords, industrial workers involved in disputes with employers and poor farmers unable to pay taxes after bad harvests.</a:t>
            </a:r>
          </a:p>
          <a:p>
            <a:pPr marL="0" lvl="0" indent="0">
              <a:buNone/>
            </a:pPr>
            <a:r>
              <a:rPr lang="en-US" dirty="0"/>
              <a:t>Gandhi changed Congress from a narrow elite organization into a mass nationalist movement that incorporated all sectors of Indian society. This inclusiveness was not only based on class but also crossed ethnic and religious lines. One of Gandhi’s strongest source of support was the </a:t>
            </a:r>
            <a:r>
              <a:rPr lang="en-US" dirty="0" err="1"/>
              <a:t>Khalifat</a:t>
            </a:r>
            <a:r>
              <a:rPr lang="en-US" dirty="0"/>
              <a:t> movement – led by Mohammed and Shaukat Ali. Historians </a:t>
            </a:r>
            <a:r>
              <a:rPr lang="en-US" dirty="0" err="1"/>
              <a:t>Sugata</a:t>
            </a:r>
            <a:r>
              <a:rPr lang="en-US" dirty="0"/>
              <a:t> Bose and Ayesha Jalal describe the ‘courageous display of unity among Hindus, Muslims and Sikhs’ that existed at this time.</a:t>
            </a:r>
          </a:p>
          <a:p>
            <a:pPr marL="0" lvl="0" indent="0">
              <a:buNone/>
            </a:pPr>
            <a:r>
              <a:rPr lang="en-US" dirty="0"/>
              <a:t>Gandhi organized a non-violent campaign in 1920 – it got out of control. He called off the campaign but was arrested and sentenced to 6 years but released on health reasons 2 years later. He abstained from direct political action until 1929. He withdrew to fast and meditate and involve himself in social programs to promote self-reliance.</a:t>
            </a:r>
          </a:p>
          <a:p>
            <a:pPr marL="0" lvl="0" indent="0">
              <a:buNone/>
            </a:pPr>
            <a:r>
              <a:rPr lang="en-US" dirty="0"/>
              <a:t>At this time Gandhi fought for the rights of the ‘untouchables’ and managed to negotiate some reform in the Caste system in the province of Travancore, allowing freedom of movement. Gandhi encouraged social integration and sent out a significant signal that post-colonial India would be a modern state based on the values of social integration.</a:t>
            </a:r>
          </a:p>
          <a:p>
            <a:endParaRPr lang="en-US" dirty="0"/>
          </a:p>
        </p:txBody>
      </p:sp>
      <p:pic>
        <p:nvPicPr>
          <p:cNvPr id="6" name="Content Placeholder 5">
            <a:extLst>
              <a:ext uri="{FF2B5EF4-FFF2-40B4-BE49-F238E27FC236}">
                <a16:creationId xmlns:a16="http://schemas.microsoft.com/office/drawing/2014/main" id="{511659D7-BDB1-A54A-901D-2DBE6B3862FC}"/>
              </a:ext>
            </a:extLst>
          </p:cNvPr>
          <p:cNvPicPr>
            <a:picLocks noGrp="1" noChangeAspect="1"/>
          </p:cNvPicPr>
          <p:nvPr>
            <p:ph sz="half" idx="2"/>
          </p:nvPr>
        </p:nvPicPr>
        <p:blipFill>
          <a:blip r:embed="rId2"/>
          <a:stretch>
            <a:fillRect/>
          </a:stretch>
        </p:blipFill>
        <p:spPr>
          <a:xfrm>
            <a:off x="6092031" y="1164431"/>
            <a:ext cx="2400300" cy="3378200"/>
          </a:xfrm>
        </p:spPr>
      </p:pic>
    </p:spTree>
    <p:extLst>
      <p:ext uri="{BB962C8B-B14F-4D97-AF65-F5344CB8AC3E}">
        <p14:creationId xmlns:p14="http://schemas.microsoft.com/office/powerpoint/2010/main" val="107916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1920 - 1929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54330" y="1459865"/>
            <a:ext cx="4000500" cy="4717098"/>
          </a:xfrm>
        </p:spPr>
        <p:txBody>
          <a:bodyPr>
            <a:normAutofit/>
          </a:bodyPr>
          <a:lstStyle/>
          <a:p>
            <a:pPr marL="0" indent="0">
              <a:buNone/>
            </a:pPr>
            <a:r>
              <a:rPr lang="en-US" u="sng" dirty="0"/>
              <a:t>Leadership: Mohammed Ali Jinnah</a:t>
            </a:r>
            <a:endParaRPr lang="en-US" dirty="0"/>
          </a:p>
          <a:p>
            <a:pPr marL="0" lvl="0" indent="0">
              <a:buNone/>
            </a:pPr>
            <a:r>
              <a:rPr lang="en-US" dirty="0"/>
              <a:t>Leader of the Muslim League – tried to negotiate with the INC in the mid-1920’s but was rejected by Hindu nationalists and tensions rose.</a:t>
            </a:r>
          </a:p>
          <a:p>
            <a:endParaRPr lang="en-US" dirty="0"/>
          </a:p>
        </p:txBody>
      </p:sp>
      <p:pic>
        <p:nvPicPr>
          <p:cNvPr id="6" name="Content Placeholder 5">
            <a:extLst>
              <a:ext uri="{FF2B5EF4-FFF2-40B4-BE49-F238E27FC236}">
                <a16:creationId xmlns:a16="http://schemas.microsoft.com/office/drawing/2014/main" id="{B8AE77BA-18ED-E24B-B1C6-DC05343E41C3}"/>
              </a:ext>
            </a:extLst>
          </p:cNvPr>
          <p:cNvPicPr>
            <a:picLocks noGrp="1" noChangeAspect="1"/>
          </p:cNvPicPr>
          <p:nvPr>
            <p:ph sz="half" idx="2"/>
          </p:nvPr>
        </p:nvPicPr>
        <p:blipFill>
          <a:blip r:embed="rId2"/>
          <a:stretch>
            <a:fillRect/>
          </a:stretch>
        </p:blipFill>
        <p:spPr>
          <a:xfrm>
            <a:off x="4572000" y="3878263"/>
            <a:ext cx="3530600" cy="2298700"/>
          </a:xfrm>
        </p:spPr>
      </p:pic>
      <p:pic>
        <p:nvPicPr>
          <p:cNvPr id="8" name="Picture 7">
            <a:extLst>
              <a:ext uri="{FF2B5EF4-FFF2-40B4-BE49-F238E27FC236}">
                <a16:creationId xmlns:a16="http://schemas.microsoft.com/office/drawing/2014/main" id="{66D01B78-5CE6-4240-A811-E67B54B775B8}"/>
              </a:ext>
            </a:extLst>
          </p:cNvPr>
          <p:cNvPicPr>
            <a:picLocks noChangeAspect="1"/>
          </p:cNvPicPr>
          <p:nvPr/>
        </p:nvPicPr>
        <p:blipFill>
          <a:blip r:embed="rId3"/>
          <a:stretch>
            <a:fillRect/>
          </a:stretch>
        </p:blipFill>
        <p:spPr>
          <a:xfrm>
            <a:off x="6572250" y="212675"/>
            <a:ext cx="2374900" cy="3416300"/>
          </a:xfrm>
          <a:prstGeom prst="rect">
            <a:avLst/>
          </a:prstGeom>
        </p:spPr>
      </p:pic>
    </p:spTree>
    <p:extLst>
      <p:ext uri="{BB962C8B-B14F-4D97-AF65-F5344CB8AC3E}">
        <p14:creationId xmlns:p14="http://schemas.microsoft.com/office/powerpoint/2010/main" val="96429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1930 - 1939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74320" y="1253331"/>
            <a:ext cx="4526280" cy="5239542"/>
          </a:xfrm>
        </p:spPr>
        <p:txBody>
          <a:bodyPr>
            <a:normAutofit fontScale="55000" lnSpcReduction="20000"/>
          </a:bodyPr>
          <a:lstStyle/>
          <a:p>
            <a:pPr marL="0" indent="0">
              <a:buNone/>
            </a:pPr>
            <a:r>
              <a:rPr lang="en-US" u="sng" dirty="0"/>
              <a:t>Mass </a:t>
            </a:r>
            <a:r>
              <a:rPr lang="en-US" u="sng" dirty="0" err="1"/>
              <a:t>Mobilisation</a:t>
            </a:r>
            <a:r>
              <a:rPr lang="en-US" u="sng" dirty="0"/>
              <a:t>/ Methods of Protest</a:t>
            </a:r>
            <a:endParaRPr lang="en-US" dirty="0"/>
          </a:p>
          <a:p>
            <a:pPr marL="0" lvl="0" indent="0">
              <a:buNone/>
            </a:pPr>
            <a:r>
              <a:rPr lang="en-US" dirty="0"/>
              <a:t>1930’s started with the Salt March.  Gandhi chose salt as the focus of his second Satyagraha campaign. Salt was a vita commodity in India, a basic life sustaining resource. The British placed heavy taxes on salt and its production was a state monopoly. It was illegal to manufacture or sell salt. In March 1930 Gandhi began a 400 KM march to the coast. Crowds gathered to support him and the event received huge press coverage all over the world. When Gandhi reached the coast he picked up a lump of natural salt, symbolically breaking the law. The authorities made no effort to stop this act and its impact was huge. People all over India began to break salt laws. Eventually the authorities reacted by imprisoning thousands of protestors – including Gandhi. This prompted nationwide strikes and riots in large urban </a:t>
            </a:r>
            <a:r>
              <a:rPr lang="en-US" dirty="0" err="1"/>
              <a:t>centres</a:t>
            </a:r>
            <a:r>
              <a:rPr lang="en-US" dirty="0"/>
              <a:t>.</a:t>
            </a:r>
          </a:p>
          <a:p>
            <a:pPr marL="0" lvl="0" indent="0">
              <a:buNone/>
            </a:pPr>
            <a:r>
              <a:rPr lang="en-US" dirty="0"/>
              <a:t>In the end over 100,000 people were arrested and 100 killed by the police.</a:t>
            </a:r>
          </a:p>
          <a:p>
            <a:pPr marL="0" lvl="0" indent="0">
              <a:buNone/>
            </a:pPr>
            <a:r>
              <a:rPr lang="en-US" dirty="0"/>
              <a:t>1932 – Gandhi was again arrested and sparked off a nationwide response. Peasants refused to pay taxes and support for the boycott of British goods increased – another 80,000 Indians were arrested in response.</a:t>
            </a:r>
          </a:p>
          <a:p>
            <a:endParaRPr lang="en-US" dirty="0"/>
          </a:p>
        </p:txBody>
      </p:sp>
      <p:pic>
        <p:nvPicPr>
          <p:cNvPr id="6" name="Content Placeholder 5">
            <a:extLst>
              <a:ext uri="{FF2B5EF4-FFF2-40B4-BE49-F238E27FC236}">
                <a16:creationId xmlns:a16="http://schemas.microsoft.com/office/drawing/2014/main" id="{895BF6AB-C25A-0342-9BA8-DEA076754F5A}"/>
              </a:ext>
            </a:extLst>
          </p:cNvPr>
          <p:cNvPicPr>
            <a:picLocks noGrp="1" noChangeAspect="1"/>
          </p:cNvPicPr>
          <p:nvPr>
            <p:ph sz="half" idx="2"/>
          </p:nvPr>
        </p:nvPicPr>
        <p:blipFill>
          <a:blip r:embed="rId2"/>
          <a:stretch>
            <a:fillRect/>
          </a:stretch>
        </p:blipFill>
        <p:spPr>
          <a:xfrm>
            <a:off x="6400095" y="1277720"/>
            <a:ext cx="2603251" cy="1732345"/>
          </a:xfrm>
        </p:spPr>
      </p:pic>
      <p:pic>
        <p:nvPicPr>
          <p:cNvPr id="8" name="Picture 7">
            <a:extLst>
              <a:ext uri="{FF2B5EF4-FFF2-40B4-BE49-F238E27FC236}">
                <a16:creationId xmlns:a16="http://schemas.microsoft.com/office/drawing/2014/main" id="{B9A0E1CC-35DD-1A4E-B47E-F45E699D4695}"/>
              </a:ext>
            </a:extLst>
          </p:cNvPr>
          <p:cNvPicPr>
            <a:picLocks noChangeAspect="1"/>
          </p:cNvPicPr>
          <p:nvPr/>
        </p:nvPicPr>
        <p:blipFill>
          <a:blip r:embed="rId3"/>
          <a:stretch>
            <a:fillRect/>
          </a:stretch>
        </p:blipFill>
        <p:spPr>
          <a:xfrm>
            <a:off x="5852158" y="3010065"/>
            <a:ext cx="2579687" cy="3630671"/>
          </a:xfrm>
          <a:prstGeom prst="rect">
            <a:avLst/>
          </a:prstGeom>
        </p:spPr>
      </p:pic>
      <p:pic>
        <p:nvPicPr>
          <p:cNvPr id="10" name="Picture 9">
            <a:extLst>
              <a:ext uri="{FF2B5EF4-FFF2-40B4-BE49-F238E27FC236}">
                <a16:creationId xmlns:a16="http://schemas.microsoft.com/office/drawing/2014/main" id="{BAA61E8E-7797-7A48-883B-F8568091793F}"/>
              </a:ext>
            </a:extLst>
          </p:cNvPr>
          <p:cNvPicPr>
            <a:picLocks noChangeAspect="1"/>
          </p:cNvPicPr>
          <p:nvPr/>
        </p:nvPicPr>
        <p:blipFill>
          <a:blip r:embed="rId4"/>
          <a:stretch>
            <a:fillRect/>
          </a:stretch>
        </p:blipFill>
        <p:spPr>
          <a:xfrm>
            <a:off x="5006339" y="217264"/>
            <a:ext cx="2579687" cy="1732345"/>
          </a:xfrm>
          <a:prstGeom prst="rect">
            <a:avLst/>
          </a:prstGeom>
        </p:spPr>
      </p:pic>
    </p:spTree>
    <p:extLst>
      <p:ext uri="{BB962C8B-B14F-4D97-AF65-F5344CB8AC3E}">
        <p14:creationId xmlns:p14="http://schemas.microsoft.com/office/powerpoint/2010/main" val="74589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1930 - 1939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54330" y="1085850"/>
            <a:ext cx="4869180" cy="5520689"/>
          </a:xfrm>
        </p:spPr>
        <p:txBody>
          <a:bodyPr>
            <a:normAutofit fontScale="55000" lnSpcReduction="20000"/>
          </a:bodyPr>
          <a:lstStyle/>
          <a:p>
            <a:r>
              <a:rPr lang="en-US" u="sng" dirty="0"/>
              <a:t>Political: British Response</a:t>
            </a:r>
            <a:endParaRPr lang="en-US" dirty="0"/>
          </a:p>
          <a:p>
            <a:pPr lvl="0"/>
            <a:r>
              <a:rPr lang="en-US" dirty="0"/>
              <a:t>After the Salt March and the reaction by authorities the British Government decided on negotiation and a Round Table conference was called in London 1930. Congress boycotted the conference so little progress was made.</a:t>
            </a:r>
          </a:p>
          <a:p>
            <a:pPr lvl="0"/>
            <a:r>
              <a:rPr lang="en-US" dirty="0"/>
              <a:t>In 1931 Irwin – the Viceroy of India released Gandhi and began talks with him in Delhi. Irwin has previously been against reform in India – this showed how serious the British Government were taking the situation. Gandhi and Irwin reached a deal and Gandhi called off the civil disobedience campaign in return for British recognition for the development of a local Indian manufacturing economy. He invited Gandhi to London for a second round of talks. The second Round Table conference did little to advance India’s cause and on his return Gandhi called for a return to civil disobedience.</a:t>
            </a:r>
          </a:p>
          <a:p>
            <a:pPr lvl="0"/>
            <a:r>
              <a:rPr lang="en-US" dirty="0"/>
              <a:t>1932 – political engineering – The Communal Award.</a:t>
            </a:r>
          </a:p>
          <a:p>
            <a:pPr lvl="0"/>
            <a:r>
              <a:rPr lang="en-US" dirty="0"/>
              <a:t>1935 – the British parliament passed the Government of India Act – a new set of constitutional reforms – gave more power to the provinces to elect Indian ministers. However, the act ensured that Britain retained control through emergency powers which could be used whenever they felt it was necessary. </a:t>
            </a:r>
          </a:p>
          <a:p>
            <a:pPr lvl="0"/>
            <a:r>
              <a:rPr lang="en-US" dirty="0"/>
              <a:t>1939 saw the outbreak of WW2 and further reforms laid out in the 1935 Government of India Act was postponed.</a:t>
            </a:r>
          </a:p>
          <a:p>
            <a:endParaRPr lang="en-US" dirty="0"/>
          </a:p>
        </p:txBody>
      </p:sp>
      <p:pic>
        <p:nvPicPr>
          <p:cNvPr id="10" name="Content Placeholder 9">
            <a:extLst>
              <a:ext uri="{FF2B5EF4-FFF2-40B4-BE49-F238E27FC236}">
                <a16:creationId xmlns:a16="http://schemas.microsoft.com/office/drawing/2014/main" id="{16D8E822-AFFF-3D4D-B4B1-36A892D81E1B}"/>
              </a:ext>
            </a:extLst>
          </p:cNvPr>
          <p:cNvPicPr>
            <a:picLocks noGrp="1" noChangeAspect="1"/>
          </p:cNvPicPr>
          <p:nvPr>
            <p:ph sz="half" idx="2"/>
          </p:nvPr>
        </p:nvPicPr>
        <p:blipFill>
          <a:blip r:embed="rId2"/>
          <a:stretch>
            <a:fillRect/>
          </a:stretch>
        </p:blipFill>
        <p:spPr>
          <a:xfrm>
            <a:off x="5636846" y="3780602"/>
            <a:ext cx="3170262" cy="2082988"/>
          </a:xfrm>
        </p:spPr>
      </p:pic>
      <p:pic>
        <p:nvPicPr>
          <p:cNvPr id="12" name="Picture 11">
            <a:extLst>
              <a:ext uri="{FF2B5EF4-FFF2-40B4-BE49-F238E27FC236}">
                <a16:creationId xmlns:a16="http://schemas.microsoft.com/office/drawing/2014/main" id="{C116D379-7C0A-0542-97EA-B80E6C9B6B8A}"/>
              </a:ext>
            </a:extLst>
          </p:cNvPr>
          <p:cNvPicPr>
            <a:picLocks noChangeAspect="1"/>
          </p:cNvPicPr>
          <p:nvPr/>
        </p:nvPicPr>
        <p:blipFill>
          <a:blip r:embed="rId3"/>
          <a:stretch>
            <a:fillRect/>
          </a:stretch>
        </p:blipFill>
        <p:spPr>
          <a:xfrm>
            <a:off x="5601970" y="743932"/>
            <a:ext cx="3187700" cy="2552700"/>
          </a:xfrm>
          <a:prstGeom prst="rect">
            <a:avLst/>
          </a:prstGeom>
        </p:spPr>
      </p:pic>
    </p:spTree>
    <p:extLst>
      <p:ext uri="{BB962C8B-B14F-4D97-AF65-F5344CB8AC3E}">
        <p14:creationId xmlns:p14="http://schemas.microsoft.com/office/powerpoint/2010/main" val="89975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1930 - 1939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62890" y="1448435"/>
            <a:ext cx="4823460" cy="5044438"/>
          </a:xfrm>
        </p:spPr>
        <p:txBody>
          <a:bodyPr>
            <a:normAutofit fontScale="55000" lnSpcReduction="20000"/>
          </a:bodyPr>
          <a:lstStyle/>
          <a:p>
            <a:pPr marL="0" indent="0">
              <a:buNone/>
            </a:pPr>
            <a:r>
              <a:rPr lang="en-US" u="sng" dirty="0"/>
              <a:t>Political: Parties and organized opposition</a:t>
            </a:r>
            <a:endParaRPr lang="en-US" dirty="0"/>
          </a:p>
          <a:p>
            <a:pPr marL="0" lvl="0" indent="0">
              <a:buNone/>
            </a:pPr>
            <a:r>
              <a:rPr lang="en-US" dirty="0"/>
              <a:t>Around 1930 – 32 the Muslim League began to call for a separate Muslim state as part of the decolonialization process. During WW1 the INC and Muslim League made a pact – Lucknow Pact - promising to work together for independence. The pact had fallen apart as tensions rose and after the first Round Table talks they drafted their first demands for an independent Muslim State called Pakistan (land of the pure). These demands were strengthened by the Communal Award.</a:t>
            </a:r>
          </a:p>
          <a:p>
            <a:pPr marL="0" lvl="0" indent="0">
              <a:buNone/>
            </a:pPr>
            <a:r>
              <a:rPr lang="en-US" dirty="0"/>
              <a:t>The Congress and the Muslim League condemned the 1935 India Act as inadequate but decided to participate in the provincial elections held in 1937. The right to vote was on a property qualification so limited to 35 million wealthy Indians including women. In the elections Congress emerged as the strongest political force, gaining a landslide victory with 70% of the popular vote. The Muslim League did badly with only 5% of the total Muslim vote – increasing tension.</a:t>
            </a:r>
          </a:p>
          <a:p>
            <a:pPr marL="0" lvl="0" indent="0">
              <a:buNone/>
            </a:pPr>
            <a:r>
              <a:rPr lang="en-US" dirty="0"/>
              <a:t>On the eve of WW2 the division between nationalists worked in Britain’s </a:t>
            </a:r>
            <a:r>
              <a:rPr lang="en-US" dirty="0" err="1"/>
              <a:t>favour</a:t>
            </a:r>
            <a:r>
              <a:rPr lang="en-US" dirty="0"/>
              <a:t>. However, the rising tensions had the potential to cause unrest that would be difficult to control.</a:t>
            </a:r>
          </a:p>
          <a:p>
            <a:endParaRPr lang="en-US" dirty="0"/>
          </a:p>
        </p:txBody>
      </p:sp>
      <p:pic>
        <p:nvPicPr>
          <p:cNvPr id="6" name="Content Placeholder 5">
            <a:extLst>
              <a:ext uri="{FF2B5EF4-FFF2-40B4-BE49-F238E27FC236}">
                <a16:creationId xmlns:a16="http://schemas.microsoft.com/office/drawing/2014/main" id="{AB46AECD-D436-B84E-A815-4130C85D1DD5}"/>
              </a:ext>
            </a:extLst>
          </p:cNvPr>
          <p:cNvPicPr>
            <a:picLocks noGrp="1" noChangeAspect="1"/>
          </p:cNvPicPr>
          <p:nvPr>
            <p:ph sz="half" idx="2"/>
          </p:nvPr>
        </p:nvPicPr>
        <p:blipFill>
          <a:blip r:embed="rId2"/>
          <a:stretch>
            <a:fillRect/>
          </a:stretch>
        </p:blipFill>
        <p:spPr>
          <a:xfrm>
            <a:off x="5787866" y="3170295"/>
            <a:ext cx="2503487" cy="3154393"/>
          </a:xfrm>
        </p:spPr>
      </p:pic>
      <p:pic>
        <p:nvPicPr>
          <p:cNvPr id="8" name="Picture 7">
            <a:extLst>
              <a:ext uri="{FF2B5EF4-FFF2-40B4-BE49-F238E27FC236}">
                <a16:creationId xmlns:a16="http://schemas.microsoft.com/office/drawing/2014/main" id="{8A0AAC4A-BEB5-B648-AC1A-DAF746F809DA}"/>
              </a:ext>
            </a:extLst>
          </p:cNvPr>
          <p:cNvPicPr>
            <a:picLocks noChangeAspect="1"/>
          </p:cNvPicPr>
          <p:nvPr/>
        </p:nvPicPr>
        <p:blipFill>
          <a:blip r:embed="rId3"/>
          <a:stretch>
            <a:fillRect/>
          </a:stretch>
        </p:blipFill>
        <p:spPr>
          <a:xfrm>
            <a:off x="5198110" y="662811"/>
            <a:ext cx="3683000" cy="2209800"/>
          </a:xfrm>
          <a:prstGeom prst="rect">
            <a:avLst/>
          </a:prstGeom>
        </p:spPr>
      </p:pic>
    </p:spTree>
    <p:extLst>
      <p:ext uri="{BB962C8B-B14F-4D97-AF65-F5344CB8AC3E}">
        <p14:creationId xmlns:p14="http://schemas.microsoft.com/office/powerpoint/2010/main" val="3906424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1930 - 1939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08610" y="1253330"/>
            <a:ext cx="4880610" cy="5376069"/>
          </a:xfrm>
        </p:spPr>
        <p:txBody>
          <a:bodyPr>
            <a:normAutofit fontScale="47500" lnSpcReduction="20000"/>
          </a:bodyPr>
          <a:lstStyle/>
          <a:p>
            <a:pPr marL="0" indent="0">
              <a:buNone/>
            </a:pPr>
            <a:r>
              <a:rPr lang="en-US" u="sng" dirty="0"/>
              <a:t>Political: Growth in Ethnic/Religious tensions</a:t>
            </a:r>
            <a:endParaRPr lang="en-US" dirty="0"/>
          </a:p>
          <a:p>
            <a:pPr marL="0" lvl="0" indent="0">
              <a:buNone/>
            </a:pPr>
            <a:r>
              <a:rPr lang="en-US" dirty="0"/>
              <a:t>The Muslim League fared badly in the 1937 elections but hoped that they could form part of coalition governments in the provinces that had large Muslim minorities. Buoyed by their success Congress was not willing to cooperate with the ML. Congress turned down Jinnah’s offer of cooperation. This was viewed as heavy handed and arrogant by historians and is thought to be responsible for the ML working to strengthen their appeal and to gain a mass following. They complained of </a:t>
            </a:r>
            <a:r>
              <a:rPr lang="en-US" dirty="0" err="1"/>
              <a:t>favouritism</a:t>
            </a:r>
            <a:r>
              <a:rPr lang="en-US" dirty="0"/>
              <a:t> to Hindus – although this was not the policy of Congress. Using the battle cry “Islam in danger’ Jinnah tried to build up his powerbase by uniting all Muslims within the League. The poor election results showed the danger that Muslims faced in the system and their call for a separate state gained ground. Divisions hardened.</a:t>
            </a:r>
          </a:p>
          <a:p>
            <a:pPr marL="0" lvl="0" indent="0">
              <a:buNone/>
            </a:pPr>
            <a:r>
              <a:rPr lang="en-US" dirty="0"/>
              <a:t>By late 1930’s there was growing conflict between the left and right wing within Congress itself. Prominent left wing leaders were Jawaharlal </a:t>
            </a:r>
            <a:r>
              <a:rPr lang="en-US" dirty="0" err="1"/>
              <a:t>Nerhu</a:t>
            </a:r>
            <a:r>
              <a:rPr lang="en-US" dirty="0"/>
              <a:t> and Subhas Chandra Bose – they were frustrated with the cautious and conservative approach of Gandhi. Gandhi tried to maintain unity by making both men serve as president of Congress.</a:t>
            </a:r>
          </a:p>
          <a:p>
            <a:pPr marL="0" lvl="0" indent="0">
              <a:buNone/>
            </a:pPr>
            <a:r>
              <a:rPr lang="en-US" dirty="0"/>
              <a:t>A disputed election in 1939 saw Bose re-elected as president – supported by youth, trade unions and peasant wings of the party. Gandhi opposed the election and it threatened to split the party. When Bose realized he could not have the support of the moderates in Congress he left to form the revolutionary Forward Bloc Party. This showed that the moderates were able to maintain control but tensions and divisions threatened the nationalist movement at a critical time.</a:t>
            </a:r>
          </a:p>
          <a:p>
            <a:endParaRPr lang="en-US" dirty="0"/>
          </a:p>
        </p:txBody>
      </p:sp>
      <p:pic>
        <p:nvPicPr>
          <p:cNvPr id="6" name="Content Placeholder 5">
            <a:extLst>
              <a:ext uri="{FF2B5EF4-FFF2-40B4-BE49-F238E27FC236}">
                <a16:creationId xmlns:a16="http://schemas.microsoft.com/office/drawing/2014/main" id="{73B1E6FD-354A-B043-82B0-AB22B6914A97}"/>
              </a:ext>
            </a:extLst>
          </p:cNvPr>
          <p:cNvPicPr>
            <a:picLocks noGrp="1" noChangeAspect="1"/>
          </p:cNvPicPr>
          <p:nvPr>
            <p:ph sz="half" idx="2"/>
          </p:nvPr>
        </p:nvPicPr>
        <p:blipFill>
          <a:blip r:embed="rId2"/>
          <a:stretch>
            <a:fillRect/>
          </a:stretch>
        </p:blipFill>
        <p:spPr>
          <a:xfrm>
            <a:off x="5384800" y="3941363"/>
            <a:ext cx="3289300" cy="1859169"/>
          </a:xfrm>
        </p:spPr>
      </p:pic>
      <p:pic>
        <p:nvPicPr>
          <p:cNvPr id="8" name="Picture 7">
            <a:extLst>
              <a:ext uri="{FF2B5EF4-FFF2-40B4-BE49-F238E27FC236}">
                <a16:creationId xmlns:a16="http://schemas.microsoft.com/office/drawing/2014/main" id="{806087FA-89C7-6444-A31F-BA7CA56AC2F4}"/>
              </a:ext>
            </a:extLst>
          </p:cNvPr>
          <p:cNvPicPr>
            <a:picLocks noChangeAspect="1"/>
          </p:cNvPicPr>
          <p:nvPr/>
        </p:nvPicPr>
        <p:blipFill>
          <a:blip r:embed="rId3"/>
          <a:stretch>
            <a:fillRect/>
          </a:stretch>
        </p:blipFill>
        <p:spPr>
          <a:xfrm>
            <a:off x="5384800" y="1088896"/>
            <a:ext cx="3289300" cy="2463800"/>
          </a:xfrm>
          <a:prstGeom prst="rect">
            <a:avLst/>
          </a:prstGeom>
        </p:spPr>
      </p:pic>
    </p:spTree>
    <p:extLst>
      <p:ext uri="{BB962C8B-B14F-4D97-AF65-F5344CB8AC3E}">
        <p14:creationId xmlns:p14="http://schemas.microsoft.com/office/powerpoint/2010/main" val="445044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1930 - 1939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74320" y="1253331"/>
            <a:ext cx="4697730" cy="4923632"/>
          </a:xfrm>
        </p:spPr>
        <p:txBody>
          <a:bodyPr>
            <a:normAutofit fontScale="77500" lnSpcReduction="20000"/>
          </a:bodyPr>
          <a:lstStyle/>
          <a:p>
            <a:pPr marL="0" indent="0">
              <a:buNone/>
            </a:pPr>
            <a:r>
              <a:rPr lang="en-US" dirty="0"/>
              <a:t> </a:t>
            </a:r>
            <a:r>
              <a:rPr lang="en-US" u="sng" dirty="0"/>
              <a:t>Economics: The Wall Street Crash</a:t>
            </a:r>
            <a:endParaRPr lang="en-US" dirty="0"/>
          </a:p>
          <a:p>
            <a:pPr marL="0" lvl="0" indent="0">
              <a:buNone/>
            </a:pPr>
            <a:r>
              <a:rPr lang="en-US" dirty="0"/>
              <a:t>India was heavily affected by the great depression following the WSC of 1929. Overseas markets declined and the value of India’s exports dropped substantially. </a:t>
            </a:r>
          </a:p>
          <a:p>
            <a:pPr marL="0" lvl="0" indent="0">
              <a:buNone/>
            </a:pPr>
            <a:r>
              <a:rPr lang="en-US" dirty="0"/>
              <a:t>This forced Indian peasants to borrow to survive and when the debt became too much to handle, they were forced off the land causing a high rural unemployment problem. </a:t>
            </a:r>
          </a:p>
          <a:p>
            <a:pPr marL="0" lvl="0" indent="0">
              <a:buNone/>
            </a:pPr>
            <a:r>
              <a:rPr lang="en-US" dirty="0"/>
              <a:t>As a result, millions of peasants migrated to cities in search of work. This impact caused much of the Civil Unrest in the 1930’s as dissatisfied and unemployed people joined the national movement.</a:t>
            </a:r>
          </a:p>
          <a:p>
            <a:endParaRPr lang="en-US" dirty="0"/>
          </a:p>
        </p:txBody>
      </p:sp>
      <p:pic>
        <p:nvPicPr>
          <p:cNvPr id="6" name="Content Placeholder 5">
            <a:extLst>
              <a:ext uri="{FF2B5EF4-FFF2-40B4-BE49-F238E27FC236}">
                <a16:creationId xmlns:a16="http://schemas.microsoft.com/office/drawing/2014/main" id="{0D9CBB2E-6FB9-DC49-8D19-1C31663350E0}"/>
              </a:ext>
            </a:extLst>
          </p:cNvPr>
          <p:cNvPicPr>
            <a:picLocks noGrp="1" noChangeAspect="1"/>
          </p:cNvPicPr>
          <p:nvPr>
            <p:ph sz="half" idx="2"/>
          </p:nvPr>
        </p:nvPicPr>
        <p:blipFill>
          <a:blip r:embed="rId2"/>
          <a:stretch>
            <a:fillRect/>
          </a:stretch>
        </p:blipFill>
        <p:spPr>
          <a:xfrm>
            <a:off x="5459571" y="2544462"/>
            <a:ext cx="3417887" cy="2050732"/>
          </a:xfrm>
        </p:spPr>
      </p:pic>
      <p:pic>
        <p:nvPicPr>
          <p:cNvPr id="9" name="Picture 8">
            <a:extLst>
              <a:ext uri="{FF2B5EF4-FFF2-40B4-BE49-F238E27FC236}">
                <a16:creationId xmlns:a16="http://schemas.microsoft.com/office/drawing/2014/main" id="{3B411F33-31F1-0946-83A0-012BB1605BD1}"/>
              </a:ext>
            </a:extLst>
          </p:cNvPr>
          <p:cNvPicPr>
            <a:picLocks noChangeAspect="1"/>
          </p:cNvPicPr>
          <p:nvPr/>
        </p:nvPicPr>
        <p:blipFill>
          <a:blip r:embed="rId3"/>
          <a:stretch>
            <a:fillRect/>
          </a:stretch>
        </p:blipFill>
        <p:spPr>
          <a:xfrm>
            <a:off x="5411493" y="287894"/>
            <a:ext cx="3662021" cy="2050732"/>
          </a:xfrm>
          <a:prstGeom prst="rect">
            <a:avLst/>
          </a:prstGeom>
        </p:spPr>
      </p:pic>
      <p:pic>
        <p:nvPicPr>
          <p:cNvPr id="11" name="Picture 10">
            <a:extLst>
              <a:ext uri="{FF2B5EF4-FFF2-40B4-BE49-F238E27FC236}">
                <a16:creationId xmlns:a16="http://schemas.microsoft.com/office/drawing/2014/main" id="{E01269DF-3569-F149-9925-0FF5C7859F2D}"/>
              </a:ext>
            </a:extLst>
          </p:cNvPr>
          <p:cNvPicPr>
            <a:picLocks noChangeAspect="1"/>
          </p:cNvPicPr>
          <p:nvPr/>
        </p:nvPicPr>
        <p:blipFill>
          <a:blip r:embed="rId4"/>
          <a:stretch>
            <a:fillRect/>
          </a:stretch>
        </p:blipFill>
        <p:spPr>
          <a:xfrm>
            <a:off x="5602298" y="4801030"/>
            <a:ext cx="3280410" cy="1837030"/>
          </a:xfrm>
          <a:prstGeom prst="rect">
            <a:avLst/>
          </a:prstGeom>
        </p:spPr>
      </p:pic>
    </p:spTree>
    <p:extLst>
      <p:ext uri="{BB962C8B-B14F-4D97-AF65-F5344CB8AC3E}">
        <p14:creationId xmlns:p14="http://schemas.microsoft.com/office/powerpoint/2010/main" val="98626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1930 - 1939</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97180" y="1253330"/>
            <a:ext cx="4652010" cy="5044599"/>
          </a:xfrm>
        </p:spPr>
        <p:txBody>
          <a:bodyPr>
            <a:normAutofit fontScale="92500" lnSpcReduction="20000"/>
          </a:bodyPr>
          <a:lstStyle/>
          <a:p>
            <a:pPr marL="0" indent="0">
              <a:buNone/>
            </a:pPr>
            <a:r>
              <a:rPr lang="en-US" u="sng" dirty="0"/>
              <a:t>Leadership: Gandhi</a:t>
            </a:r>
            <a:endParaRPr lang="en-US" dirty="0"/>
          </a:p>
          <a:p>
            <a:pPr marL="0" lvl="0" indent="0">
              <a:buNone/>
            </a:pPr>
            <a:r>
              <a:rPr lang="en-US" dirty="0"/>
              <a:t>His leadership of the Salt March (see above) was one of the most publicized protest in the Independence movement.</a:t>
            </a:r>
          </a:p>
          <a:p>
            <a:pPr marL="0" lvl="0" indent="0">
              <a:buNone/>
            </a:pPr>
            <a:r>
              <a:rPr lang="en-US" dirty="0"/>
              <a:t>He was imprisoned and had gained nationwide support for his actions. </a:t>
            </a:r>
          </a:p>
          <a:p>
            <a:pPr marL="0" lvl="0" indent="0">
              <a:buNone/>
            </a:pPr>
            <a:r>
              <a:rPr lang="en-US" dirty="0"/>
              <a:t>Negotiation – he used his position to negotiate with Irwin and to attend the second Round Table talks.</a:t>
            </a:r>
          </a:p>
          <a:p>
            <a:pPr marL="0" lvl="0" indent="0">
              <a:buNone/>
            </a:pPr>
            <a:r>
              <a:rPr lang="en-US" dirty="0"/>
              <a:t>He was arrested again in 1932 – this sparked a huge nationwide response.</a:t>
            </a:r>
          </a:p>
          <a:p>
            <a:endParaRPr lang="en-US" dirty="0"/>
          </a:p>
        </p:txBody>
      </p:sp>
      <p:pic>
        <p:nvPicPr>
          <p:cNvPr id="6" name="Content Placeholder 5">
            <a:extLst>
              <a:ext uri="{FF2B5EF4-FFF2-40B4-BE49-F238E27FC236}">
                <a16:creationId xmlns:a16="http://schemas.microsoft.com/office/drawing/2014/main" id="{DABE9B75-B964-6A4F-8F4F-40527E554178}"/>
              </a:ext>
            </a:extLst>
          </p:cNvPr>
          <p:cNvPicPr>
            <a:picLocks noGrp="1" noChangeAspect="1"/>
          </p:cNvPicPr>
          <p:nvPr>
            <p:ph sz="half" idx="2"/>
          </p:nvPr>
        </p:nvPicPr>
        <p:blipFill>
          <a:blip r:embed="rId2"/>
          <a:stretch>
            <a:fillRect/>
          </a:stretch>
        </p:blipFill>
        <p:spPr>
          <a:xfrm>
            <a:off x="4967785" y="3564032"/>
            <a:ext cx="4052209" cy="2269237"/>
          </a:xfrm>
        </p:spPr>
      </p:pic>
      <p:pic>
        <p:nvPicPr>
          <p:cNvPr id="8" name="Picture 7">
            <a:extLst>
              <a:ext uri="{FF2B5EF4-FFF2-40B4-BE49-F238E27FC236}">
                <a16:creationId xmlns:a16="http://schemas.microsoft.com/office/drawing/2014/main" id="{9B1C38D4-8819-6446-AD33-AE39826F9494}"/>
              </a:ext>
            </a:extLst>
          </p:cNvPr>
          <p:cNvPicPr>
            <a:picLocks noChangeAspect="1"/>
          </p:cNvPicPr>
          <p:nvPr/>
        </p:nvPicPr>
        <p:blipFill>
          <a:blip r:embed="rId3"/>
          <a:stretch>
            <a:fillRect/>
          </a:stretch>
        </p:blipFill>
        <p:spPr>
          <a:xfrm>
            <a:off x="5323840" y="677416"/>
            <a:ext cx="3340100" cy="2438400"/>
          </a:xfrm>
          <a:prstGeom prst="rect">
            <a:avLst/>
          </a:prstGeom>
        </p:spPr>
      </p:pic>
    </p:spTree>
    <p:extLst>
      <p:ext uri="{BB962C8B-B14F-4D97-AF65-F5344CB8AC3E}">
        <p14:creationId xmlns:p14="http://schemas.microsoft.com/office/powerpoint/2010/main" val="353837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1939 - 1945</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54330" y="1253330"/>
            <a:ext cx="5600700" cy="5467510"/>
          </a:xfrm>
        </p:spPr>
        <p:txBody>
          <a:bodyPr>
            <a:normAutofit fontScale="47500" lnSpcReduction="20000"/>
          </a:bodyPr>
          <a:lstStyle/>
          <a:p>
            <a:pPr marL="0" indent="0">
              <a:buNone/>
            </a:pPr>
            <a:r>
              <a:rPr lang="en-US" u="sng" dirty="0"/>
              <a:t>War: The Second World War 1939 – 1945</a:t>
            </a:r>
            <a:endParaRPr lang="en-US" dirty="0"/>
          </a:p>
          <a:p>
            <a:pPr marL="0" lvl="0" indent="0">
              <a:buNone/>
            </a:pPr>
            <a:r>
              <a:rPr lang="en-US" dirty="0"/>
              <a:t>When WW2 broke out in 1939 the British Viceroy committed India to fight on the Allied side against Germany without consulting with the Indian Legislative Council. The action was legal but showed India’s subservient position to Britain. This strengthened the nationalists to continue their struggle for independence.</a:t>
            </a:r>
          </a:p>
          <a:p>
            <a:pPr marL="0" lvl="0" indent="0">
              <a:buNone/>
            </a:pPr>
            <a:r>
              <a:rPr lang="en-US" dirty="0"/>
              <a:t>In Dec 1941 Japan entered the war with Germany and carried out a series of successful raids on East Asia. They quickly overran European colonies such as Indochina and Burma and brought them to the borders of India – denting British pride and prestige.</a:t>
            </a:r>
          </a:p>
          <a:p>
            <a:pPr marL="0" lvl="0" indent="0">
              <a:buNone/>
            </a:pPr>
            <a:r>
              <a:rPr lang="en-US" dirty="0"/>
              <a:t>The war created political opportunities for the nationalists. The British did not have the resources to suppress a nationalist rising in India whilst they were fighting a war. So the British government made concessions to the INC and the Muslim League. This seemed like a wise decision although they were not prepared to make large concessions.</a:t>
            </a:r>
          </a:p>
          <a:p>
            <a:pPr marL="0" lvl="0" indent="0">
              <a:buNone/>
            </a:pPr>
            <a:r>
              <a:rPr lang="en-US" dirty="0"/>
              <a:t>In 1941 Winston Churchill signed the Atlantic Charter, a document that supported the right of all peoples to political self-determination. He later told parliament that this did not apply to India. Indians were outraged by this decision.</a:t>
            </a:r>
          </a:p>
          <a:p>
            <a:pPr marL="0" lvl="0" indent="0">
              <a:buNone/>
            </a:pPr>
            <a:r>
              <a:rPr lang="en-US" dirty="0"/>
              <a:t>In 1942 Japan’s sweeping victories forced Churchill to change his position. He realized he needed the support of Indian leaders to join the fight against Japan. In 1942 he sent Stafford Cripps, a member of the British Government to India to negotiate with nationalist leaders. Cripps made the commitment to greater Indian independence but only after the war was over. In return, Congress was to commit itself fully to the British war effort.</a:t>
            </a:r>
          </a:p>
          <a:p>
            <a:endParaRPr lang="en-US" dirty="0"/>
          </a:p>
        </p:txBody>
      </p:sp>
      <p:pic>
        <p:nvPicPr>
          <p:cNvPr id="6" name="Content Placeholder 5">
            <a:extLst>
              <a:ext uri="{FF2B5EF4-FFF2-40B4-BE49-F238E27FC236}">
                <a16:creationId xmlns:a16="http://schemas.microsoft.com/office/drawing/2014/main" id="{AE11EB00-3489-6A4F-89E7-DA0DAD9756DF}"/>
              </a:ext>
            </a:extLst>
          </p:cNvPr>
          <p:cNvPicPr>
            <a:picLocks noGrp="1" noChangeAspect="1"/>
          </p:cNvPicPr>
          <p:nvPr>
            <p:ph sz="half" idx="2"/>
          </p:nvPr>
        </p:nvPicPr>
        <p:blipFill>
          <a:blip r:embed="rId2"/>
          <a:stretch>
            <a:fillRect/>
          </a:stretch>
        </p:blipFill>
        <p:spPr>
          <a:xfrm>
            <a:off x="5742748" y="677416"/>
            <a:ext cx="2893251" cy="1985774"/>
          </a:xfrm>
        </p:spPr>
      </p:pic>
    </p:spTree>
    <p:extLst>
      <p:ext uri="{BB962C8B-B14F-4D97-AF65-F5344CB8AC3E}">
        <p14:creationId xmlns:p14="http://schemas.microsoft.com/office/powerpoint/2010/main" val="3668817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1939 - 1945</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42900" y="1253331"/>
            <a:ext cx="5349240" cy="5239542"/>
          </a:xfrm>
        </p:spPr>
        <p:txBody>
          <a:bodyPr>
            <a:normAutofit fontScale="47500" lnSpcReduction="20000"/>
          </a:bodyPr>
          <a:lstStyle/>
          <a:p>
            <a:pPr marL="0" lvl="0" indent="0">
              <a:buNone/>
            </a:pPr>
            <a:r>
              <a:rPr lang="en-US" dirty="0"/>
              <a:t>India made a massive contribution to the allied victory in the war. Soldiers fought in North Africa, Italy and Burma and their economy played a massive role in supporting the war. The steel complex at Jamshedpur became the largest producer of steel in the British Empire.</a:t>
            </a:r>
          </a:p>
          <a:p>
            <a:pPr marL="0" lvl="0" indent="0">
              <a:buNone/>
            </a:pPr>
            <a:r>
              <a:rPr lang="en-US" dirty="0"/>
              <a:t>The war transformed India’s economic relationship with Britain. Before the war India was in debt to Britain. However due to war pressures Britain had been forced to borrow heavily from Indian and they ended the war in debt.</a:t>
            </a:r>
          </a:p>
          <a:p>
            <a:pPr marL="0" lvl="0" indent="0">
              <a:buNone/>
            </a:pPr>
            <a:r>
              <a:rPr lang="en-US" dirty="0"/>
              <a:t>The war placed strains on India. 2 million people died in the Great Bengal Famine of 1943 which was partly caused by the loss of rice imports from Japanese held Burma and partly due to the British decision to divert food supplies from the Bengal countryside to feed the military.</a:t>
            </a:r>
          </a:p>
          <a:p>
            <a:pPr marL="0" lvl="0" indent="0">
              <a:buNone/>
            </a:pPr>
            <a:r>
              <a:rPr lang="en-US" dirty="0"/>
              <a:t>The war also brought opportunities. The economic demands of the war brought industrialization on a scale unknown before 1939 - Bombay became a major </a:t>
            </a:r>
            <a:r>
              <a:rPr lang="en-US" dirty="0" err="1"/>
              <a:t>centre</a:t>
            </a:r>
            <a:r>
              <a:rPr lang="en-US" dirty="0"/>
              <a:t> of light engineering and manufacturing of pharmaceuticals and chemicals.</a:t>
            </a:r>
          </a:p>
          <a:p>
            <a:pPr marL="0" lvl="0" indent="0">
              <a:buNone/>
            </a:pPr>
            <a:r>
              <a:rPr lang="en-US" dirty="0"/>
              <a:t>The war had a negative impact on the British economy. Although they were victorious the burden of the war had been costly. By 1945 the British economy was on the brink of collapse and it became apparent that they would not be able to maintain a global empire. Also in order to gain support they had made considerable promises to the nationalists. With the defeat of Japan and Germany in 1945 it was time for Britain to make good on its promise of independence and to negotiate with the nationalist leaders.</a:t>
            </a:r>
          </a:p>
          <a:p>
            <a:pPr marL="0" indent="0">
              <a:buNone/>
            </a:pPr>
            <a:r>
              <a:rPr lang="en-US" dirty="0"/>
              <a:t> </a:t>
            </a:r>
          </a:p>
          <a:p>
            <a:endParaRPr lang="en-US" dirty="0"/>
          </a:p>
        </p:txBody>
      </p:sp>
      <p:pic>
        <p:nvPicPr>
          <p:cNvPr id="6" name="Content Placeholder 5">
            <a:extLst>
              <a:ext uri="{FF2B5EF4-FFF2-40B4-BE49-F238E27FC236}">
                <a16:creationId xmlns:a16="http://schemas.microsoft.com/office/drawing/2014/main" id="{42DE4C4E-E32A-FF4C-9204-B64F1E162AB5}"/>
              </a:ext>
            </a:extLst>
          </p:cNvPr>
          <p:cNvPicPr>
            <a:picLocks noGrp="1" noChangeAspect="1"/>
          </p:cNvPicPr>
          <p:nvPr>
            <p:ph sz="half" idx="2"/>
          </p:nvPr>
        </p:nvPicPr>
        <p:blipFill>
          <a:blip r:embed="rId2"/>
          <a:stretch>
            <a:fillRect/>
          </a:stretch>
        </p:blipFill>
        <p:spPr>
          <a:xfrm>
            <a:off x="6159212" y="2393949"/>
            <a:ext cx="2871282" cy="2209541"/>
          </a:xfrm>
        </p:spPr>
      </p:pic>
      <p:pic>
        <p:nvPicPr>
          <p:cNvPr id="8" name="Picture 7">
            <a:extLst>
              <a:ext uri="{FF2B5EF4-FFF2-40B4-BE49-F238E27FC236}">
                <a16:creationId xmlns:a16="http://schemas.microsoft.com/office/drawing/2014/main" id="{F23FF467-9C71-E048-BA28-2BB5DC984509}"/>
              </a:ext>
            </a:extLst>
          </p:cNvPr>
          <p:cNvPicPr>
            <a:picLocks noChangeAspect="1"/>
          </p:cNvPicPr>
          <p:nvPr/>
        </p:nvPicPr>
        <p:blipFill>
          <a:blip r:embed="rId3"/>
          <a:stretch>
            <a:fillRect/>
          </a:stretch>
        </p:blipFill>
        <p:spPr>
          <a:xfrm>
            <a:off x="6142516" y="4871459"/>
            <a:ext cx="2904673" cy="1527296"/>
          </a:xfrm>
          <a:prstGeom prst="rect">
            <a:avLst/>
          </a:prstGeom>
        </p:spPr>
      </p:pic>
      <p:pic>
        <p:nvPicPr>
          <p:cNvPr id="10" name="Picture 9">
            <a:extLst>
              <a:ext uri="{FF2B5EF4-FFF2-40B4-BE49-F238E27FC236}">
                <a16:creationId xmlns:a16="http://schemas.microsoft.com/office/drawing/2014/main" id="{96B38826-947A-9E4E-AE88-94756B1ECC96}"/>
              </a:ext>
            </a:extLst>
          </p:cNvPr>
          <p:cNvPicPr>
            <a:picLocks noChangeAspect="1"/>
          </p:cNvPicPr>
          <p:nvPr/>
        </p:nvPicPr>
        <p:blipFill>
          <a:blip r:embed="rId4"/>
          <a:stretch>
            <a:fillRect/>
          </a:stretch>
        </p:blipFill>
        <p:spPr>
          <a:xfrm>
            <a:off x="6159212" y="280156"/>
            <a:ext cx="2871282" cy="1845824"/>
          </a:xfrm>
          <a:prstGeom prst="rect">
            <a:avLst/>
          </a:prstGeom>
        </p:spPr>
      </p:pic>
    </p:spTree>
    <p:extLst>
      <p:ext uri="{BB962C8B-B14F-4D97-AF65-F5344CB8AC3E}">
        <p14:creationId xmlns:p14="http://schemas.microsoft.com/office/powerpoint/2010/main" val="133432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EA5C-01DA-5949-B41B-D94EA1DA4B0A}"/>
              </a:ext>
            </a:extLst>
          </p:cNvPr>
          <p:cNvSpPr>
            <a:spLocks noGrp="1"/>
          </p:cNvSpPr>
          <p:nvPr>
            <p:ph type="title"/>
          </p:nvPr>
        </p:nvSpPr>
        <p:spPr>
          <a:xfrm>
            <a:off x="194310" y="193677"/>
            <a:ext cx="7886700" cy="675004"/>
          </a:xfrm>
        </p:spPr>
        <p:txBody>
          <a:bodyPr>
            <a:normAutofit fontScale="90000"/>
          </a:bodyPr>
          <a:lstStyle/>
          <a:p>
            <a:r>
              <a:rPr lang="en-US" dirty="0"/>
              <a:t>Up to 1910</a:t>
            </a:r>
          </a:p>
        </p:txBody>
      </p:sp>
      <p:sp>
        <p:nvSpPr>
          <p:cNvPr id="3" name="Content Placeholder 2">
            <a:extLst>
              <a:ext uri="{FF2B5EF4-FFF2-40B4-BE49-F238E27FC236}">
                <a16:creationId xmlns:a16="http://schemas.microsoft.com/office/drawing/2014/main" id="{5F615649-6673-7942-9DC0-AD310C382FE4}"/>
              </a:ext>
            </a:extLst>
          </p:cNvPr>
          <p:cNvSpPr>
            <a:spLocks noGrp="1"/>
          </p:cNvSpPr>
          <p:nvPr>
            <p:ph idx="1"/>
          </p:nvPr>
        </p:nvSpPr>
        <p:spPr>
          <a:xfrm>
            <a:off x="274320" y="1048385"/>
            <a:ext cx="4674870" cy="5615938"/>
          </a:xfrm>
        </p:spPr>
        <p:txBody>
          <a:bodyPr>
            <a:normAutofit fontScale="92500" lnSpcReduction="20000"/>
          </a:bodyPr>
          <a:lstStyle/>
          <a:p>
            <a:pPr marL="0" marR="0" indent="0">
              <a:spcBef>
                <a:spcPts val="0"/>
              </a:spcBef>
              <a:spcAft>
                <a:spcPts val="0"/>
              </a:spcAft>
              <a:buNone/>
            </a:pPr>
            <a:r>
              <a:rPr lang="en-US" u="sng" dirty="0">
                <a:latin typeface="Calibri" panose="020F0502020204030204" pitchFamily="34" charset="0"/>
                <a:ea typeface="Calibri" panose="020F0502020204030204" pitchFamily="34" charset="0"/>
                <a:cs typeface="Calibri" panose="020F0502020204030204" pitchFamily="34" charset="0"/>
              </a:rPr>
              <a:t>Economic Factors</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Britain derived great economic benefit from India. Indian taxes were sent to London to fund capital projects and admin and army not reinvested in India.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Balance of trade – India supplied raw materials to Britain who manufactured the goods and resold them to India. By 1914 India was the biggest importer of British goods. India was ‘de-</a:t>
            </a:r>
            <a:r>
              <a:rPr lang="en-US" dirty="0" err="1">
                <a:latin typeface="Calibri" panose="020F0502020204030204" pitchFamily="34" charset="0"/>
                <a:ea typeface="Calibri" panose="020F0502020204030204" pitchFamily="34" charset="0"/>
                <a:cs typeface="Calibri" panose="020F0502020204030204" pitchFamily="34" charset="0"/>
              </a:rPr>
              <a:t>industrialised</a:t>
            </a:r>
            <a:r>
              <a:rPr lang="en-US" dirty="0">
                <a:latin typeface="Calibri" panose="020F0502020204030204" pitchFamily="34" charset="0"/>
                <a:ea typeface="Calibri" panose="020F0502020204030204" pitchFamily="34" charset="0"/>
                <a:cs typeface="Calibri" panose="020F0502020204030204" pitchFamily="34" charset="0"/>
              </a:rPr>
              <a:t>’ by the British.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Also crops – a move to cash crop production from staple foods meant Indians had to rely on exported foods.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15BA507-BE39-8243-88C9-8A42425CF3B1}"/>
              </a:ext>
            </a:extLst>
          </p:cNvPr>
          <p:cNvPicPr>
            <a:picLocks noChangeAspect="1"/>
          </p:cNvPicPr>
          <p:nvPr/>
        </p:nvPicPr>
        <p:blipFill>
          <a:blip r:embed="rId2"/>
          <a:stretch>
            <a:fillRect/>
          </a:stretch>
        </p:blipFill>
        <p:spPr>
          <a:xfrm>
            <a:off x="5151226" y="1127761"/>
            <a:ext cx="3718454" cy="2091369"/>
          </a:xfrm>
          <a:prstGeom prst="rect">
            <a:avLst/>
          </a:prstGeom>
        </p:spPr>
      </p:pic>
      <p:pic>
        <p:nvPicPr>
          <p:cNvPr id="7" name="Picture 6">
            <a:extLst>
              <a:ext uri="{FF2B5EF4-FFF2-40B4-BE49-F238E27FC236}">
                <a16:creationId xmlns:a16="http://schemas.microsoft.com/office/drawing/2014/main" id="{87083657-4604-BD46-A4C1-A77A32C1C148}"/>
              </a:ext>
            </a:extLst>
          </p:cNvPr>
          <p:cNvPicPr>
            <a:picLocks noChangeAspect="1"/>
          </p:cNvPicPr>
          <p:nvPr/>
        </p:nvPicPr>
        <p:blipFill>
          <a:blip r:embed="rId3"/>
          <a:stretch>
            <a:fillRect/>
          </a:stretch>
        </p:blipFill>
        <p:spPr>
          <a:xfrm>
            <a:off x="5151226" y="3478210"/>
            <a:ext cx="3822700" cy="2133600"/>
          </a:xfrm>
          <a:prstGeom prst="rect">
            <a:avLst/>
          </a:prstGeom>
        </p:spPr>
      </p:pic>
    </p:spTree>
    <p:extLst>
      <p:ext uri="{BB962C8B-B14F-4D97-AF65-F5344CB8AC3E}">
        <p14:creationId xmlns:p14="http://schemas.microsoft.com/office/powerpoint/2010/main" val="746224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1939 - 1945</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28600" y="1253331"/>
            <a:ext cx="5257800" cy="5239542"/>
          </a:xfrm>
        </p:spPr>
        <p:txBody>
          <a:bodyPr>
            <a:normAutofit fontScale="85000" lnSpcReduction="20000"/>
          </a:bodyPr>
          <a:lstStyle/>
          <a:p>
            <a:pPr marL="0" indent="0">
              <a:buNone/>
            </a:pPr>
            <a:r>
              <a:rPr lang="en-US" u="sng" dirty="0"/>
              <a:t>Mass </a:t>
            </a:r>
            <a:r>
              <a:rPr lang="en-US" u="sng" dirty="0" err="1"/>
              <a:t>Mobilisation</a:t>
            </a:r>
            <a:r>
              <a:rPr lang="en-US" u="sng" dirty="0"/>
              <a:t>/ Methods of Protest</a:t>
            </a:r>
            <a:endParaRPr lang="en-US" dirty="0"/>
          </a:p>
          <a:p>
            <a:pPr marL="0" lvl="0" indent="0">
              <a:buNone/>
            </a:pPr>
            <a:r>
              <a:rPr lang="en-US" dirty="0"/>
              <a:t>After rejecting the Cripps offer it seemed that Congress saw a Japanese victory as swapping one colonial power for another. As a result in August 1942 Congress adopted the ‘Quit India’ resolution and re-launched the campaign of non-cooperation with the colonial power.  Britain responded by imprisoning Congress leaders and banning the organization. Almost 60,000 Indians, including Gandhi and Nehru, were detained without trial. British attempts to control the increasingly dangerous situation in Indian led to more than 1,000 deaths.</a:t>
            </a:r>
          </a:p>
          <a:p>
            <a:endParaRPr lang="en-US" dirty="0"/>
          </a:p>
        </p:txBody>
      </p:sp>
      <p:pic>
        <p:nvPicPr>
          <p:cNvPr id="6" name="Content Placeholder 5">
            <a:extLst>
              <a:ext uri="{FF2B5EF4-FFF2-40B4-BE49-F238E27FC236}">
                <a16:creationId xmlns:a16="http://schemas.microsoft.com/office/drawing/2014/main" id="{CB7EA2D9-1B71-3042-9A37-D7488153DBCA}"/>
              </a:ext>
            </a:extLst>
          </p:cNvPr>
          <p:cNvPicPr>
            <a:picLocks noGrp="1" noChangeAspect="1"/>
          </p:cNvPicPr>
          <p:nvPr>
            <p:ph sz="half" idx="2"/>
          </p:nvPr>
        </p:nvPicPr>
        <p:blipFill>
          <a:blip r:embed="rId2"/>
          <a:stretch>
            <a:fillRect/>
          </a:stretch>
        </p:blipFill>
        <p:spPr>
          <a:xfrm>
            <a:off x="5486400" y="1497616"/>
            <a:ext cx="3165559" cy="2310978"/>
          </a:xfrm>
        </p:spPr>
      </p:pic>
    </p:spTree>
    <p:extLst>
      <p:ext uri="{BB962C8B-B14F-4D97-AF65-F5344CB8AC3E}">
        <p14:creationId xmlns:p14="http://schemas.microsoft.com/office/powerpoint/2010/main" val="198240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1939 - 1945</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251460" y="1368425"/>
            <a:ext cx="5006340" cy="4808538"/>
          </a:xfrm>
        </p:spPr>
        <p:txBody>
          <a:bodyPr>
            <a:normAutofit fontScale="70000" lnSpcReduction="20000"/>
          </a:bodyPr>
          <a:lstStyle/>
          <a:p>
            <a:pPr marL="0" indent="0">
              <a:buNone/>
            </a:pPr>
            <a:r>
              <a:rPr lang="en-US" u="sng" dirty="0"/>
              <a:t>Political: Parties and organized opposition</a:t>
            </a:r>
            <a:endParaRPr lang="en-US" dirty="0"/>
          </a:p>
          <a:p>
            <a:pPr marL="0" lvl="0" indent="0">
              <a:buNone/>
            </a:pPr>
            <a:r>
              <a:rPr lang="en-US" dirty="0"/>
              <a:t>The Muslim League also found opportunity in the war. Jinnah first approached Congress with an offer of cooperation in the face of British Repression.  When Congress rejected this offer he continued to negotiate with the British. Jinnah accepted </a:t>
            </a:r>
            <a:r>
              <a:rPr lang="en-US" dirty="0" err="1"/>
              <a:t>Cripp’s</a:t>
            </a:r>
            <a:r>
              <a:rPr lang="en-US" dirty="0"/>
              <a:t> offer for delayed independence but he demanded a two state solution after independence. The ML gave full support to the war effort.</a:t>
            </a:r>
          </a:p>
          <a:p>
            <a:pPr marL="0" lvl="0" indent="0">
              <a:buNone/>
            </a:pPr>
            <a:r>
              <a:rPr lang="en-US" dirty="0"/>
              <a:t>As the situation became tense the British repression targeted Congress. The ML was therefore in a strong negotiating position at the end of the war – this would play a large role in achieving the independent Muslim state of Pakistan.</a:t>
            </a:r>
          </a:p>
          <a:p>
            <a:endParaRPr lang="en-US" dirty="0"/>
          </a:p>
        </p:txBody>
      </p:sp>
      <p:pic>
        <p:nvPicPr>
          <p:cNvPr id="6" name="Content Placeholder 5">
            <a:extLst>
              <a:ext uri="{FF2B5EF4-FFF2-40B4-BE49-F238E27FC236}">
                <a16:creationId xmlns:a16="http://schemas.microsoft.com/office/drawing/2014/main" id="{CE2241C9-E1DF-E840-980E-2F9F16F709C2}"/>
              </a:ext>
            </a:extLst>
          </p:cNvPr>
          <p:cNvPicPr>
            <a:picLocks noGrp="1" noChangeAspect="1"/>
          </p:cNvPicPr>
          <p:nvPr>
            <p:ph sz="half" idx="2"/>
          </p:nvPr>
        </p:nvPicPr>
        <p:blipFill>
          <a:blip r:embed="rId2"/>
          <a:stretch>
            <a:fillRect/>
          </a:stretch>
        </p:blipFill>
        <p:spPr>
          <a:xfrm>
            <a:off x="5883278" y="4693845"/>
            <a:ext cx="2960686" cy="1799028"/>
          </a:xfrm>
        </p:spPr>
      </p:pic>
      <p:pic>
        <p:nvPicPr>
          <p:cNvPr id="8" name="Picture 7">
            <a:extLst>
              <a:ext uri="{FF2B5EF4-FFF2-40B4-BE49-F238E27FC236}">
                <a16:creationId xmlns:a16="http://schemas.microsoft.com/office/drawing/2014/main" id="{C7691985-28E1-5541-92CE-DD61EA834DE8}"/>
              </a:ext>
            </a:extLst>
          </p:cNvPr>
          <p:cNvPicPr>
            <a:picLocks noChangeAspect="1"/>
          </p:cNvPicPr>
          <p:nvPr/>
        </p:nvPicPr>
        <p:blipFill>
          <a:blip r:embed="rId3"/>
          <a:stretch>
            <a:fillRect/>
          </a:stretch>
        </p:blipFill>
        <p:spPr>
          <a:xfrm>
            <a:off x="5836969" y="2753559"/>
            <a:ext cx="3006994" cy="1804197"/>
          </a:xfrm>
          <a:prstGeom prst="rect">
            <a:avLst/>
          </a:prstGeom>
        </p:spPr>
      </p:pic>
      <p:pic>
        <p:nvPicPr>
          <p:cNvPr id="10" name="Picture 9">
            <a:extLst>
              <a:ext uri="{FF2B5EF4-FFF2-40B4-BE49-F238E27FC236}">
                <a16:creationId xmlns:a16="http://schemas.microsoft.com/office/drawing/2014/main" id="{A5AD9EF3-6A2A-CE49-A8D1-5B02D4A3F0D9}"/>
              </a:ext>
            </a:extLst>
          </p:cNvPr>
          <p:cNvPicPr>
            <a:picLocks noChangeAspect="1"/>
          </p:cNvPicPr>
          <p:nvPr/>
        </p:nvPicPr>
        <p:blipFill>
          <a:blip r:embed="rId4"/>
          <a:stretch>
            <a:fillRect/>
          </a:stretch>
        </p:blipFill>
        <p:spPr>
          <a:xfrm>
            <a:off x="5836969" y="365127"/>
            <a:ext cx="3006994" cy="2252343"/>
          </a:xfrm>
          <a:prstGeom prst="rect">
            <a:avLst/>
          </a:prstGeom>
        </p:spPr>
      </p:pic>
    </p:spTree>
    <p:extLst>
      <p:ext uri="{BB962C8B-B14F-4D97-AF65-F5344CB8AC3E}">
        <p14:creationId xmlns:p14="http://schemas.microsoft.com/office/powerpoint/2010/main" val="633819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1945 - 1947</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422910" y="1253331"/>
            <a:ext cx="5063490" cy="5239542"/>
          </a:xfrm>
        </p:spPr>
        <p:txBody>
          <a:bodyPr>
            <a:normAutofit fontScale="70000" lnSpcReduction="20000"/>
          </a:bodyPr>
          <a:lstStyle/>
          <a:p>
            <a:pPr marL="0" indent="0">
              <a:buNone/>
            </a:pPr>
            <a:r>
              <a:rPr lang="en-US" u="sng" dirty="0"/>
              <a:t>Rise in Nationalism</a:t>
            </a:r>
            <a:endParaRPr lang="en-US" dirty="0"/>
          </a:p>
          <a:p>
            <a:pPr marL="0" indent="0">
              <a:buNone/>
            </a:pPr>
            <a:r>
              <a:rPr lang="en-US" b="1" dirty="0"/>
              <a:t> </a:t>
            </a:r>
            <a:endParaRPr lang="en-US" dirty="0"/>
          </a:p>
          <a:p>
            <a:pPr marL="0" lvl="0" indent="0">
              <a:buNone/>
            </a:pPr>
            <a:r>
              <a:rPr lang="en-US" dirty="0"/>
              <a:t>Anti-British feeling at the end of the war were very high. Bose and his Indian National Army who had fought with the Japanese were put on trial for treason. The trial turned them into heroes – Indians fighting for freedom and being unfairly treated by the colonial power. There were huge riots and the British were forced to reduce the sentence to suspended sentences.</a:t>
            </a:r>
          </a:p>
          <a:p>
            <a:pPr marL="0" lvl="0" indent="0">
              <a:buNone/>
            </a:pPr>
            <a:r>
              <a:rPr lang="en-US" dirty="0"/>
              <a:t>This failed to stop the protests and spread to a mutiny of the Royal Indian Navy including twenty naval bases and 74 ships. The rapidly worsening situation led the British to </a:t>
            </a:r>
            <a:r>
              <a:rPr lang="en-US" dirty="0" err="1"/>
              <a:t>realise</a:t>
            </a:r>
            <a:r>
              <a:rPr lang="en-US" dirty="0"/>
              <a:t> that they needed a solution/agreement as soon as possible as they did not have the economic or military resources to maintain control in such difficult circumstances.</a:t>
            </a:r>
          </a:p>
          <a:p>
            <a:endParaRPr lang="en-US" dirty="0"/>
          </a:p>
        </p:txBody>
      </p:sp>
      <p:pic>
        <p:nvPicPr>
          <p:cNvPr id="6" name="Content Placeholder 5">
            <a:extLst>
              <a:ext uri="{FF2B5EF4-FFF2-40B4-BE49-F238E27FC236}">
                <a16:creationId xmlns:a16="http://schemas.microsoft.com/office/drawing/2014/main" id="{A153F655-92E0-994D-8328-EB03F9EA43D0}"/>
              </a:ext>
            </a:extLst>
          </p:cNvPr>
          <p:cNvPicPr>
            <a:picLocks noGrp="1" noChangeAspect="1"/>
          </p:cNvPicPr>
          <p:nvPr>
            <p:ph sz="half" idx="2"/>
          </p:nvPr>
        </p:nvPicPr>
        <p:blipFill>
          <a:blip r:embed="rId2"/>
          <a:stretch>
            <a:fillRect/>
          </a:stretch>
        </p:blipFill>
        <p:spPr>
          <a:xfrm>
            <a:off x="6883016" y="4612640"/>
            <a:ext cx="1220854" cy="1651000"/>
          </a:xfrm>
        </p:spPr>
      </p:pic>
      <p:pic>
        <p:nvPicPr>
          <p:cNvPr id="8" name="Picture 7">
            <a:extLst>
              <a:ext uri="{FF2B5EF4-FFF2-40B4-BE49-F238E27FC236}">
                <a16:creationId xmlns:a16="http://schemas.microsoft.com/office/drawing/2014/main" id="{6A6247D3-053E-7745-9425-02F8A6D4F66A}"/>
              </a:ext>
            </a:extLst>
          </p:cNvPr>
          <p:cNvPicPr>
            <a:picLocks noChangeAspect="1"/>
          </p:cNvPicPr>
          <p:nvPr/>
        </p:nvPicPr>
        <p:blipFill>
          <a:blip r:embed="rId3"/>
          <a:stretch>
            <a:fillRect/>
          </a:stretch>
        </p:blipFill>
        <p:spPr>
          <a:xfrm>
            <a:off x="5747134" y="2475391"/>
            <a:ext cx="3202555" cy="1799429"/>
          </a:xfrm>
          <a:prstGeom prst="rect">
            <a:avLst/>
          </a:prstGeom>
        </p:spPr>
      </p:pic>
      <p:pic>
        <p:nvPicPr>
          <p:cNvPr id="10" name="Picture 9">
            <a:extLst>
              <a:ext uri="{FF2B5EF4-FFF2-40B4-BE49-F238E27FC236}">
                <a16:creationId xmlns:a16="http://schemas.microsoft.com/office/drawing/2014/main" id="{99203A4B-C3A3-9246-ABFD-DBBB662DD337}"/>
              </a:ext>
            </a:extLst>
          </p:cNvPr>
          <p:cNvPicPr>
            <a:picLocks noChangeAspect="1"/>
          </p:cNvPicPr>
          <p:nvPr/>
        </p:nvPicPr>
        <p:blipFill>
          <a:blip r:embed="rId4"/>
          <a:stretch>
            <a:fillRect/>
          </a:stretch>
        </p:blipFill>
        <p:spPr>
          <a:xfrm>
            <a:off x="5696852" y="233680"/>
            <a:ext cx="3252838" cy="2110264"/>
          </a:xfrm>
          <a:prstGeom prst="rect">
            <a:avLst/>
          </a:prstGeom>
        </p:spPr>
      </p:pic>
    </p:spTree>
    <p:extLst>
      <p:ext uri="{BB962C8B-B14F-4D97-AF65-F5344CB8AC3E}">
        <p14:creationId xmlns:p14="http://schemas.microsoft.com/office/powerpoint/2010/main" val="1661893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1945 - 1947</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20040" y="1334134"/>
            <a:ext cx="5132070" cy="5055235"/>
          </a:xfrm>
        </p:spPr>
        <p:txBody>
          <a:bodyPr>
            <a:normAutofit fontScale="62500" lnSpcReduction="20000"/>
          </a:bodyPr>
          <a:lstStyle/>
          <a:p>
            <a:pPr marL="0" indent="0">
              <a:buNone/>
            </a:pPr>
            <a:r>
              <a:rPr lang="en-US" u="sng" dirty="0"/>
              <a:t>Political Divisions</a:t>
            </a:r>
            <a:endParaRPr lang="en-US" dirty="0"/>
          </a:p>
          <a:p>
            <a:pPr marL="0" lvl="0" indent="0">
              <a:buNone/>
            </a:pPr>
            <a:r>
              <a:rPr lang="en-US" dirty="0"/>
              <a:t>The situation was complicated by the divisions and tensions between the nationalists. Congress wanted the creation of a single, secular state – with no significant religious affiliation. The Muslim League wanted India to be divided. Muslims made up only 20% of the population and they feared they would get ignored in a Hindu dominant state. They wanted a separate state – Pakistan. Congress vigorously opposed the concept of a divided India. Gandhi and Nehru tried to persuade Muslim leaders that they would be safe in a unified state.</a:t>
            </a:r>
          </a:p>
          <a:p>
            <a:pPr marL="0" lvl="0" indent="0">
              <a:buNone/>
            </a:pPr>
            <a:r>
              <a:rPr lang="en-US" dirty="0"/>
              <a:t>Jinnah put pressure on the British to agree to a divided state. In 1946 elections Congress called for hope and social peace and economic prosperity. The ML played on fears for the safety and political position of Muslims. This created great tension and encourage Muslims to support the League out of fear.</a:t>
            </a:r>
          </a:p>
          <a:p>
            <a:endParaRPr lang="en-US" dirty="0"/>
          </a:p>
        </p:txBody>
      </p:sp>
      <p:pic>
        <p:nvPicPr>
          <p:cNvPr id="6" name="Content Placeholder 5">
            <a:extLst>
              <a:ext uri="{FF2B5EF4-FFF2-40B4-BE49-F238E27FC236}">
                <a16:creationId xmlns:a16="http://schemas.microsoft.com/office/drawing/2014/main" id="{C743422C-9239-6B41-8C4A-35EBA9F02191}"/>
              </a:ext>
            </a:extLst>
          </p:cNvPr>
          <p:cNvPicPr>
            <a:picLocks noGrp="1" noChangeAspect="1"/>
          </p:cNvPicPr>
          <p:nvPr>
            <p:ph sz="half" idx="2"/>
          </p:nvPr>
        </p:nvPicPr>
        <p:blipFill>
          <a:blip r:embed="rId2"/>
          <a:stretch>
            <a:fillRect/>
          </a:stretch>
        </p:blipFill>
        <p:spPr>
          <a:xfrm>
            <a:off x="5754171" y="4042665"/>
            <a:ext cx="3072065" cy="1283715"/>
          </a:xfrm>
        </p:spPr>
      </p:pic>
      <p:pic>
        <p:nvPicPr>
          <p:cNvPr id="8" name="Picture 7">
            <a:extLst>
              <a:ext uri="{FF2B5EF4-FFF2-40B4-BE49-F238E27FC236}">
                <a16:creationId xmlns:a16="http://schemas.microsoft.com/office/drawing/2014/main" id="{B2DA9353-B30C-134F-B9B9-70C6B93258DE}"/>
              </a:ext>
            </a:extLst>
          </p:cNvPr>
          <p:cNvPicPr>
            <a:picLocks noChangeAspect="1"/>
          </p:cNvPicPr>
          <p:nvPr/>
        </p:nvPicPr>
        <p:blipFill>
          <a:blip r:embed="rId3"/>
          <a:stretch>
            <a:fillRect/>
          </a:stretch>
        </p:blipFill>
        <p:spPr>
          <a:xfrm>
            <a:off x="5754171" y="1611631"/>
            <a:ext cx="3069788" cy="2080259"/>
          </a:xfrm>
          <a:prstGeom prst="rect">
            <a:avLst/>
          </a:prstGeom>
        </p:spPr>
      </p:pic>
    </p:spTree>
    <p:extLst>
      <p:ext uri="{BB962C8B-B14F-4D97-AF65-F5344CB8AC3E}">
        <p14:creationId xmlns:p14="http://schemas.microsoft.com/office/powerpoint/2010/main" val="1277560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1945 - 1947</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65760" y="1253331"/>
            <a:ext cx="5280660" cy="5239542"/>
          </a:xfrm>
        </p:spPr>
        <p:txBody>
          <a:bodyPr>
            <a:normAutofit fontScale="92500" lnSpcReduction="20000"/>
          </a:bodyPr>
          <a:lstStyle/>
          <a:p>
            <a:pPr marL="0" indent="0">
              <a:buNone/>
            </a:pPr>
            <a:r>
              <a:rPr lang="en-US" u="sng" dirty="0"/>
              <a:t>Methods of Protest</a:t>
            </a:r>
            <a:endParaRPr lang="en-US" dirty="0"/>
          </a:p>
          <a:p>
            <a:pPr marL="0" lvl="0" indent="0">
              <a:buNone/>
            </a:pPr>
            <a:r>
              <a:rPr lang="en-US" dirty="0"/>
              <a:t>“Direct Action Day’ – August 1946. The ML called for ‘direct action’ in support of partition. On this day there was rioting in Calcutta which soon erupted into widespread communal violence. Both Muslims and Hindus committed atrocities. In Calcutta 4,000 were killed and thousands more injured or made homeless. Other violent attacks occurred across India. The British saw this as evidence that there were irreconcilable differences between Hindu and Muslims.</a:t>
            </a:r>
          </a:p>
          <a:p>
            <a:endParaRPr lang="en-US" dirty="0"/>
          </a:p>
        </p:txBody>
      </p:sp>
      <p:pic>
        <p:nvPicPr>
          <p:cNvPr id="6" name="Content Placeholder 5">
            <a:extLst>
              <a:ext uri="{FF2B5EF4-FFF2-40B4-BE49-F238E27FC236}">
                <a16:creationId xmlns:a16="http://schemas.microsoft.com/office/drawing/2014/main" id="{7CD83078-1385-2A4D-97CB-49927DF3E714}"/>
              </a:ext>
            </a:extLst>
          </p:cNvPr>
          <p:cNvPicPr>
            <a:picLocks noGrp="1" noChangeAspect="1"/>
          </p:cNvPicPr>
          <p:nvPr>
            <p:ph sz="half" idx="2"/>
          </p:nvPr>
        </p:nvPicPr>
        <p:blipFill>
          <a:blip r:embed="rId2"/>
          <a:stretch>
            <a:fillRect/>
          </a:stretch>
        </p:blipFill>
        <p:spPr>
          <a:xfrm>
            <a:off x="6436662" y="4590336"/>
            <a:ext cx="2514600" cy="1408176"/>
          </a:xfrm>
        </p:spPr>
      </p:pic>
      <p:pic>
        <p:nvPicPr>
          <p:cNvPr id="8" name="Picture 7">
            <a:extLst>
              <a:ext uri="{FF2B5EF4-FFF2-40B4-BE49-F238E27FC236}">
                <a16:creationId xmlns:a16="http://schemas.microsoft.com/office/drawing/2014/main" id="{2B24DF3A-E40A-1D41-AFE3-0E342B26AAD5}"/>
              </a:ext>
            </a:extLst>
          </p:cNvPr>
          <p:cNvPicPr>
            <a:picLocks noChangeAspect="1"/>
          </p:cNvPicPr>
          <p:nvPr/>
        </p:nvPicPr>
        <p:blipFill>
          <a:blip r:embed="rId3"/>
          <a:stretch>
            <a:fillRect/>
          </a:stretch>
        </p:blipFill>
        <p:spPr>
          <a:xfrm>
            <a:off x="6447630" y="3034434"/>
            <a:ext cx="2503632" cy="1251816"/>
          </a:xfrm>
          <a:prstGeom prst="rect">
            <a:avLst/>
          </a:prstGeom>
        </p:spPr>
      </p:pic>
      <p:pic>
        <p:nvPicPr>
          <p:cNvPr id="10" name="Picture 9">
            <a:extLst>
              <a:ext uri="{FF2B5EF4-FFF2-40B4-BE49-F238E27FC236}">
                <a16:creationId xmlns:a16="http://schemas.microsoft.com/office/drawing/2014/main" id="{2DB92871-8875-A049-BAA9-FED10AD8DA26}"/>
              </a:ext>
            </a:extLst>
          </p:cNvPr>
          <p:cNvPicPr>
            <a:picLocks noChangeAspect="1"/>
          </p:cNvPicPr>
          <p:nvPr/>
        </p:nvPicPr>
        <p:blipFill>
          <a:blip r:embed="rId4"/>
          <a:stretch>
            <a:fillRect/>
          </a:stretch>
        </p:blipFill>
        <p:spPr>
          <a:xfrm>
            <a:off x="6429649" y="677416"/>
            <a:ext cx="2521613" cy="2019300"/>
          </a:xfrm>
          <a:prstGeom prst="rect">
            <a:avLst/>
          </a:prstGeom>
        </p:spPr>
      </p:pic>
    </p:spTree>
    <p:extLst>
      <p:ext uri="{BB962C8B-B14F-4D97-AF65-F5344CB8AC3E}">
        <p14:creationId xmlns:p14="http://schemas.microsoft.com/office/powerpoint/2010/main" val="221003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B043-4810-684B-899A-0010948E0BC1}"/>
              </a:ext>
            </a:extLst>
          </p:cNvPr>
          <p:cNvSpPr>
            <a:spLocks noGrp="1"/>
          </p:cNvSpPr>
          <p:nvPr>
            <p:ph type="title"/>
          </p:nvPr>
        </p:nvSpPr>
        <p:spPr>
          <a:xfrm>
            <a:off x="628650" y="365127"/>
            <a:ext cx="7886700" cy="624578"/>
          </a:xfrm>
        </p:spPr>
        <p:txBody>
          <a:bodyPr>
            <a:normAutofit fontScale="90000"/>
          </a:bodyPr>
          <a:lstStyle/>
          <a:p>
            <a:r>
              <a:rPr lang="en-US" dirty="0"/>
              <a:t>1945 - 1947</a:t>
            </a:r>
          </a:p>
        </p:txBody>
      </p:sp>
      <p:sp>
        <p:nvSpPr>
          <p:cNvPr id="4" name="Content Placeholder 3">
            <a:extLst>
              <a:ext uri="{FF2B5EF4-FFF2-40B4-BE49-F238E27FC236}">
                <a16:creationId xmlns:a16="http://schemas.microsoft.com/office/drawing/2014/main" id="{3E4B0AC9-CD2A-D241-89FF-58E29BA7F364}"/>
              </a:ext>
            </a:extLst>
          </p:cNvPr>
          <p:cNvSpPr>
            <a:spLocks noGrp="1"/>
          </p:cNvSpPr>
          <p:nvPr>
            <p:ph sz="half" idx="1"/>
          </p:nvPr>
        </p:nvSpPr>
        <p:spPr>
          <a:xfrm>
            <a:off x="308610" y="1253330"/>
            <a:ext cx="4869180" cy="5353209"/>
          </a:xfrm>
        </p:spPr>
        <p:txBody>
          <a:bodyPr>
            <a:normAutofit fontScale="55000" lnSpcReduction="20000"/>
          </a:bodyPr>
          <a:lstStyle/>
          <a:p>
            <a:pPr marL="0" indent="0">
              <a:buNone/>
            </a:pPr>
            <a:r>
              <a:rPr lang="en-US" u="sng" dirty="0"/>
              <a:t>Negotiation</a:t>
            </a:r>
            <a:endParaRPr lang="en-US" dirty="0"/>
          </a:p>
          <a:p>
            <a:pPr marL="0" lvl="0" indent="0">
              <a:buNone/>
            </a:pPr>
            <a:r>
              <a:rPr lang="en-US" dirty="0"/>
              <a:t>In an atmosphere of escalating violence Congress accepted that participation was the only solution. The violence also showed the British that they could not maintain control and decided to quit India as quickly as possible.</a:t>
            </a:r>
          </a:p>
          <a:p>
            <a:pPr marL="0" lvl="0" indent="0">
              <a:buNone/>
            </a:pPr>
            <a:r>
              <a:rPr lang="en-US" dirty="0"/>
              <a:t>Feb 1947 – Lord Mountbatten was sent as the last Viceroy to India – to facilitate and oversee the transfer of power by June 1948. He brought the date forward to August 1947. In only 6 months, Mountbatten had to decide how many states, where borders would be and what would happen to the princely states.</a:t>
            </a:r>
          </a:p>
          <a:p>
            <a:pPr marL="0" lvl="0" indent="0">
              <a:buNone/>
            </a:pPr>
            <a:r>
              <a:rPr lang="en-US" dirty="0"/>
              <a:t>Mountbatten opted for the Muslim two-state solution and created two enclaves in North western India and eastern Bengal – containing large numbers of Muslims to form Pakistan. </a:t>
            </a:r>
            <a:r>
              <a:rPr lang="en-US" dirty="0" err="1"/>
              <a:t>Princley</a:t>
            </a:r>
            <a:r>
              <a:rPr lang="en-US" dirty="0"/>
              <a:t> states were allowed to choose which state to join. It was not this simple and the religious/ethnic picture was much more complex and the solution would mean millions of people would have to relocate to one country or the other – depending on their ethnicity and religion.</a:t>
            </a:r>
          </a:p>
          <a:p>
            <a:endParaRPr lang="en-US" dirty="0"/>
          </a:p>
        </p:txBody>
      </p:sp>
      <p:pic>
        <p:nvPicPr>
          <p:cNvPr id="6" name="Content Placeholder 5">
            <a:extLst>
              <a:ext uri="{FF2B5EF4-FFF2-40B4-BE49-F238E27FC236}">
                <a16:creationId xmlns:a16="http://schemas.microsoft.com/office/drawing/2014/main" id="{30949524-05FB-A445-9E20-CC79127786F4}"/>
              </a:ext>
            </a:extLst>
          </p:cNvPr>
          <p:cNvPicPr>
            <a:picLocks noGrp="1" noChangeAspect="1"/>
          </p:cNvPicPr>
          <p:nvPr>
            <p:ph sz="half" idx="2"/>
          </p:nvPr>
        </p:nvPicPr>
        <p:blipFill>
          <a:blip r:embed="rId2"/>
          <a:stretch>
            <a:fillRect/>
          </a:stretch>
        </p:blipFill>
        <p:spPr>
          <a:xfrm>
            <a:off x="5425440" y="437862"/>
            <a:ext cx="3337559" cy="3760706"/>
          </a:xfrm>
        </p:spPr>
      </p:pic>
      <p:pic>
        <p:nvPicPr>
          <p:cNvPr id="8" name="Picture 7">
            <a:extLst>
              <a:ext uri="{FF2B5EF4-FFF2-40B4-BE49-F238E27FC236}">
                <a16:creationId xmlns:a16="http://schemas.microsoft.com/office/drawing/2014/main" id="{420355E3-CDEE-8444-A9A7-3D5DA467943F}"/>
              </a:ext>
            </a:extLst>
          </p:cNvPr>
          <p:cNvPicPr>
            <a:picLocks noChangeAspect="1"/>
          </p:cNvPicPr>
          <p:nvPr/>
        </p:nvPicPr>
        <p:blipFill>
          <a:blip r:embed="rId3"/>
          <a:stretch>
            <a:fillRect/>
          </a:stretch>
        </p:blipFill>
        <p:spPr>
          <a:xfrm>
            <a:off x="5425440" y="4037993"/>
            <a:ext cx="3352800" cy="2425700"/>
          </a:xfrm>
          <a:prstGeom prst="rect">
            <a:avLst/>
          </a:prstGeom>
        </p:spPr>
      </p:pic>
    </p:spTree>
    <p:extLst>
      <p:ext uri="{BB962C8B-B14F-4D97-AF65-F5344CB8AC3E}">
        <p14:creationId xmlns:p14="http://schemas.microsoft.com/office/powerpoint/2010/main" val="337424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4A84-FB27-B543-84AE-79E7313484D2}"/>
              </a:ext>
            </a:extLst>
          </p:cNvPr>
          <p:cNvSpPr>
            <a:spLocks noGrp="1"/>
          </p:cNvSpPr>
          <p:nvPr>
            <p:ph type="title"/>
          </p:nvPr>
        </p:nvSpPr>
        <p:spPr/>
        <p:txBody>
          <a:bodyPr/>
          <a:lstStyle/>
          <a:p>
            <a:r>
              <a:rPr lang="en-US" dirty="0"/>
              <a:t>Up to 1910</a:t>
            </a:r>
          </a:p>
        </p:txBody>
      </p:sp>
      <p:sp>
        <p:nvSpPr>
          <p:cNvPr id="3" name="Content Placeholder 2">
            <a:extLst>
              <a:ext uri="{FF2B5EF4-FFF2-40B4-BE49-F238E27FC236}">
                <a16:creationId xmlns:a16="http://schemas.microsoft.com/office/drawing/2014/main" id="{AC6936EF-F292-BE46-B595-45FD9D35F5E7}"/>
              </a:ext>
            </a:extLst>
          </p:cNvPr>
          <p:cNvSpPr>
            <a:spLocks noGrp="1"/>
          </p:cNvSpPr>
          <p:nvPr>
            <p:ph idx="1"/>
          </p:nvPr>
        </p:nvSpPr>
        <p:spPr>
          <a:xfrm>
            <a:off x="628650" y="1825625"/>
            <a:ext cx="5029200" cy="4351338"/>
          </a:xfrm>
        </p:spPr>
        <p:txBody>
          <a:bodyPr/>
          <a:lstStyle/>
          <a:p>
            <a:r>
              <a:rPr lang="en-US" u="sng" dirty="0"/>
              <a:t>Rise in Nationalism</a:t>
            </a:r>
            <a:endParaRPr lang="en-US" dirty="0"/>
          </a:p>
          <a:p>
            <a:pPr lvl="0"/>
            <a:r>
              <a:rPr lang="en-US" dirty="0"/>
              <a:t>1905 - Partition of Bengal – serious nationalist opposition began when Britain tried to divide Bengal along religious lines. Many felt it was an attempt to curb growing Bengali Nationalism.</a:t>
            </a:r>
          </a:p>
          <a:p>
            <a:endParaRPr lang="en-US" dirty="0"/>
          </a:p>
        </p:txBody>
      </p:sp>
      <p:pic>
        <p:nvPicPr>
          <p:cNvPr id="5" name="Picture 4">
            <a:extLst>
              <a:ext uri="{FF2B5EF4-FFF2-40B4-BE49-F238E27FC236}">
                <a16:creationId xmlns:a16="http://schemas.microsoft.com/office/drawing/2014/main" id="{4FC7EDD1-56B1-3D44-B8F3-035F3B97D132}"/>
              </a:ext>
            </a:extLst>
          </p:cNvPr>
          <p:cNvPicPr>
            <a:picLocks noChangeAspect="1"/>
          </p:cNvPicPr>
          <p:nvPr/>
        </p:nvPicPr>
        <p:blipFill>
          <a:blip r:embed="rId2"/>
          <a:stretch>
            <a:fillRect/>
          </a:stretch>
        </p:blipFill>
        <p:spPr>
          <a:xfrm>
            <a:off x="5657850" y="838200"/>
            <a:ext cx="3136900" cy="2590800"/>
          </a:xfrm>
          <a:prstGeom prst="rect">
            <a:avLst/>
          </a:prstGeom>
        </p:spPr>
      </p:pic>
      <p:pic>
        <p:nvPicPr>
          <p:cNvPr id="7" name="Picture 6">
            <a:extLst>
              <a:ext uri="{FF2B5EF4-FFF2-40B4-BE49-F238E27FC236}">
                <a16:creationId xmlns:a16="http://schemas.microsoft.com/office/drawing/2014/main" id="{1AEABF4B-DC35-9F45-A380-F7EF75CA9996}"/>
              </a:ext>
            </a:extLst>
          </p:cNvPr>
          <p:cNvPicPr>
            <a:picLocks noChangeAspect="1"/>
          </p:cNvPicPr>
          <p:nvPr/>
        </p:nvPicPr>
        <p:blipFill>
          <a:blip r:embed="rId3"/>
          <a:stretch>
            <a:fillRect/>
          </a:stretch>
        </p:blipFill>
        <p:spPr>
          <a:xfrm>
            <a:off x="5669358" y="3736181"/>
            <a:ext cx="3125391" cy="1750219"/>
          </a:xfrm>
          <a:prstGeom prst="rect">
            <a:avLst/>
          </a:prstGeom>
        </p:spPr>
      </p:pic>
    </p:spTree>
    <p:extLst>
      <p:ext uri="{BB962C8B-B14F-4D97-AF65-F5344CB8AC3E}">
        <p14:creationId xmlns:p14="http://schemas.microsoft.com/office/powerpoint/2010/main" val="331910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00BC-15F9-304B-98C7-3B180AE0A48A}"/>
              </a:ext>
            </a:extLst>
          </p:cNvPr>
          <p:cNvSpPr>
            <a:spLocks noGrp="1"/>
          </p:cNvSpPr>
          <p:nvPr>
            <p:ph type="title"/>
          </p:nvPr>
        </p:nvSpPr>
        <p:spPr>
          <a:xfrm>
            <a:off x="262890" y="182247"/>
            <a:ext cx="7886700" cy="766444"/>
          </a:xfrm>
        </p:spPr>
        <p:txBody>
          <a:bodyPr/>
          <a:lstStyle/>
          <a:p>
            <a:r>
              <a:rPr lang="en-US" dirty="0"/>
              <a:t>Up to 1910</a:t>
            </a:r>
          </a:p>
        </p:txBody>
      </p:sp>
      <p:sp>
        <p:nvSpPr>
          <p:cNvPr id="3" name="Content Placeholder 2">
            <a:extLst>
              <a:ext uri="{FF2B5EF4-FFF2-40B4-BE49-F238E27FC236}">
                <a16:creationId xmlns:a16="http://schemas.microsoft.com/office/drawing/2014/main" id="{CA18C1DA-22EB-BA43-99D2-D7F8CC8FB456}"/>
              </a:ext>
            </a:extLst>
          </p:cNvPr>
          <p:cNvSpPr>
            <a:spLocks noGrp="1"/>
          </p:cNvSpPr>
          <p:nvPr>
            <p:ph idx="1"/>
          </p:nvPr>
        </p:nvSpPr>
        <p:spPr>
          <a:xfrm>
            <a:off x="262890" y="1116965"/>
            <a:ext cx="5234940" cy="5558788"/>
          </a:xfrm>
        </p:spPr>
        <p:txBody>
          <a:bodyPr>
            <a:normAutofit fontScale="62500" lnSpcReduction="20000"/>
          </a:bodyPr>
          <a:lstStyle/>
          <a:p>
            <a:pPr marL="0" marR="0" indent="0">
              <a:spcBef>
                <a:spcPts val="0"/>
              </a:spcBef>
              <a:spcAft>
                <a:spcPts val="0"/>
              </a:spcAft>
              <a:buNone/>
            </a:pPr>
            <a:r>
              <a:rPr lang="en-US" u="sng" dirty="0">
                <a:latin typeface="Calibri" panose="020F0502020204030204" pitchFamily="34" charset="0"/>
                <a:ea typeface="Calibri" panose="020F0502020204030204" pitchFamily="34" charset="0"/>
                <a:cs typeface="Calibri" panose="020F0502020204030204" pitchFamily="34" charset="0"/>
              </a:rPr>
              <a:t>Growth of Political Parties</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Early political opposition – </a:t>
            </a:r>
            <a:r>
              <a:rPr lang="en-US" i="1" u="sng" dirty="0">
                <a:latin typeface="Calibri" panose="020F0502020204030204" pitchFamily="34" charset="0"/>
                <a:ea typeface="Calibri" panose="020F0502020204030204" pitchFamily="34" charset="0"/>
                <a:cs typeface="Calibri" panose="020F0502020204030204" pitchFamily="34" charset="0"/>
              </a:rPr>
              <a:t>INC </a:t>
            </a:r>
            <a:r>
              <a:rPr lang="en-US" dirty="0">
                <a:latin typeface="Calibri" panose="020F0502020204030204" pitchFamily="34" charset="0"/>
                <a:ea typeface="Calibri" panose="020F0502020204030204" pitchFamily="34" charset="0"/>
                <a:cs typeface="Calibri" panose="020F0502020204030204" pitchFamily="34" charset="0"/>
              </a:rPr>
              <a:t>– educated Indian, mainly Hindi serving the wealthy and elite groups in India. Did not question British Rule but wanted to increase Indian representation in the government.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Partition of Bengal – created a radical element in INC – called New Party – especially strong in Calcutta, Poona and Lahore. Moderates were being marginalized in </a:t>
            </a:r>
            <a:r>
              <a:rPr lang="en-US" dirty="0" err="1">
                <a:latin typeface="Calibri" panose="020F0502020204030204" pitchFamily="34" charset="0"/>
                <a:ea typeface="Calibri" panose="020F0502020204030204" pitchFamily="34" charset="0"/>
                <a:cs typeface="Calibri" panose="020F0502020204030204" pitchFamily="34" charset="0"/>
              </a:rPr>
              <a:t>favour</a:t>
            </a:r>
            <a:r>
              <a:rPr lang="en-US" dirty="0">
                <a:latin typeface="Calibri" panose="020F0502020204030204" pitchFamily="34" charset="0"/>
                <a:ea typeface="Calibri" panose="020F0502020204030204" pitchFamily="34" charset="0"/>
                <a:cs typeface="Calibri" panose="020F0502020204030204" pitchFamily="34" charset="0"/>
              </a:rPr>
              <a:t> of radicals calling for more active opposition.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1906 – </a:t>
            </a:r>
            <a:r>
              <a:rPr lang="en-US" i="1" u="sng" dirty="0">
                <a:latin typeface="Calibri" panose="020F0502020204030204" pitchFamily="34" charset="0"/>
                <a:ea typeface="Calibri" panose="020F0502020204030204" pitchFamily="34" charset="0"/>
                <a:cs typeface="Calibri" panose="020F0502020204030204" pitchFamily="34" charset="0"/>
              </a:rPr>
              <a:t>Muslim league</a:t>
            </a:r>
            <a:r>
              <a:rPr lang="en-US" dirty="0">
                <a:latin typeface="Calibri" panose="020F0502020204030204" pitchFamily="34" charset="0"/>
                <a:ea typeface="Calibri" panose="020F0502020204030204" pitchFamily="34" charset="0"/>
                <a:cs typeface="Calibri" panose="020F0502020204030204" pitchFamily="34" charset="0"/>
              </a:rPr>
              <a:t> formed – aimed to protect Muslim interests – similar to INC – educated middle-upper class representation. Bengal Muslims became concerned with rising Hindu nationalism during partition crisis and support for the Muslim League increased as they sought to protect their own interests.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British could no longer control situation and in Morley Reforms offered increased Indian representation in central and provincial legislative councils. The first elections were held in 1910. Muslims were given their own representation and reserved seats. First Victory for Indian representation. Bengal was reunited and capital was moved from Calcutta to Delhi – this cooled the rising tension and moderates were back in control.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0385797-6A8F-0647-9B2F-C6881889F83A}"/>
              </a:ext>
            </a:extLst>
          </p:cNvPr>
          <p:cNvPicPr>
            <a:picLocks noChangeAspect="1"/>
          </p:cNvPicPr>
          <p:nvPr/>
        </p:nvPicPr>
        <p:blipFill>
          <a:blip r:embed="rId2"/>
          <a:stretch>
            <a:fillRect/>
          </a:stretch>
        </p:blipFill>
        <p:spPr>
          <a:xfrm>
            <a:off x="5497830" y="914998"/>
            <a:ext cx="3416300" cy="2077110"/>
          </a:xfrm>
          <a:prstGeom prst="rect">
            <a:avLst/>
          </a:prstGeom>
        </p:spPr>
      </p:pic>
      <p:pic>
        <p:nvPicPr>
          <p:cNvPr id="7" name="Picture 6">
            <a:extLst>
              <a:ext uri="{FF2B5EF4-FFF2-40B4-BE49-F238E27FC236}">
                <a16:creationId xmlns:a16="http://schemas.microsoft.com/office/drawing/2014/main" id="{DE204524-E8F4-3246-A8A2-63C321728CED}"/>
              </a:ext>
            </a:extLst>
          </p:cNvPr>
          <p:cNvPicPr>
            <a:picLocks noChangeAspect="1"/>
          </p:cNvPicPr>
          <p:nvPr/>
        </p:nvPicPr>
        <p:blipFill>
          <a:blip r:embed="rId3"/>
          <a:stretch>
            <a:fillRect/>
          </a:stretch>
        </p:blipFill>
        <p:spPr>
          <a:xfrm>
            <a:off x="5497830" y="3429000"/>
            <a:ext cx="3416300" cy="2387600"/>
          </a:xfrm>
          <a:prstGeom prst="rect">
            <a:avLst/>
          </a:prstGeom>
        </p:spPr>
      </p:pic>
    </p:spTree>
    <p:extLst>
      <p:ext uri="{BB962C8B-B14F-4D97-AF65-F5344CB8AC3E}">
        <p14:creationId xmlns:p14="http://schemas.microsoft.com/office/powerpoint/2010/main" val="257420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0205-292A-304B-83C0-2731F2D68ECD}"/>
              </a:ext>
            </a:extLst>
          </p:cNvPr>
          <p:cNvSpPr>
            <a:spLocks noGrp="1"/>
          </p:cNvSpPr>
          <p:nvPr>
            <p:ph type="title"/>
          </p:nvPr>
        </p:nvSpPr>
        <p:spPr>
          <a:xfrm>
            <a:off x="240030" y="297815"/>
            <a:ext cx="7886700" cy="766444"/>
          </a:xfrm>
        </p:spPr>
        <p:txBody>
          <a:bodyPr/>
          <a:lstStyle/>
          <a:p>
            <a:r>
              <a:rPr lang="en-US" dirty="0"/>
              <a:t>Up to 1910</a:t>
            </a:r>
          </a:p>
        </p:txBody>
      </p:sp>
      <p:sp>
        <p:nvSpPr>
          <p:cNvPr id="3" name="Content Placeholder 2">
            <a:extLst>
              <a:ext uri="{FF2B5EF4-FFF2-40B4-BE49-F238E27FC236}">
                <a16:creationId xmlns:a16="http://schemas.microsoft.com/office/drawing/2014/main" id="{7B8CB2CD-0295-ED46-BD72-A41B3DE452B2}"/>
              </a:ext>
            </a:extLst>
          </p:cNvPr>
          <p:cNvSpPr>
            <a:spLocks noGrp="1"/>
          </p:cNvSpPr>
          <p:nvPr>
            <p:ph idx="1"/>
          </p:nvPr>
        </p:nvSpPr>
        <p:spPr>
          <a:xfrm>
            <a:off x="514350" y="1402715"/>
            <a:ext cx="3268980" cy="4351338"/>
          </a:xfrm>
        </p:spPr>
        <p:txBody>
          <a:bodyPr/>
          <a:lstStyle/>
          <a:p>
            <a:r>
              <a:rPr lang="en-US" u="sng" dirty="0"/>
              <a:t>Growing literacy and education</a:t>
            </a:r>
            <a:endParaRPr lang="en-US" dirty="0"/>
          </a:p>
          <a:p>
            <a:pPr lvl="0"/>
            <a:r>
              <a:rPr lang="en-US" dirty="0"/>
              <a:t>Britain did bring western education to India but only for a small minority.</a:t>
            </a:r>
          </a:p>
          <a:p>
            <a:endParaRPr lang="en-US" dirty="0"/>
          </a:p>
        </p:txBody>
      </p:sp>
      <p:pic>
        <p:nvPicPr>
          <p:cNvPr id="5" name="Picture 4">
            <a:extLst>
              <a:ext uri="{FF2B5EF4-FFF2-40B4-BE49-F238E27FC236}">
                <a16:creationId xmlns:a16="http://schemas.microsoft.com/office/drawing/2014/main" id="{760AD6C2-5435-ED47-91C6-0B644E33277C}"/>
              </a:ext>
            </a:extLst>
          </p:cNvPr>
          <p:cNvPicPr>
            <a:picLocks noChangeAspect="1"/>
          </p:cNvPicPr>
          <p:nvPr/>
        </p:nvPicPr>
        <p:blipFill>
          <a:blip r:embed="rId2"/>
          <a:stretch>
            <a:fillRect/>
          </a:stretch>
        </p:blipFill>
        <p:spPr>
          <a:xfrm>
            <a:off x="4871720" y="681037"/>
            <a:ext cx="3492500" cy="2324100"/>
          </a:xfrm>
          <a:prstGeom prst="rect">
            <a:avLst/>
          </a:prstGeom>
        </p:spPr>
      </p:pic>
      <p:pic>
        <p:nvPicPr>
          <p:cNvPr id="7" name="Picture 6">
            <a:extLst>
              <a:ext uri="{FF2B5EF4-FFF2-40B4-BE49-F238E27FC236}">
                <a16:creationId xmlns:a16="http://schemas.microsoft.com/office/drawing/2014/main" id="{4517E719-1683-524D-A845-2E61E24B0F7D}"/>
              </a:ext>
            </a:extLst>
          </p:cNvPr>
          <p:cNvPicPr>
            <a:picLocks noChangeAspect="1"/>
          </p:cNvPicPr>
          <p:nvPr/>
        </p:nvPicPr>
        <p:blipFill>
          <a:blip r:embed="rId3"/>
          <a:stretch>
            <a:fillRect/>
          </a:stretch>
        </p:blipFill>
        <p:spPr>
          <a:xfrm>
            <a:off x="5189220" y="3319463"/>
            <a:ext cx="2857500" cy="2857500"/>
          </a:xfrm>
          <a:prstGeom prst="rect">
            <a:avLst/>
          </a:prstGeom>
        </p:spPr>
      </p:pic>
    </p:spTree>
    <p:extLst>
      <p:ext uri="{BB962C8B-B14F-4D97-AF65-F5344CB8AC3E}">
        <p14:creationId xmlns:p14="http://schemas.microsoft.com/office/powerpoint/2010/main" val="418304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B773-5170-F447-9EBF-C21F32B05287}"/>
              </a:ext>
            </a:extLst>
          </p:cNvPr>
          <p:cNvSpPr>
            <a:spLocks noGrp="1"/>
          </p:cNvSpPr>
          <p:nvPr>
            <p:ph type="title"/>
          </p:nvPr>
        </p:nvSpPr>
        <p:spPr>
          <a:xfrm>
            <a:off x="240030" y="205107"/>
            <a:ext cx="7886700" cy="583564"/>
          </a:xfrm>
        </p:spPr>
        <p:txBody>
          <a:bodyPr>
            <a:normAutofit fontScale="90000"/>
          </a:bodyPr>
          <a:lstStyle/>
          <a:p>
            <a:r>
              <a:rPr lang="en-US" dirty="0"/>
              <a:t>Up to 1910</a:t>
            </a:r>
          </a:p>
        </p:txBody>
      </p:sp>
      <p:sp>
        <p:nvSpPr>
          <p:cNvPr id="3" name="Content Placeholder 2">
            <a:extLst>
              <a:ext uri="{FF2B5EF4-FFF2-40B4-BE49-F238E27FC236}">
                <a16:creationId xmlns:a16="http://schemas.microsoft.com/office/drawing/2014/main" id="{45A682E6-EDB8-674F-8FC7-EE47B9A7B721}"/>
              </a:ext>
            </a:extLst>
          </p:cNvPr>
          <p:cNvSpPr>
            <a:spLocks noGrp="1"/>
          </p:cNvSpPr>
          <p:nvPr>
            <p:ph idx="1"/>
          </p:nvPr>
        </p:nvSpPr>
        <p:spPr>
          <a:xfrm>
            <a:off x="240030" y="968375"/>
            <a:ext cx="5257800" cy="5684518"/>
          </a:xfrm>
        </p:spPr>
        <p:txBody>
          <a:bodyPr>
            <a:normAutofit fontScale="92500" lnSpcReduction="20000"/>
          </a:bodyPr>
          <a:lstStyle/>
          <a:p>
            <a:pPr marL="0" marR="0" indent="0">
              <a:spcBef>
                <a:spcPts val="0"/>
              </a:spcBef>
              <a:spcAft>
                <a:spcPts val="0"/>
              </a:spcAft>
              <a:buNone/>
            </a:pPr>
            <a:r>
              <a:rPr lang="en-US" u="sng" dirty="0">
                <a:latin typeface="Calibri" panose="020F0502020204030204" pitchFamily="34" charset="0"/>
                <a:ea typeface="Calibri" panose="020F0502020204030204" pitchFamily="34" charset="0"/>
                <a:cs typeface="Calibri" panose="020F0502020204030204" pitchFamily="34" charset="0"/>
              </a:rPr>
              <a:t>Mass mobilization </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Partition of Bengal 1905 – an anti-partition party used petitions, media protests and rallies to show their opposition. </a:t>
            </a: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When these failed, they organized a boycott of British goods. Made public bonfires of British goods and urged Indians to buy local goods. </a:t>
            </a: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Very effective – British imports dropped by 25% and Indian cities like Bombay expanded as they tried to serve the gap in goods. </a:t>
            </a: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The British reacted with ineffective mass arrests. – Significant – Congress realized the power of a boycott and nationalists were more united over the issue of Bengal.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67B3A681-C5B0-1E44-B68D-EF2E9D043F5D}"/>
              </a:ext>
            </a:extLst>
          </p:cNvPr>
          <p:cNvPicPr>
            <a:picLocks noChangeAspect="1"/>
          </p:cNvPicPr>
          <p:nvPr/>
        </p:nvPicPr>
        <p:blipFill>
          <a:blip r:embed="rId2"/>
          <a:stretch>
            <a:fillRect/>
          </a:stretch>
        </p:blipFill>
        <p:spPr>
          <a:xfrm>
            <a:off x="5618480" y="968375"/>
            <a:ext cx="3187700" cy="2552700"/>
          </a:xfrm>
          <a:prstGeom prst="rect">
            <a:avLst/>
          </a:prstGeom>
        </p:spPr>
      </p:pic>
      <p:pic>
        <p:nvPicPr>
          <p:cNvPr id="7" name="Picture 6">
            <a:extLst>
              <a:ext uri="{FF2B5EF4-FFF2-40B4-BE49-F238E27FC236}">
                <a16:creationId xmlns:a16="http://schemas.microsoft.com/office/drawing/2014/main" id="{72E3D68B-A66E-5340-9F54-45FC4E7AFE77}"/>
              </a:ext>
            </a:extLst>
          </p:cNvPr>
          <p:cNvPicPr>
            <a:picLocks noChangeAspect="1"/>
          </p:cNvPicPr>
          <p:nvPr/>
        </p:nvPicPr>
        <p:blipFill>
          <a:blip r:embed="rId3"/>
          <a:stretch>
            <a:fillRect/>
          </a:stretch>
        </p:blipFill>
        <p:spPr>
          <a:xfrm>
            <a:off x="5603870" y="3810634"/>
            <a:ext cx="3202310" cy="1995806"/>
          </a:xfrm>
          <a:prstGeom prst="rect">
            <a:avLst/>
          </a:prstGeom>
        </p:spPr>
      </p:pic>
    </p:spTree>
    <p:extLst>
      <p:ext uri="{BB962C8B-B14F-4D97-AF65-F5344CB8AC3E}">
        <p14:creationId xmlns:p14="http://schemas.microsoft.com/office/powerpoint/2010/main" val="54592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4AC4-C3C0-A14D-B6D5-53515F35F6B0}"/>
              </a:ext>
            </a:extLst>
          </p:cNvPr>
          <p:cNvSpPr>
            <a:spLocks noGrp="1"/>
          </p:cNvSpPr>
          <p:nvPr>
            <p:ph type="title"/>
          </p:nvPr>
        </p:nvSpPr>
        <p:spPr>
          <a:xfrm>
            <a:off x="285750" y="193677"/>
            <a:ext cx="7886700" cy="789304"/>
          </a:xfrm>
        </p:spPr>
        <p:txBody>
          <a:bodyPr/>
          <a:lstStyle/>
          <a:p>
            <a:r>
              <a:rPr lang="en-US" dirty="0"/>
              <a:t>Up to 1910</a:t>
            </a:r>
          </a:p>
        </p:txBody>
      </p:sp>
      <p:sp>
        <p:nvSpPr>
          <p:cNvPr id="3" name="Content Placeholder 2">
            <a:extLst>
              <a:ext uri="{FF2B5EF4-FFF2-40B4-BE49-F238E27FC236}">
                <a16:creationId xmlns:a16="http://schemas.microsoft.com/office/drawing/2014/main" id="{F0A62628-BB57-DE4C-876D-F642BA3FDBF3}"/>
              </a:ext>
            </a:extLst>
          </p:cNvPr>
          <p:cNvSpPr>
            <a:spLocks noGrp="1"/>
          </p:cNvSpPr>
          <p:nvPr>
            <p:ph idx="1"/>
          </p:nvPr>
        </p:nvSpPr>
        <p:spPr>
          <a:xfrm>
            <a:off x="285750" y="1253331"/>
            <a:ext cx="4663440" cy="5410992"/>
          </a:xfrm>
        </p:spPr>
        <p:txBody>
          <a:bodyPr>
            <a:normAutofit fontScale="92500" lnSpcReduction="10000"/>
          </a:bodyPr>
          <a:lstStyle/>
          <a:p>
            <a:pPr marL="0" marR="0" indent="0">
              <a:spcBef>
                <a:spcPts val="0"/>
              </a:spcBef>
              <a:spcAft>
                <a:spcPts val="0"/>
              </a:spcAft>
              <a:buNone/>
            </a:pPr>
            <a:r>
              <a:rPr lang="en-US" u="sng" dirty="0">
                <a:latin typeface="Calibri" panose="020F0502020204030204" pitchFamily="34" charset="0"/>
                <a:ea typeface="Calibri" panose="020F0502020204030204" pitchFamily="34" charset="0"/>
                <a:cs typeface="Calibri" panose="020F0502020204030204" pitchFamily="34" charset="0"/>
              </a:rPr>
              <a:t>Leadership</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Moderates in INC and Muslim League dominated early politics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Tilak – Radical INC member who established the New Party – he encouraged direct confrontation and active opposition. </a:t>
            </a:r>
          </a:p>
          <a:p>
            <a:pPr marR="0" lvl="0">
              <a:spcBef>
                <a:spcPts val="0"/>
              </a:spcBef>
              <a:spcAft>
                <a:spcPts val="0"/>
              </a:spcAft>
              <a:buFont typeface="Wingdings"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He demanded self-rule or swaraj. The British saw him as a dangerous troublemaker and sent him to prison in 1908 – he was released in 1914.</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BD5E7D04-8A52-DC47-A55C-48EA4A962B54}"/>
              </a:ext>
            </a:extLst>
          </p:cNvPr>
          <p:cNvPicPr>
            <a:picLocks noChangeAspect="1"/>
          </p:cNvPicPr>
          <p:nvPr/>
        </p:nvPicPr>
        <p:blipFill>
          <a:blip r:embed="rId2"/>
          <a:stretch>
            <a:fillRect/>
          </a:stretch>
        </p:blipFill>
        <p:spPr>
          <a:xfrm>
            <a:off x="6003290" y="1784350"/>
            <a:ext cx="2463800" cy="3289300"/>
          </a:xfrm>
          <a:prstGeom prst="rect">
            <a:avLst/>
          </a:prstGeom>
        </p:spPr>
      </p:pic>
    </p:spTree>
    <p:extLst>
      <p:ext uri="{BB962C8B-B14F-4D97-AF65-F5344CB8AC3E}">
        <p14:creationId xmlns:p14="http://schemas.microsoft.com/office/powerpoint/2010/main" val="403281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74D2-3389-B740-B664-C293EE83716A}"/>
              </a:ext>
            </a:extLst>
          </p:cNvPr>
          <p:cNvSpPr>
            <a:spLocks noGrp="1"/>
          </p:cNvSpPr>
          <p:nvPr>
            <p:ph type="title"/>
          </p:nvPr>
        </p:nvSpPr>
        <p:spPr>
          <a:xfrm>
            <a:off x="137160" y="159387"/>
            <a:ext cx="7886700" cy="789304"/>
          </a:xfrm>
        </p:spPr>
        <p:txBody>
          <a:bodyPr/>
          <a:lstStyle/>
          <a:p>
            <a:r>
              <a:rPr lang="en-US" dirty="0"/>
              <a:t>1910  - 1920</a:t>
            </a:r>
          </a:p>
        </p:txBody>
      </p:sp>
      <p:sp>
        <p:nvSpPr>
          <p:cNvPr id="3" name="Content Placeholder 2">
            <a:extLst>
              <a:ext uri="{FF2B5EF4-FFF2-40B4-BE49-F238E27FC236}">
                <a16:creationId xmlns:a16="http://schemas.microsoft.com/office/drawing/2014/main" id="{0C9273CD-5ED3-FC47-8C23-81DCDFD5696C}"/>
              </a:ext>
            </a:extLst>
          </p:cNvPr>
          <p:cNvSpPr>
            <a:spLocks noGrp="1"/>
          </p:cNvSpPr>
          <p:nvPr>
            <p:ph idx="1"/>
          </p:nvPr>
        </p:nvSpPr>
        <p:spPr>
          <a:xfrm>
            <a:off x="228600" y="948691"/>
            <a:ext cx="4514850" cy="4351338"/>
          </a:xfrm>
        </p:spPr>
        <p:txBody>
          <a:bodyPr>
            <a:normAutofit lnSpcReduction="10000"/>
          </a:bodyPr>
          <a:lstStyle/>
          <a:p>
            <a:pPr marL="0" indent="0">
              <a:buNone/>
            </a:pPr>
            <a:r>
              <a:rPr lang="en-US" u="sng" dirty="0"/>
              <a:t>Economic Factors</a:t>
            </a:r>
            <a:endParaRPr lang="en-US" dirty="0"/>
          </a:p>
          <a:p>
            <a:pPr marL="0" lvl="0" indent="0">
              <a:buNone/>
            </a:pPr>
            <a:r>
              <a:rPr lang="en-US" dirty="0"/>
              <a:t>Economic boom in India due to increased demand of the First World War. </a:t>
            </a:r>
          </a:p>
          <a:p>
            <a:pPr marL="0" lvl="0" indent="0">
              <a:buNone/>
            </a:pPr>
            <a:r>
              <a:rPr lang="en-US" dirty="0"/>
              <a:t>Agriculture remained the dominant industry and faced increased problems after the war. </a:t>
            </a:r>
          </a:p>
          <a:p>
            <a:pPr marL="0" lvl="0" indent="0">
              <a:buNone/>
            </a:pPr>
            <a:r>
              <a:rPr lang="en-US" dirty="0"/>
              <a:t>The sector could not keep up with the population growth.</a:t>
            </a:r>
          </a:p>
          <a:p>
            <a:endParaRPr lang="en-US" dirty="0"/>
          </a:p>
        </p:txBody>
      </p:sp>
      <p:pic>
        <p:nvPicPr>
          <p:cNvPr id="5" name="Picture 4">
            <a:extLst>
              <a:ext uri="{FF2B5EF4-FFF2-40B4-BE49-F238E27FC236}">
                <a16:creationId xmlns:a16="http://schemas.microsoft.com/office/drawing/2014/main" id="{A8E6BEC6-095F-3246-9FBB-81489D49940D}"/>
              </a:ext>
            </a:extLst>
          </p:cNvPr>
          <p:cNvPicPr>
            <a:picLocks noChangeAspect="1"/>
          </p:cNvPicPr>
          <p:nvPr/>
        </p:nvPicPr>
        <p:blipFill>
          <a:blip r:embed="rId2"/>
          <a:stretch>
            <a:fillRect/>
          </a:stretch>
        </p:blipFill>
        <p:spPr>
          <a:xfrm>
            <a:off x="5053330" y="948691"/>
            <a:ext cx="3289300" cy="2463800"/>
          </a:xfrm>
          <a:prstGeom prst="rect">
            <a:avLst/>
          </a:prstGeom>
        </p:spPr>
      </p:pic>
      <p:pic>
        <p:nvPicPr>
          <p:cNvPr id="7" name="Picture 6">
            <a:extLst>
              <a:ext uri="{FF2B5EF4-FFF2-40B4-BE49-F238E27FC236}">
                <a16:creationId xmlns:a16="http://schemas.microsoft.com/office/drawing/2014/main" id="{0662D037-7384-2346-B5A4-DF1F7B103923}"/>
              </a:ext>
            </a:extLst>
          </p:cNvPr>
          <p:cNvPicPr>
            <a:picLocks noChangeAspect="1"/>
          </p:cNvPicPr>
          <p:nvPr/>
        </p:nvPicPr>
        <p:blipFill>
          <a:blip r:embed="rId3"/>
          <a:stretch>
            <a:fillRect/>
          </a:stretch>
        </p:blipFill>
        <p:spPr>
          <a:xfrm>
            <a:off x="5053330" y="3997960"/>
            <a:ext cx="3289300" cy="2452024"/>
          </a:xfrm>
          <a:prstGeom prst="rect">
            <a:avLst/>
          </a:prstGeom>
        </p:spPr>
      </p:pic>
    </p:spTree>
    <p:extLst>
      <p:ext uri="{BB962C8B-B14F-4D97-AF65-F5344CB8AC3E}">
        <p14:creationId xmlns:p14="http://schemas.microsoft.com/office/powerpoint/2010/main" val="126619894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89</TotalTime>
  <Words>4431</Words>
  <Application>Microsoft Macintosh PowerPoint</Application>
  <PresentationFormat>On-screen Show (4:3)</PresentationFormat>
  <Paragraphs>199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Symbol</vt:lpstr>
      <vt:lpstr>Trebuchet MS</vt:lpstr>
      <vt:lpstr>Wingdings</vt:lpstr>
      <vt:lpstr>Office Theme</vt:lpstr>
      <vt:lpstr>Indian Independence</vt:lpstr>
      <vt:lpstr>Up to 1910</vt:lpstr>
      <vt:lpstr>Up to 1910</vt:lpstr>
      <vt:lpstr>Up to 1910</vt:lpstr>
      <vt:lpstr>Up to 1910</vt:lpstr>
      <vt:lpstr>Up to 1910</vt:lpstr>
      <vt:lpstr>Up to 1910</vt:lpstr>
      <vt:lpstr>Up to 1910</vt:lpstr>
      <vt:lpstr>1910  - 1920</vt:lpstr>
      <vt:lpstr>1910 - 1920</vt:lpstr>
      <vt:lpstr>1910 - 1920</vt:lpstr>
      <vt:lpstr>1910 - 1920</vt:lpstr>
      <vt:lpstr>1910 - 1920</vt:lpstr>
      <vt:lpstr>1910 - 1920</vt:lpstr>
      <vt:lpstr>1920 - 1929</vt:lpstr>
      <vt:lpstr>1920 - 1929</vt:lpstr>
      <vt:lpstr>1920 - 1929</vt:lpstr>
      <vt:lpstr>1920 - 1929</vt:lpstr>
      <vt:lpstr>1920 - 1929</vt:lpstr>
      <vt:lpstr>1920 - 1929</vt:lpstr>
      <vt:lpstr>1920 - 1929</vt:lpstr>
      <vt:lpstr>1930 - 1939</vt:lpstr>
      <vt:lpstr>1930 - 1939</vt:lpstr>
      <vt:lpstr>1930 - 1939</vt:lpstr>
      <vt:lpstr>1930 - 1939</vt:lpstr>
      <vt:lpstr>1930 - 1939</vt:lpstr>
      <vt:lpstr>1930 - 1939</vt:lpstr>
      <vt:lpstr>1939 - 1945</vt:lpstr>
      <vt:lpstr>1939 - 1945</vt:lpstr>
      <vt:lpstr>1939 - 1945</vt:lpstr>
      <vt:lpstr>1939 - 1945</vt:lpstr>
      <vt:lpstr>1945 - 1947</vt:lpstr>
      <vt:lpstr>1945 - 1947</vt:lpstr>
      <vt:lpstr>1945 - 1947</vt:lpstr>
      <vt:lpstr>1945 - 1947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Independence</dc:title>
  <dc:creator>Helen Morgan</dc:creator>
  <cp:lastModifiedBy>Helen Morgan</cp:lastModifiedBy>
  <cp:revision>10</cp:revision>
  <dcterms:created xsi:type="dcterms:W3CDTF">2020-05-19T13:39:24Z</dcterms:created>
  <dcterms:modified xsi:type="dcterms:W3CDTF">2020-05-28T01:06:57Z</dcterms:modified>
</cp:coreProperties>
</file>