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2" r:id="rId2"/>
    <p:sldId id="293" r:id="rId3"/>
    <p:sldId id="288" r:id="rId4"/>
    <p:sldId id="289" r:id="rId5"/>
    <p:sldId id="294" r:id="rId6"/>
    <p:sldId id="295" r:id="rId7"/>
    <p:sldId id="296" r:id="rId8"/>
    <p:sldId id="297" r:id="rId9"/>
    <p:sldId id="298" r:id="rId10"/>
    <p:sldId id="290" r:id="rId11"/>
    <p:sldId id="291"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4"/>
    <p:restoredTop sz="86462"/>
  </p:normalViewPr>
  <p:slideViewPr>
    <p:cSldViewPr snapToGrid="0" snapToObjects="1">
      <p:cViewPr>
        <p:scale>
          <a:sx n="156" d="100"/>
          <a:sy n="156" d="100"/>
        </p:scale>
        <p:origin x="-1968" y="-1320"/>
      </p:cViewPr>
      <p:guideLst/>
    </p:cSldViewPr>
  </p:slideViewPr>
  <p:outlineViewPr>
    <p:cViewPr>
      <p:scale>
        <a:sx n="33" d="100"/>
        <a:sy n="33" d="100"/>
      </p:scale>
      <p:origin x="0" y="-51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2075D1-E9A8-1548-87F3-B06DA144CC0C}"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96146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2075D1-E9A8-1548-87F3-B06DA144CC0C}"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355736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2075D1-E9A8-1548-87F3-B06DA144CC0C}"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2182758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2075D1-E9A8-1548-87F3-B06DA144CC0C}"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197582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075D1-E9A8-1548-87F3-B06DA144CC0C}" type="datetimeFigureOut">
              <a:rPr lang="en-US" smtClean="0"/>
              <a:t>6/10/20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144318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2075D1-E9A8-1548-87F3-B06DA144CC0C}"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77366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2075D1-E9A8-1548-87F3-B06DA144CC0C}" type="datetimeFigureOut">
              <a:rPr lang="en-US" smtClean="0"/>
              <a:t>6/10/20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171940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2075D1-E9A8-1548-87F3-B06DA144CC0C}" type="datetimeFigureOut">
              <a:rPr lang="en-US" smtClean="0"/>
              <a:t>6/10/20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215447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075D1-E9A8-1548-87F3-B06DA144CC0C}" type="datetimeFigureOut">
              <a:rPr lang="en-US" smtClean="0"/>
              <a:t>6/10/20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373370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2075D1-E9A8-1548-87F3-B06DA144CC0C}"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1809930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2075D1-E9A8-1548-87F3-B06DA144CC0C}" type="datetimeFigureOut">
              <a:rPr lang="en-US" smtClean="0"/>
              <a:t>6/10/20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6835B-D465-A348-8B76-8AA1BFBB9BE4}" type="slidenum">
              <a:rPr lang="en-US" smtClean="0"/>
              <a:t>‹#›</a:t>
            </a:fld>
            <a:endParaRPr lang="en-US"/>
          </a:p>
        </p:txBody>
      </p:sp>
    </p:spTree>
    <p:extLst>
      <p:ext uri="{BB962C8B-B14F-4D97-AF65-F5344CB8AC3E}">
        <p14:creationId xmlns:p14="http://schemas.microsoft.com/office/powerpoint/2010/main" val="3655730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075D1-E9A8-1548-87F3-B06DA144CC0C}" type="datetimeFigureOut">
              <a:rPr lang="en-US" smtClean="0"/>
              <a:t>6/10/20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6835B-D465-A348-8B76-8AA1BFBB9BE4}" type="slidenum">
              <a:rPr lang="en-US" smtClean="0"/>
              <a:t>‹#›</a:t>
            </a:fld>
            <a:endParaRPr lang="en-US"/>
          </a:p>
        </p:txBody>
      </p:sp>
    </p:spTree>
    <p:extLst>
      <p:ext uri="{BB962C8B-B14F-4D97-AF65-F5344CB8AC3E}">
        <p14:creationId xmlns:p14="http://schemas.microsoft.com/office/powerpoint/2010/main" val="4000164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BAFA-CA78-094D-96B4-92C519118CDC}"/>
              </a:ext>
            </a:extLst>
          </p:cNvPr>
          <p:cNvSpPr>
            <a:spLocks noGrp="1"/>
          </p:cNvSpPr>
          <p:nvPr>
            <p:ph type="ctrTitle"/>
          </p:nvPr>
        </p:nvSpPr>
        <p:spPr/>
        <p:txBody>
          <a:bodyPr/>
          <a:lstStyle/>
          <a:p>
            <a:r>
              <a:rPr lang="en-US" dirty="0"/>
              <a:t>Indian Independence</a:t>
            </a:r>
          </a:p>
        </p:txBody>
      </p:sp>
      <p:sp>
        <p:nvSpPr>
          <p:cNvPr id="3" name="Subtitle 2">
            <a:extLst>
              <a:ext uri="{FF2B5EF4-FFF2-40B4-BE49-F238E27FC236}">
                <a16:creationId xmlns:a16="http://schemas.microsoft.com/office/drawing/2014/main" id="{14604AA2-0858-7640-BC74-1084A5E35A68}"/>
              </a:ext>
            </a:extLst>
          </p:cNvPr>
          <p:cNvSpPr>
            <a:spLocks noGrp="1"/>
          </p:cNvSpPr>
          <p:nvPr>
            <p:ph type="subTitle" idx="1"/>
          </p:nvPr>
        </p:nvSpPr>
        <p:spPr/>
        <p:txBody>
          <a:bodyPr/>
          <a:lstStyle/>
          <a:p>
            <a:r>
              <a:rPr lang="en-US" dirty="0"/>
              <a:t>A timeline</a:t>
            </a:r>
          </a:p>
        </p:txBody>
      </p:sp>
    </p:spTree>
    <p:extLst>
      <p:ext uri="{BB962C8B-B14F-4D97-AF65-F5344CB8AC3E}">
        <p14:creationId xmlns:p14="http://schemas.microsoft.com/office/powerpoint/2010/main" val="4006357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B043-4810-684B-899A-0010948E0BC1}"/>
              </a:ext>
            </a:extLst>
          </p:cNvPr>
          <p:cNvSpPr>
            <a:spLocks noGrp="1"/>
          </p:cNvSpPr>
          <p:nvPr>
            <p:ph type="title"/>
          </p:nvPr>
        </p:nvSpPr>
        <p:spPr>
          <a:xfrm>
            <a:off x="628650" y="365127"/>
            <a:ext cx="7886700" cy="624578"/>
          </a:xfrm>
        </p:spPr>
        <p:txBody>
          <a:bodyPr>
            <a:normAutofit fontScale="90000"/>
          </a:bodyPr>
          <a:lstStyle/>
          <a:p>
            <a:r>
              <a:rPr lang="en-US" dirty="0"/>
              <a:t>1945 - 1947</a:t>
            </a:r>
          </a:p>
        </p:txBody>
      </p:sp>
      <p:sp>
        <p:nvSpPr>
          <p:cNvPr id="4" name="Content Placeholder 3">
            <a:extLst>
              <a:ext uri="{FF2B5EF4-FFF2-40B4-BE49-F238E27FC236}">
                <a16:creationId xmlns:a16="http://schemas.microsoft.com/office/drawing/2014/main" id="{3E4B0AC9-CD2A-D241-89FF-58E29BA7F364}"/>
              </a:ext>
            </a:extLst>
          </p:cNvPr>
          <p:cNvSpPr>
            <a:spLocks noGrp="1"/>
          </p:cNvSpPr>
          <p:nvPr>
            <p:ph sz="half" idx="1"/>
          </p:nvPr>
        </p:nvSpPr>
        <p:spPr>
          <a:xfrm>
            <a:off x="365760" y="1253331"/>
            <a:ext cx="5280660" cy="5239542"/>
          </a:xfrm>
        </p:spPr>
        <p:txBody>
          <a:bodyPr>
            <a:normAutofit fontScale="92500" lnSpcReduction="10000"/>
          </a:bodyPr>
          <a:lstStyle/>
          <a:p>
            <a:pPr marL="0" indent="0">
              <a:buNone/>
            </a:pPr>
            <a:r>
              <a:rPr lang="en-US" u="sng" dirty="0"/>
              <a:t>Methods of Protest</a:t>
            </a:r>
            <a:endParaRPr lang="en-US" dirty="0"/>
          </a:p>
          <a:p>
            <a:pPr marL="0" lvl="0" indent="0">
              <a:buNone/>
            </a:pPr>
            <a:r>
              <a:rPr lang="en-US" dirty="0"/>
              <a:t>“Direct Action Day’ – August 1946. The ML called for ‘direct action’ in support of partition. On this day there was rioting in Calcutta which soon erupted into widespread communal violence. Both Muslims and Hindus committed atrocities. In Calcutta 4,000 were killed and thousands more injured or made homeless. Other violent attacks occurred across India. The British saw this as evidence that there were irreconcilable differences between Hindu and Muslims.</a:t>
            </a:r>
          </a:p>
          <a:p>
            <a:endParaRPr lang="en-US" dirty="0"/>
          </a:p>
        </p:txBody>
      </p:sp>
      <p:pic>
        <p:nvPicPr>
          <p:cNvPr id="6" name="Content Placeholder 5">
            <a:extLst>
              <a:ext uri="{FF2B5EF4-FFF2-40B4-BE49-F238E27FC236}">
                <a16:creationId xmlns:a16="http://schemas.microsoft.com/office/drawing/2014/main" id="{7CD83078-1385-2A4D-97CB-49927DF3E714}"/>
              </a:ext>
            </a:extLst>
          </p:cNvPr>
          <p:cNvPicPr>
            <a:picLocks noGrp="1" noChangeAspect="1"/>
          </p:cNvPicPr>
          <p:nvPr>
            <p:ph sz="half" idx="2"/>
          </p:nvPr>
        </p:nvPicPr>
        <p:blipFill>
          <a:blip r:embed="rId2"/>
          <a:stretch>
            <a:fillRect/>
          </a:stretch>
        </p:blipFill>
        <p:spPr>
          <a:xfrm>
            <a:off x="6436662" y="4590336"/>
            <a:ext cx="2514600" cy="1408176"/>
          </a:xfrm>
        </p:spPr>
      </p:pic>
      <p:pic>
        <p:nvPicPr>
          <p:cNvPr id="8" name="Picture 7">
            <a:extLst>
              <a:ext uri="{FF2B5EF4-FFF2-40B4-BE49-F238E27FC236}">
                <a16:creationId xmlns:a16="http://schemas.microsoft.com/office/drawing/2014/main" id="{2B24DF3A-E40A-1D41-AFE3-0E342B26AAD5}"/>
              </a:ext>
            </a:extLst>
          </p:cNvPr>
          <p:cNvPicPr>
            <a:picLocks noChangeAspect="1"/>
          </p:cNvPicPr>
          <p:nvPr/>
        </p:nvPicPr>
        <p:blipFill>
          <a:blip r:embed="rId3"/>
          <a:stretch>
            <a:fillRect/>
          </a:stretch>
        </p:blipFill>
        <p:spPr>
          <a:xfrm>
            <a:off x="6447630" y="3034434"/>
            <a:ext cx="2503632" cy="1251816"/>
          </a:xfrm>
          <a:prstGeom prst="rect">
            <a:avLst/>
          </a:prstGeom>
        </p:spPr>
      </p:pic>
      <p:pic>
        <p:nvPicPr>
          <p:cNvPr id="10" name="Picture 9">
            <a:extLst>
              <a:ext uri="{FF2B5EF4-FFF2-40B4-BE49-F238E27FC236}">
                <a16:creationId xmlns:a16="http://schemas.microsoft.com/office/drawing/2014/main" id="{2DB92871-8875-A049-BAA9-FED10AD8DA26}"/>
              </a:ext>
            </a:extLst>
          </p:cNvPr>
          <p:cNvPicPr>
            <a:picLocks noChangeAspect="1"/>
          </p:cNvPicPr>
          <p:nvPr/>
        </p:nvPicPr>
        <p:blipFill>
          <a:blip r:embed="rId4"/>
          <a:stretch>
            <a:fillRect/>
          </a:stretch>
        </p:blipFill>
        <p:spPr>
          <a:xfrm>
            <a:off x="6429649" y="677416"/>
            <a:ext cx="2521613" cy="2019300"/>
          </a:xfrm>
          <a:prstGeom prst="rect">
            <a:avLst/>
          </a:prstGeom>
        </p:spPr>
      </p:pic>
    </p:spTree>
    <p:extLst>
      <p:ext uri="{BB962C8B-B14F-4D97-AF65-F5344CB8AC3E}">
        <p14:creationId xmlns:p14="http://schemas.microsoft.com/office/powerpoint/2010/main" val="219499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B043-4810-684B-899A-0010948E0BC1}"/>
              </a:ext>
            </a:extLst>
          </p:cNvPr>
          <p:cNvSpPr>
            <a:spLocks noGrp="1"/>
          </p:cNvSpPr>
          <p:nvPr>
            <p:ph type="title"/>
          </p:nvPr>
        </p:nvSpPr>
        <p:spPr>
          <a:xfrm>
            <a:off x="628650" y="365127"/>
            <a:ext cx="7886700" cy="624578"/>
          </a:xfrm>
        </p:spPr>
        <p:txBody>
          <a:bodyPr>
            <a:normAutofit fontScale="90000"/>
          </a:bodyPr>
          <a:lstStyle/>
          <a:p>
            <a:r>
              <a:rPr lang="en-US" dirty="0"/>
              <a:t>1945 - 1947</a:t>
            </a:r>
          </a:p>
        </p:txBody>
      </p:sp>
      <p:sp>
        <p:nvSpPr>
          <p:cNvPr id="4" name="Content Placeholder 3">
            <a:extLst>
              <a:ext uri="{FF2B5EF4-FFF2-40B4-BE49-F238E27FC236}">
                <a16:creationId xmlns:a16="http://schemas.microsoft.com/office/drawing/2014/main" id="{3E4B0AC9-CD2A-D241-89FF-58E29BA7F364}"/>
              </a:ext>
            </a:extLst>
          </p:cNvPr>
          <p:cNvSpPr>
            <a:spLocks noGrp="1"/>
          </p:cNvSpPr>
          <p:nvPr>
            <p:ph sz="half" idx="1"/>
          </p:nvPr>
        </p:nvSpPr>
        <p:spPr>
          <a:xfrm>
            <a:off x="308610" y="1253330"/>
            <a:ext cx="4869180" cy="5353209"/>
          </a:xfrm>
        </p:spPr>
        <p:txBody>
          <a:bodyPr>
            <a:normAutofit fontScale="62500" lnSpcReduction="20000"/>
          </a:bodyPr>
          <a:lstStyle/>
          <a:p>
            <a:pPr marL="0" indent="0">
              <a:buNone/>
            </a:pPr>
            <a:r>
              <a:rPr lang="en-US" u="sng" dirty="0"/>
              <a:t>Negotiation</a:t>
            </a:r>
            <a:endParaRPr lang="en-US" dirty="0"/>
          </a:p>
          <a:p>
            <a:pPr marL="0" lvl="0" indent="0">
              <a:buNone/>
            </a:pPr>
            <a:r>
              <a:rPr lang="en-US" dirty="0"/>
              <a:t>In an atmosphere of escalating violence Congress accepted that participation was the only solution. The violence also showed the British that they could not maintain control and decided to quit India as quickly as possible.</a:t>
            </a:r>
          </a:p>
          <a:p>
            <a:pPr marL="0" lvl="0" indent="0">
              <a:buNone/>
            </a:pPr>
            <a:r>
              <a:rPr lang="en-US" dirty="0"/>
              <a:t>Feb 1947 – Lord Mountbatten was sent as the last Viceroy to India – to facilitate and oversee the transfer of power by June 1948. He brought the date forward to August 1947. In only 6 months, Mountbatten had to decide how many states, where borders would be and what would happen to the princely states.</a:t>
            </a:r>
          </a:p>
          <a:p>
            <a:pPr marL="0" lvl="0" indent="0">
              <a:buNone/>
            </a:pPr>
            <a:r>
              <a:rPr lang="en-US" dirty="0"/>
              <a:t>Mountbatten opted for the Muslim two-state solution and created two enclaves in North western India and eastern Bengal – containing large numbers of Muslims to form Pakistan. </a:t>
            </a:r>
            <a:r>
              <a:rPr lang="en-US" dirty="0" err="1"/>
              <a:t>Princley</a:t>
            </a:r>
            <a:r>
              <a:rPr lang="en-US" dirty="0"/>
              <a:t> states were allowed to choose which state to join. It was not this simple and the religious/ethnic picture was much more complex and the solution would mean millions of people would have to relocate to one country or the other – depending on their ethnicity and religion.</a:t>
            </a:r>
          </a:p>
          <a:p>
            <a:endParaRPr lang="en-US" dirty="0"/>
          </a:p>
        </p:txBody>
      </p:sp>
      <p:pic>
        <p:nvPicPr>
          <p:cNvPr id="6" name="Content Placeholder 5">
            <a:extLst>
              <a:ext uri="{FF2B5EF4-FFF2-40B4-BE49-F238E27FC236}">
                <a16:creationId xmlns:a16="http://schemas.microsoft.com/office/drawing/2014/main" id="{30949524-05FB-A445-9E20-CC79127786F4}"/>
              </a:ext>
            </a:extLst>
          </p:cNvPr>
          <p:cNvPicPr>
            <a:picLocks noGrp="1" noChangeAspect="1"/>
          </p:cNvPicPr>
          <p:nvPr>
            <p:ph sz="half" idx="2"/>
          </p:nvPr>
        </p:nvPicPr>
        <p:blipFill>
          <a:blip r:embed="rId2"/>
          <a:stretch>
            <a:fillRect/>
          </a:stretch>
        </p:blipFill>
        <p:spPr>
          <a:xfrm>
            <a:off x="5425440" y="437862"/>
            <a:ext cx="3337559" cy="3760706"/>
          </a:xfrm>
        </p:spPr>
      </p:pic>
      <p:pic>
        <p:nvPicPr>
          <p:cNvPr id="8" name="Picture 7">
            <a:extLst>
              <a:ext uri="{FF2B5EF4-FFF2-40B4-BE49-F238E27FC236}">
                <a16:creationId xmlns:a16="http://schemas.microsoft.com/office/drawing/2014/main" id="{420355E3-CDEE-8444-A9A7-3D5DA467943F}"/>
              </a:ext>
            </a:extLst>
          </p:cNvPr>
          <p:cNvPicPr>
            <a:picLocks noChangeAspect="1"/>
          </p:cNvPicPr>
          <p:nvPr/>
        </p:nvPicPr>
        <p:blipFill>
          <a:blip r:embed="rId3"/>
          <a:stretch>
            <a:fillRect/>
          </a:stretch>
        </p:blipFill>
        <p:spPr>
          <a:xfrm>
            <a:off x="5425440" y="4037993"/>
            <a:ext cx="3352800" cy="2425700"/>
          </a:xfrm>
          <a:prstGeom prst="rect">
            <a:avLst/>
          </a:prstGeom>
        </p:spPr>
      </p:pic>
    </p:spTree>
    <p:extLst>
      <p:ext uri="{BB962C8B-B14F-4D97-AF65-F5344CB8AC3E}">
        <p14:creationId xmlns:p14="http://schemas.microsoft.com/office/powerpoint/2010/main" val="46770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1940-7671-FD47-AA7B-DCBA10BD6A05}"/>
              </a:ext>
            </a:extLst>
          </p:cNvPr>
          <p:cNvSpPr>
            <a:spLocks noGrp="1"/>
          </p:cNvSpPr>
          <p:nvPr>
            <p:ph type="title"/>
          </p:nvPr>
        </p:nvSpPr>
        <p:spPr>
          <a:xfrm>
            <a:off x="154517" y="26722"/>
            <a:ext cx="7886700" cy="1325563"/>
          </a:xfrm>
        </p:spPr>
        <p:txBody>
          <a:bodyPr/>
          <a:lstStyle/>
          <a:p>
            <a:r>
              <a:rPr lang="en-US" dirty="0"/>
              <a:t>The end of WWII</a:t>
            </a:r>
          </a:p>
        </p:txBody>
      </p:sp>
      <p:sp>
        <p:nvSpPr>
          <p:cNvPr id="3" name="Content Placeholder 2">
            <a:extLst>
              <a:ext uri="{FF2B5EF4-FFF2-40B4-BE49-F238E27FC236}">
                <a16:creationId xmlns:a16="http://schemas.microsoft.com/office/drawing/2014/main" id="{601F761E-E53C-C142-BE55-C10B502F3676}"/>
              </a:ext>
            </a:extLst>
          </p:cNvPr>
          <p:cNvSpPr>
            <a:spLocks noGrp="1"/>
          </p:cNvSpPr>
          <p:nvPr>
            <p:ph idx="1"/>
          </p:nvPr>
        </p:nvSpPr>
        <p:spPr>
          <a:xfrm>
            <a:off x="154517" y="1125714"/>
            <a:ext cx="8834966" cy="4351338"/>
          </a:xfrm>
        </p:spPr>
        <p:txBody>
          <a:bodyPr>
            <a:normAutofit/>
          </a:bodyPr>
          <a:lstStyle/>
          <a:p>
            <a:r>
              <a:rPr lang="en-US" dirty="0"/>
              <a:t>New </a:t>
            </a:r>
            <a:r>
              <a:rPr lang="en-US" dirty="0" err="1"/>
              <a:t>Labour</a:t>
            </a:r>
            <a:r>
              <a:rPr lang="en-US" dirty="0"/>
              <a:t> Government – eager to press ahead for independence.</a:t>
            </a:r>
          </a:p>
          <a:p>
            <a:r>
              <a:rPr lang="en-US" dirty="0"/>
              <a:t>Unrest and threat of a growth in civil disobedience – created an urgency. The British did not have the troops to deal with such events.</a:t>
            </a:r>
          </a:p>
          <a:p>
            <a:r>
              <a:rPr lang="en-US" dirty="0" err="1"/>
              <a:t>Labour</a:t>
            </a:r>
            <a:r>
              <a:rPr lang="en-US" dirty="0"/>
              <a:t> urgency to hand power to Congress was creating fear in the Muslim League. Viceroy Wavell was afraid that this would lead to communal violence.</a:t>
            </a:r>
          </a:p>
          <a:p>
            <a:endParaRPr lang="en-US" dirty="0"/>
          </a:p>
        </p:txBody>
      </p:sp>
      <p:pic>
        <p:nvPicPr>
          <p:cNvPr id="5" name="Picture 4">
            <a:extLst>
              <a:ext uri="{FF2B5EF4-FFF2-40B4-BE49-F238E27FC236}">
                <a16:creationId xmlns:a16="http://schemas.microsoft.com/office/drawing/2014/main" id="{DBFDB925-F88A-794B-BADE-CF7C26165A30}"/>
              </a:ext>
            </a:extLst>
          </p:cNvPr>
          <p:cNvPicPr>
            <a:picLocks noChangeAspect="1"/>
          </p:cNvPicPr>
          <p:nvPr/>
        </p:nvPicPr>
        <p:blipFill>
          <a:blip r:embed="rId2"/>
          <a:stretch>
            <a:fillRect/>
          </a:stretch>
        </p:blipFill>
        <p:spPr>
          <a:xfrm>
            <a:off x="2314222" y="4549710"/>
            <a:ext cx="4154310" cy="1980607"/>
          </a:xfrm>
          <a:prstGeom prst="rect">
            <a:avLst/>
          </a:prstGeom>
        </p:spPr>
      </p:pic>
    </p:spTree>
    <p:extLst>
      <p:ext uri="{BB962C8B-B14F-4D97-AF65-F5344CB8AC3E}">
        <p14:creationId xmlns:p14="http://schemas.microsoft.com/office/powerpoint/2010/main" val="180051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B043-4810-684B-899A-0010948E0BC1}"/>
              </a:ext>
            </a:extLst>
          </p:cNvPr>
          <p:cNvSpPr>
            <a:spLocks noGrp="1"/>
          </p:cNvSpPr>
          <p:nvPr>
            <p:ph type="title"/>
          </p:nvPr>
        </p:nvSpPr>
        <p:spPr>
          <a:xfrm>
            <a:off x="628650" y="365127"/>
            <a:ext cx="7886700" cy="624578"/>
          </a:xfrm>
        </p:spPr>
        <p:txBody>
          <a:bodyPr>
            <a:normAutofit fontScale="90000"/>
          </a:bodyPr>
          <a:lstStyle/>
          <a:p>
            <a:r>
              <a:rPr lang="en-US" dirty="0"/>
              <a:t>1945 - 1947</a:t>
            </a:r>
          </a:p>
        </p:txBody>
      </p:sp>
      <p:sp>
        <p:nvSpPr>
          <p:cNvPr id="4" name="Content Placeholder 3">
            <a:extLst>
              <a:ext uri="{FF2B5EF4-FFF2-40B4-BE49-F238E27FC236}">
                <a16:creationId xmlns:a16="http://schemas.microsoft.com/office/drawing/2014/main" id="{3E4B0AC9-CD2A-D241-89FF-58E29BA7F364}"/>
              </a:ext>
            </a:extLst>
          </p:cNvPr>
          <p:cNvSpPr>
            <a:spLocks noGrp="1"/>
          </p:cNvSpPr>
          <p:nvPr>
            <p:ph sz="half" idx="1"/>
          </p:nvPr>
        </p:nvSpPr>
        <p:spPr>
          <a:xfrm>
            <a:off x="422910" y="1253331"/>
            <a:ext cx="5063490" cy="5239542"/>
          </a:xfrm>
        </p:spPr>
        <p:txBody>
          <a:bodyPr>
            <a:normAutofit fontScale="70000" lnSpcReduction="20000"/>
          </a:bodyPr>
          <a:lstStyle/>
          <a:p>
            <a:pPr marL="0" indent="0">
              <a:buNone/>
            </a:pPr>
            <a:r>
              <a:rPr lang="en-US" u="sng" dirty="0"/>
              <a:t>Rise in Nationalism</a:t>
            </a:r>
            <a:endParaRPr lang="en-US" dirty="0"/>
          </a:p>
          <a:p>
            <a:pPr marL="0" indent="0">
              <a:buNone/>
            </a:pPr>
            <a:r>
              <a:rPr lang="en-US" b="1" dirty="0"/>
              <a:t> </a:t>
            </a:r>
            <a:endParaRPr lang="en-US" dirty="0"/>
          </a:p>
          <a:p>
            <a:pPr marL="0" lvl="0" indent="0">
              <a:buNone/>
            </a:pPr>
            <a:r>
              <a:rPr lang="en-US" dirty="0"/>
              <a:t>Anti-British feeling at the end of the war were very high. Bose and his Indian National Army who had fought with the Japanese were put on trial for treason. The trial turned them into heroes – Indians fighting for freedom and being unfairly treated by the colonial power. There were huge riots and the British were forced to reduce the sentence to suspended sentences.</a:t>
            </a:r>
          </a:p>
          <a:p>
            <a:pPr marL="0" lvl="0" indent="0">
              <a:buNone/>
            </a:pPr>
            <a:r>
              <a:rPr lang="en-US" dirty="0"/>
              <a:t>This failed to stop the protests and spread to a mutiny of the Royal Indian Navy including twenty naval bases and 74 ships. The rapidly worsening situation led the British to </a:t>
            </a:r>
            <a:r>
              <a:rPr lang="en-US" dirty="0" err="1"/>
              <a:t>realise</a:t>
            </a:r>
            <a:r>
              <a:rPr lang="en-US" dirty="0"/>
              <a:t> that they needed a solution/agreement as soon as possible as they did not have the economic or military resources to maintain control in such difficult circumstances.</a:t>
            </a:r>
          </a:p>
          <a:p>
            <a:endParaRPr lang="en-US" dirty="0"/>
          </a:p>
        </p:txBody>
      </p:sp>
      <p:pic>
        <p:nvPicPr>
          <p:cNvPr id="6" name="Content Placeholder 5">
            <a:extLst>
              <a:ext uri="{FF2B5EF4-FFF2-40B4-BE49-F238E27FC236}">
                <a16:creationId xmlns:a16="http://schemas.microsoft.com/office/drawing/2014/main" id="{A153F655-92E0-994D-8328-EB03F9EA43D0}"/>
              </a:ext>
            </a:extLst>
          </p:cNvPr>
          <p:cNvPicPr>
            <a:picLocks noGrp="1" noChangeAspect="1"/>
          </p:cNvPicPr>
          <p:nvPr>
            <p:ph sz="half" idx="2"/>
          </p:nvPr>
        </p:nvPicPr>
        <p:blipFill>
          <a:blip r:embed="rId2"/>
          <a:stretch>
            <a:fillRect/>
          </a:stretch>
        </p:blipFill>
        <p:spPr>
          <a:xfrm>
            <a:off x="6883016" y="4612640"/>
            <a:ext cx="1220854" cy="1651000"/>
          </a:xfrm>
        </p:spPr>
      </p:pic>
      <p:pic>
        <p:nvPicPr>
          <p:cNvPr id="8" name="Picture 7">
            <a:extLst>
              <a:ext uri="{FF2B5EF4-FFF2-40B4-BE49-F238E27FC236}">
                <a16:creationId xmlns:a16="http://schemas.microsoft.com/office/drawing/2014/main" id="{6A6247D3-053E-7745-9425-02F8A6D4F66A}"/>
              </a:ext>
            </a:extLst>
          </p:cNvPr>
          <p:cNvPicPr>
            <a:picLocks noChangeAspect="1"/>
          </p:cNvPicPr>
          <p:nvPr/>
        </p:nvPicPr>
        <p:blipFill>
          <a:blip r:embed="rId3"/>
          <a:stretch>
            <a:fillRect/>
          </a:stretch>
        </p:blipFill>
        <p:spPr>
          <a:xfrm>
            <a:off x="5747134" y="2475391"/>
            <a:ext cx="3202555" cy="1799429"/>
          </a:xfrm>
          <a:prstGeom prst="rect">
            <a:avLst/>
          </a:prstGeom>
        </p:spPr>
      </p:pic>
      <p:pic>
        <p:nvPicPr>
          <p:cNvPr id="10" name="Picture 9">
            <a:extLst>
              <a:ext uri="{FF2B5EF4-FFF2-40B4-BE49-F238E27FC236}">
                <a16:creationId xmlns:a16="http://schemas.microsoft.com/office/drawing/2014/main" id="{99203A4B-C3A3-9246-ABFD-DBBB662DD337}"/>
              </a:ext>
            </a:extLst>
          </p:cNvPr>
          <p:cNvPicPr>
            <a:picLocks noChangeAspect="1"/>
          </p:cNvPicPr>
          <p:nvPr/>
        </p:nvPicPr>
        <p:blipFill>
          <a:blip r:embed="rId4"/>
          <a:stretch>
            <a:fillRect/>
          </a:stretch>
        </p:blipFill>
        <p:spPr>
          <a:xfrm>
            <a:off x="5696852" y="233680"/>
            <a:ext cx="3252838" cy="2110264"/>
          </a:xfrm>
          <a:prstGeom prst="rect">
            <a:avLst/>
          </a:prstGeom>
        </p:spPr>
      </p:pic>
    </p:spTree>
    <p:extLst>
      <p:ext uri="{BB962C8B-B14F-4D97-AF65-F5344CB8AC3E}">
        <p14:creationId xmlns:p14="http://schemas.microsoft.com/office/powerpoint/2010/main" val="249995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B043-4810-684B-899A-0010948E0BC1}"/>
              </a:ext>
            </a:extLst>
          </p:cNvPr>
          <p:cNvSpPr>
            <a:spLocks noGrp="1"/>
          </p:cNvSpPr>
          <p:nvPr>
            <p:ph type="title"/>
          </p:nvPr>
        </p:nvSpPr>
        <p:spPr>
          <a:xfrm>
            <a:off x="628650" y="365127"/>
            <a:ext cx="7886700" cy="624578"/>
          </a:xfrm>
        </p:spPr>
        <p:txBody>
          <a:bodyPr>
            <a:normAutofit fontScale="90000"/>
          </a:bodyPr>
          <a:lstStyle/>
          <a:p>
            <a:r>
              <a:rPr lang="en-US" dirty="0"/>
              <a:t>1945 - 1947</a:t>
            </a:r>
          </a:p>
        </p:txBody>
      </p:sp>
      <p:sp>
        <p:nvSpPr>
          <p:cNvPr id="4" name="Content Placeholder 3">
            <a:extLst>
              <a:ext uri="{FF2B5EF4-FFF2-40B4-BE49-F238E27FC236}">
                <a16:creationId xmlns:a16="http://schemas.microsoft.com/office/drawing/2014/main" id="{3E4B0AC9-CD2A-D241-89FF-58E29BA7F364}"/>
              </a:ext>
            </a:extLst>
          </p:cNvPr>
          <p:cNvSpPr>
            <a:spLocks noGrp="1"/>
          </p:cNvSpPr>
          <p:nvPr>
            <p:ph sz="half" idx="1"/>
          </p:nvPr>
        </p:nvSpPr>
        <p:spPr>
          <a:xfrm>
            <a:off x="320040" y="1334134"/>
            <a:ext cx="5132070" cy="5055235"/>
          </a:xfrm>
        </p:spPr>
        <p:txBody>
          <a:bodyPr>
            <a:normAutofit fontScale="85000" lnSpcReduction="20000"/>
          </a:bodyPr>
          <a:lstStyle/>
          <a:p>
            <a:pPr marL="0" indent="0">
              <a:buNone/>
            </a:pPr>
            <a:r>
              <a:rPr lang="en-US" u="sng" dirty="0"/>
              <a:t>Political Divisions</a:t>
            </a:r>
            <a:endParaRPr lang="en-US" dirty="0"/>
          </a:p>
          <a:p>
            <a:pPr marL="0" lvl="0" indent="0">
              <a:buNone/>
            </a:pPr>
            <a:r>
              <a:rPr lang="en-US" dirty="0"/>
              <a:t>The situation was complicated by the divisions and tensions between the nationalists. Congress wanted the creation of a single, secular state – with no significant religious affiliation. The Muslim League wanted India to be divided. Muslims made up only 20% of the population and they feared they would get ignored in a Hindu dominant state. They wanted a separate state – Pakistan. Congress vigorously opposed the concept of a divided India. Gandhi and Nehru tried to persuade Muslim leaders that they would be safe in a unified state.</a:t>
            </a:r>
          </a:p>
          <a:p>
            <a:pPr marL="0" lvl="0" indent="0">
              <a:buNone/>
            </a:pPr>
            <a:r>
              <a:rPr lang="en-US" dirty="0"/>
              <a:t>Jinnah put pressure on the British to agree to a divided state. </a:t>
            </a:r>
          </a:p>
        </p:txBody>
      </p:sp>
      <p:pic>
        <p:nvPicPr>
          <p:cNvPr id="6" name="Content Placeholder 5">
            <a:extLst>
              <a:ext uri="{FF2B5EF4-FFF2-40B4-BE49-F238E27FC236}">
                <a16:creationId xmlns:a16="http://schemas.microsoft.com/office/drawing/2014/main" id="{C743422C-9239-6B41-8C4A-35EBA9F02191}"/>
              </a:ext>
            </a:extLst>
          </p:cNvPr>
          <p:cNvPicPr>
            <a:picLocks noGrp="1" noChangeAspect="1"/>
          </p:cNvPicPr>
          <p:nvPr>
            <p:ph sz="half" idx="2"/>
          </p:nvPr>
        </p:nvPicPr>
        <p:blipFill>
          <a:blip r:embed="rId2"/>
          <a:stretch>
            <a:fillRect/>
          </a:stretch>
        </p:blipFill>
        <p:spPr>
          <a:xfrm>
            <a:off x="5754171" y="4042665"/>
            <a:ext cx="3072065" cy="1283715"/>
          </a:xfrm>
        </p:spPr>
      </p:pic>
      <p:pic>
        <p:nvPicPr>
          <p:cNvPr id="8" name="Picture 7">
            <a:extLst>
              <a:ext uri="{FF2B5EF4-FFF2-40B4-BE49-F238E27FC236}">
                <a16:creationId xmlns:a16="http://schemas.microsoft.com/office/drawing/2014/main" id="{B2DA9353-B30C-134F-B9B9-70C6B93258DE}"/>
              </a:ext>
            </a:extLst>
          </p:cNvPr>
          <p:cNvPicPr>
            <a:picLocks noChangeAspect="1"/>
          </p:cNvPicPr>
          <p:nvPr/>
        </p:nvPicPr>
        <p:blipFill>
          <a:blip r:embed="rId3"/>
          <a:stretch>
            <a:fillRect/>
          </a:stretch>
        </p:blipFill>
        <p:spPr>
          <a:xfrm>
            <a:off x="5754171" y="1611631"/>
            <a:ext cx="3069788" cy="2080259"/>
          </a:xfrm>
          <a:prstGeom prst="rect">
            <a:avLst/>
          </a:prstGeom>
        </p:spPr>
      </p:pic>
    </p:spTree>
    <p:extLst>
      <p:ext uri="{BB962C8B-B14F-4D97-AF65-F5344CB8AC3E}">
        <p14:creationId xmlns:p14="http://schemas.microsoft.com/office/powerpoint/2010/main" val="399509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C1E1-5250-5046-B120-E7EE1FAC8432}"/>
              </a:ext>
            </a:extLst>
          </p:cNvPr>
          <p:cNvSpPr>
            <a:spLocks noGrp="1"/>
          </p:cNvSpPr>
          <p:nvPr>
            <p:ph type="title"/>
          </p:nvPr>
        </p:nvSpPr>
        <p:spPr>
          <a:xfrm>
            <a:off x="342900" y="226334"/>
            <a:ext cx="7886700" cy="541110"/>
          </a:xfrm>
        </p:spPr>
        <p:txBody>
          <a:bodyPr>
            <a:normAutofit fontScale="90000"/>
          </a:bodyPr>
          <a:lstStyle/>
          <a:p>
            <a:r>
              <a:rPr lang="en-US" dirty="0"/>
              <a:t>1946 Elections</a:t>
            </a:r>
          </a:p>
        </p:txBody>
      </p:sp>
      <p:sp>
        <p:nvSpPr>
          <p:cNvPr id="3" name="Content Placeholder 2">
            <a:extLst>
              <a:ext uri="{FF2B5EF4-FFF2-40B4-BE49-F238E27FC236}">
                <a16:creationId xmlns:a16="http://schemas.microsoft.com/office/drawing/2014/main" id="{B539B6C7-6597-AE40-A5C2-D0A174C9ACC8}"/>
              </a:ext>
            </a:extLst>
          </p:cNvPr>
          <p:cNvSpPr>
            <a:spLocks noGrp="1"/>
          </p:cNvSpPr>
          <p:nvPr>
            <p:ph sz="half" idx="1"/>
          </p:nvPr>
        </p:nvSpPr>
        <p:spPr/>
        <p:txBody>
          <a:bodyPr>
            <a:normAutofit fontScale="70000" lnSpcReduction="20000"/>
          </a:bodyPr>
          <a:lstStyle/>
          <a:p>
            <a:r>
              <a:rPr lang="en-US" dirty="0"/>
              <a:t>In 1946 elections Congress called for hope and social peace and economic prosperity. </a:t>
            </a:r>
          </a:p>
          <a:p>
            <a:r>
              <a:rPr lang="en-US" dirty="0"/>
              <a:t>The ML played on fears for the safety and political position of Muslims. This created great tension and encourage Muslims to support the League out of fear.</a:t>
            </a:r>
          </a:p>
          <a:p>
            <a:r>
              <a:rPr lang="en-US" dirty="0"/>
              <a:t>Congress won 90% of the seats, however the ML won 75% of all Muslim votes and took all 30 protected seats.</a:t>
            </a:r>
          </a:p>
          <a:p>
            <a:r>
              <a:rPr lang="en-US" dirty="0"/>
              <a:t>Most support for the ML came from Muslims in Hindu dominated states – clear they were looking for protection.</a:t>
            </a:r>
          </a:p>
          <a:p>
            <a:endParaRPr lang="en-US" dirty="0"/>
          </a:p>
        </p:txBody>
      </p:sp>
      <p:pic>
        <p:nvPicPr>
          <p:cNvPr id="5" name="Content Placeholder 4">
            <a:extLst>
              <a:ext uri="{FF2B5EF4-FFF2-40B4-BE49-F238E27FC236}">
                <a16:creationId xmlns:a16="http://schemas.microsoft.com/office/drawing/2014/main" id="{E0AD22AC-CC9E-A24E-9DB0-5154E5C43976}"/>
              </a:ext>
            </a:extLst>
          </p:cNvPr>
          <p:cNvPicPr>
            <a:picLocks noGrp="1" noChangeAspect="1"/>
          </p:cNvPicPr>
          <p:nvPr>
            <p:ph sz="half" idx="2"/>
          </p:nvPr>
        </p:nvPicPr>
        <p:blipFill>
          <a:blip r:embed="rId2"/>
          <a:stretch>
            <a:fillRect/>
          </a:stretch>
        </p:blipFill>
        <p:spPr>
          <a:xfrm>
            <a:off x="5012871" y="1825625"/>
            <a:ext cx="3886200" cy="2990430"/>
          </a:xfrm>
          <a:prstGeom prst="rect">
            <a:avLst/>
          </a:prstGeom>
        </p:spPr>
      </p:pic>
    </p:spTree>
    <p:extLst>
      <p:ext uri="{BB962C8B-B14F-4D97-AF65-F5344CB8AC3E}">
        <p14:creationId xmlns:p14="http://schemas.microsoft.com/office/powerpoint/2010/main" val="3102788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0856-F976-2449-89A5-46A32D54EBE3}"/>
              </a:ext>
            </a:extLst>
          </p:cNvPr>
          <p:cNvSpPr>
            <a:spLocks noGrp="1"/>
          </p:cNvSpPr>
          <p:nvPr>
            <p:ph type="title"/>
          </p:nvPr>
        </p:nvSpPr>
        <p:spPr>
          <a:xfrm>
            <a:off x="122464" y="103870"/>
            <a:ext cx="7886700" cy="671738"/>
          </a:xfrm>
        </p:spPr>
        <p:txBody>
          <a:bodyPr>
            <a:normAutofit fontScale="90000"/>
          </a:bodyPr>
          <a:lstStyle/>
          <a:p>
            <a:r>
              <a:rPr lang="en-US" dirty="0"/>
              <a:t>The British Commission 1946</a:t>
            </a:r>
          </a:p>
        </p:txBody>
      </p:sp>
      <p:sp>
        <p:nvSpPr>
          <p:cNvPr id="3" name="Content Placeholder 2">
            <a:extLst>
              <a:ext uri="{FF2B5EF4-FFF2-40B4-BE49-F238E27FC236}">
                <a16:creationId xmlns:a16="http://schemas.microsoft.com/office/drawing/2014/main" id="{2BF5B92D-CD11-DE41-946D-B2318C812F20}"/>
              </a:ext>
            </a:extLst>
          </p:cNvPr>
          <p:cNvSpPr>
            <a:spLocks noGrp="1"/>
          </p:cNvSpPr>
          <p:nvPr>
            <p:ph sz="half" idx="1"/>
          </p:nvPr>
        </p:nvSpPr>
        <p:spPr>
          <a:xfrm>
            <a:off x="285750" y="984704"/>
            <a:ext cx="3886200" cy="4351338"/>
          </a:xfrm>
        </p:spPr>
        <p:txBody>
          <a:bodyPr>
            <a:normAutofit fontScale="62500" lnSpcReduction="20000"/>
          </a:bodyPr>
          <a:lstStyle/>
          <a:p>
            <a:r>
              <a:rPr lang="en-US" dirty="0"/>
              <a:t>The Prime Minister Atlee sent a commission to hear demands and to work out a solution.</a:t>
            </a:r>
          </a:p>
          <a:p>
            <a:r>
              <a:rPr lang="en-US" dirty="0"/>
              <a:t>Various leaders were invited. Gandhi called for power to transfer to Congress to make decisions for India. </a:t>
            </a:r>
          </a:p>
          <a:p>
            <a:r>
              <a:rPr lang="en-US" dirty="0"/>
              <a:t>Jinnah realized there would be no independent Pakistan if power transferred and would only come from the British.</a:t>
            </a:r>
          </a:p>
          <a:p>
            <a:r>
              <a:rPr lang="en-US" dirty="0"/>
              <a:t>The British needed Muslim support for any deal so Jinnah avoided confrontation and waited.</a:t>
            </a:r>
          </a:p>
          <a:p>
            <a:r>
              <a:rPr lang="en-US" dirty="0"/>
              <a:t>There was no Sikh representation and none for the leaders of the Princely States who had agreements with the British agreeing they could not be forced to join an independent India and could remain autonomous.</a:t>
            </a:r>
          </a:p>
        </p:txBody>
      </p:sp>
      <p:pic>
        <p:nvPicPr>
          <p:cNvPr id="5" name="Content Placeholder 4">
            <a:extLst>
              <a:ext uri="{FF2B5EF4-FFF2-40B4-BE49-F238E27FC236}">
                <a16:creationId xmlns:a16="http://schemas.microsoft.com/office/drawing/2014/main" id="{664EC1A9-FD9C-E649-9094-0A998E905A52}"/>
              </a:ext>
            </a:extLst>
          </p:cNvPr>
          <p:cNvPicPr>
            <a:picLocks noGrp="1" noChangeAspect="1"/>
          </p:cNvPicPr>
          <p:nvPr>
            <p:ph sz="half" idx="2"/>
          </p:nvPr>
        </p:nvPicPr>
        <p:blipFill>
          <a:blip r:embed="rId2"/>
          <a:stretch>
            <a:fillRect/>
          </a:stretch>
        </p:blipFill>
        <p:spPr>
          <a:xfrm>
            <a:off x="4825092" y="1859791"/>
            <a:ext cx="3886200" cy="2601163"/>
          </a:xfrm>
          <a:prstGeom prst="rect">
            <a:avLst/>
          </a:prstGeom>
        </p:spPr>
      </p:pic>
    </p:spTree>
    <p:extLst>
      <p:ext uri="{BB962C8B-B14F-4D97-AF65-F5344CB8AC3E}">
        <p14:creationId xmlns:p14="http://schemas.microsoft.com/office/powerpoint/2010/main" val="3958759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5EEF-9143-0C42-BDEB-60B1FDE286B1}"/>
              </a:ext>
            </a:extLst>
          </p:cNvPr>
          <p:cNvSpPr>
            <a:spLocks noGrp="1"/>
          </p:cNvSpPr>
          <p:nvPr>
            <p:ph type="title"/>
          </p:nvPr>
        </p:nvSpPr>
        <p:spPr/>
        <p:txBody>
          <a:bodyPr/>
          <a:lstStyle/>
          <a:p>
            <a:r>
              <a:rPr lang="en-US" dirty="0" err="1"/>
              <a:t>Simla</a:t>
            </a:r>
            <a:r>
              <a:rPr lang="en-US" dirty="0"/>
              <a:t> Conference – May 1946</a:t>
            </a:r>
          </a:p>
        </p:txBody>
      </p:sp>
      <p:sp>
        <p:nvSpPr>
          <p:cNvPr id="3" name="Content Placeholder 2">
            <a:extLst>
              <a:ext uri="{FF2B5EF4-FFF2-40B4-BE49-F238E27FC236}">
                <a16:creationId xmlns:a16="http://schemas.microsoft.com/office/drawing/2014/main" id="{3E7593B0-11BB-9B4E-AEFE-76307F66AF26}"/>
              </a:ext>
            </a:extLst>
          </p:cNvPr>
          <p:cNvSpPr>
            <a:spLocks noGrp="1"/>
          </p:cNvSpPr>
          <p:nvPr>
            <p:ph sz="half" idx="1"/>
          </p:nvPr>
        </p:nvSpPr>
        <p:spPr/>
        <p:txBody>
          <a:bodyPr>
            <a:normAutofit fontScale="40000" lnSpcReduction="20000"/>
          </a:bodyPr>
          <a:lstStyle/>
          <a:p>
            <a:r>
              <a:rPr lang="en-US" dirty="0"/>
              <a:t>A meeting to discuss 2 proposals for India.</a:t>
            </a:r>
          </a:p>
          <a:p>
            <a:r>
              <a:rPr lang="en-US" dirty="0"/>
              <a:t>3 men represented Britain including Wavell</a:t>
            </a:r>
          </a:p>
          <a:p>
            <a:r>
              <a:rPr lang="en-US" dirty="0"/>
              <a:t>4 representatives from each party. Congress and the ML.</a:t>
            </a:r>
          </a:p>
          <a:p>
            <a:r>
              <a:rPr lang="en-US" dirty="0"/>
              <a:t>The mood was not good.</a:t>
            </a:r>
          </a:p>
          <a:p>
            <a:r>
              <a:rPr lang="en-US" dirty="0"/>
              <a:t>Jinnah would not talk to Azad a ML representative.</a:t>
            </a:r>
          </a:p>
          <a:p>
            <a:r>
              <a:rPr lang="en-US" dirty="0"/>
              <a:t>Gandhi was not involved but turned up on a special train and announced he would block any moves toward partition.</a:t>
            </a:r>
          </a:p>
          <a:p>
            <a:endParaRPr lang="en-US" dirty="0"/>
          </a:p>
        </p:txBody>
      </p:sp>
      <p:sp>
        <p:nvSpPr>
          <p:cNvPr id="4" name="Content Placeholder 3">
            <a:extLst>
              <a:ext uri="{FF2B5EF4-FFF2-40B4-BE49-F238E27FC236}">
                <a16:creationId xmlns:a16="http://schemas.microsoft.com/office/drawing/2014/main" id="{EAE61123-7C68-4645-BB47-00229F492EBB}"/>
              </a:ext>
            </a:extLst>
          </p:cNvPr>
          <p:cNvSpPr>
            <a:spLocks noGrp="1"/>
          </p:cNvSpPr>
          <p:nvPr>
            <p:ph sz="half" idx="2"/>
          </p:nvPr>
        </p:nvSpPr>
        <p:spPr/>
        <p:txBody>
          <a:bodyPr>
            <a:normAutofit fontScale="40000" lnSpcReduction="20000"/>
          </a:bodyPr>
          <a:lstStyle/>
          <a:p>
            <a:pPr marL="0" indent="0">
              <a:buNone/>
            </a:pPr>
            <a:r>
              <a:rPr lang="en-US" dirty="0"/>
              <a:t>There were 2 proposals</a:t>
            </a:r>
          </a:p>
          <a:p>
            <a:pPr marL="0" indent="0">
              <a:buNone/>
            </a:pPr>
            <a:r>
              <a:rPr lang="en-US" dirty="0"/>
              <a:t>1. A single state with a 3 tier constitutional structure.</a:t>
            </a:r>
          </a:p>
          <a:p>
            <a:pPr marL="0" indent="0">
              <a:buNone/>
            </a:pPr>
            <a:r>
              <a:rPr lang="en-US" dirty="0"/>
              <a:t>- Union government – Foreign affairs, </a:t>
            </a:r>
            <a:r>
              <a:rPr lang="en-US" dirty="0" err="1"/>
              <a:t>defence</a:t>
            </a:r>
            <a:r>
              <a:rPr lang="en-US" dirty="0"/>
              <a:t> and communication</a:t>
            </a:r>
          </a:p>
          <a:p>
            <a:pPr marL="0" indent="0">
              <a:buNone/>
            </a:pPr>
            <a:r>
              <a:rPr lang="en-US" dirty="0"/>
              <a:t> - Self selected regional groupings for all other government</a:t>
            </a:r>
          </a:p>
          <a:p>
            <a:pPr marL="0" indent="0">
              <a:buNone/>
            </a:pPr>
            <a:r>
              <a:rPr lang="en-US" dirty="0"/>
              <a:t> - the existing provinces</a:t>
            </a:r>
          </a:p>
          <a:p>
            <a:pPr marL="0" indent="0">
              <a:buNone/>
            </a:pPr>
            <a:r>
              <a:rPr lang="en-US" dirty="0"/>
              <a:t>A proposal was that regional groupings could secede after a certain time via plebiscite and become independent.</a:t>
            </a:r>
          </a:p>
          <a:p>
            <a:pPr marL="0" indent="0">
              <a:buNone/>
            </a:pPr>
            <a:r>
              <a:rPr lang="en-US" dirty="0"/>
              <a:t>2. A partitioned two state option</a:t>
            </a:r>
          </a:p>
          <a:p>
            <a:pPr marL="0" indent="0">
              <a:buNone/>
            </a:pPr>
            <a:r>
              <a:rPr lang="en-US" dirty="0"/>
              <a:t> - Hindustan and Pakistan</a:t>
            </a:r>
          </a:p>
          <a:p>
            <a:pPr marL="0" indent="0">
              <a:buNone/>
            </a:pPr>
            <a:r>
              <a:rPr lang="en-US" dirty="0"/>
              <a:t>The two states would conclude formal treaties with each other but have no shared government.</a:t>
            </a:r>
          </a:p>
          <a:p>
            <a:pPr marL="0" indent="0">
              <a:buNone/>
            </a:pPr>
            <a:endParaRPr lang="en-US" dirty="0"/>
          </a:p>
          <a:p>
            <a:pPr marL="0" indent="0">
              <a:buNone/>
            </a:pPr>
            <a:r>
              <a:rPr lang="en-US" dirty="0"/>
              <a:t>The British hoped the second option would scare them into supporting the first. Congress was dead against both options.</a:t>
            </a:r>
          </a:p>
          <a:p>
            <a:pPr marL="0" indent="0">
              <a:buNone/>
            </a:pPr>
            <a:r>
              <a:rPr lang="en-US" dirty="0"/>
              <a:t>Jinnah, ailing in health could not afford to wait decades for secession and </a:t>
            </a:r>
            <a:r>
              <a:rPr lang="en-US" dirty="0" err="1"/>
              <a:t>favoured</a:t>
            </a:r>
            <a:r>
              <a:rPr lang="en-US" dirty="0"/>
              <a:t> the partition.</a:t>
            </a:r>
          </a:p>
          <a:p>
            <a:pPr marL="0" indent="0">
              <a:buNone/>
            </a:pPr>
            <a:r>
              <a:rPr lang="en-US" dirty="0"/>
              <a:t>Britain worried about the survival of an independent Pakistan but did see the benefit of a loyal state in the region.</a:t>
            </a:r>
          </a:p>
        </p:txBody>
      </p:sp>
      <p:pic>
        <p:nvPicPr>
          <p:cNvPr id="5" name="Picture 4">
            <a:extLst>
              <a:ext uri="{FF2B5EF4-FFF2-40B4-BE49-F238E27FC236}">
                <a16:creationId xmlns:a16="http://schemas.microsoft.com/office/drawing/2014/main" id="{D0259AC2-BD38-ED4A-840B-162FBDD4719B}"/>
              </a:ext>
            </a:extLst>
          </p:cNvPr>
          <p:cNvPicPr>
            <a:picLocks noChangeAspect="1"/>
          </p:cNvPicPr>
          <p:nvPr/>
        </p:nvPicPr>
        <p:blipFill>
          <a:blip r:embed="rId2"/>
          <a:stretch>
            <a:fillRect/>
          </a:stretch>
        </p:blipFill>
        <p:spPr>
          <a:xfrm>
            <a:off x="1067707" y="3624263"/>
            <a:ext cx="3187700" cy="2552700"/>
          </a:xfrm>
          <a:prstGeom prst="rect">
            <a:avLst/>
          </a:prstGeom>
        </p:spPr>
      </p:pic>
    </p:spTree>
    <p:extLst>
      <p:ext uri="{BB962C8B-B14F-4D97-AF65-F5344CB8AC3E}">
        <p14:creationId xmlns:p14="http://schemas.microsoft.com/office/powerpoint/2010/main" val="386266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D45D4-3381-B343-8323-CE924254E9D6}"/>
              </a:ext>
            </a:extLst>
          </p:cNvPr>
          <p:cNvSpPr>
            <a:spLocks noGrp="1"/>
          </p:cNvSpPr>
          <p:nvPr>
            <p:ph type="title"/>
          </p:nvPr>
        </p:nvSpPr>
        <p:spPr/>
        <p:txBody>
          <a:bodyPr/>
          <a:lstStyle/>
          <a:p>
            <a:r>
              <a:rPr lang="en-US" dirty="0"/>
              <a:t>May Statement</a:t>
            </a:r>
          </a:p>
        </p:txBody>
      </p:sp>
      <p:sp>
        <p:nvSpPr>
          <p:cNvPr id="3" name="Content Placeholder 2">
            <a:extLst>
              <a:ext uri="{FF2B5EF4-FFF2-40B4-BE49-F238E27FC236}">
                <a16:creationId xmlns:a16="http://schemas.microsoft.com/office/drawing/2014/main" id="{855818DC-12F8-F842-A8E8-B8D9729125EC}"/>
              </a:ext>
            </a:extLst>
          </p:cNvPr>
          <p:cNvSpPr>
            <a:spLocks noGrp="1"/>
          </p:cNvSpPr>
          <p:nvPr>
            <p:ph sz="half" idx="1"/>
          </p:nvPr>
        </p:nvSpPr>
        <p:spPr/>
        <p:txBody>
          <a:bodyPr>
            <a:normAutofit fontScale="55000" lnSpcReduction="20000"/>
          </a:bodyPr>
          <a:lstStyle/>
          <a:p>
            <a:r>
              <a:rPr lang="en-US" dirty="0"/>
              <a:t>Failure to reach a decision at </a:t>
            </a:r>
            <a:r>
              <a:rPr lang="en-US" dirty="0" err="1"/>
              <a:t>Simla</a:t>
            </a:r>
            <a:r>
              <a:rPr lang="en-US" dirty="0"/>
              <a:t> led commission to release a statement of intent.</a:t>
            </a:r>
          </a:p>
          <a:p>
            <a:r>
              <a:rPr lang="en-US" dirty="0"/>
              <a:t>They would create a constituent Assembly of elected representatives that would draft a constitution for a single state with regional groupings.</a:t>
            </a:r>
          </a:p>
          <a:p>
            <a:r>
              <a:rPr lang="en-US" dirty="0"/>
              <a:t>Congress would not agree but the ML did.</a:t>
            </a:r>
          </a:p>
          <a:p>
            <a:r>
              <a:rPr lang="en-US" dirty="0"/>
              <a:t>This led to delay as the groups could not agree on who should choose the representatives.</a:t>
            </a:r>
          </a:p>
          <a:p>
            <a:r>
              <a:rPr lang="en-US" dirty="0"/>
              <a:t>26</a:t>
            </a:r>
            <a:r>
              <a:rPr lang="en-US" baseline="30000" dirty="0"/>
              <a:t>th</a:t>
            </a:r>
            <a:r>
              <a:rPr lang="en-US" dirty="0"/>
              <a:t> June – Congress announced a partial acceptance of the May Statement with a different proposal. Allowing individual provinces the right to opt out of regional groupings if they chose to secede. </a:t>
            </a:r>
          </a:p>
          <a:p>
            <a:r>
              <a:rPr lang="en-US" dirty="0"/>
              <a:t>This angered the ML and they withdrew from the process.</a:t>
            </a:r>
          </a:p>
          <a:p>
            <a:r>
              <a:rPr lang="en-US" dirty="0"/>
              <a:t>Wavell and the commission left India</a:t>
            </a:r>
          </a:p>
        </p:txBody>
      </p:sp>
      <p:sp>
        <p:nvSpPr>
          <p:cNvPr id="4" name="Content Placeholder 3">
            <a:extLst>
              <a:ext uri="{FF2B5EF4-FFF2-40B4-BE49-F238E27FC236}">
                <a16:creationId xmlns:a16="http://schemas.microsoft.com/office/drawing/2014/main" id="{BDCEE058-4AAA-7D42-A3AC-CA97E44494DF}"/>
              </a:ext>
            </a:extLst>
          </p:cNvPr>
          <p:cNvSpPr>
            <a:spLocks noGrp="1"/>
          </p:cNvSpPr>
          <p:nvPr>
            <p:ph sz="half" idx="2"/>
          </p:nvPr>
        </p:nvSpPr>
        <p:spPr/>
        <p:txBody>
          <a:bodyPr>
            <a:normAutofit fontScale="55000" lnSpcReduction="20000"/>
          </a:bodyPr>
          <a:lstStyle/>
          <a:p>
            <a:r>
              <a:rPr lang="en-US" dirty="0"/>
              <a:t>Wavell announced the imminent formation of an interim government based on </a:t>
            </a:r>
          </a:p>
          <a:p>
            <a:r>
              <a:rPr lang="en-US" dirty="0"/>
              <a:t>6 Congress</a:t>
            </a:r>
          </a:p>
          <a:p>
            <a:r>
              <a:rPr lang="en-US" dirty="0"/>
              <a:t>5 ML</a:t>
            </a:r>
          </a:p>
          <a:p>
            <a:r>
              <a:rPr lang="en-US" dirty="0"/>
              <a:t>3 to represent minorities</a:t>
            </a:r>
          </a:p>
          <a:p>
            <a:r>
              <a:rPr lang="en-US" dirty="0"/>
              <a:t>The ML refused to select anyone – Wavell gave Congress the authority to select Muslim reps.</a:t>
            </a:r>
          </a:p>
          <a:p>
            <a:r>
              <a:rPr lang="en-US" dirty="0"/>
              <a:t>Jinnah was outraged and made all Muslims resign.</a:t>
            </a:r>
          </a:p>
          <a:p>
            <a:endParaRPr lang="en-US" dirty="0"/>
          </a:p>
          <a:p>
            <a:r>
              <a:rPr lang="en-US" dirty="0"/>
              <a:t>The political process collapsed and the country slid towards civil war.</a:t>
            </a:r>
          </a:p>
          <a:p>
            <a:r>
              <a:rPr lang="en-US" dirty="0"/>
              <a:t>The Indian Armed forces could not be relied upon to keep order.</a:t>
            </a:r>
          </a:p>
          <a:p>
            <a:r>
              <a:rPr lang="en-US" dirty="0"/>
              <a:t>Wavell wanted to announce a withdrawal but the British Government did not want panic and refused to </a:t>
            </a:r>
            <a:r>
              <a:rPr lang="en-US" dirty="0" err="1"/>
              <a:t>organise</a:t>
            </a:r>
            <a:r>
              <a:rPr lang="en-US" dirty="0"/>
              <a:t> evacuation of British families.</a:t>
            </a:r>
          </a:p>
        </p:txBody>
      </p:sp>
      <p:pic>
        <p:nvPicPr>
          <p:cNvPr id="5" name="Picture 4">
            <a:extLst>
              <a:ext uri="{FF2B5EF4-FFF2-40B4-BE49-F238E27FC236}">
                <a16:creationId xmlns:a16="http://schemas.microsoft.com/office/drawing/2014/main" id="{A174E560-44EA-4E45-9CA9-E864B8476A29}"/>
              </a:ext>
            </a:extLst>
          </p:cNvPr>
          <p:cNvPicPr>
            <a:picLocks noChangeAspect="1"/>
          </p:cNvPicPr>
          <p:nvPr/>
        </p:nvPicPr>
        <p:blipFill>
          <a:blip r:embed="rId2"/>
          <a:stretch>
            <a:fillRect/>
          </a:stretch>
        </p:blipFill>
        <p:spPr>
          <a:xfrm>
            <a:off x="886240" y="5519057"/>
            <a:ext cx="3371020" cy="503464"/>
          </a:xfrm>
          <a:prstGeom prst="rect">
            <a:avLst/>
          </a:prstGeom>
        </p:spPr>
      </p:pic>
    </p:spTree>
    <p:extLst>
      <p:ext uri="{BB962C8B-B14F-4D97-AF65-F5344CB8AC3E}">
        <p14:creationId xmlns:p14="http://schemas.microsoft.com/office/powerpoint/2010/main" val="330951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1045-B97E-FD4E-B90A-C2ADBAF26071}"/>
              </a:ext>
            </a:extLst>
          </p:cNvPr>
          <p:cNvSpPr>
            <a:spLocks noGrp="1"/>
          </p:cNvSpPr>
          <p:nvPr>
            <p:ph type="title"/>
          </p:nvPr>
        </p:nvSpPr>
        <p:spPr>
          <a:xfrm>
            <a:off x="628650" y="112034"/>
            <a:ext cx="8294914" cy="957487"/>
          </a:xfrm>
        </p:spPr>
        <p:txBody>
          <a:bodyPr/>
          <a:lstStyle/>
          <a:p>
            <a:r>
              <a:rPr lang="en-US" dirty="0"/>
              <a:t>Jinnah’s first and last </a:t>
            </a:r>
            <a:r>
              <a:rPr lang="en-US" dirty="0" err="1"/>
              <a:t>misjudgement</a:t>
            </a:r>
            <a:endParaRPr lang="en-US" dirty="0"/>
          </a:p>
        </p:txBody>
      </p:sp>
      <p:sp>
        <p:nvSpPr>
          <p:cNvPr id="3" name="Content Placeholder 2">
            <a:extLst>
              <a:ext uri="{FF2B5EF4-FFF2-40B4-BE49-F238E27FC236}">
                <a16:creationId xmlns:a16="http://schemas.microsoft.com/office/drawing/2014/main" id="{CF712888-2387-5445-B311-6D6A30BF52D9}"/>
              </a:ext>
            </a:extLst>
          </p:cNvPr>
          <p:cNvSpPr>
            <a:spLocks noGrp="1"/>
          </p:cNvSpPr>
          <p:nvPr>
            <p:ph sz="half" idx="1"/>
          </p:nvPr>
        </p:nvSpPr>
        <p:spPr/>
        <p:txBody>
          <a:bodyPr>
            <a:normAutofit fontScale="92500" lnSpcReduction="20000"/>
          </a:bodyPr>
          <a:lstStyle/>
          <a:p>
            <a:r>
              <a:rPr lang="en-US" dirty="0"/>
              <a:t>Jinnah decided that it was time to show that the ML could use mass action like Gandhi and Congress.</a:t>
            </a:r>
          </a:p>
          <a:p>
            <a:r>
              <a:rPr lang="en-US" dirty="0"/>
              <a:t>Up until now Jinnah had preferred constitutional negotiation.</a:t>
            </a:r>
          </a:p>
          <a:p>
            <a:r>
              <a:rPr lang="en-US" dirty="0"/>
              <a:t>He felt it was a time for a show of strength.</a:t>
            </a:r>
          </a:p>
          <a:p>
            <a:r>
              <a:rPr lang="en-US" dirty="0"/>
              <a:t>Maybe he was not aware of what he was about to unleash.</a:t>
            </a:r>
          </a:p>
        </p:txBody>
      </p:sp>
      <p:pic>
        <p:nvPicPr>
          <p:cNvPr id="5" name="Content Placeholder 4">
            <a:extLst>
              <a:ext uri="{FF2B5EF4-FFF2-40B4-BE49-F238E27FC236}">
                <a16:creationId xmlns:a16="http://schemas.microsoft.com/office/drawing/2014/main" id="{14D7CD63-7624-2049-A3E0-027E46CDE031}"/>
              </a:ext>
            </a:extLst>
          </p:cNvPr>
          <p:cNvPicPr>
            <a:picLocks noGrp="1" noChangeAspect="1"/>
          </p:cNvPicPr>
          <p:nvPr>
            <p:ph sz="half" idx="2"/>
          </p:nvPr>
        </p:nvPicPr>
        <p:blipFill>
          <a:blip r:embed="rId2"/>
          <a:stretch>
            <a:fillRect/>
          </a:stretch>
        </p:blipFill>
        <p:spPr>
          <a:xfrm>
            <a:off x="4882243" y="2189271"/>
            <a:ext cx="3886200" cy="2595345"/>
          </a:xfrm>
          <a:prstGeom prst="rect">
            <a:avLst/>
          </a:prstGeom>
        </p:spPr>
      </p:pic>
    </p:spTree>
    <p:extLst>
      <p:ext uri="{BB962C8B-B14F-4D97-AF65-F5344CB8AC3E}">
        <p14:creationId xmlns:p14="http://schemas.microsoft.com/office/powerpoint/2010/main" val="40892517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642</TotalTime>
  <Words>1148</Words>
  <Application>Microsoft Macintosh PowerPoint</Application>
  <PresentationFormat>On-screen Show (4:3)</PresentationFormat>
  <Paragraphs>77</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Indian Independence</vt:lpstr>
      <vt:lpstr>The end of WWII</vt:lpstr>
      <vt:lpstr>1945 - 1947</vt:lpstr>
      <vt:lpstr>1945 - 1947</vt:lpstr>
      <vt:lpstr>1946 Elections</vt:lpstr>
      <vt:lpstr>The British Commission 1946</vt:lpstr>
      <vt:lpstr>Simla Conference – May 1946</vt:lpstr>
      <vt:lpstr>May Statement</vt:lpstr>
      <vt:lpstr>Jinnah’s first and last misjudgement</vt:lpstr>
      <vt:lpstr>1945 - 1947</vt:lpstr>
      <vt:lpstr>1945 - 1947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Morgan</dc:creator>
  <cp:lastModifiedBy>Helen Morgan</cp:lastModifiedBy>
  <cp:revision>7</cp:revision>
  <dcterms:created xsi:type="dcterms:W3CDTF">2020-06-10T14:58:22Z</dcterms:created>
  <dcterms:modified xsi:type="dcterms:W3CDTF">2020-06-11T01:40:44Z</dcterms:modified>
</cp:coreProperties>
</file>