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376" r:id="rId4"/>
    <p:sldId id="257" r:id="rId5"/>
    <p:sldId id="259" r:id="rId6"/>
    <p:sldId id="263" r:id="rId7"/>
    <p:sldId id="260" r:id="rId8"/>
    <p:sldId id="261" r:id="rId9"/>
    <p:sldId id="283" r:id="rId10"/>
    <p:sldId id="374" r:id="rId11"/>
    <p:sldId id="262" r:id="rId12"/>
    <p:sldId id="272" r:id="rId13"/>
    <p:sldId id="264" r:id="rId14"/>
    <p:sldId id="265" r:id="rId15"/>
    <p:sldId id="266" r:id="rId16"/>
    <p:sldId id="273" r:id="rId17"/>
    <p:sldId id="267" r:id="rId18"/>
    <p:sldId id="270" r:id="rId19"/>
    <p:sldId id="271" r:id="rId20"/>
    <p:sldId id="269" r:id="rId21"/>
    <p:sldId id="268" r:id="rId22"/>
    <p:sldId id="280" r:id="rId23"/>
    <p:sldId id="274" r:id="rId24"/>
    <p:sldId id="275" r:id="rId25"/>
    <p:sldId id="279" r:id="rId26"/>
    <p:sldId id="277" r:id="rId27"/>
    <p:sldId id="278" r:id="rId28"/>
    <p:sldId id="282" r:id="rId29"/>
    <p:sldId id="276" r:id="rId30"/>
    <p:sldId id="37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p:restoredTop sz="94611"/>
  </p:normalViewPr>
  <p:slideViewPr>
    <p:cSldViewPr snapToGrid="0" snapToObjects="1">
      <p:cViewPr varScale="1">
        <p:scale>
          <a:sx n="115" d="100"/>
          <a:sy n="115" d="100"/>
        </p:scale>
        <p:origin x="224" y="3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7E9F5-97D6-B743-A13C-BDEB2ECB6D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82D9F8E-634D-3E4E-A7F7-929D0FAD76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4A39583-7BF0-B942-A639-B7D58CBC6027}"/>
              </a:ext>
            </a:extLst>
          </p:cNvPr>
          <p:cNvSpPr>
            <a:spLocks noGrp="1"/>
          </p:cNvSpPr>
          <p:nvPr>
            <p:ph type="dt" sz="half" idx="10"/>
          </p:nvPr>
        </p:nvSpPr>
        <p:spPr/>
        <p:txBody>
          <a:bodyPr/>
          <a:lstStyle/>
          <a:p>
            <a:fld id="{FFD72FD4-EC02-B84D-A6D7-1643A494D04B}" type="datetimeFigureOut">
              <a:rPr lang="en-US" smtClean="0"/>
              <a:t>9/22/19</a:t>
            </a:fld>
            <a:endParaRPr lang="en-US"/>
          </a:p>
        </p:txBody>
      </p:sp>
      <p:sp>
        <p:nvSpPr>
          <p:cNvPr id="5" name="Footer Placeholder 4">
            <a:extLst>
              <a:ext uri="{FF2B5EF4-FFF2-40B4-BE49-F238E27FC236}">
                <a16:creationId xmlns:a16="http://schemas.microsoft.com/office/drawing/2014/main" id="{2480AFA5-EA66-E94A-8A63-142D9D4B3E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C4E7D4-CDE8-1C4C-9154-3CFDF69C2949}"/>
              </a:ext>
            </a:extLst>
          </p:cNvPr>
          <p:cNvSpPr>
            <a:spLocks noGrp="1"/>
          </p:cNvSpPr>
          <p:nvPr>
            <p:ph type="sldNum" sz="quarter" idx="12"/>
          </p:nvPr>
        </p:nvSpPr>
        <p:spPr/>
        <p:txBody>
          <a:bodyPr/>
          <a:lstStyle/>
          <a:p>
            <a:fld id="{31E532E5-232A-7B4E-B2B4-908CD6DE41B7}" type="slidenum">
              <a:rPr lang="en-US" smtClean="0"/>
              <a:t>‹#›</a:t>
            </a:fld>
            <a:endParaRPr lang="en-US"/>
          </a:p>
        </p:txBody>
      </p:sp>
    </p:spTree>
    <p:extLst>
      <p:ext uri="{BB962C8B-B14F-4D97-AF65-F5344CB8AC3E}">
        <p14:creationId xmlns:p14="http://schemas.microsoft.com/office/powerpoint/2010/main" val="3091690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B7186-520A-BF44-8717-00B82D4D504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343A4F-1223-6745-8ADD-88B508E2492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D1CABA-A691-BC44-8515-BC639178F144}"/>
              </a:ext>
            </a:extLst>
          </p:cNvPr>
          <p:cNvSpPr>
            <a:spLocks noGrp="1"/>
          </p:cNvSpPr>
          <p:nvPr>
            <p:ph type="dt" sz="half" idx="10"/>
          </p:nvPr>
        </p:nvSpPr>
        <p:spPr/>
        <p:txBody>
          <a:bodyPr/>
          <a:lstStyle/>
          <a:p>
            <a:fld id="{FFD72FD4-EC02-B84D-A6D7-1643A494D04B}" type="datetimeFigureOut">
              <a:rPr lang="en-US" smtClean="0"/>
              <a:t>9/22/19</a:t>
            </a:fld>
            <a:endParaRPr lang="en-US"/>
          </a:p>
        </p:txBody>
      </p:sp>
      <p:sp>
        <p:nvSpPr>
          <p:cNvPr id="5" name="Footer Placeholder 4">
            <a:extLst>
              <a:ext uri="{FF2B5EF4-FFF2-40B4-BE49-F238E27FC236}">
                <a16:creationId xmlns:a16="http://schemas.microsoft.com/office/drawing/2014/main" id="{6B5E21D7-9AE8-9048-8AE6-49A7FC81F0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63E8F8-AAE5-5140-B59E-FB218ACC3777}"/>
              </a:ext>
            </a:extLst>
          </p:cNvPr>
          <p:cNvSpPr>
            <a:spLocks noGrp="1"/>
          </p:cNvSpPr>
          <p:nvPr>
            <p:ph type="sldNum" sz="quarter" idx="12"/>
          </p:nvPr>
        </p:nvSpPr>
        <p:spPr/>
        <p:txBody>
          <a:bodyPr/>
          <a:lstStyle/>
          <a:p>
            <a:fld id="{31E532E5-232A-7B4E-B2B4-908CD6DE41B7}" type="slidenum">
              <a:rPr lang="en-US" smtClean="0"/>
              <a:t>‹#›</a:t>
            </a:fld>
            <a:endParaRPr lang="en-US"/>
          </a:p>
        </p:txBody>
      </p:sp>
    </p:spTree>
    <p:extLst>
      <p:ext uri="{BB962C8B-B14F-4D97-AF65-F5344CB8AC3E}">
        <p14:creationId xmlns:p14="http://schemas.microsoft.com/office/powerpoint/2010/main" val="1289354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9B1B49-86B9-F048-B58E-07984CCAAF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864DAE-AFEB-F348-828B-DEAE13E1248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33729E-F63B-9C4D-988B-11145C177F82}"/>
              </a:ext>
            </a:extLst>
          </p:cNvPr>
          <p:cNvSpPr>
            <a:spLocks noGrp="1"/>
          </p:cNvSpPr>
          <p:nvPr>
            <p:ph type="dt" sz="half" idx="10"/>
          </p:nvPr>
        </p:nvSpPr>
        <p:spPr/>
        <p:txBody>
          <a:bodyPr/>
          <a:lstStyle/>
          <a:p>
            <a:fld id="{FFD72FD4-EC02-B84D-A6D7-1643A494D04B}" type="datetimeFigureOut">
              <a:rPr lang="en-US" smtClean="0"/>
              <a:t>9/22/19</a:t>
            </a:fld>
            <a:endParaRPr lang="en-US"/>
          </a:p>
        </p:txBody>
      </p:sp>
      <p:sp>
        <p:nvSpPr>
          <p:cNvPr id="5" name="Footer Placeholder 4">
            <a:extLst>
              <a:ext uri="{FF2B5EF4-FFF2-40B4-BE49-F238E27FC236}">
                <a16:creationId xmlns:a16="http://schemas.microsoft.com/office/drawing/2014/main" id="{ED6F5D6C-0DCF-B64B-9E15-38A6913F12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DAD95B-9020-ED49-90BE-006692550130}"/>
              </a:ext>
            </a:extLst>
          </p:cNvPr>
          <p:cNvSpPr>
            <a:spLocks noGrp="1"/>
          </p:cNvSpPr>
          <p:nvPr>
            <p:ph type="sldNum" sz="quarter" idx="12"/>
          </p:nvPr>
        </p:nvSpPr>
        <p:spPr/>
        <p:txBody>
          <a:bodyPr/>
          <a:lstStyle/>
          <a:p>
            <a:fld id="{31E532E5-232A-7B4E-B2B4-908CD6DE41B7}" type="slidenum">
              <a:rPr lang="en-US" smtClean="0"/>
              <a:t>‹#›</a:t>
            </a:fld>
            <a:endParaRPr lang="en-US"/>
          </a:p>
        </p:txBody>
      </p:sp>
    </p:spTree>
    <p:extLst>
      <p:ext uri="{BB962C8B-B14F-4D97-AF65-F5344CB8AC3E}">
        <p14:creationId xmlns:p14="http://schemas.microsoft.com/office/powerpoint/2010/main" val="4138251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DD1DB-E408-9E44-B71B-88126A0413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AA337A-2BB1-9E4D-BCDF-7394D7C1387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2FBCC7-6E0D-8F41-A017-1B20A762C6B3}"/>
              </a:ext>
            </a:extLst>
          </p:cNvPr>
          <p:cNvSpPr>
            <a:spLocks noGrp="1"/>
          </p:cNvSpPr>
          <p:nvPr>
            <p:ph type="dt" sz="half" idx="10"/>
          </p:nvPr>
        </p:nvSpPr>
        <p:spPr/>
        <p:txBody>
          <a:bodyPr/>
          <a:lstStyle/>
          <a:p>
            <a:fld id="{FFD72FD4-EC02-B84D-A6D7-1643A494D04B}" type="datetimeFigureOut">
              <a:rPr lang="en-US" smtClean="0"/>
              <a:t>9/22/19</a:t>
            </a:fld>
            <a:endParaRPr lang="en-US"/>
          </a:p>
        </p:txBody>
      </p:sp>
      <p:sp>
        <p:nvSpPr>
          <p:cNvPr id="5" name="Footer Placeholder 4">
            <a:extLst>
              <a:ext uri="{FF2B5EF4-FFF2-40B4-BE49-F238E27FC236}">
                <a16:creationId xmlns:a16="http://schemas.microsoft.com/office/drawing/2014/main" id="{275156EE-DD74-7642-8FFD-DE5A205576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C94B03-E08B-F949-9214-8488660F3ED1}"/>
              </a:ext>
            </a:extLst>
          </p:cNvPr>
          <p:cNvSpPr>
            <a:spLocks noGrp="1"/>
          </p:cNvSpPr>
          <p:nvPr>
            <p:ph type="sldNum" sz="quarter" idx="12"/>
          </p:nvPr>
        </p:nvSpPr>
        <p:spPr/>
        <p:txBody>
          <a:bodyPr/>
          <a:lstStyle/>
          <a:p>
            <a:fld id="{31E532E5-232A-7B4E-B2B4-908CD6DE41B7}" type="slidenum">
              <a:rPr lang="en-US" smtClean="0"/>
              <a:t>‹#›</a:t>
            </a:fld>
            <a:endParaRPr lang="en-US"/>
          </a:p>
        </p:txBody>
      </p:sp>
    </p:spTree>
    <p:extLst>
      <p:ext uri="{BB962C8B-B14F-4D97-AF65-F5344CB8AC3E}">
        <p14:creationId xmlns:p14="http://schemas.microsoft.com/office/powerpoint/2010/main" val="2747487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78F93-0409-1D48-8B53-3D1C41820DE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739A91A-0C9B-5F4A-B9C2-19638CBCB2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A26FCD9-3689-0D40-B555-0E0A328AA462}"/>
              </a:ext>
            </a:extLst>
          </p:cNvPr>
          <p:cNvSpPr>
            <a:spLocks noGrp="1"/>
          </p:cNvSpPr>
          <p:nvPr>
            <p:ph type="dt" sz="half" idx="10"/>
          </p:nvPr>
        </p:nvSpPr>
        <p:spPr/>
        <p:txBody>
          <a:bodyPr/>
          <a:lstStyle/>
          <a:p>
            <a:fld id="{FFD72FD4-EC02-B84D-A6D7-1643A494D04B}" type="datetimeFigureOut">
              <a:rPr lang="en-US" smtClean="0"/>
              <a:t>9/22/19</a:t>
            </a:fld>
            <a:endParaRPr lang="en-US"/>
          </a:p>
        </p:txBody>
      </p:sp>
      <p:sp>
        <p:nvSpPr>
          <p:cNvPr id="5" name="Footer Placeholder 4">
            <a:extLst>
              <a:ext uri="{FF2B5EF4-FFF2-40B4-BE49-F238E27FC236}">
                <a16:creationId xmlns:a16="http://schemas.microsoft.com/office/drawing/2014/main" id="{9C29A3E2-9F56-2147-87C4-E7B3F266B4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A53A13-8814-5342-AA45-40087EC9AD66}"/>
              </a:ext>
            </a:extLst>
          </p:cNvPr>
          <p:cNvSpPr>
            <a:spLocks noGrp="1"/>
          </p:cNvSpPr>
          <p:nvPr>
            <p:ph type="sldNum" sz="quarter" idx="12"/>
          </p:nvPr>
        </p:nvSpPr>
        <p:spPr/>
        <p:txBody>
          <a:bodyPr/>
          <a:lstStyle/>
          <a:p>
            <a:fld id="{31E532E5-232A-7B4E-B2B4-908CD6DE41B7}" type="slidenum">
              <a:rPr lang="en-US" smtClean="0"/>
              <a:t>‹#›</a:t>
            </a:fld>
            <a:endParaRPr lang="en-US"/>
          </a:p>
        </p:txBody>
      </p:sp>
    </p:spTree>
    <p:extLst>
      <p:ext uri="{BB962C8B-B14F-4D97-AF65-F5344CB8AC3E}">
        <p14:creationId xmlns:p14="http://schemas.microsoft.com/office/powerpoint/2010/main" val="1212433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D1227-E97B-564D-ADD8-F603BC4D21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3C4C99-4ADF-D140-B18E-6EB7739EFA7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D7FDD5-AF00-654F-8E93-CF360189537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6183EA-6C2B-4C42-9AB1-AC4E794578FF}"/>
              </a:ext>
            </a:extLst>
          </p:cNvPr>
          <p:cNvSpPr>
            <a:spLocks noGrp="1"/>
          </p:cNvSpPr>
          <p:nvPr>
            <p:ph type="dt" sz="half" idx="10"/>
          </p:nvPr>
        </p:nvSpPr>
        <p:spPr/>
        <p:txBody>
          <a:bodyPr/>
          <a:lstStyle/>
          <a:p>
            <a:fld id="{FFD72FD4-EC02-B84D-A6D7-1643A494D04B}" type="datetimeFigureOut">
              <a:rPr lang="en-US" smtClean="0"/>
              <a:t>9/22/19</a:t>
            </a:fld>
            <a:endParaRPr lang="en-US"/>
          </a:p>
        </p:txBody>
      </p:sp>
      <p:sp>
        <p:nvSpPr>
          <p:cNvPr id="6" name="Footer Placeholder 5">
            <a:extLst>
              <a:ext uri="{FF2B5EF4-FFF2-40B4-BE49-F238E27FC236}">
                <a16:creationId xmlns:a16="http://schemas.microsoft.com/office/drawing/2014/main" id="{F87FB1F0-891F-8D42-938D-20E42B30BA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27252D-36BF-EC44-9B27-6A49FCFE4F8F}"/>
              </a:ext>
            </a:extLst>
          </p:cNvPr>
          <p:cNvSpPr>
            <a:spLocks noGrp="1"/>
          </p:cNvSpPr>
          <p:nvPr>
            <p:ph type="sldNum" sz="quarter" idx="12"/>
          </p:nvPr>
        </p:nvSpPr>
        <p:spPr/>
        <p:txBody>
          <a:bodyPr/>
          <a:lstStyle/>
          <a:p>
            <a:fld id="{31E532E5-232A-7B4E-B2B4-908CD6DE41B7}" type="slidenum">
              <a:rPr lang="en-US" smtClean="0"/>
              <a:t>‹#›</a:t>
            </a:fld>
            <a:endParaRPr lang="en-US"/>
          </a:p>
        </p:txBody>
      </p:sp>
    </p:spTree>
    <p:extLst>
      <p:ext uri="{BB962C8B-B14F-4D97-AF65-F5344CB8AC3E}">
        <p14:creationId xmlns:p14="http://schemas.microsoft.com/office/powerpoint/2010/main" val="1107611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5EF26-DDA3-EB4C-8860-01545293710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FDA2CE5-8649-4E49-ADF7-E1C45CC657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0EB1FDC-F403-D64B-9CBF-AF796DDD783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4F6024-3726-684C-809F-5A206ABFB0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58BCE89-2357-E64F-9F1E-DDE893DE84E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60CE51-DAB1-8143-8018-7CD07CAC127A}"/>
              </a:ext>
            </a:extLst>
          </p:cNvPr>
          <p:cNvSpPr>
            <a:spLocks noGrp="1"/>
          </p:cNvSpPr>
          <p:nvPr>
            <p:ph type="dt" sz="half" idx="10"/>
          </p:nvPr>
        </p:nvSpPr>
        <p:spPr/>
        <p:txBody>
          <a:bodyPr/>
          <a:lstStyle/>
          <a:p>
            <a:fld id="{FFD72FD4-EC02-B84D-A6D7-1643A494D04B}" type="datetimeFigureOut">
              <a:rPr lang="en-US" smtClean="0"/>
              <a:t>9/22/19</a:t>
            </a:fld>
            <a:endParaRPr lang="en-US"/>
          </a:p>
        </p:txBody>
      </p:sp>
      <p:sp>
        <p:nvSpPr>
          <p:cNvPr id="8" name="Footer Placeholder 7">
            <a:extLst>
              <a:ext uri="{FF2B5EF4-FFF2-40B4-BE49-F238E27FC236}">
                <a16:creationId xmlns:a16="http://schemas.microsoft.com/office/drawing/2014/main" id="{700AA8AD-6AED-3546-B676-E9CECCB99C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FFE27C3-7A46-8D43-B668-4B8DC4A9CD1B}"/>
              </a:ext>
            </a:extLst>
          </p:cNvPr>
          <p:cNvSpPr>
            <a:spLocks noGrp="1"/>
          </p:cNvSpPr>
          <p:nvPr>
            <p:ph type="sldNum" sz="quarter" idx="12"/>
          </p:nvPr>
        </p:nvSpPr>
        <p:spPr/>
        <p:txBody>
          <a:bodyPr/>
          <a:lstStyle/>
          <a:p>
            <a:fld id="{31E532E5-232A-7B4E-B2B4-908CD6DE41B7}" type="slidenum">
              <a:rPr lang="en-US" smtClean="0"/>
              <a:t>‹#›</a:t>
            </a:fld>
            <a:endParaRPr lang="en-US"/>
          </a:p>
        </p:txBody>
      </p:sp>
    </p:spTree>
    <p:extLst>
      <p:ext uri="{BB962C8B-B14F-4D97-AF65-F5344CB8AC3E}">
        <p14:creationId xmlns:p14="http://schemas.microsoft.com/office/powerpoint/2010/main" val="4154375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7531D-1AAB-5F4D-9E3B-CA154E8B72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1BCB929-C362-9E49-BD8F-687C275E2C8C}"/>
              </a:ext>
            </a:extLst>
          </p:cNvPr>
          <p:cNvSpPr>
            <a:spLocks noGrp="1"/>
          </p:cNvSpPr>
          <p:nvPr>
            <p:ph type="dt" sz="half" idx="10"/>
          </p:nvPr>
        </p:nvSpPr>
        <p:spPr/>
        <p:txBody>
          <a:bodyPr/>
          <a:lstStyle/>
          <a:p>
            <a:fld id="{FFD72FD4-EC02-B84D-A6D7-1643A494D04B}" type="datetimeFigureOut">
              <a:rPr lang="en-US" smtClean="0"/>
              <a:t>9/22/19</a:t>
            </a:fld>
            <a:endParaRPr lang="en-US"/>
          </a:p>
        </p:txBody>
      </p:sp>
      <p:sp>
        <p:nvSpPr>
          <p:cNvPr id="4" name="Footer Placeholder 3">
            <a:extLst>
              <a:ext uri="{FF2B5EF4-FFF2-40B4-BE49-F238E27FC236}">
                <a16:creationId xmlns:a16="http://schemas.microsoft.com/office/drawing/2014/main" id="{961D1368-CDCB-1049-824C-B42DC1EF60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D14A8D-9189-FD48-B4B6-DD4012065E3A}"/>
              </a:ext>
            </a:extLst>
          </p:cNvPr>
          <p:cNvSpPr>
            <a:spLocks noGrp="1"/>
          </p:cNvSpPr>
          <p:nvPr>
            <p:ph type="sldNum" sz="quarter" idx="12"/>
          </p:nvPr>
        </p:nvSpPr>
        <p:spPr/>
        <p:txBody>
          <a:bodyPr/>
          <a:lstStyle/>
          <a:p>
            <a:fld id="{31E532E5-232A-7B4E-B2B4-908CD6DE41B7}" type="slidenum">
              <a:rPr lang="en-US" smtClean="0"/>
              <a:t>‹#›</a:t>
            </a:fld>
            <a:endParaRPr lang="en-US"/>
          </a:p>
        </p:txBody>
      </p:sp>
    </p:spTree>
    <p:extLst>
      <p:ext uri="{BB962C8B-B14F-4D97-AF65-F5344CB8AC3E}">
        <p14:creationId xmlns:p14="http://schemas.microsoft.com/office/powerpoint/2010/main" val="2655560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5443B3-0553-284B-ABAA-AD161701C5AD}"/>
              </a:ext>
            </a:extLst>
          </p:cNvPr>
          <p:cNvSpPr>
            <a:spLocks noGrp="1"/>
          </p:cNvSpPr>
          <p:nvPr>
            <p:ph type="dt" sz="half" idx="10"/>
          </p:nvPr>
        </p:nvSpPr>
        <p:spPr/>
        <p:txBody>
          <a:bodyPr/>
          <a:lstStyle/>
          <a:p>
            <a:fld id="{FFD72FD4-EC02-B84D-A6D7-1643A494D04B}" type="datetimeFigureOut">
              <a:rPr lang="en-US" smtClean="0"/>
              <a:t>9/22/19</a:t>
            </a:fld>
            <a:endParaRPr lang="en-US"/>
          </a:p>
        </p:txBody>
      </p:sp>
      <p:sp>
        <p:nvSpPr>
          <p:cNvPr id="3" name="Footer Placeholder 2">
            <a:extLst>
              <a:ext uri="{FF2B5EF4-FFF2-40B4-BE49-F238E27FC236}">
                <a16:creationId xmlns:a16="http://schemas.microsoft.com/office/drawing/2014/main" id="{F3B7CF29-903B-F243-B680-16C9F6736D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A5F121-243B-8343-BD40-4EC6AC4286F3}"/>
              </a:ext>
            </a:extLst>
          </p:cNvPr>
          <p:cNvSpPr>
            <a:spLocks noGrp="1"/>
          </p:cNvSpPr>
          <p:nvPr>
            <p:ph type="sldNum" sz="quarter" idx="12"/>
          </p:nvPr>
        </p:nvSpPr>
        <p:spPr/>
        <p:txBody>
          <a:bodyPr/>
          <a:lstStyle/>
          <a:p>
            <a:fld id="{31E532E5-232A-7B4E-B2B4-908CD6DE41B7}" type="slidenum">
              <a:rPr lang="en-US" smtClean="0"/>
              <a:t>‹#›</a:t>
            </a:fld>
            <a:endParaRPr lang="en-US"/>
          </a:p>
        </p:txBody>
      </p:sp>
    </p:spTree>
    <p:extLst>
      <p:ext uri="{BB962C8B-B14F-4D97-AF65-F5344CB8AC3E}">
        <p14:creationId xmlns:p14="http://schemas.microsoft.com/office/powerpoint/2010/main" val="2210817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A7FCD-A416-7540-A4A6-ECC4CF9DF9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DEE054-73FD-CC47-9080-6BE50BF18B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E1CF36-24AF-4543-897B-5E5903F456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40794AF-D9F3-AB4F-A542-FFEC5B3225C9}"/>
              </a:ext>
            </a:extLst>
          </p:cNvPr>
          <p:cNvSpPr>
            <a:spLocks noGrp="1"/>
          </p:cNvSpPr>
          <p:nvPr>
            <p:ph type="dt" sz="half" idx="10"/>
          </p:nvPr>
        </p:nvSpPr>
        <p:spPr/>
        <p:txBody>
          <a:bodyPr/>
          <a:lstStyle/>
          <a:p>
            <a:fld id="{FFD72FD4-EC02-B84D-A6D7-1643A494D04B}" type="datetimeFigureOut">
              <a:rPr lang="en-US" smtClean="0"/>
              <a:t>9/22/19</a:t>
            </a:fld>
            <a:endParaRPr lang="en-US"/>
          </a:p>
        </p:txBody>
      </p:sp>
      <p:sp>
        <p:nvSpPr>
          <p:cNvPr id="6" name="Footer Placeholder 5">
            <a:extLst>
              <a:ext uri="{FF2B5EF4-FFF2-40B4-BE49-F238E27FC236}">
                <a16:creationId xmlns:a16="http://schemas.microsoft.com/office/drawing/2014/main" id="{196618A7-13C6-D44E-85B7-472A83D855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D32460-10D7-2643-85F0-3EC03BFCE1BD}"/>
              </a:ext>
            </a:extLst>
          </p:cNvPr>
          <p:cNvSpPr>
            <a:spLocks noGrp="1"/>
          </p:cNvSpPr>
          <p:nvPr>
            <p:ph type="sldNum" sz="quarter" idx="12"/>
          </p:nvPr>
        </p:nvSpPr>
        <p:spPr/>
        <p:txBody>
          <a:bodyPr/>
          <a:lstStyle/>
          <a:p>
            <a:fld id="{31E532E5-232A-7B4E-B2B4-908CD6DE41B7}" type="slidenum">
              <a:rPr lang="en-US" smtClean="0"/>
              <a:t>‹#›</a:t>
            </a:fld>
            <a:endParaRPr lang="en-US"/>
          </a:p>
        </p:txBody>
      </p:sp>
    </p:spTree>
    <p:extLst>
      <p:ext uri="{BB962C8B-B14F-4D97-AF65-F5344CB8AC3E}">
        <p14:creationId xmlns:p14="http://schemas.microsoft.com/office/powerpoint/2010/main" val="3509588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4C69F-7CEF-A341-AF33-F857B37B7B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9110DC-ED77-224A-852F-49C0B9D5CF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90E32FB-5861-334F-BB7B-0905FC41F7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1E04DA9-98F0-C24B-BEB4-BD817006D67C}"/>
              </a:ext>
            </a:extLst>
          </p:cNvPr>
          <p:cNvSpPr>
            <a:spLocks noGrp="1"/>
          </p:cNvSpPr>
          <p:nvPr>
            <p:ph type="dt" sz="half" idx="10"/>
          </p:nvPr>
        </p:nvSpPr>
        <p:spPr/>
        <p:txBody>
          <a:bodyPr/>
          <a:lstStyle/>
          <a:p>
            <a:fld id="{FFD72FD4-EC02-B84D-A6D7-1643A494D04B}" type="datetimeFigureOut">
              <a:rPr lang="en-US" smtClean="0"/>
              <a:t>9/22/19</a:t>
            </a:fld>
            <a:endParaRPr lang="en-US"/>
          </a:p>
        </p:txBody>
      </p:sp>
      <p:sp>
        <p:nvSpPr>
          <p:cNvPr id="6" name="Footer Placeholder 5">
            <a:extLst>
              <a:ext uri="{FF2B5EF4-FFF2-40B4-BE49-F238E27FC236}">
                <a16:creationId xmlns:a16="http://schemas.microsoft.com/office/drawing/2014/main" id="{E9036A81-CFC6-1549-BAB5-F8DBE77DA6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1816C7-92DD-C247-8337-F55AB06373D1}"/>
              </a:ext>
            </a:extLst>
          </p:cNvPr>
          <p:cNvSpPr>
            <a:spLocks noGrp="1"/>
          </p:cNvSpPr>
          <p:nvPr>
            <p:ph type="sldNum" sz="quarter" idx="12"/>
          </p:nvPr>
        </p:nvSpPr>
        <p:spPr/>
        <p:txBody>
          <a:bodyPr/>
          <a:lstStyle/>
          <a:p>
            <a:fld id="{31E532E5-232A-7B4E-B2B4-908CD6DE41B7}" type="slidenum">
              <a:rPr lang="en-US" smtClean="0"/>
              <a:t>‹#›</a:t>
            </a:fld>
            <a:endParaRPr lang="en-US"/>
          </a:p>
        </p:txBody>
      </p:sp>
    </p:spTree>
    <p:extLst>
      <p:ext uri="{BB962C8B-B14F-4D97-AF65-F5344CB8AC3E}">
        <p14:creationId xmlns:p14="http://schemas.microsoft.com/office/powerpoint/2010/main" val="492108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7BC620-11D9-7947-9104-F9BE1E7F93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DD2A762-65B2-AD45-B6CF-A826EBF7E6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CEFBD6-9259-2744-B22C-BC62EF6AE2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D72FD4-EC02-B84D-A6D7-1643A494D04B}" type="datetimeFigureOut">
              <a:rPr lang="en-US" smtClean="0"/>
              <a:t>9/22/19</a:t>
            </a:fld>
            <a:endParaRPr lang="en-US"/>
          </a:p>
        </p:txBody>
      </p:sp>
      <p:sp>
        <p:nvSpPr>
          <p:cNvPr id="5" name="Footer Placeholder 4">
            <a:extLst>
              <a:ext uri="{FF2B5EF4-FFF2-40B4-BE49-F238E27FC236}">
                <a16:creationId xmlns:a16="http://schemas.microsoft.com/office/drawing/2014/main" id="{025FC90A-098F-A74F-8C9E-66A72C7FDB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4827164-B142-2F44-B56D-EC56238ED5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E532E5-232A-7B4E-B2B4-908CD6DE41B7}" type="slidenum">
              <a:rPr lang="en-US" smtClean="0"/>
              <a:t>‹#›</a:t>
            </a:fld>
            <a:endParaRPr lang="en-US"/>
          </a:p>
        </p:txBody>
      </p:sp>
    </p:spTree>
    <p:extLst>
      <p:ext uri="{BB962C8B-B14F-4D97-AF65-F5344CB8AC3E}">
        <p14:creationId xmlns:p14="http://schemas.microsoft.com/office/powerpoint/2010/main" val="2440617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tlfMBQGZUvQ&amp;vl=en-" TargetMode="External"/><Relationship Id="rId2" Type="http://schemas.openxmlformats.org/officeDocument/2006/relationships/hyperlink" Target="http://www.waronwant.org/media/coca-cola-drinking-world-dryhttps:/bassaleggeography.wordpress.com/2012/01/18/coca-cola-causes-water-shortages/"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1.png"/><Relationship Id="rId2" Type="http://schemas.openxmlformats.org/officeDocument/2006/relationships/hyperlink" Target="https://www.youtube.com/watch?time_continue=40&amp;v=L2d_KGxdKq0" TargetMode="Externa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s://www.youtube.com/watch?v=kptgonELj00" TargetMode="External"/><Relationship Id="rId4" Type="http://schemas.openxmlformats.org/officeDocument/2006/relationships/hyperlink" Target="https://www.youtube.com/watch?v=2xuBvI98-n4"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youtube.com/watch?v=gIdMMwTTklc"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youtube.com/watch?time_continue=20&amp;v=0A6sgQ7yLNk"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youtube.com/watch?v=TwOcPQ0tEb4"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youtube.com/watch?v=521Ev2urP2Y"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hyperlink" Target="https://www.newsecuritybeat.org/2015/03/indias-food-water-energy-conundrum-part-1-2/"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youtube.com/watch?v=Jo-r4oXwnG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washingtonpost.com/news/energy-environment/wp/2017/11/16/keystone-pipeline-spills-210000-gallons-of-oil-on-eve-of-key-permitting-decision/?noredirect=on&amp;utm_term=.2a649ed7542a" TargetMode="Externa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reuters.com/article/us-india-water-crisis/indias-worst-water-crisis-in-history-leaves-millions-thirsty-idUSKBN1JV01G" TargetMode="External"/><Relationship Id="rId2" Type="http://schemas.openxmlformats.org/officeDocument/2006/relationships/hyperlink" Target="https://www.cnn.com/2018/06/15/health/india-water-shortage-crisis-intl/index.html" TargetMode="Externa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time.com/5302661/water-crisis-drinking-india-drought-dry/"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bbc.com/news/world-asia-india-48674775" TargetMode="External"/><Relationship Id="rId7" Type="http://schemas.openxmlformats.org/officeDocument/2006/relationships/image" Target="../media/image11.png"/><Relationship Id="rId2" Type="http://schemas.openxmlformats.org/officeDocument/2006/relationships/hyperlink" Target="https://www.theguardian.com/world/2019/jun/19/chennai-in-crisis-water-shortage-with-authorities-blamed-india" TargetMode="External"/><Relationship Id="rId1" Type="http://schemas.openxmlformats.org/officeDocument/2006/relationships/slideLayout" Target="../slideLayouts/slideLayout2.xml"/><Relationship Id="rId6" Type="http://schemas.openxmlformats.org/officeDocument/2006/relationships/hyperlink" Target="https://www.youtube.com/watch?v=ayrNyaVMvvg" TargetMode="External"/><Relationship Id="rId5" Type="http://schemas.openxmlformats.org/officeDocument/2006/relationships/image" Target="../media/image12.png"/><Relationship Id="rId4" Type="http://schemas.openxmlformats.org/officeDocument/2006/relationships/hyperlink" Target="https://www.youtube.com/watch?v=11kERB3XAI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E46F5-3FA9-8A44-A83D-02E24D20457F}"/>
              </a:ext>
            </a:extLst>
          </p:cNvPr>
          <p:cNvSpPr>
            <a:spLocks noGrp="1"/>
          </p:cNvSpPr>
          <p:nvPr>
            <p:ph type="ctrTitle"/>
          </p:nvPr>
        </p:nvSpPr>
        <p:spPr>
          <a:xfrm>
            <a:off x="1524000" y="2608523"/>
            <a:ext cx="9144000" cy="2387600"/>
          </a:xfrm>
        </p:spPr>
        <p:txBody>
          <a:bodyPr/>
          <a:lstStyle/>
          <a:p>
            <a:r>
              <a:rPr lang="en-US" dirty="0">
                <a:latin typeface="dearJoe 5 CASUAL PRO" panose="02000000000000000000" pitchFamily="2" charset="0"/>
              </a:rPr>
              <a:t>Contrasting the resource security of two countries </a:t>
            </a:r>
          </a:p>
        </p:txBody>
      </p:sp>
      <p:sp>
        <p:nvSpPr>
          <p:cNvPr id="3" name="Subtitle 2">
            <a:extLst>
              <a:ext uri="{FF2B5EF4-FFF2-40B4-BE49-F238E27FC236}">
                <a16:creationId xmlns:a16="http://schemas.microsoft.com/office/drawing/2014/main" id="{EF4E6BC4-C13C-9642-BAC7-9CA834B0FD42}"/>
              </a:ext>
            </a:extLst>
          </p:cNvPr>
          <p:cNvSpPr>
            <a:spLocks noGrp="1"/>
          </p:cNvSpPr>
          <p:nvPr>
            <p:ph type="subTitle" idx="1"/>
          </p:nvPr>
        </p:nvSpPr>
        <p:spPr>
          <a:xfrm>
            <a:off x="1524000" y="4996123"/>
            <a:ext cx="9144000" cy="1655762"/>
          </a:xfrm>
        </p:spPr>
        <p:txBody>
          <a:bodyPr>
            <a:normAutofit fontScale="62500" lnSpcReduction="20000"/>
          </a:bodyPr>
          <a:lstStyle/>
          <a:p>
            <a:r>
              <a:rPr lang="en-US" b="1" dirty="0"/>
              <a:t>Subject guide: ​</a:t>
            </a:r>
          </a:p>
          <a:p>
            <a:endParaRPr lang="en-US" dirty="0"/>
          </a:p>
          <a:p>
            <a:r>
              <a:rPr lang="en-US" dirty="0"/>
              <a:t>The water–food–energy “nexus” and how its complex interactions affect:</a:t>
            </a:r>
            <a:br>
              <a:rPr lang="en-US" dirty="0"/>
            </a:br>
            <a:r>
              <a:rPr lang="en-US" dirty="0"/>
              <a:t>• national water security, including access to safe water</a:t>
            </a:r>
            <a:br>
              <a:rPr lang="en-US" dirty="0"/>
            </a:br>
            <a:r>
              <a:rPr lang="en-US" dirty="0"/>
              <a:t>• national food security, including food availability</a:t>
            </a:r>
            <a:br>
              <a:rPr lang="en-US" dirty="0"/>
            </a:br>
            <a:r>
              <a:rPr lang="en-US" dirty="0"/>
              <a:t>• national energy security, including energy pathways and geopolitical issues</a:t>
            </a:r>
            <a:br>
              <a:rPr lang="en-US" dirty="0"/>
            </a:br>
            <a:r>
              <a:rPr lang="en-US" dirty="0"/>
              <a:t>The implications of global climate change for the water–food–energy nexus</a:t>
            </a:r>
            <a:br>
              <a:rPr lang="en-US" dirty="0"/>
            </a:br>
            <a:r>
              <a:rPr lang="en-US" dirty="0"/>
              <a:t>• </a:t>
            </a:r>
            <a:r>
              <a:rPr lang="en-US" i="1" dirty="0">
                <a:solidFill>
                  <a:srgbClr val="7030A0"/>
                </a:solidFill>
              </a:rPr>
              <a:t>Detailed examples of two countries with contrasting levels of resource security</a:t>
            </a:r>
            <a:endParaRPr lang="en-US" dirty="0">
              <a:solidFill>
                <a:srgbClr val="7030A0"/>
              </a:solidFill>
            </a:endParaRPr>
          </a:p>
        </p:txBody>
      </p:sp>
      <p:pic>
        <p:nvPicPr>
          <p:cNvPr id="5" name="Picture 4">
            <a:extLst>
              <a:ext uri="{FF2B5EF4-FFF2-40B4-BE49-F238E27FC236}">
                <a16:creationId xmlns:a16="http://schemas.microsoft.com/office/drawing/2014/main" id="{311DD639-74A6-5E45-BD5E-4BF713AEE8BD}"/>
              </a:ext>
            </a:extLst>
          </p:cNvPr>
          <p:cNvPicPr>
            <a:picLocks noChangeAspect="1"/>
          </p:cNvPicPr>
          <p:nvPr/>
        </p:nvPicPr>
        <p:blipFill>
          <a:blip r:embed="rId2"/>
          <a:stretch>
            <a:fillRect/>
          </a:stretch>
        </p:blipFill>
        <p:spPr>
          <a:xfrm flipH="1">
            <a:off x="602364" y="357890"/>
            <a:ext cx="3004216" cy="2250633"/>
          </a:xfrm>
          <a:prstGeom prst="rect">
            <a:avLst/>
          </a:prstGeom>
        </p:spPr>
      </p:pic>
      <p:pic>
        <p:nvPicPr>
          <p:cNvPr id="7" name="Picture 6">
            <a:extLst>
              <a:ext uri="{FF2B5EF4-FFF2-40B4-BE49-F238E27FC236}">
                <a16:creationId xmlns:a16="http://schemas.microsoft.com/office/drawing/2014/main" id="{E1CEE71E-EDC2-7D4A-8B14-2AFB77BEE4EC}"/>
              </a:ext>
            </a:extLst>
          </p:cNvPr>
          <p:cNvPicPr>
            <a:picLocks noChangeAspect="1"/>
          </p:cNvPicPr>
          <p:nvPr/>
        </p:nvPicPr>
        <p:blipFill>
          <a:blip r:embed="rId3"/>
          <a:stretch>
            <a:fillRect/>
          </a:stretch>
        </p:blipFill>
        <p:spPr>
          <a:xfrm>
            <a:off x="7267042" y="357890"/>
            <a:ext cx="4322594" cy="2345024"/>
          </a:xfrm>
          <a:prstGeom prst="rect">
            <a:avLst/>
          </a:prstGeom>
        </p:spPr>
      </p:pic>
    </p:spTree>
    <p:extLst>
      <p:ext uri="{BB962C8B-B14F-4D97-AF65-F5344CB8AC3E}">
        <p14:creationId xmlns:p14="http://schemas.microsoft.com/office/powerpoint/2010/main" val="1179816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09600"/>
            <a:ext cx="8229600" cy="1143000"/>
          </a:xfrm>
        </p:spPr>
        <p:txBody>
          <a:bodyPr>
            <a:normAutofit/>
          </a:bodyPr>
          <a:lstStyle/>
          <a:p>
            <a:r>
              <a:rPr lang="en-US" dirty="0">
                <a:latin typeface="dearJoe 5 CASUAL PRO" panose="02000000000000000000" pitchFamily="2" charset="0"/>
              </a:rPr>
              <a:t>Coca Cola and water issues in India</a:t>
            </a:r>
          </a:p>
        </p:txBody>
      </p:sp>
      <p:sp>
        <p:nvSpPr>
          <p:cNvPr id="3" name="Content Placeholder 2"/>
          <p:cNvSpPr>
            <a:spLocks noGrp="1"/>
          </p:cNvSpPr>
          <p:nvPr>
            <p:ph idx="1"/>
          </p:nvPr>
        </p:nvSpPr>
        <p:spPr/>
        <p:txBody>
          <a:bodyPr>
            <a:normAutofit fontScale="70000" lnSpcReduction="20000"/>
          </a:bodyPr>
          <a:lstStyle/>
          <a:p>
            <a:r>
              <a:rPr lang="en-US" dirty="0"/>
              <a:t>Coca-Cola established a bottling plant in the village of </a:t>
            </a:r>
            <a:r>
              <a:rPr lang="en-US" dirty="0" err="1"/>
              <a:t>Kaladera</a:t>
            </a:r>
            <a:r>
              <a:rPr lang="en-US" dirty="0"/>
              <a:t> in Rajasthan at the end of 1999. Rajasthan is well known as a desert state, and </a:t>
            </a:r>
            <a:r>
              <a:rPr lang="en-US" dirty="0" err="1"/>
              <a:t>Kaladera</a:t>
            </a:r>
            <a:r>
              <a:rPr lang="en-US" dirty="0"/>
              <a:t> is a small, impoverished village </a:t>
            </a:r>
            <a:r>
              <a:rPr lang="en-US" dirty="0" err="1"/>
              <a:t>characterised</a:t>
            </a:r>
            <a:r>
              <a:rPr lang="en-US" dirty="0"/>
              <a:t> by semi-arid conditions. Farmers rely on access to groundwater for the cultivation of their crops. but since Coca-Cola's arrival, they have been confronted with a serious decline in water levels. Locals are increasingly unable to irrigate their lands and sustain their crops, putting whole families at risk of losing their livelihoods.</a:t>
            </a:r>
          </a:p>
          <a:p>
            <a:r>
              <a:rPr lang="en-US" dirty="0">
                <a:hlinkClick r:id="rId2"/>
              </a:rPr>
              <a:t>http://www.waronwant.org/media/coca-cola-drinking-world-dryhttps://bassaleggeography.wordpress.com/2012/01/18/coca-cola-causes-water-shortages/</a:t>
            </a:r>
            <a:endParaRPr lang="en-US" dirty="0"/>
          </a:p>
          <a:p>
            <a:endParaRPr lang="en-US" dirty="0"/>
          </a:p>
          <a:p>
            <a:r>
              <a:rPr lang="en-US" dirty="0">
                <a:hlinkClick r:id="rId3"/>
              </a:rPr>
              <a:t>https://www.youtube.com/watch?v=tlfMBQGZUvQ&amp;vl=en-</a:t>
            </a:r>
            <a:r>
              <a:rPr lang="en-US" dirty="0"/>
              <a:t> 8.25</a:t>
            </a:r>
          </a:p>
          <a:p>
            <a:endParaRPr lang="en-US" dirty="0"/>
          </a:p>
        </p:txBody>
      </p:sp>
      <p:pic>
        <p:nvPicPr>
          <p:cNvPr id="4" name="Picture 3"/>
          <p:cNvPicPr>
            <a:picLocks noChangeAspect="1"/>
          </p:cNvPicPr>
          <p:nvPr/>
        </p:nvPicPr>
        <p:blipFill>
          <a:blip r:embed="rId4"/>
          <a:stretch>
            <a:fillRect/>
          </a:stretch>
        </p:blipFill>
        <p:spPr>
          <a:xfrm>
            <a:off x="6400801" y="5447366"/>
            <a:ext cx="3502819" cy="1349970"/>
          </a:xfrm>
          <a:prstGeom prst="rect">
            <a:avLst/>
          </a:prstGeom>
        </p:spPr>
      </p:pic>
      <p:sp>
        <p:nvSpPr>
          <p:cNvPr id="5" name="TextBox 4">
            <a:extLst>
              <a:ext uri="{FF2B5EF4-FFF2-40B4-BE49-F238E27FC236}">
                <a16:creationId xmlns:a16="http://schemas.microsoft.com/office/drawing/2014/main" id="{BF829298-9944-054F-B360-36C2295C7363}"/>
              </a:ext>
            </a:extLst>
          </p:cNvPr>
          <p:cNvSpPr txBox="1"/>
          <p:nvPr/>
        </p:nvSpPr>
        <p:spPr>
          <a:xfrm>
            <a:off x="1752600" y="89972"/>
            <a:ext cx="7848600" cy="369332"/>
          </a:xfrm>
          <a:prstGeom prst="rect">
            <a:avLst/>
          </a:prstGeom>
          <a:solidFill>
            <a:srgbClr val="FFFF00"/>
          </a:solidFill>
        </p:spPr>
        <p:txBody>
          <a:bodyPr wrap="square" rtlCol="0">
            <a:spAutoFit/>
          </a:bodyPr>
          <a:lstStyle/>
          <a:p>
            <a:r>
              <a:rPr lang="en-US" dirty="0"/>
              <a:t>FEW NEXUS and environmental issues of globalisation : </a:t>
            </a:r>
            <a:r>
              <a:rPr lang="en-US" b="1" dirty="0"/>
              <a:t>Synoptic links</a:t>
            </a:r>
          </a:p>
        </p:txBody>
      </p:sp>
    </p:spTree>
    <p:extLst>
      <p:ext uri="{BB962C8B-B14F-4D97-AF65-F5344CB8AC3E}">
        <p14:creationId xmlns:p14="http://schemas.microsoft.com/office/powerpoint/2010/main" val="2683984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CCA32-7F1F-3F44-8C40-385611AB109E}"/>
              </a:ext>
            </a:extLst>
          </p:cNvPr>
          <p:cNvSpPr>
            <a:spLocks noGrp="1"/>
          </p:cNvSpPr>
          <p:nvPr>
            <p:ph type="title"/>
          </p:nvPr>
        </p:nvSpPr>
        <p:spPr/>
        <p:txBody>
          <a:bodyPr/>
          <a:lstStyle/>
          <a:p>
            <a:r>
              <a:rPr lang="en-US" dirty="0">
                <a:latin typeface="dearJoe 5 CASUAL PRO" panose="02000000000000000000" pitchFamily="2" charset="0"/>
              </a:rPr>
              <a:t>Possibilities: Ice Stupas </a:t>
            </a:r>
          </a:p>
        </p:txBody>
      </p:sp>
      <p:pic>
        <p:nvPicPr>
          <p:cNvPr id="9" name="Content Placeholder 8">
            <a:hlinkClick r:id="rId2"/>
            <a:extLst>
              <a:ext uri="{FF2B5EF4-FFF2-40B4-BE49-F238E27FC236}">
                <a16:creationId xmlns:a16="http://schemas.microsoft.com/office/drawing/2014/main" id="{95D90ECF-C756-5543-8219-2EB85E571C8F}"/>
              </a:ext>
            </a:extLst>
          </p:cNvPr>
          <p:cNvPicPr>
            <a:picLocks noGrp="1" noChangeAspect="1"/>
          </p:cNvPicPr>
          <p:nvPr>
            <p:ph idx="1"/>
          </p:nvPr>
        </p:nvPicPr>
        <p:blipFill>
          <a:blip r:embed="rId3"/>
          <a:stretch>
            <a:fillRect/>
          </a:stretch>
        </p:blipFill>
        <p:spPr>
          <a:xfrm>
            <a:off x="0" y="1875354"/>
            <a:ext cx="6832600" cy="3797300"/>
          </a:xfrm>
        </p:spPr>
      </p:pic>
      <p:sp>
        <p:nvSpPr>
          <p:cNvPr id="10" name="Rectangle 9">
            <a:extLst>
              <a:ext uri="{FF2B5EF4-FFF2-40B4-BE49-F238E27FC236}">
                <a16:creationId xmlns:a16="http://schemas.microsoft.com/office/drawing/2014/main" id="{DF4FC7CB-291E-524D-8DCA-AECD83A148F2}"/>
              </a:ext>
            </a:extLst>
          </p:cNvPr>
          <p:cNvSpPr/>
          <p:nvPr/>
        </p:nvSpPr>
        <p:spPr>
          <a:xfrm>
            <a:off x="1524672" y="5767136"/>
            <a:ext cx="4825488" cy="369332"/>
          </a:xfrm>
          <a:prstGeom prst="rect">
            <a:avLst/>
          </a:prstGeom>
        </p:spPr>
        <p:txBody>
          <a:bodyPr wrap="none">
            <a:spAutoFit/>
          </a:bodyPr>
          <a:lstStyle/>
          <a:p>
            <a:r>
              <a:rPr lang="en-US" dirty="0">
                <a:hlinkClick r:id="rId4"/>
              </a:rPr>
              <a:t>https://</a:t>
            </a:r>
            <a:r>
              <a:rPr lang="en-US" dirty="0" err="1">
                <a:hlinkClick r:id="rId4"/>
              </a:rPr>
              <a:t>www.youtube.com</a:t>
            </a:r>
            <a:r>
              <a:rPr lang="en-US" dirty="0">
                <a:hlinkClick r:id="rId4"/>
              </a:rPr>
              <a:t>/</a:t>
            </a:r>
            <a:r>
              <a:rPr lang="en-US" dirty="0" err="1">
                <a:hlinkClick r:id="rId4"/>
              </a:rPr>
              <a:t>watch?v</a:t>
            </a:r>
            <a:r>
              <a:rPr lang="en-US" dirty="0">
                <a:hlinkClick r:id="rId4"/>
              </a:rPr>
              <a:t>=2xuBvI98-n4</a:t>
            </a:r>
            <a:endParaRPr lang="en-US" dirty="0"/>
          </a:p>
        </p:txBody>
      </p:sp>
      <p:sp>
        <p:nvSpPr>
          <p:cNvPr id="11" name="Rectangle 10">
            <a:extLst>
              <a:ext uri="{FF2B5EF4-FFF2-40B4-BE49-F238E27FC236}">
                <a16:creationId xmlns:a16="http://schemas.microsoft.com/office/drawing/2014/main" id="{63DDF51A-FF48-694C-9BA2-0F66A3311DD0}"/>
              </a:ext>
            </a:extLst>
          </p:cNvPr>
          <p:cNvSpPr/>
          <p:nvPr/>
        </p:nvSpPr>
        <p:spPr>
          <a:xfrm>
            <a:off x="1054308" y="1229023"/>
            <a:ext cx="11137691" cy="646331"/>
          </a:xfrm>
          <a:prstGeom prst="rect">
            <a:avLst/>
          </a:prstGeom>
        </p:spPr>
        <p:txBody>
          <a:bodyPr wrap="square">
            <a:spAutoFit/>
          </a:bodyPr>
          <a:lstStyle/>
          <a:p>
            <a:r>
              <a:rPr lang="en-US" b="0" i="0" u="none" strike="noStrike" dirty="0">
                <a:solidFill>
                  <a:srgbClr val="111111"/>
                </a:solidFill>
                <a:effectLst/>
                <a:latin typeface="Roboto"/>
              </a:rPr>
              <a:t>Meet the engineers who build glaciers from scratch to help isolated villages in </a:t>
            </a:r>
            <a:r>
              <a:rPr lang="en-US" b="0" i="0" u="none" strike="noStrike" dirty="0" err="1">
                <a:solidFill>
                  <a:srgbClr val="111111"/>
                </a:solidFill>
                <a:effectLst/>
                <a:latin typeface="Roboto"/>
              </a:rPr>
              <a:t>Ladakh</a:t>
            </a:r>
            <a:r>
              <a:rPr lang="en-US" b="0" i="0" u="none" strike="noStrike" dirty="0">
                <a:solidFill>
                  <a:srgbClr val="111111"/>
                </a:solidFill>
                <a:effectLst/>
                <a:latin typeface="Roboto"/>
              </a:rPr>
              <a:t>, the northern most province of India. </a:t>
            </a:r>
            <a:endParaRPr lang="en-US" dirty="0"/>
          </a:p>
        </p:txBody>
      </p:sp>
      <p:pic>
        <p:nvPicPr>
          <p:cNvPr id="13" name="Picture 12">
            <a:hlinkClick r:id="rId5"/>
            <a:extLst>
              <a:ext uri="{FF2B5EF4-FFF2-40B4-BE49-F238E27FC236}">
                <a16:creationId xmlns:a16="http://schemas.microsoft.com/office/drawing/2014/main" id="{D8918642-3366-3A40-936C-6A9030ED0C63}"/>
              </a:ext>
            </a:extLst>
          </p:cNvPr>
          <p:cNvPicPr>
            <a:picLocks noChangeAspect="1"/>
          </p:cNvPicPr>
          <p:nvPr/>
        </p:nvPicPr>
        <p:blipFill>
          <a:blip r:embed="rId6"/>
          <a:stretch>
            <a:fillRect/>
          </a:stretch>
        </p:blipFill>
        <p:spPr>
          <a:xfrm>
            <a:off x="6939484" y="2315590"/>
            <a:ext cx="4977696" cy="2728737"/>
          </a:xfrm>
          <a:prstGeom prst="rect">
            <a:avLst/>
          </a:prstGeom>
        </p:spPr>
      </p:pic>
      <p:pic>
        <p:nvPicPr>
          <p:cNvPr id="7" name="Picture 6">
            <a:extLst>
              <a:ext uri="{FF2B5EF4-FFF2-40B4-BE49-F238E27FC236}">
                <a16:creationId xmlns:a16="http://schemas.microsoft.com/office/drawing/2014/main" id="{F036296B-474C-8245-8E30-D99A301C1180}"/>
              </a:ext>
            </a:extLst>
          </p:cNvPr>
          <p:cNvPicPr>
            <a:picLocks noChangeAspect="1"/>
          </p:cNvPicPr>
          <p:nvPr/>
        </p:nvPicPr>
        <p:blipFill>
          <a:blip r:embed="rId7"/>
          <a:stretch>
            <a:fillRect/>
          </a:stretch>
        </p:blipFill>
        <p:spPr>
          <a:xfrm>
            <a:off x="10862052" y="142124"/>
            <a:ext cx="983496" cy="1054700"/>
          </a:xfrm>
          <a:prstGeom prst="rect">
            <a:avLst/>
          </a:prstGeom>
        </p:spPr>
      </p:pic>
    </p:spTree>
    <p:extLst>
      <p:ext uri="{BB962C8B-B14F-4D97-AF65-F5344CB8AC3E}">
        <p14:creationId xmlns:p14="http://schemas.microsoft.com/office/powerpoint/2010/main" val="4099231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CF54D-6BD8-2C43-95D1-958F7FD2BAD8}"/>
              </a:ext>
            </a:extLst>
          </p:cNvPr>
          <p:cNvSpPr>
            <a:spLocks noGrp="1"/>
          </p:cNvSpPr>
          <p:nvPr>
            <p:ph type="title"/>
          </p:nvPr>
        </p:nvSpPr>
        <p:spPr/>
        <p:txBody>
          <a:bodyPr/>
          <a:lstStyle/>
          <a:p>
            <a:r>
              <a:rPr lang="en-US" dirty="0"/>
              <a:t>Water security </a:t>
            </a:r>
          </a:p>
        </p:txBody>
      </p:sp>
      <p:sp>
        <p:nvSpPr>
          <p:cNvPr id="3" name="Content Placeholder 2">
            <a:extLst>
              <a:ext uri="{FF2B5EF4-FFF2-40B4-BE49-F238E27FC236}">
                <a16:creationId xmlns:a16="http://schemas.microsoft.com/office/drawing/2014/main" id="{67700925-B306-BD42-AB9D-496C8D10FF2C}"/>
              </a:ext>
            </a:extLst>
          </p:cNvPr>
          <p:cNvSpPr>
            <a:spLocks noGrp="1"/>
          </p:cNvSpPr>
          <p:nvPr>
            <p:ph idx="1"/>
          </p:nvPr>
        </p:nvSpPr>
        <p:spPr/>
        <p:txBody>
          <a:bodyPr/>
          <a:lstStyle/>
          <a:p>
            <a:r>
              <a:rPr lang="en-US" dirty="0"/>
              <a:t>For more reading  on increasing water security (i.e. desalinization, water transfer schemes and fog harvesting) use Kognity 3.2.2</a:t>
            </a:r>
          </a:p>
        </p:txBody>
      </p:sp>
      <p:pic>
        <p:nvPicPr>
          <p:cNvPr id="4" name="Picture 3">
            <a:extLst>
              <a:ext uri="{FF2B5EF4-FFF2-40B4-BE49-F238E27FC236}">
                <a16:creationId xmlns:a16="http://schemas.microsoft.com/office/drawing/2014/main" id="{35E04A5B-DAF1-3E4F-81C7-A4B7CB68DDE4}"/>
              </a:ext>
            </a:extLst>
          </p:cNvPr>
          <p:cNvPicPr>
            <a:picLocks noChangeAspect="1"/>
          </p:cNvPicPr>
          <p:nvPr/>
        </p:nvPicPr>
        <p:blipFill>
          <a:blip r:embed="rId2"/>
          <a:stretch>
            <a:fillRect/>
          </a:stretch>
        </p:blipFill>
        <p:spPr>
          <a:xfrm>
            <a:off x="10579793" y="195052"/>
            <a:ext cx="1387654" cy="1488118"/>
          </a:xfrm>
          <a:prstGeom prst="rect">
            <a:avLst/>
          </a:prstGeom>
        </p:spPr>
      </p:pic>
    </p:spTree>
    <p:extLst>
      <p:ext uri="{BB962C8B-B14F-4D97-AF65-F5344CB8AC3E}">
        <p14:creationId xmlns:p14="http://schemas.microsoft.com/office/powerpoint/2010/main" val="274501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904D0-7B1A-8F48-A538-1CD77D7C7099}"/>
              </a:ext>
            </a:extLst>
          </p:cNvPr>
          <p:cNvSpPr>
            <a:spLocks noGrp="1"/>
          </p:cNvSpPr>
          <p:nvPr>
            <p:ph type="title"/>
          </p:nvPr>
        </p:nvSpPr>
        <p:spPr/>
        <p:txBody>
          <a:bodyPr/>
          <a:lstStyle/>
          <a:p>
            <a:r>
              <a:rPr lang="en-US" dirty="0">
                <a:latin typeface="dearJoe 5 CASUAL PRO" panose="02000000000000000000" pitchFamily="2" charset="0"/>
              </a:rPr>
              <a:t>Food security </a:t>
            </a:r>
          </a:p>
        </p:txBody>
      </p:sp>
      <p:pic>
        <p:nvPicPr>
          <p:cNvPr id="5" name="Content Placeholder 4">
            <a:extLst>
              <a:ext uri="{FF2B5EF4-FFF2-40B4-BE49-F238E27FC236}">
                <a16:creationId xmlns:a16="http://schemas.microsoft.com/office/drawing/2014/main" id="{0DB0ECC0-78BB-AE4D-AF6A-2110293E1372}"/>
              </a:ext>
            </a:extLst>
          </p:cNvPr>
          <p:cNvPicPr>
            <a:picLocks noGrp="1" noChangeAspect="1"/>
          </p:cNvPicPr>
          <p:nvPr>
            <p:ph idx="1"/>
          </p:nvPr>
        </p:nvPicPr>
        <p:blipFill>
          <a:blip r:embed="rId2"/>
          <a:stretch>
            <a:fillRect/>
          </a:stretch>
        </p:blipFill>
        <p:spPr>
          <a:xfrm>
            <a:off x="3912434" y="596430"/>
            <a:ext cx="8437382" cy="5486691"/>
          </a:xfrm>
        </p:spPr>
      </p:pic>
      <p:sp>
        <p:nvSpPr>
          <p:cNvPr id="6" name="TextBox 5">
            <a:extLst>
              <a:ext uri="{FF2B5EF4-FFF2-40B4-BE49-F238E27FC236}">
                <a16:creationId xmlns:a16="http://schemas.microsoft.com/office/drawing/2014/main" id="{79698C31-C796-A34F-8F9E-461A5C625C6C}"/>
              </a:ext>
            </a:extLst>
          </p:cNvPr>
          <p:cNvSpPr txBox="1"/>
          <p:nvPr/>
        </p:nvSpPr>
        <p:spPr>
          <a:xfrm>
            <a:off x="1079292" y="1690688"/>
            <a:ext cx="4167265" cy="1477328"/>
          </a:xfrm>
          <a:prstGeom prst="rect">
            <a:avLst/>
          </a:prstGeom>
          <a:noFill/>
        </p:spPr>
        <p:txBody>
          <a:bodyPr wrap="square" rtlCol="0">
            <a:spAutoFit/>
          </a:bodyPr>
          <a:lstStyle/>
          <a:p>
            <a:r>
              <a:rPr lang="en-US" dirty="0"/>
              <a:t>Because of rising temperatures India’s agricultural productivity could fall by 35 to 40% by 2080. </a:t>
            </a:r>
          </a:p>
          <a:p>
            <a:r>
              <a:rPr lang="en-US" dirty="0"/>
              <a:t>Insecurity problems will be felt the most amongst the poorest communities. </a:t>
            </a:r>
          </a:p>
        </p:txBody>
      </p:sp>
      <p:pic>
        <p:nvPicPr>
          <p:cNvPr id="3" name="Picture 2">
            <a:extLst>
              <a:ext uri="{FF2B5EF4-FFF2-40B4-BE49-F238E27FC236}">
                <a16:creationId xmlns:a16="http://schemas.microsoft.com/office/drawing/2014/main" id="{8836D00D-56C1-A04B-98CB-B556366B7D04}"/>
              </a:ext>
            </a:extLst>
          </p:cNvPr>
          <p:cNvPicPr>
            <a:picLocks noChangeAspect="1"/>
          </p:cNvPicPr>
          <p:nvPr/>
        </p:nvPicPr>
        <p:blipFill>
          <a:blip r:embed="rId3"/>
          <a:stretch>
            <a:fillRect/>
          </a:stretch>
        </p:blipFill>
        <p:spPr>
          <a:xfrm>
            <a:off x="1553737" y="3689985"/>
            <a:ext cx="2438400" cy="2400300"/>
          </a:xfrm>
          <a:prstGeom prst="rect">
            <a:avLst/>
          </a:prstGeom>
        </p:spPr>
      </p:pic>
    </p:spTree>
    <p:extLst>
      <p:ext uri="{BB962C8B-B14F-4D97-AF65-F5344CB8AC3E}">
        <p14:creationId xmlns:p14="http://schemas.microsoft.com/office/powerpoint/2010/main" val="4200827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8CE19-D202-A640-8FEC-F9490C5977D2}"/>
              </a:ext>
            </a:extLst>
          </p:cNvPr>
          <p:cNvSpPr>
            <a:spLocks noGrp="1"/>
          </p:cNvSpPr>
          <p:nvPr>
            <p:ph type="title"/>
          </p:nvPr>
        </p:nvSpPr>
        <p:spPr/>
        <p:txBody>
          <a:bodyPr/>
          <a:lstStyle/>
          <a:p>
            <a:r>
              <a:rPr lang="en-US" dirty="0">
                <a:latin typeface="dearJoe 5 CASUAL PRO" panose="02000000000000000000" pitchFamily="2" charset="0"/>
              </a:rPr>
              <a:t>Possibilities: The Green Revolution </a:t>
            </a:r>
          </a:p>
        </p:txBody>
      </p:sp>
      <p:sp>
        <p:nvSpPr>
          <p:cNvPr id="3" name="Content Placeholder 2">
            <a:extLst>
              <a:ext uri="{FF2B5EF4-FFF2-40B4-BE49-F238E27FC236}">
                <a16:creationId xmlns:a16="http://schemas.microsoft.com/office/drawing/2014/main" id="{0556700A-D949-D94A-8D97-521D79F80CFA}"/>
              </a:ext>
            </a:extLst>
          </p:cNvPr>
          <p:cNvSpPr>
            <a:spLocks noGrp="1"/>
          </p:cNvSpPr>
          <p:nvPr>
            <p:ph idx="1"/>
          </p:nvPr>
        </p:nvSpPr>
        <p:spPr>
          <a:xfrm>
            <a:off x="423367" y="1332732"/>
            <a:ext cx="10515600" cy="4351338"/>
          </a:xfrm>
        </p:spPr>
        <p:txBody>
          <a:bodyPr/>
          <a:lstStyle/>
          <a:p>
            <a:r>
              <a:rPr lang="en-US" dirty="0"/>
              <a:t>Between the 1940s and 1970s there was a series of technological breakthroughs and transfers that were the result of years of research and development. Most of the initiatives that were introduced began in the late 1960s in poorer, densely-populated parts of the world. </a:t>
            </a:r>
          </a:p>
          <a:p>
            <a:r>
              <a:rPr lang="en-US" b="1" dirty="0"/>
              <a:t>The Green Revolution</a:t>
            </a:r>
            <a:r>
              <a:rPr lang="en-US" dirty="0"/>
              <a:t> spread modern agricultural technologies around the world, changed the amount of food that could be produced, improved food security and, in some cases, turned previously-food-scarce countries into exporters of staple crops.</a:t>
            </a:r>
          </a:p>
          <a:p>
            <a:endParaRPr lang="en-US" dirty="0"/>
          </a:p>
        </p:txBody>
      </p:sp>
      <p:pic>
        <p:nvPicPr>
          <p:cNvPr id="5" name="Picture 4">
            <a:extLst>
              <a:ext uri="{FF2B5EF4-FFF2-40B4-BE49-F238E27FC236}">
                <a16:creationId xmlns:a16="http://schemas.microsoft.com/office/drawing/2014/main" id="{64691DA3-6771-944B-918B-659DF01DECCA}"/>
              </a:ext>
            </a:extLst>
          </p:cNvPr>
          <p:cNvPicPr>
            <a:picLocks noChangeAspect="1"/>
          </p:cNvPicPr>
          <p:nvPr/>
        </p:nvPicPr>
        <p:blipFill>
          <a:blip r:embed="rId2"/>
          <a:stretch>
            <a:fillRect/>
          </a:stretch>
        </p:blipFill>
        <p:spPr>
          <a:xfrm>
            <a:off x="8139658" y="4649486"/>
            <a:ext cx="3413905" cy="2002191"/>
          </a:xfrm>
          <a:prstGeom prst="rect">
            <a:avLst/>
          </a:prstGeom>
        </p:spPr>
      </p:pic>
      <p:pic>
        <p:nvPicPr>
          <p:cNvPr id="6" name="Picture 5">
            <a:extLst>
              <a:ext uri="{FF2B5EF4-FFF2-40B4-BE49-F238E27FC236}">
                <a16:creationId xmlns:a16="http://schemas.microsoft.com/office/drawing/2014/main" id="{C64ED137-A9B2-054F-AA06-2725CA61DEB5}"/>
              </a:ext>
            </a:extLst>
          </p:cNvPr>
          <p:cNvPicPr>
            <a:picLocks noChangeAspect="1"/>
          </p:cNvPicPr>
          <p:nvPr/>
        </p:nvPicPr>
        <p:blipFill>
          <a:blip r:embed="rId3"/>
          <a:stretch>
            <a:fillRect/>
          </a:stretch>
        </p:blipFill>
        <p:spPr>
          <a:xfrm>
            <a:off x="1759033" y="4804868"/>
            <a:ext cx="1463669" cy="1440799"/>
          </a:xfrm>
          <a:prstGeom prst="rect">
            <a:avLst/>
          </a:prstGeom>
        </p:spPr>
      </p:pic>
    </p:spTree>
    <p:extLst>
      <p:ext uri="{BB962C8B-B14F-4D97-AF65-F5344CB8AC3E}">
        <p14:creationId xmlns:p14="http://schemas.microsoft.com/office/powerpoint/2010/main" val="2194529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E1DAB-64A4-C44E-A6F1-9D50B7E255E4}"/>
              </a:ext>
            </a:extLst>
          </p:cNvPr>
          <p:cNvSpPr>
            <a:spLocks noGrp="1"/>
          </p:cNvSpPr>
          <p:nvPr>
            <p:ph type="title"/>
          </p:nvPr>
        </p:nvSpPr>
        <p:spPr/>
        <p:txBody>
          <a:bodyPr/>
          <a:lstStyle/>
          <a:p>
            <a:r>
              <a:rPr lang="en-US" dirty="0">
                <a:latin typeface="dearJoe 5 CASUAL PRO" panose="02000000000000000000" pitchFamily="2" charset="0"/>
              </a:rPr>
              <a:t>Possibilities: The Green Revolution </a:t>
            </a:r>
            <a:endParaRPr lang="en-US" dirty="0"/>
          </a:p>
        </p:txBody>
      </p:sp>
      <p:sp>
        <p:nvSpPr>
          <p:cNvPr id="3" name="Content Placeholder 2">
            <a:extLst>
              <a:ext uri="{FF2B5EF4-FFF2-40B4-BE49-F238E27FC236}">
                <a16:creationId xmlns:a16="http://schemas.microsoft.com/office/drawing/2014/main" id="{EA593865-6BC5-4F44-9E34-62EAE50E5C9A}"/>
              </a:ext>
            </a:extLst>
          </p:cNvPr>
          <p:cNvSpPr>
            <a:spLocks noGrp="1"/>
          </p:cNvSpPr>
          <p:nvPr>
            <p:ph idx="1"/>
          </p:nvPr>
        </p:nvSpPr>
        <p:spPr/>
        <p:txBody>
          <a:bodyPr>
            <a:normAutofit fontScale="70000" lnSpcReduction="20000"/>
          </a:bodyPr>
          <a:lstStyle/>
          <a:p>
            <a:pPr marL="0" indent="0">
              <a:buNone/>
            </a:pPr>
            <a:r>
              <a:rPr lang="en-US" b="1" dirty="0"/>
              <a:t>Technology</a:t>
            </a:r>
            <a:endParaRPr lang="en-US" dirty="0"/>
          </a:p>
          <a:p>
            <a:pPr marL="0" indent="0">
              <a:buNone/>
            </a:pPr>
            <a:r>
              <a:rPr lang="en-US" dirty="0"/>
              <a:t>Modern irrigation techniques, pesticides and the cultivation of high-yielding varieties of cereal crops were the three main technological breakthroughs of the Green Revolution.  The advent of diesel and electric motors led for the first time to systems that could pump groundwater out of major aquifers faster than it was recharged, which, though providing much water for irrigation, can lead to problems such as the permanent loss of aquifer capacity, worse water quality and ground subsistence. </a:t>
            </a:r>
          </a:p>
          <a:p>
            <a:pPr marL="0" indent="0">
              <a:buNone/>
            </a:pPr>
            <a:r>
              <a:rPr lang="en-US" dirty="0"/>
              <a:t>Pesticides are chemicals that prevent, destroy or repel pests such as insects, plant pathogens, weeds, roundworms and microbes. In some cases pesticides are designed to remove </a:t>
            </a:r>
            <a:r>
              <a:rPr lang="en-US" dirty="0" err="1"/>
              <a:t>molluscs</a:t>
            </a:r>
            <a:r>
              <a:rPr lang="en-US" dirty="0"/>
              <a:t>, and most have been proven to have a damaging effect on other animals and humans. Despite these drawbacks, both heavy aquifer and pesticide use persist because of the benefit to food stability.</a:t>
            </a:r>
          </a:p>
          <a:p>
            <a:pPr marL="0" indent="0">
              <a:buNone/>
            </a:pPr>
            <a:r>
              <a:rPr lang="en-US" b="1" dirty="0"/>
              <a:t>Increased Yield</a:t>
            </a:r>
            <a:endParaRPr lang="en-US" dirty="0"/>
          </a:p>
          <a:p>
            <a:pPr marL="0" indent="0">
              <a:buNone/>
            </a:pPr>
            <a:r>
              <a:rPr lang="en-US" dirty="0"/>
              <a:t>Between the early 1960s and the mid 1980s the production of cereal crops more than doubled in developing countries. The introduction of a high-yield dwarf rice variety called IR-8 increased the annual production of rice in the Philippines from 3.7 to 7.7 million </a:t>
            </a:r>
            <a:r>
              <a:rPr lang="en-US" dirty="0" err="1"/>
              <a:t>tonnes</a:t>
            </a:r>
            <a:r>
              <a:rPr lang="en-US" dirty="0"/>
              <a:t> in two decades, making the country a rice exporter for the first time in its history.</a:t>
            </a:r>
          </a:p>
          <a:p>
            <a:pPr marL="0" indent="0">
              <a:buNone/>
            </a:pPr>
            <a:endParaRPr lang="en-US" dirty="0"/>
          </a:p>
        </p:txBody>
      </p:sp>
      <p:sp>
        <p:nvSpPr>
          <p:cNvPr id="4" name="Rectangle 3">
            <a:extLst>
              <a:ext uri="{FF2B5EF4-FFF2-40B4-BE49-F238E27FC236}">
                <a16:creationId xmlns:a16="http://schemas.microsoft.com/office/drawing/2014/main" id="{AB7ED63E-20F1-0A40-9F3E-147DAD8E4933}"/>
              </a:ext>
            </a:extLst>
          </p:cNvPr>
          <p:cNvSpPr/>
          <p:nvPr/>
        </p:nvSpPr>
        <p:spPr>
          <a:xfrm>
            <a:off x="3237875" y="6176963"/>
            <a:ext cx="5216578" cy="369332"/>
          </a:xfrm>
          <a:prstGeom prst="rect">
            <a:avLst/>
          </a:prstGeom>
        </p:spPr>
        <p:txBody>
          <a:bodyPr wrap="square">
            <a:spAutoFit/>
          </a:bodyPr>
          <a:lstStyle/>
          <a:p>
            <a:r>
              <a:rPr lang="en-US" dirty="0">
                <a:hlinkClick r:id="rId2"/>
              </a:rPr>
              <a:t>https://www.youtube.com/watch?v=gIdMMwTTklc</a:t>
            </a:r>
            <a:endParaRPr lang="en-US" dirty="0"/>
          </a:p>
        </p:txBody>
      </p:sp>
      <p:pic>
        <p:nvPicPr>
          <p:cNvPr id="6" name="Picture 5">
            <a:extLst>
              <a:ext uri="{FF2B5EF4-FFF2-40B4-BE49-F238E27FC236}">
                <a16:creationId xmlns:a16="http://schemas.microsoft.com/office/drawing/2014/main" id="{DA7FED33-945E-2C41-9DDF-11F70326EFE3}"/>
              </a:ext>
            </a:extLst>
          </p:cNvPr>
          <p:cNvPicPr>
            <a:picLocks noChangeAspect="1"/>
          </p:cNvPicPr>
          <p:nvPr/>
        </p:nvPicPr>
        <p:blipFill>
          <a:blip r:embed="rId3"/>
          <a:stretch>
            <a:fillRect/>
          </a:stretch>
        </p:blipFill>
        <p:spPr>
          <a:xfrm>
            <a:off x="9204544" y="179166"/>
            <a:ext cx="2487784" cy="1848798"/>
          </a:xfrm>
          <a:prstGeom prst="rect">
            <a:avLst/>
          </a:prstGeom>
        </p:spPr>
      </p:pic>
      <p:sp>
        <p:nvSpPr>
          <p:cNvPr id="7" name="TextBox 6">
            <a:extLst>
              <a:ext uri="{FF2B5EF4-FFF2-40B4-BE49-F238E27FC236}">
                <a16:creationId xmlns:a16="http://schemas.microsoft.com/office/drawing/2014/main" id="{A680C471-4532-C349-BA21-36E1BD9D593A}"/>
              </a:ext>
            </a:extLst>
          </p:cNvPr>
          <p:cNvSpPr txBox="1"/>
          <p:nvPr/>
        </p:nvSpPr>
        <p:spPr>
          <a:xfrm>
            <a:off x="299803" y="6176963"/>
            <a:ext cx="2938072" cy="369332"/>
          </a:xfrm>
          <a:prstGeom prst="rect">
            <a:avLst/>
          </a:prstGeom>
          <a:noFill/>
        </p:spPr>
        <p:txBody>
          <a:bodyPr wrap="square" rtlCol="0">
            <a:spAutoFit/>
          </a:bodyPr>
          <a:lstStyle/>
          <a:p>
            <a:r>
              <a:rPr lang="en-US" b="1" dirty="0"/>
              <a:t>Evaluation and link to nexus:</a:t>
            </a:r>
          </a:p>
        </p:txBody>
      </p:sp>
    </p:spTree>
    <p:extLst>
      <p:ext uri="{BB962C8B-B14F-4D97-AF65-F5344CB8AC3E}">
        <p14:creationId xmlns:p14="http://schemas.microsoft.com/office/powerpoint/2010/main" val="3635332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A8F93-5F0A-0C42-88B9-DFF9392797E9}"/>
              </a:ext>
            </a:extLst>
          </p:cNvPr>
          <p:cNvSpPr>
            <a:spLocks noGrp="1"/>
          </p:cNvSpPr>
          <p:nvPr>
            <p:ph type="title"/>
          </p:nvPr>
        </p:nvSpPr>
        <p:spPr/>
        <p:txBody>
          <a:bodyPr/>
          <a:lstStyle/>
          <a:p>
            <a:r>
              <a:rPr lang="en-US" dirty="0"/>
              <a:t>Food security </a:t>
            </a:r>
          </a:p>
        </p:txBody>
      </p:sp>
      <p:sp>
        <p:nvSpPr>
          <p:cNvPr id="3" name="Content Placeholder 2">
            <a:extLst>
              <a:ext uri="{FF2B5EF4-FFF2-40B4-BE49-F238E27FC236}">
                <a16:creationId xmlns:a16="http://schemas.microsoft.com/office/drawing/2014/main" id="{CF6A1429-9C7C-7C4B-942E-A347E6691DCB}"/>
              </a:ext>
            </a:extLst>
          </p:cNvPr>
          <p:cNvSpPr>
            <a:spLocks noGrp="1"/>
          </p:cNvSpPr>
          <p:nvPr>
            <p:ph idx="1"/>
          </p:nvPr>
        </p:nvSpPr>
        <p:spPr/>
        <p:txBody>
          <a:bodyPr/>
          <a:lstStyle/>
          <a:p>
            <a:r>
              <a:rPr lang="en-US" dirty="0"/>
              <a:t>For more reading  on increasing food  (i.e. solar irrigation) use Kognity 3.2.5</a:t>
            </a:r>
          </a:p>
          <a:p>
            <a:endParaRPr lang="en-US" dirty="0"/>
          </a:p>
        </p:txBody>
      </p:sp>
      <p:pic>
        <p:nvPicPr>
          <p:cNvPr id="4" name="Picture 3">
            <a:extLst>
              <a:ext uri="{FF2B5EF4-FFF2-40B4-BE49-F238E27FC236}">
                <a16:creationId xmlns:a16="http://schemas.microsoft.com/office/drawing/2014/main" id="{F9BDDA63-96A6-DC43-B212-6000A4A3B9A0}"/>
              </a:ext>
            </a:extLst>
          </p:cNvPr>
          <p:cNvPicPr>
            <a:picLocks noChangeAspect="1"/>
          </p:cNvPicPr>
          <p:nvPr/>
        </p:nvPicPr>
        <p:blipFill>
          <a:blip r:embed="rId2"/>
          <a:stretch>
            <a:fillRect/>
          </a:stretch>
        </p:blipFill>
        <p:spPr>
          <a:xfrm>
            <a:off x="1553737" y="3689985"/>
            <a:ext cx="2438400" cy="2400300"/>
          </a:xfrm>
          <a:prstGeom prst="rect">
            <a:avLst/>
          </a:prstGeom>
        </p:spPr>
      </p:pic>
    </p:spTree>
    <p:extLst>
      <p:ext uri="{BB962C8B-B14F-4D97-AF65-F5344CB8AC3E}">
        <p14:creationId xmlns:p14="http://schemas.microsoft.com/office/powerpoint/2010/main" val="46387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C73D1-C15B-EA4E-9B81-7427C2A6B965}"/>
              </a:ext>
            </a:extLst>
          </p:cNvPr>
          <p:cNvSpPr>
            <a:spLocks noGrp="1"/>
          </p:cNvSpPr>
          <p:nvPr>
            <p:ph type="title"/>
          </p:nvPr>
        </p:nvSpPr>
        <p:spPr/>
        <p:txBody>
          <a:bodyPr/>
          <a:lstStyle/>
          <a:p>
            <a:r>
              <a:rPr lang="en-US" dirty="0">
                <a:latin typeface="dearJoe 5 CASUAL PRO" panose="02000000000000000000" pitchFamily="2" charset="0"/>
              </a:rPr>
              <a:t>Energy security India</a:t>
            </a:r>
          </a:p>
        </p:txBody>
      </p:sp>
      <p:sp>
        <p:nvSpPr>
          <p:cNvPr id="3" name="Content Placeholder 2">
            <a:extLst>
              <a:ext uri="{FF2B5EF4-FFF2-40B4-BE49-F238E27FC236}">
                <a16:creationId xmlns:a16="http://schemas.microsoft.com/office/drawing/2014/main" id="{B639E389-B78C-ED4A-AB4F-72A6B84A40AE}"/>
              </a:ext>
            </a:extLst>
          </p:cNvPr>
          <p:cNvSpPr>
            <a:spLocks noGrp="1"/>
          </p:cNvSpPr>
          <p:nvPr>
            <p:ph idx="1"/>
          </p:nvPr>
        </p:nvSpPr>
        <p:spPr/>
        <p:txBody>
          <a:bodyPr>
            <a:normAutofit fontScale="77500" lnSpcReduction="20000"/>
          </a:bodyPr>
          <a:lstStyle/>
          <a:p>
            <a:r>
              <a:rPr lang="en-US" b="1" dirty="0"/>
              <a:t>India’s critical need for power</a:t>
            </a:r>
            <a:br>
              <a:rPr lang="en-US" b="1" dirty="0"/>
            </a:br>
            <a:br>
              <a:rPr lang="en-US" dirty="0"/>
            </a:br>
            <a:r>
              <a:rPr lang="en-US" dirty="0"/>
              <a:t>Severe power shortage is one of the greatest obstacles to India’s development. Over 40 percent of the country’s people -- most living in the rural areas -- do not have access to electricity and one-third of Indian businesses cite expensive and unreliable power as one of their main business constraints.</a:t>
            </a:r>
            <a:br>
              <a:rPr lang="en-US" dirty="0"/>
            </a:br>
            <a:br>
              <a:rPr lang="en-US" dirty="0"/>
            </a:br>
            <a:r>
              <a:rPr lang="en-US" dirty="0"/>
              <a:t>India’s energy shortfall of 10 percent (rising to 13.5 percent at peak demand) also works to keep the poor entrenched in poverty. Power shortages and disruptions prevent farmers from improving their agricultural incomes, deprive children of opportunities to study, and adversely affect the health of families in India’s tropical climate.</a:t>
            </a:r>
            <a:br>
              <a:rPr lang="en-US" dirty="0"/>
            </a:br>
            <a:br>
              <a:rPr lang="en-US" dirty="0"/>
            </a:br>
            <a:r>
              <a:rPr lang="en-US" dirty="0"/>
              <a:t>Poor electricity supply thus stifles economic growth by increasing the costs of doing business in India, reducing productivity, and hampering the development of industry and commerce which are the major creators of employment in the country.</a:t>
            </a:r>
          </a:p>
        </p:txBody>
      </p:sp>
      <p:pic>
        <p:nvPicPr>
          <p:cNvPr id="4" name="Picture 3">
            <a:extLst>
              <a:ext uri="{FF2B5EF4-FFF2-40B4-BE49-F238E27FC236}">
                <a16:creationId xmlns:a16="http://schemas.microsoft.com/office/drawing/2014/main" id="{E2BA0F7E-AAB8-B34A-9230-F185EC59CD33}"/>
              </a:ext>
            </a:extLst>
          </p:cNvPr>
          <p:cNvPicPr>
            <a:picLocks noChangeAspect="1"/>
          </p:cNvPicPr>
          <p:nvPr/>
        </p:nvPicPr>
        <p:blipFill>
          <a:blip r:embed="rId2"/>
          <a:stretch>
            <a:fillRect/>
          </a:stretch>
        </p:blipFill>
        <p:spPr>
          <a:xfrm>
            <a:off x="8958148" y="681037"/>
            <a:ext cx="1385691" cy="1308565"/>
          </a:xfrm>
          <a:prstGeom prst="rect">
            <a:avLst/>
          </a:prstGeom>
        </p:spPr>
      </p:pic>
    </p:spTree>
    <p:extLst>
      <p:ext uri="{BB962C8B-B14F-4D97-AF65-F5344CB8AC3E}">
        <p14:creationId xmlns:p14="http://schemas.microsoft.com/office/powerpoint/2010/main" val="2188594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5F14C-B946-7D47-873D-A4E99A32E478}"/>
              </a:ext>
            </a:extLst>
          </p:cNvPr>
          <p:cNvSpPr>
            <a:spLocks noGrp="1"/>
          </p:cNvSpPr>
          <p:nvPr>
            <p:ph type="title"/>
          </p:nvPr>
        </p:nvSpPr>
        <p:spPr/>
        <p:txBody>
          <a:bodyPr/>
          <a:lstStyle/>
          <a:p>
            <a:r>
              <a:rPr lang="en-US" dirty="0">
                <a:latin typeface="dearJoe 5 CASUAL PRO" panose="02000000000000000000" pitchFamily="2" charset="0"/>
              </a:rPr>
              <a:t>Hydroelectricity potential</a:t>
            </a:r>
          </a:p>
        </p:txBody>
      </p:sp>
      <p:sp>
        <p:nvSpPr>
          <p:cNvPr id="3" name="Content Placeholder 2">
            <a:extLst>
              <a:ext uri="{FF2B5EF4-FFF2-40B4-BE49-F238E27FC236}">
                <a16:creationId xmlns:a16="http://schemas.microsoft.com/office/drawing/2014/main" id="{763CDFA8-7147-634D-BD5E-C630EC8A64F8}"/>
              </a:ext>
            </a:extLst>
          </p:cNvPr>
          <p:cNvSpPr>
            <a:spLocks noGrp="1"/>
          </p:cNvSpPr>
          <p:nvPr>
            <p:ph idx="1"/>
          </p:nvPr>
        </p:nvSpPr>
        <p:spPr>
          <a:xfrm>
            <a:off x="5767614" y="2576739"/>
            <a:ext cx="5818759" cy="3623583"/>
          </a:xfrm>
        </p:spPr>
        <p:txBody>
          <a:bodyPr>
            <a:normAutofit fontScale="77500" lnSpcReduction="20000"/>
          </a:bodyPr>
          <a:lstStyle/>
          <a:p>
            <a:r>
              <a:rPr lang="en-US" dirty="0"/>
              <a:t>Out of the total power generation installed capacity in India of 1,76,990 MW (June, 2011), hydro power contributes about 21.5%.</a:t>
            </a:r>
          </a:p>
          <a:p>
            <a:r>
              <a:rPr lang="en-US" dirty="0"/>
              <a:t>India is blessed with immense amount of hydro-electric potential and ranks 5th in terms of exploitable hydro-potential on global scenario</a:t>
            </a:r>
          </a:p>
          <a:p>
            <a:endParaRPr lang="en-US" dirty="0"/>
          </a:p>
          <a:p>
            <a:pPr marL="0" indent="0">
              <a:buNone/>
            </a:pPr>
            <a:r>
              <a:rPr lang="en-US" dirty="0"/>
              <a:t>Conflict between India and Pakistan over hydro-</a:t>
            </a:r>
            <a:r>
              <a:rPr lang="en-US" dirty="0" err="1"/>
              <a:t>electiricty</a:t>
            </a:r>
            <a:r>
              <a:rPr lang="en-US" dirty="0"/>
              <a:t> in Indus Basin </a:t>
            </a:r>
            <a:r>
              <a:rPr lang="en-US" b="1" dirty="0"/>
              <a:t>(POWER)</a:t>
            </a:r>
          </a:p>
          <a:p>
            <a:r>
              <a:rPr lang="en-US" dirty="0">
                <a:hlinkClick r:id="rId2"/>
              </a:rPr>
              <a:t>https://</a:t>
            </a:r>
            <a:r>
              <a:rPr lang="en-US" dirty="0" err="1">
                <a:hlinkClick r:id="rId2"/>
              </a:rPr>
              <a:t>www.youtube.com</a:t>
            </a:r>
            <a:r>
              <a:rPr lang="en-US" dirty="0">
                <a:hlinkClick r:id="rId2"/>
              </a:rPr>
              <a:t>/</a:t>
            </a:r>
            <a:r>
              <a:rPr lang="en-US" dirty="0" err="1">
                <a:hlinkClick r:id="rId2"/>
              </a:rPr>
              <a:t>watch?time_continue</a:t>
            </a:r>
            <a:r>
              <a:rPr lang="en-US" dirty="0">
                <a:hlinkClick r:id="rId2"/>
              </a:rPr>
              <a:t>=20&amp;v=0A6sgQ7yLNk</a:t>
            </a:r>
            <a:endParaRPr lang="en-US" dirty="0"/>
          </a:p>
          <a:p>
            <a:endParaRPr lang="en-US" dirty="0"/>
          </a:p>
        </p:txBody>
      </p:sp>
      <p:pic>
        <p:nvPicPr>
          <p:cNvPr id="5" name="Picture 4">
            <a:extLst>
              <a:ext uri="{FF2B5EF4-FFF2-40B4-BE49-F238E27FC236}">
                <a16:creationId xmlns:a16="http://schemas.microsoft.com/office/drawing/2014/main" id="{97A13AF8-D160-CF4B-A4D6-4B79494AB8D9}"/>
              </a:ext>
            </a:extLst>
          </p:cNvPr>
          <p:cNvPicPr>
            <a:picLocks noChangeAspect="1"/>
          </p:cNvPicPr>
          <p:nvPr/>
        </p:nvPicPr>
        <p:blipFill>
          <a:blip r:embed="rId3"/>
          <a:stretch>
            <a:fillRect/>
          </a:stretch>
        </p:blipFill>
        <p:spPr>
          <a:xfrm>
            <a:off x="446314" y="1478189"/>
            <a:ext cx="5321300" cy="2197100"/>
          </a:xfrm>
          <a:prstGeom prst="rect">
            <a:avLst/>
          </a:prstGeom>
        </p:spPr>
      </p:pic>
    </p:spTree>
    <p:extLst>
      <p:ext uri="{BB962C8B-B14F-4D97-AF65-F5344CB8AC3E}">
        <p14:creationId xmlns:p14="http://schemas.microsoft.com/office/powerpoint/2010/main" val="9901630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472F1-8E0D-EF43-8F61-F39DCA85E467}"/>
              </a:ext>
            </a:extLst>
          </p:cNvPr>
          <p:cNvSpPr>
            <a:spLocks noGrp="1"/>
          </p:cNvSpPr>
          <p:nvPr>
            <p:ph type="title"/>
          </p:nvPr>
        </p:nvSpPr>
        <p:spPr/>
        <p:txBody>
          <a:bodyPr/>
          <a:lstStyle/>
          <a:p>
            <a:r>
              <a:rPr lang="en-US" dirty="0">
                <a:latin typeface="dearJoe 5 CASUAL PRO" panose="02000000000000000000" pitchFamily="2" charset="0"/>
              </a:rPr>
              <a:t>Wind power</a:t>
            </a:r>
          </a:p>
        </p:txBody>
      </p:sp>
      <p:sp>
        <p:nvSpPr>
          <p:cNvPr id="3" name="Content Placeholder 2">
            <a:extLst>
              <a:ext uri="{FF2B5EF4-FFF2-40B4-BE49-F238E27FC236}">
                <a16:creationId xmlns:a16="http://schemas.microsoft.com/office/drawing/2014/main" id="{001FE8E2-B1AF-8D45-91B3-CE48435D366E}"/>
              </a:ext>
            </a:extLst>
          </p:cNvPr>
          <p:cNvSpPr>
            <a:spLocks noGrp="1"/>
          </p:cNvSpPr>
          <p:nvPr>
            <p:ph idx="1"/>
          </p:nvPr>
        </p:nvSpPr>
        <p:spPr/>
        <p:txBody>
          <a:bodyPr/>
          <a:lstStyle/>
          <a:p>
            <a:r>
              <a:rPr lang="en-US" dirty="0"/>
              <a:t>Watch the video and make notes on the potential of </a:t>
            </a:r>
            <a:r>
              <a:rPr lang="en-US" dirty="0" err="1"/>
              <a:t>Muppendal</a:t>
            </a:r>
            <a:r>
              <a:rPr lang="en-US" dirty="0"/>
              <a:t> wind farm in Tamil Nadu , India</a:t>
            </a:r>
          </a:p>
        </p:txBody>
      </p:sp>
      <p:pic>
        <p:nvPicPr>
          <p:cNvPr id="5" name="Picture 4">
            <a:hlinkClick r:id="rId2"/>
            <a:extLst>
              <a:ext uri="{FF2B5EF4-FFF2-40B4-BE49-F238E27FC236}">
                <a16:creationId xmlns:a16="http://schemas.microsoft.com/office/drawing/2014/main" id="{463AD497-A380-D04F-B310-1B9BF24B802A}"/>
              </a:ext>
            </a:extLst>
          </p:cNvPr>
          <p:cNvPicPr>
            <a:picLocks noChangeAspect="1"/>
          </p:cNvPicPr>
          <p:nvPr/>
        </p:nvPicPr>
        <p:blipFill>
          <a:blip r:embed="rId3"/>
          <a:stretch>
            <a:fillRect/>
          </a:stretch>
        </p:blipFill>
        <p:spPr>
          <a:xfrm>
            <a:off x="838200" y="2930041"/>
            <a:ext cx="6424829" cy="2939113"/>
          </a:xfrm>
          <a:prstGeom prst="rect">
            <a:avLst/>
          </a:prstGeom>
        </p:spPr>
      </p:pic>
      <p:sp>
        <p:nvSpPr>
          <p:cNvPr id="4" name="Rectangle 3">
            <a:extLst>
              <a:ext uri="{FF2B5EF4-FFF2-40B4-BE49-F238E27FC236}">
                <a16:creationId xmlns:a16="http://schemas.microsoft.com/office/drawing/2014/main" id="{4E913C1A-73C3-E14B-9AC3-D8B6A86ABC6C}"/>
              </a:ext>
            </a:extLst>
          </p:cNvPr>
          <p:cNvSpPr/>
          <p:nvPr/>
        </p:nvSpPr>
        <p:spPr>
          <a:xfrm>
            <a:off x="8360228" y="3354963"/>
            <a:ext cx="3526971" cy="923330"/>
          </a:xfrm>
          <a:prstGeom prst="rect">
            <a:avLst/>
          </a:prstGeom>
        </p:spPr>
        <p:txBody>
          <a:bodyPr wrap="square">
            <a:spAutoFit/>
          </a:bodyPr>
          <a:lstStyle/>
          <a:p>
            <a:r>
              <a:rPr lang="en-US" dirty="0"/>
              <a:t>Additional/ alternative case study: Wind energy in India in the energy section </a:t>
            </a:r>
          </a:p>
        </p:txBody>
      </p:sp>
      <p:pic>
        <p:nvPicPr>
          <p:cNvPr id="6" name="Picture 5">
            <a:extLst>
              <a:ext uri="{FF2B5EF4-FFF2-40B4-BE49-F238E27FC236}">
                <a16:creationId xmlns:a16="http://schemas.microsoft.com/office/drawing/2014/main" id="{13954EB0-EE98-E742-AE58-E0A371A03BCD}"/>
              </a:ext>
            </a:extLst>
          </p:cNvPr>
          <p:cNvPicPr>
            <a:picLocks noChangeAspect="1"/>
          </p:cNvPicPr>
          <p:nvPr/>
        </p:nvPicPr>
        <p:blipFill>
          <a:blip r:embed="rId4"/>
          <a:stretch>
            <a:fillRect/>
          </a:stretch>
        </p:blipFill>
        <p:spPr>
          <a:xfrm>
            <a:off x="8634762" y="147728"/>
            <a:ext cx="1385691" cy="1308565"/>
          </a:xfrm>
          <a:prstGeom prst="rect">
            <a:avLst/>
          </a:prstGeom>
        </p:spPr>
      </p:pic>
    </p:spTree>
    <p:extLst>
      <p:ext uri="{BB962C8B-B14F-4D97-AF65-F5344CB8AC3E}">
        <p14:creationId xmlns:p14="http://schemas.microsoft.com/office/powerpoint/2010/main" val="3026854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03DFE6-AF86-F448-A4C1-9CF147BE9E1E}"/>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7F285202-3003-B846-BF14-3FAF45BD5B56}"/>
              </a:ext>
            </a:extLst>
          </p:cNvPr>
          <p:cNvSpPr>
            <a:spLocks noGrp="1"/>
          </p:cNvSpPr>
          <p:nvPr>
            <p:ph idx="1"/>
          </p:nvPr>
        </p:nvSpPr>
        <p:spPr>
          <a:xfrm>
            <a:off x="838200" y="705080"/>
            <a:ext cx="10515600" cy="5471883"/>
          </a:xfrm>
        </p:spPr>
        <p:txBody>
          <a:bodyPr>
            <a:normAutofit fontScale="92500" lnSpcReduction="20000"/>
          </a:bodyPr>
          <a:lstStyle/>
          <a:p>
            <a:pPr marL="0" indent="0">
              <a:buNone/>
            </a:pPr>
            <a:r>
              <a:rPr lang="en-US" dirty="0">
                <a:latin typeface="dearJoe 5 CASUAL PRO" panose="02000000000000000000" pitchFamily="2" charset="0"/>
              </a:rPr>
              <a:t>What? (enquiry question):  </a:t>
            </a:r>
            <a:r>
              <a:rPr lang="en-US" dirty="0"/>
              <a:t>How does the resource security contrast between 2 countries</a:t>
            </a:r>
          </a:p>
          <a:p>
            <a:pPr marL="0" indent="0">
              <a:buNone/>
            </a:pPr>
            <a:endParaRPr lang="en-US" dirty="0"/>
          </a:p>
          <a:p>
            <a:pPr marL="0" indent="0">
              <a:buNone/>
            </a:pPr>
            <a:r>
              <a:rPr lang="en-US" i="1" dirty="0">
                <a:latin typeface="dearJoe 5 CASUAL PRO" panose="02000000000000000000" pitchFamily="2" charset="0"/>
              </a:rPr>
              <a:t>Why: </a:t>
            </a:r>
            <a:r>
              <a:rPr lang="en-US" dirty="0"/>
              <a:t>To understand  the water–food–energy “nexus” and  how its complex interactions manifest themselves in different locations</a:t>
            </a:r>
          </a:p>
          <a:p>
            <a:pPr marL="0" indent="0">
              <a:buNone/>
            </a:pPr>
            <a:endParaRPr lang="en-US" dirty="0"/>
          </a:p>
          <a:p>
            <a:pPr marL="0" indent="0">
              <a:buNone/>
            </a:pPr>
            <a:r>
              <a:rPr lang="en-US" dirty="0">
                <a:latin typeface="dearJoe 5 CASUAL PRO" panose="02000000000000000000" pitchFamily="2" charset="0"/>
              </a:rPr>
              <a:t>How: </a:t>
            </a:r>
            <a:r>
              <a:rPr lang="en-US" dirty="0">
                <a:latin typeface="Calibri" panose="020F0502020204030204" pitchFamily="34" charset="0"/>
                <a:cs typeface="Calibri" panose="020F0502020204030204" pitchFamily="34" charset="0"/>
              </a:rPr>
              <a:t>By studying water,  food and energy security in India and Canada and comparing and contrasting their situations</a:t>
            </a:r>
          </a:p>
          <a:p>
            <a:pPr marL="0" indent="0">
              <a:buNone/>
            </a:pPr>
            <a:endParaRPr lang="en-US" dirty="0">
              <a:latin typeface="dearJoe 5 CASUAL PRO" panose="02000000000000000000" pitchFamily="2" charset="0"/>
            </a:endParaRPr>
          </a:p>
          <a:p>
            <a:pPr marL="0" indent="0">
              <a:buNone/>
            </a:pPr>
            <a:r>
              <a:rPr lang="en-US" dirty="0">
                <a:latin typeface="dearJoe 5 CASUAL PRO" panose="02000000000000000000" pitchFamily="2" charset="0"/>
              </a:rPr>
              <a:t>Example assessment questions: </a:t>
            </a:r>
          </a:p>
          <a:p>
            <a:pPr marL="0" indent="0">
              <a:buNone/>
            </a:pPr>
            <a:r>
              <a:rPr lang="en-US" dirty="0"/>
              <a:t>“Water, food and energy security can no longer be viewed as isolated global problems” – critically examine this statement (10) </a:t>
            </a:r>
            <a:endParaRPr lang="en-US" dirty="0">
              <a:latin typeface="dearJoe 5 CASUAL PRO" panose="02000000000000000000" pitchFamily="2" charset="0"/>
            </a:endParaRPr>
          </a:p>
          <a:p>
            <a:pPr marL="0" indent="0">
              <a:buNone/>
            </a:pPr>
            <a:r>
              <a:rPr lang="en-US" dirty="0"/>
              <a:t> Compare and contrast the national resource security of two countries that you have studied [10 marks]</a:t>
            </a:r>
          </a:p>
          <a:p>
            <a:pPr marL="0" indent="0">
              <a:buNone/>
            </a:pPr>
            <a:endParaRPr lang="en-US" dirty="0">
              <a:latin typeface="dearJoe 5 CASUAL PRO" panose="02000000000000000000" pitchFamily="2" charset="0"/>
            </a:endParaRPr>
          </a:p>
        </p:txBody>
      </p:sp>
    </p:spTree>
    <p:extLst>
      <p:ext uri="{BB962C8B-B14F-4D97-AF65-F5344CB8AC3E}">
        <p14:creationId xmlns:p14="http://schemas.microsoft.com/office/powerpoint/2010/main" val="213907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871BF-75D2-804C-841C-39B23333AC0D}"/>
              </a:ext>
            </a:extLst>
          </p:cNvPr>
          <p:cNvSpPr>
            <a:spLocks noGrp="1"/>
          </p:cNvSpPr>
          <p:nvPr>
            <p:ph type="title"/>
          </p:nvPr>
        </p:nvSpPr>
        <p:spPr/>
        <p:txBody>
          <a:bodyPr>
            <a:normAutofit fontScale="90000"/>
          </a:bodyPr>
          <a:lstStyle/>
          <a:p>
            <a:r>
              <a:rPr lang="en-US" dirty="0">
                <a:latin typeface="dearJoe 5 CASUAL PRO" panose="02000000000000000000" pitchFamily="2" charset="0"/>
              </a:rPr>
              <a:t>Electrifying India: Energy Innovation in the Countryside</a:t>
            </a:r>
            <a:br>
              <a:rPr lang="en-US" dirty="0"/>
            </a:br>
            <a:endParaRPr lang="en-US" dirty="0"/>
          </a:p>
        </p:txBody>
      </p:sp>
      <p:pic>
        <p:nvPicPr>
          <p:cNvPr id="5" name="Content Placeholder 4">
            <a:hlinkClick r:id="rId2"/>
            <a:extLst>
              <a:ext uri="{FF2B5EF4-FFF2-40B4-BE49-F238E27FC236}">
                <a16:creationId xmlns:a16="http://schemas.microsoft.com/office/drawing/2014/main" id="{D302C83C-475B-6041-858C-75E5090EFFD1}"/>
              </a:ext>
            </a:extLst>
          </p:cNvPr>
          <p:cNvPicPr>
            <a:picLocks noGrp="1" noChangeAspect="1"/>
          </p:cNvPicPr>
          <p:nvPr>
            <p:ph idx="1"/>
          </p:nvPr>
        </p:nvPicPr>
        <p:blipFill>
          <a:blip r:embed="rId3"/>
          <a:stretch>
            <a:fillRect/>
          </a:stretch>
        </p:blipFill>
        <p:spPr>
          <a:xfrm>
            <a:off x="203299" y="1690688"/>
            <a:ext cx="7648116" cy="4351338"/>
          </a:xfrm>
        </p:spPr>
      </p:pic>
      <p:sp>
        <p:nvSpPr>
          <p:cNvPr id="6" name="TextBox 5">
            <a:extLst>
              <a:ext uri="{FF2B5EF4-FFF2-40B4-BE49-F238E27FC236}">
                <a16:creationId xmlns:a16="http://schemas.microsoft.com/office/drawing/2014/main" id="{A1F09AE2-A4E4-D84F-BBE7-2709A426A573}"/>
              </a:ext>
            </a:extLst>
          </p:cNvPr>
          <p:cNvSpPr txBox="1"/>
          <p:nvPr/>
        </p:nvSpPr>
        <p:spPr>
          <a:xfrm>
            <a:off x="8094689" y="1469036"/>
            <a:ext cx="3597639" cy="923330"/>
          </a:xfrm>
          <a:prstGeom prst="rect">
            <a:avLst/>
          </a:prstGeom>
          <a:noFill/>
        </p:spPr>
        <p:txBody>
          <a:bodyPr wrap="square" rtlCol="0">
            <a:spAutoFit/>
          </a:bodyPr>
          <a:lstStyle/>
          <a:p>
            <a:r>
              <a:rPr lang="en-US" dirty="0"/>
              <a:t>Watch the video about using sustainable </a:t>
            </a:r>
            <a:r>
              <a:rPr lang="en-US" b="1" dirty="0"/>
              <a:t>husk power </a:t>
            </a:r>
            <a:r>
              <a:rPr lang="en-US" dirty="0"/>
              <a:t>in rural India to provide energy to rural India</a:t>
            </a:r>
          </a:p>
        </p:txBody>
      </p:sp>
      <p:sp>
        <p:nvSpPr>
          <p:cNvPr id="7" name="TextBox 6">
            <a:extLst>
              <a:ext uri="{FF2B5EF4-FFF2-40B4-BE49-F238E27FC236}">
                <a16:creationId xmlns:a16="http://schemas.microsoft.com/office/drawing/2014/main" id="{FA35C0E9-9031-3B4C-BD90-5F960B20BFD6}"/>
              </a:ext>
            </a:extLst>
          </p:cNvPr>
          <p:cNvSpPr txBox="1"/>
          <p:nvPr/>
        </p:nvSpPr>
        <p:spPr>
          <a:xfrm>
            <a:off x="8589364" y="3597639"/>
            <a:ext cx="3102964" cy="923330"/>
          </a:xfrm>
          <a:prstGeom prst="rect">
            <a:avLst/>
          </a:prstGeom>
          <a:noFill/>
        </p:spPr>
        <p:txBody>
          <a:bodyPr wrap="square" rtlCol="0">
            <a:spAutoFit/>
          </a:bodyPr>
          <a:lstStyle/>
          <a:p>
            <a:r>
              <a:rPr lang="en-US" dirty="0"/>
              <a:t>Additional/ alternative case study: Biogas in rural India in the energy section </a:t>
            </a:r>
          </a:p>
        </p:txBody>
      </p:sp>
      <p:pic>
        <p:nvPicPr>
          <p:cNvPr id="8" name="Picture 7">
            <a:extLst>
              <a:ext uri="{FF2B5EF4-FFF2-40B4-BE49-F238E27FC236}">
                <a16:creationId xmlns:a16="http://schemas.microsoft.com/office/drawing/2014/main" id="{B0DC4558-B6A8-1F49-B8E3-2BA19804266B}"/>
              </a:ext>
            </a:extLst>
          </p:cNvPr>
          <p:cNvPicPr>
            <a:picLocks noChangeAspect="1"/>
          </p:cNvPicPr>
          <p:nvPr/>
        </p:nvPicPr>
        <p:blipFill>
          <a:blip r:embed="rId4"/>
          <a:stretch>
            <a:fillRect/>
          </a:stretch>
        </p:blipFill>
        <p:spPr>
          <a:xfrm>
            <a:off x="9649524" y="4896198"/>
            <a:ext cx="1385691" cy="1308565"/>
          </a:xfrm>
          <a:prstGeom prst="rect">
            <a:avLst/>
          </a:prstGeom>
        </p:spPr>
      </p:pic>
    </p:spTree>
    <p:extLst>
      <p:ext uri="{BB962C8B-B14F-4D97-AF65-F5344CB8AC3E}">
        <p14:creationId xmlns:p14="http://schemas.microsoft.com/office/powerpoint/2010/main" val="2307023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AD606-90E8-CB46-8C21-21FB7450E09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A0B5461-D4C1-7C48-B98E-8B5DD8D82429}"/>
              </a:ext>
            </a:extLst>
          </p:cNvPr>
          <p:cNvSpPr>
            <a:spLocks noGrp="1"/>
          </p:cNvSpPr>
          <p:nvPr>
            <p:ph idx="1"/>
          </p:nvPr>
        </p:nvSpPr>
        <p:spPr/>
        <p:txBody>
          <a:bodyPr/>
          <a:lstStyle/>
          <a:p>
            <a:r>
              <a:rPr lang="en-US" b="1" dirty="0"/>
              <a:t>India’s Food, Water, Energy Conundrum: Conclusions From a Two-Year Reporting Project: </a:t>
            </a:r>
            <a:r>
              <a:rPr lang="en-US" b="1" dirty="0">
                <a:hlinkClick r:id="rId2"/>
              </a:rPr>
              <a:t>https://</a:t>
            </a:r>
            <a:r>
              <a:rPr lang="en-US" b="1" dirty="0" err="1">
                <a:hlinkClick r:id="rId2"/>
              </a:rPr>
              <a:t>www.newsecuritybeat.org</a:t>
            </a:r>
            <a:r>
              <a:rPr lang="en-US" b="1" dirty="0">
                <a:hlinkClick r:id="rId2"/>
              </a:rPr>
              <a:t>/2015/03/indias-food-water-energy-conundrum-part-1-2/</a:t>
            </a:r>
            <a:endParaRPr lang="en-US" b="1" dirty="0"/>
          </a:p>
          <a:p>
            <a:endParaRPr lang="en-US" dirty="0"/>
          </a:p>
        </p:txBody>
      </p:sp>
    </p:spTree>
    <p:extLst>
      <p:ext uri="{BB962C8B-B14F-4D97-AF65-F5344CB8AC3E}">
        <p14:creationId xmlns:p14="http://schemas.microsoft.com/office/powerpoint/2010/main" val="2706698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6D120-E88E-C145-A400-16A5F97FE85C}"/>
              </a:ext>
            </a:extLst>
          </p:cNvPr>
          <p:cNvSpPr>
            <a:spLocks noGrp="1"/>
          </p:cNvSpPr>
          <p:nvPr>
            <p:ph type="title"/>
          </p:nvPr>
        </p:nvSpPr>
        <p:spPr/>
        <p:txBody>
          <a:bodyPr/>
          <a:lstStyle/>
          <a:p>
            <a:r>
              <a:rPr lang="en-US" dirty="0"/>
              <a:t>Summary: </a:t>
            </a:r>
            <a:r>
              <a:rPr lang="en-US" dirty="0">
                <a:latin typeface="dearJoe 5 CASUAL PRO" panose="02000000000000000000" pitchFamily="2" charset="0"/>
              </a:rPr>
              <a:t>WFE resource insecurity in India </a:t>
            </a:r>
            <a:r>
              <a:rPr lang="en-US" dirty="0"/>
              <a:t> </a:t>
            </a:r>
          </a:p>
        </p:txBody>
      </p:sp>
      <p:pic>
        <p:nvPicPr>
          <p:cNvPr id="5" name="Content Placeholder 4">
            <a:extLst>
              <a:ext uri="{FF2B5EF4-FFF2-40B4-BE49-F238E27FC236}">
                <a16:creationId xmlns:a16="http://schemas.microsoft.com/office/drawing/2014/main" id="{37BE0767-2F9C-F94B-B9CF-5E10AC8A2346}"/>
              </a:ext>
            </a:extLst>
          </p:cNvPr>
          <p:cNvPicPr>
            <a:picLocks noGrp="1" noChangeAspect="1"/>
          </p:cNvPicPr>
          <p:nvPr>
            <p:ph idx="1"/>
          </p:nvPr>
        </p:nvPicPr>
        <p:blipFill>
          <a:blip r:embed="rId2"/>
          <a:stretch>
            <a:fillRect/>
          </a:stretch>
        </p:blipFill>
        <p:spPr>
          <a:xfrm>
            <a:off x="187265" y="1646927"/>
            <a:ext cx="7241678" cy="5211073"/>
          </a:xfrm>
        </p:spPr>
      </p:pic>
      <p:sp>
        <p:nvSpPr>
          <p:cNvPr id="3" name="TextBox 2">
            <a:extLst>
              <a:ext uri="{FF2B5EF4-FFF2-40B4-BE49-F238E27FC236}">
                <a16:creationId xmlns:a16="http://schemas.microsoft.com/office/drawing/2014/main" id="{C6713C91-049A-494F-9301-675C9E602670}"/>
              </a:ext>
            </a:extLst>
          </p:cNvPr>
          <p:cNvSpPr txBox="1"/>
          <p:nvPr/>
        </p:nvSpPr>
        <p:spPr>
          <a:xfrm>
            <a:off x="8009681" y="2476982"/>
            <a:ext cx="3194613" cy="646331"/>
          </a:xfrm>
          <a:prstGeom prst="rect">
            <a:avLst/>
          </a:prstGeom>
          <a:noFill/>
        </p:spPr>
        <p:txBody>
          <a:bodyPr wrap="square" rtlCol="0">
            <a:spAutoFit/>
          </a:bodyPr>
          <a:lstStyle/>
          <a:p>
            <a:r>
              <a:rPr lang="en-US" dirty="0"/>
              <a:t>Add any relevant points to your Nexus hexagons diagram</a:t>
            </a:r>
          </a:p>
        </p:txBody>
      </p:sp>
    </p:spTree>
    <p:extLst>
      <p:ext uri="{BB962C8B-B14F-4D97-AF65-F5344CB8AC3E}">
        <p14:creationId xmlns:p14="http://schemas.microsoft.com/office/powerpoint/2010/main" val="1505326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57E20-B855-544D-B2A3-F936E71427E5}"/>
              </a:ext>
            </a:extLst>
          </p:cNvPr>
          <p:cNvSpPr>
            <a:spLocks noGrp="1"/>
          </p:cNvSpPr>
          <p:nvPr>
            <p:ph type="title"/>
          </p:nvPr>
        </p:nvSpPr>
        <p:spPr/>
        <p:txBody>
          <a:bodyPr/>
          <a:lstStyle/>
          <a:p>
            <a:r>
              <a:rPr lang="en-US" dirty="0">
                <a:latin typeface="dearJoe 5 CASUAL PRO" panose="02000000000000000000" pitchFamily="2" charset="0"/>
              </a:rPr>
              <a:t>WFE resource security in Canada</a:t>
            </a:r>
            <a:endParaRPr lang="en-US" dirty="0"/>
          </a:p>
        </p:txBody>
      </p:sp>
      <p:sp>
        <p:nvSpPr>
          <p:cNvPr id="3" name="Content Placeholder 2">
            <a:extLst>
              <a:ext uri="{FF2B5EF4-FFF2-40B4-BE49-F238E27FC236}">
                <a16:creationId xmlns:a16="http://schemas.microsoft.com/office/drawing/2014/main" id="{61656FBB-0305-6E4D-8326-5ABAED5AC1F3}"/>
              </a:ext>
            </a:extLst>
          </p:cNvPr>
          <p:cNvSpPr>
            <a:spLocks noGrp="1"/>
          </p:cNvSpPr>
          <p:nvPr>
            <p:ph idx="1"/>
          </p:nvPr>
        </p:nvSpPr>
        <p:spPr/>
        <p:txBody>
          <a:bodyPr/>
          <a:lstStyle/>
          <a:p>
            <a:r>
              <a:rPr lang="en-US" dirty="0"/>
              <a:t>Canada is seen to be resilient to climate change (in some cases it may even benefit from it. Also, its underpopulation (population density on 4 per </a:t>
            </a:r>
            <a:r>
              <a:rPr lang="en-US" dirty="0" err="1"/>
              <a:t>sq</a:t>
            </a:r>
            <a:r>
              <a:rPr lang="en-US" dirty="0"/>
              <a:t> km) and and low growth rate (stage 4 DTM) mean it will not face population pressures in the future. </a:t>
            </a:r>
          </a:p>
        </p:txBody>
      </p:sp>
      <p:pic>
        <p:nvPicPr>
          <p:cNvPr id="5" name="Picture 4">
            <a:extLst>
              <a:ext uri="{FF2B5EF4-FFF2-40B4-BE49-F238E27FC236}">
                <a16:creationId xmlns:a16="http://schemas.microsoft.com/office/drawing/2014/main" id="{FDB1E74F-327A-194A-87AD-422E08C168B0}"/>
              </a:ext>
            </a:extLst>
          </p:cNvPr>
          <p:cNvPicPr>
            <a:picLocks noChangeAspect="1"/>
          </p:cNvPicPr>
          <p:nvPr/>
        </p:nvPicPr>
        <p:blipFill>
          <a:blip r:embed="rId2"/>
          <a:stretch>
            <a:fillRect/>
          </a:stretch>
        </p:blipFill>
        <p:spPr>
          <a:xfrm>
            <a:off x="5763986" y="3600340"/>
            <a:ext cx="4865914" cy="3125325"/>
          </a:xfrm>
          <a:prstGeom prst="rect">
            <a:avLst/>
          </a:prstGeom>
        </p:spPr>
      </p:pic>
    </p:spTree>
    <p:extLst>
      <p:ext uri="{BB962C8B-B14F-4D97-AF65-F5344CB8AC3E}">
        <p14:creationId xmlns:p14="http://schemas.microsoft.com/office/powerpoint/2010/main" val="172345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CF725-5AD9-6A4F-88CB-7BE1992F4B0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C8F5709-CDEE-9245-B986-90FDD9EF97BA}"/>
              </a:ext>
            </a:extLst>
          </p:cNvPr>
          <p:cNvPicPr>
            <a:picLocks noGrp="1" noChangeAspect="1"/>
          </p:cNvPicPr>
          <p:nvPr>
            <p:ph idx="1"/>
          </p:nvPr>
        </p:nvPicPr>
        <p:blipFill>
          <a:blip r:embed="rId2"/>
          <a:stretch>
            <a:fillRect/>
          </a:stretch>
        </p:blipFill>
        <p:spPr>
          <a:xfrm>
            <a:off x="178201" y="685800"/>
            <a:ext cx="11835598" cy="5763985"/>
          </a:xfrm>
        </p:spPr>
      </p:pic>
    </p:spTree>
    <p:extLst>
      <p:ext uri="{BB962C8B-B14F-4D97-AF65-F5344CB8AC3E}">
        <p14:creationId xmlns:p14="http://schemas.microsoft.com/office/powerpoint/2010/main" val="16405877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BDFC5-E265-9044-83BA-79759FD48DC4}"/>
              </a:ext>
            </a:extLst>
          </p:cNvPr>
          <p:cNvSpPr>
            <a:spLocks noGrp="1"/>
          </p:cNvSpPr>
          <p:nvPr>
            <p:ph type="title"/>
          </p:nvPr>
        </p:nvSpPr>
        <p:spPr/>
        <p:txBody>
          <a:bodyPr/>
          <a:lstStyle/>
          <a:p>
            <a:r>
              <a:rPr lang="en-US" dirty="0"/>
              <a:t>Energy pathways</a:t>
            </a:r>
          </a:p>
        </p:txBody>
      </p:sp>
      <p:sp>
        <p:nvSpPr>
          <p:cNvPr id="3" name="Content Placeholder 2">
            <a:extLst>
              <a:ext uri="{FF2B5EF4-FFF2-40B4-BE49-F238E27FC236}">
                <a16:creationId xmlns:a16="http://schemas.microsoft.com/office/drawing/2014/main" id="{37C3E80D-9B6F-C74A-8B55-019DE73B9DBE}"/>
              </a:ext>
            </a:extLst>
          </p:cNvPr>
          <p:cNvSpPr>
            <a:spLocks noGrp="1"/>
          </p:cNvSpPr>
          <p:nvPr>
            <p:ph idx="1"/>
          </p:nvPr>
        </p:nvSpPr>
        <p:spPr/>
        <p:txBody>
          <a:bodyPr/>
          <a:lstStyle/>
          <a:p>
            <a:r>
              <a:rPr lang="en-US" dirty="0"/>
              <a:t>Transport of energy from one area to another. Normally from resource secure to resource insecure areas. </a:t>
            </a:r>
          </a:p>
        </p:txBody>
      </p:sp>
    </p:spTree>
    <p:extLst>
      <p:ext uri="{BB962C8B-B14F-4D97-AF65-F5344CB8AC3E}">
        <p14:creationId xmlns:p14="http://schemas.microsoft.com/office/powerpoint/2010/main" val="20079392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10210800" cy="1143000"/>
          </a:xfrm>
        </p:spPr>
        <p:txBody>
          <a:bodyPr>
            <a:normAutofit/>
          </a:bodyPr>
          <a:lstStyle/>
          <a:p>
            <a:r>
              <a:rPr lang="en-US" b="1" dirty="0"/>
              <a:t>Environmental </a:t>
            </a:r>
            <a:r>
              <a:rPr lang="en-US" b="1"/>
              <a:t>issues with PIPE </a:t>
            </a:r>
            <a:r>
              <a:rPr lang="en-US" b="1" dirty="0"/>
              <a:t>TRANSPORT</a:t>
            </a:r>
            <a:endParaRPr lang="en-US" dirty="0"/>
          </a:p>
        </p:txBody>
      </p:sp>
      <p:sp>
        <p:nvSpPr>
          <p:cNvPr id="3" name="Content Placeholder 2"/>
          <p:cNvSpPr>
            <a:spLocks noGrp="1"/>
          </p:cNvSpPr>
          <p:nvPr>
            <p:ph idx="1"/>
          </p:nvPr>
        </p:nvSpPr>
        <p:spPr>
          <a:xfrm>
            <a:off x="1108834" y="762000"/>
            <a:ext cx="8836675" cy="6096000"/>
          </a:xfrm>
        </p:spPr>
        <p:txBody>
          <a:bodyPr>
            <a:normAutofit fontScale="92500" lnSpcReduction="20000"/>
          </a:bodyPr>
          <a:lstStyle/>
          <a:p>
            <a:r>
              <a:rPr lang="en-US" dirty="0"/>
              <a:t>The Keystone Pipeline System is an oil pipeline system in Canada and the United States, commissioned since 2010.</a:t>
            </a:r>
          </a:p>
          <a:p>
            <a:r>
              <a:rPr lang="en-US" dirty="0"/>
              <a:t>It runs from the Western Canadian Sedimentary Basin in Alberta to refineries in Illinois and Texas, and also to oil tank farms and oil pipeline distribution </a:t>
            </a:r>
            <a:r>
              <a:rPr lang="en-US" dirty="0" err="1"/>
              <a:t>centre</a:t>
            </a:r>
            <a:r>
              <a:rPr lang="en-US" dirty="0"/>
              <a:t> in Cushing, Oklahoma.</a:t>
            </a:r>
          </a:p>
          <a:p>
            <a:r>
              <a:rPr lang="en-US" dirty="0"/>
              <a:t>The US is currently trying to pass an extension to the pipeline to increase transport of oil, called Keystone XL. </a:t>
            </a:r>
          </a:p>
          <a:p>
            <a:r>
              <a:rPr lang="en-US" dirty="0"/>
              <a:t>Different environmental groups, citizens, and politicians have raised concerns about the potential negative impacts of the Keystone XL project. The main issues are the risk of oil spills along the pipeline, which would traverse highly sensitive terrain, and 17% higher greenhouse gas emissions from the extraction of oil sands compared to extraction of conventional oil. </a:t>
            </a:r>
            <a:endParaRPr lang="en-US" dirty="0">
              <a:hlinkClick r:id="rId2"/>
            </a:endParaRPr>
          </a:p>
          <a:p>
            <a:endParaRPr lang="en-US" dirty="0">
              <a:hlinkClick r:id="rId2"/>
            </a:endParaRPr>
          </a:p>
          <a:p>
            <a:r>
              <a:rPr lang="en-US" b="1" dirty="0"/>
              <a:t>PIPELINE SPILLS IN NORTH DAKOTA, USA: </a:t>
            </a:r>
            <a:r>
              <a:rPr lang="en-US" dirty="0">
                <a:hlinkClick r:id="rId2"/>
              </a:rPr>
              <a:t>https://www.youtube.com/watch?v=Jo-r4oXwnGg</a:t>
            </a:r>
            <a:endParaRPr lang="en-US" dirty="0"/>
          </a:p>
          <a:p>
            <a:endParaRPr lang="en-US" dirty="0"/>
          </a:p>
        </p:txBody>
      </p:sp>
    </p:spTree>
    <p:extLst>
      <p:ext uri="{BB962C8B-B14F-4D97-AF65-F5344CB8AC3E}">
        <p14:creationId xmlns:p14="http://schemas.microsoft.com/office/powerpoint/2010/main" val="27464136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a:hlinkClick r:id="rId2"/>
            <a:extLst>
              <a:ext uri="{FF2B5EF4-FFF2-40B4-BE49-F238E27FC236}">
                <a16:creationId xmlns:a16="http://schemas.microsoft.com/office/drawing/2014/main" id="{941B615F-FEF4-5041-9ED3-5D8B46112F03}"/>
              </a:ext>
            </a:extLst>
          </p:cNvPr>
          <p:cNvPicPr>
            <a:picLocks noGrp="1" noChangeAspect="1"/>
          </p:cNvPicPr>
          <p:nvPr>
            <p:ph idx="1"/>
          </p:nvPr>
        </p:nvPicPr>
        <p:blipFill>
          <a:blip r:embed="rId3"/>
          <a:stretch>
            <a:fillRect/>
          </a:stretch>
        </p:blipFill>
        <p:spPr>
          <a:xfrm>
            <a:off x="5279857" y="1368513"/>
            <a:ext cx="6366803" cy="4351338"/>
          </a:xfr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110" y="365125"/>
            <a:ext cx="4924724" cy="6358114"/>
          </a:xfrm>
          <a:prstGeom prst="rect">
            <a:avLst/>
          </a:prstGeom>
        </p:spPr>
      </p:pic>
    </p:spTree>
    <p:extLst>
      <p:ext uri="{BB962C8B-B14F-4D97-AF65-F5344CB8AC3E}">
        <p14:creationId xmlns:p14="http://schemas.microsoft.com/office/powerpoint/2010/main" val="40361240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6D120-E88E-C145-A400-16A5F97FE85C}"/>
              </a:ext>
            </a:extLst>
          </p:cNvPr>
          <p:cNvSpPr>
            <a:spLocks noGrp="1"/>
          </p:cNvSpPr>
          <p:nvPr>
            <p:ph type="title"/>
          </p:nvPr>
        </p:nvSpPr>
        <p:spPr/>
        <p:txBody>
          <a:bodyPr/>
          <a:lstStyle/>
          <a:p>
            <a:r>
              <a:rPr lang="en-US" dirty="0"/>
              <a:t>Summary: </a:t>
            </a:r>
            <a:r>
              <a:rPr lang="en-US" dirty="0">
                <a:latin typeface="dearJoe 5 CASUAL PRO" panose="02000000000000000000" pitchFamily="2" charset="0"/>
              </a:rPr>
              <a:t>WFE resource security in Canada </a:t>
            </a:r>
            <a:endParaRPr lang="en-US" dirty="0"/>
          </a:p>
        </p:txBody>
      </p:sp>
      <p:pic>
        <p:nvPicPr>
          <p:cNvPr id="5" name="Content Placeholder 4">
            <a:extLst>
              <a:ext uri="{FF2B5EF4-FFF2-40B4-BE49-F238E27FC236}">
                <a16:creationId xmlns:a16="http://schemas.microsoft.com/office/drawing/2014/main" id="{37BE0767-2F9C-F94B-B9CF-5E10AC8A2346}"/>
              </a:ext>
            </a:extLst>
          </p:cNvPr>
          <p:cNvPicPr>
            <a:picLocks noGrp="1" noChangeAspect="1"/>
          </p:cNvPicPr>
          <p:nvPr>
            <p:ph idx="1"/>
          </p:nvPr>
        </p:nvPicPr>
        <p:blipFill>
          <a:blip r:embed="rId2"/>
          <a:stretch>
            <a:fillRect/>
          </a:stretch>
        </p:blipFill>
        <p:spPr>
          <a:xfrm>
            <a:off x="187265" y="1646927"/>
            <a:ext cx="7241678" cy="5211073"/>
          </a:xfrm>
        </p:spPr>
      </p:pic>
      <p:sp>
        <p:nvSpPr>
          <p:cNvPr id="3" name="TextBox 2">
            <a:extLst>
              <a:ext uri="{FF2B5EF4-FFF2-40B4-BE49-F238E27FC236}">
                <a16:creationId xmlns:a16="http://schemas.microsoft.com/office/drawing/2014/main" id="{C6713C91-049A-494F-9301-675C9E602670}"/>
              </a:ext>
            </a:extLst>
          </p:cNvPr>
          <p:cNvSpPr txBox="1"/>
          <p:nvPr/>
        </p:nvSpPr>
        <p:spPr>
          <a:xfrm>
            <a:off x="8009681" y="2476982"/>
            <a:ext cx="3194613" cy="646331"/>
          </a:xfrm>
          <a:prstGeom prst="rect">
            <a:avLst/>
          </a:prstGeom>
          <a:noFill/>
        </p:spPr>
        <p:txBody>
          <a:bodyPr wrap="square" rtlCol="0">
            <a:spAutoFit/>
          </a:bodyPr>
          <a:lstStyle/>
          <a:p>
            <a:r>
              <a:rPr lang="en-US" dirty="0"/>
              <a:t>Add any relevant points to your Nexus hexagons</a:t>
            </a:r>
          </a:p>
        </p:txBody>
      </p:sp>
    </p:spTree>
    <p:extLst>
      <p:ext uri="{BB962C8B-B14F-4D97-AF65-F5344CB8AC3E}">
        <p14:creationId xmlns:p14="http://schemas.microsoft.com/office/powerpoint/2010/main" val="29538405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213C2-256F-5644-9D59-412D969712FC}"/>
              </a:ext>
            </a:extLst>
          </p:cNvPr>
          <p:cNvSpPr>
            <a:spLocks noGrp="1"/>
          </p:cNvSpPr>
          <p:nvPr>
            <p:ph type="title"/>
          </p:nvPr>
        </p:nvSpPr>
        <p:spPr/>
        <p:txBody>
          <a:bodyPr/>
          <a:lstStyle/>
          <a:p>
            <a:r>
              <a:rPr lang="en-US" dirty="0">
                <a:latin typeface="dearJoe 5 CASUAL PRO" panose="02000000000000000000" pitchFamily="2" charset="0"/>
              </a:rPr>
              <a:t>Example assessment questions: </a:t>
            </a:r>
            <a:br>
              <a:rPr lang="en-US" dirty="0">
                <a:latin typeface="dearJoe 5 CASUAL PRO" panose="02000000000000000000" pitchFamily="2" charset="0"/>
              </a:rPr>
            </a:br>
            <a:endParaRPr lang="en-US" dirty="0"/>
          </a:p>
        </p:txBody>
      </p:sp>
      <p:sp>
        <p:nvSpPr>
          <p:cNvPr id="3" name="Content Placeholder 2">
            <a:extLst>
              <a:ext uri="{FF2B5EF4-FFF2-40B4-BE49-F238E27FC236}">
                <a16:creationId xmlns:a16="http://schemas.microsoft.com/office/drawing/2014/main" id="{470BF398-AB18-AB46-A962-3BD142E7AD6F}"/>
              </a:ext>
            </a:extLst>
          </p:cNvPr>
          <p:cNvSpPr>
            <a:spLocks noGrp="1"/>
          </p:cNvSpPr>
          <p:nvPr>
            <p:ph idx="1"/>
          </p:nvPr>
        </p:nvSpPr>
        <p:spPr/>
        <p:txBody>
          <a:bodyPr/>
          <a:lstStyle/>
          <a:p>
            <a:pPr marL="0" indent="0">
              <a:buNone/>
            </a:pPr>
            <a:r>
              <a:rPr lang="en-US" dirty="0"/>
              <a:t>“Water, food and energy security can no longer be viewed as isolated global problems” – critically examine this statement (10) </a:t>
            </a:r>
            <a:endParaRPr lang="en-US" dirty="0">
              <a:latin typeface="dearJoe 5 CASUAL PRO" panose="02000000000000000000" pitchFamily="2" charset="0"/>
            </a:endParaRPr>
          </a:p>
          <a:p>
            <a:pPr marL="0" indent="0">
              <a:buNone/>
            </a:pPr>
            <a:r>
              <a:rPr lang="en-US" dirty="0"/>
              <a:t> Compare and contrast the national resource security of two countries that you have studied [10 marks]</a:t>
            </a:r>
          </a:p>
          <a:p>
            <a:endParaRPr lang="en-US" dirty="0"/>
          </a:p>
        </p:txBody>
      </p:sp>
    </p:spTree>
    <p:extLst>
      <p:ext uri="{BB962C8B-B14F-4D97-AF65-F5344CB8AC3E}">
        <p14:creationId xmlns:p14="http://schemas.microsoft.com/office/powerpoint/2010/main" val="1788944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32829-F814-9943-B462-A073FBF4AA83}"/>
              </a:ext>
            </a:extLst>
          </p:cNvPr>
          <p:cNvSpPr>
            <a:spLocks noGrp="1"/>
          </p:cNvSpPr>
          <p:nvPr>
            <p:ph type="title"/>
          </p:nvPr>
        </p:nvSpPr>
        <p:spPr/>
        <p:txBody>
          <a:bodyPr/>
          <a:lstStyle/>
          <a:p>
            <a:r>
              <a:rPr lang="en-US" b="1" dirty="0"/>
              <a:t>The World Economic Forum description of the FEW Nexus </a:t>
            </a:r>
            <a:br>
              <a:rPr lang="en-US" b="1" dirty="0"/>
            </a:br>
            <a:endParaRPr lang="en-US" dirty="0"/>
          </a:p>
        </p:txBody>
      </p:sp>
      <p:sp>
        <p:nvSpPr>
          <p:cNvPr id="3" name="Content Placeholder 2">
            <a:extLst>
              <a:ext uri="{FF2B5EF4-FFF2-40B4-BE49-F238E27FC236}">
                <a16:creationId xmlns:a16="http://schemas.microsoft.com/office/drawing/2014/main" id="{5EBB5556-AAEC-B049-A5C1-418603223B0D}"/>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BCD8BF8C-87DD-F846-8081-64A08691905F}"/>
              </a:ext>
            </a:extLst>
          </p:cNvPr>
          <p:cNvPicPr>
            <a:picLocks noChangeAspect="1"/>
          </p:cNvPicPr>
          <p:nvPr/>
        </p:nvPicPr>
        <p:blipFill>
          <a:blip r:embed="rId2"/>
          <a:stretch>
            <a:fillRect/>
          </a:stretch>
        </p:blipFill>
        <p:spPr>
          <a:xfrm>
            <a:off x="0" y="2460420"/>
            <a:ext cx="12192000" cy="1937160"/>
          </a:xfrm>
          <a:prstGeom prst="rect">
            <a:avLst/>
          </a:prstGeom>
        </p:spPr>
      </p:pic>
    </p:spTree>
    <p:extLst>
      <p:ext uri="{BB962C8B-B14F-4D97-AF65-F5344CB8AC3E}">
        <p14:creationId xmlns:p14="http://schemas.microsoft.com/office/powerpoint/2010/main" val="17324196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C3DDA-8C67-0144-A7E4-B3DF81B6D700}"/>
              </a:ext>
            </a:extLst>
          </p:cNvPr>
          <p:cNvSpPr>
            <a:spLocks noGrp="1"/>
          </p:cNvSpPr>
          <p:nvPr>
            <p:ph type="title"/>
          </p:nvPr>
        </p:nvSpPr>
        <p:spPr/>
        <p:txBody>
          <a:bodyPr/>
          <a:lstStyle/>
          <a:p>
            <a:br>
              <a:rPr lang="en-US" dirty="0"/>
            </a:br>
            <a:br>
              <a:rPr lang="en-US" dirty="0"/>
            </a:br>
            <a:br>
              <a:rPr lang="en-US" dirty="0"/>
            </a:br>
            <a:r>
              <a:rPr lang="en-US" dirty="0"/>
              <a:t>Essay Question - Discuss the challenges relating to the application of the water, food and energy nexus in regard to resource security at different scale. (10)</a:t>
            </a:r>
          </a:p>
        </p:txBody>
      </p:sp>
      <p:sp>
        <p:nvSpPr>
          <p:cNvPr id="3" name="Content Placeholder 2">
            <a:extLst>
              <a:ext uri="{FF2B5EF4-FFF2-40B4-BE49-F238E27FC236}">
                <a16:creationId xmlns:a16="http://schemas.microsoft.com/office/drawing/2014/main" id="{00225F12-86CE-B94F-8673-F1BF3351BF1E}"/>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ACCF52F4-0D54-3A43-9F3D-F8718165B073}"/>
              </a:ext>
            </a:extLst>
          </p:cNvPr>
          <p:cNvPicPr>
            <a:picLocks noChangeAspect="1"/>
          </p:cNvPicPr>
          <p:nvPr/>
        </p:nvPicPr>
        <p:blipFill>
          <a:blip r:embed="rId2"/>
          <a:stretch>
            <a:fillRect/>
          </a:stretch>
        </p:blipFill>
        <p:spPr>
          <a:xfrm>
            <a:off x="247650" y="3203575"/>
            <a:ext cx="11696700" cy="3289300"/>
          </a:xfrm>
          <a:prstGeom prst="rect">
            <a:avLst/>
          </a:prstGeom>
        </p:spPr>
      </p:pic>
    </p:spTree>
    <p:extLst>
      <p:ext uri="{BB962C8B-B14F-4D97-AF65-F5344CB8AC3E}">
        <p14:creationId xmlns:p14="http://schemas.microsoft.com/office/powerpoint/2010/main" val="3777076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8C214-54C5-D341-A9CF-001FFF0ACD4C}"/>
              </a:ext>
            </a:extLst>
          </p:cNvPr>
          <p:cNvSpPr>
            <a:spLocks noGrp="1"/>
          </p:cNvSpPr>
          <p:nvPr>
            <p:ph type="title"/>
          </p:nvPr>
        </p:nvSpPr>
        <p:spPr/>
        <p:txBody>
          <a:bodyPr/>
          <a:lstStyle/>
          <a:p>
            <a:r>
              <a:rPr lang="en-US" b="1" dirty="0"/>
              <a:t>The 2 countries: </a:t>
            </a:r>
            <a:r>
              <a:rPr lang="en-US" dirty="0"/>
              <a:t>India v Canada </a:t>
            </a:r>
          </a:p>
        </p:txBody>
      </p:sp>
      <p:pic>
        <p:nvPicPr>
          <p:cNvPr id="5" name="Content Placeholder 4">
            <a:extLst>
              <a:ext uri="{FF2B5EF4-FFF2-40B4-BE49-F238E27FC236}">
                <a16:creationId xmlns:a16="http://schemas.microsoft.com/office/drawing/2014/main" id="{29C85A41-9CDB-944D-8DBD-4DD8C7466DBB}"/>
              </a:ext>
            </a:extLst>
          </p:cNvPr>
          <p:cNvPicPr>
            <a:picLocks noGrp="1" noChangeAspect="1"/>
          </p:cNvPicPr>
          <p:nvPr>
            <p:ph idx="1"/>
          </p:nvPr>
        </p:nvPicPr>
        <p:blipFill>
          <a:blip r:embed="rId2"/>
          <a:stretch>
            <a:fillRect/>
          </a:stretch>
        </p:blipFill>
        <p:spPr>
          <a:xfrm>
            <a:off x="276569" y="1570793"/>
            <a:ext cx="6002561" cy="4351338"/>
          </a:xfrm>
        </p:spPr>
      </p:pic>
      <p:pic>
        <p:nvPicPr>
          <p:cNvPr id="7" name="Picture 6">
            <a:extLst>
              <a:ext uri="{FF2B5EF4-FFF2-40B4-BE49-F238E27FC236}">
                <a16:creationId xmlns:a16="http://schemas.microsoft.com/office/drawing/2014/main" id="{4A3F72A8-B963-6242-9C75-44ADBB7F917B}"/>
              </a:ext>
            </a:extLst>
          </p:cNvPr>
          <p:cNvPicPr>
            <a:picLocks noChangeAspect="1"/>
          </p:cNvPicPr>
          <p:nvPr/>
        </p:nvPicPr>
        <p:blipFill>
          <a:blip r:embed="rId3"/>
          <a:stretch>
            <a:fillRect/>
          </a:stretch>
        </p:blipFill>
        <p:spPr>
          <a:xfrm>
            <a:off x="6308464" y="1570793"/>
            <a:ext cx="5606967" cy="4258456"/>
          </a:xfrm>
          <a:prstGeom prst="rect">
            <a:avLst/>
          </a:prstGeom>
        </p:spPr>
      </p:pic>
      <p:sp>
        <p:nvSpPr>
          <p:cNvPr id="8" name="TextBox 7">
            <a:extLst>
              <a:ext uri="{FF2B5EF4-FFF2-40B4-BE49-F238E27FC236}">
                <a16:creationId xmlns:a16="http://schemas.microsoft.com/office/drawing/2014/main" id="{F5FA37F5-E7EF-ED4C-9A11-9F78476B8207}"/>
              </a:ext>
            </a:extLst>
          </p:cNvPr>
          <p:cNvSpPr txBox="1"/>
          <p:nvPr/>
        </p:nvSpPr>
        <p:spPr>
          <a:xfrm>
            <a:off x="554636" y="6100997"/>
            <a:ext cx="11167672" cy="523220"/>
          </a:xfrm>
          <a:prstGeom prst="rect">
            <a:avLst/>
          </a:prstGeom>
          <a:noFill/>
        </p:spPr>
        <p:txBody>
          <a:bodyPr wrap="square" rtlCol="0">
            <a:spAutoFit/>
          </a:bodyPr>
          <a:lstStyle/>
          <a:p>
            <a:r>
              <a:rPr lang="en-US" sz="2800" dirty="0">
                <a:latin typeface="dearJoe 5 CASUAL PRO" panose="02000000000000000000" pitchFamily="2" charset="0"/>
              </a:rPr>
              <a:t>Think- pair- share: </a:t>
            </a:r>
            <a:r>
              <a:rPr lang="en-US" sz="2400" dirty="0"/>
              <a:t>What differences may these countries face linked to the nexus? </a:t>
            </a:r>
            <a:r>
              <a:rPr lang="en-US" sz="2400" dirty="0">
                <a:latin typeface="dearJoe 5 CASUAL PRO" panose="02000000000000000000" pitchFamily="2" charset="0"/>
              </a:rPr>
              <a:t> </a:t>
            </a:r>
          </a:p>
        </p:txBody>
      </p:sp>
    </p:spTree>
    <p:extLst>
      <p:ext uri="{BB962C8B-B14F-4D97-AF65-F5344CB8AC3E}">
        <p14:creationId xmlns:p14="http://schemas.microsoft.com/office/powerpoint/2010/main" val="1771477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06CE2-C4B1-CC48-8F06-E861D813DE34}"/>
              </a:ext>
            </a:extLst>
          </p:cNvPr>
          <p:cNvSpPr>
            <a:spLocks noGrp="1"/>
          </p:cNvSpPr>
          <p:nvPr>
            <p:ph type="title"/>
          </p:nvPr>
        </p:nvSpPr>
        <p:spPr/>
        <p:txBody>
          <a:bodyPr/>
          <a:lstStyle/>
          <a:p>
            <a:r>
              <a:rPr lang="en-US" dirty="0">
                <a:latin typeface="dearJoe 5 CASUAL PRO" panose="02000000000000000000" pitchFamily="2" charset="0"/>
              </a:rPr>
              <a:t>Data collection </a:t>
            </a:r>
          </a:p>
        </p:txBody>
      </p:sp>
      <p:pic>
        <p:nvPicPr>
          <p:cNvPr id="5" name="Content Placeholder 4">
            <a:extLst>
              <a:ext uri="{FF2B5EF4-FFF2-40B4-BE49-F238E27FC236}">
                <a16:creationId xmlns:a16="http://schemas.microsoft.com/office/drawing/2014/main" id="{E6E5160A-87BE-374F-85BE-036272068248}"/>
              </a:ext>
            </a:extLst>
          </p:cNvPr>
          <p:cNvPicPr>
            <a:picLocks noGrp="1" noChangeAspect="1"/>
          </p:cNvPicPr>
          <p:nvPr>
            <p:ph idx="1"/>
          </p:nvPr>
        </p:nvPicPr>
        <p:blipFill>
          <a:blip r:embed="rId2"/>
          <a:stretch>
            <a:fillRect/>
          </a:stretch>
        </p:blipFill>
        <p:spPr>
          <a:xfrm>
            <a:off x="4425454" y="365125"/>
            <a:ext cx="7356814" cy="6240156"/>
          </a:xfrm>
        </p:spPr>
      </p:pic>
    </p:spTree>
    <p:extLst>
      <p:ext uri="{BB962C8B-B14F-4D97-AF65-F5344CB8AC3E}">
        <p14:creationId xmlns:p14="http://schemas.microsoft.com/office/powerpoint/2010/main" val="2414047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0FE51-DE3E-1F4D-91E8-B72F5BE9DE43}"/>
              </a:ext>
            </a:extLst>
          </p:cNvPr>
          <p:cNvSpPr>
            <a:spLocks noGrp="1"/>
          </p:cNvSpPr>
          <p:nvPr>
            <p:ph type="title"/>
          </p:nvPr>
        </p:nvSpPr>
        <p:spPr/>
        <p:txBody>
          <a:bodyPr/>
          <a:lstStyle/>
          <a:p>
            <a:r>
              <a:rPr lang="en-US" dirty="0">
                <a:latin typeface="dearJoe 5 CASUAL PRO" panose="02000000000000000000" pitchFamily="2" charset="0"/>
              </a:rPr>
              <a:t>WFE resource insecurity in India </a:t>
            </a:r>
          </a:p>
        </p:txBody>
      </p:sp>
      <p:sp>
        <p:nvSpPr>
          <p:cNvPr id="3" name="Content Placeholder 2">
            <a:extLst>
              <a:ext uri="{FF2B5EF4-FFF2-40B4-BE49-F238E27FC236}">
                <a16:creationId xmlns:a16="http://schemas.microsoft.com/office/drawing/2014/main" id="{4749952F-900D-9644-A880-FB5D6C9A7E13}"/>
              </a:ext>
            </a:extLst>
          </p:cNvPr>
          <p:cNvSpPr>
            <a:spLocks noGrp="1"/>
          </p:cNvSpPr>
          <p:nvPr>
            <p:ph idx="1"/>
          </p:nvPr>
        </p:nvSpPr>
        <p:spPr/>
        <p:txBody>
          <a:bodyPr/>
          <a:lstStyle/>
          <a:p>
            <a:r>
              <a:rPr lang="en-US" dirty="0"/>
              <a:t>India, due to high population and low level of economic development and rapid urbanisation and  </a:t>
            </a:r>
            <a:r>
              <a:rPr lang="en-US" dirty="0" err="1"/>
              <a:t>industralisation</a:t>
            </a:r>
            <a:r>
              <a:rPr lang="en-US" dirty="0"/>
              <a:t>  is viewed as having high vulnerability to,  and limited resilience against more severe IPCC climate projections. </a:t>
            </a:r>
          </a:p>
        </p:txBody>
      </p:sp>
      <p:pic>
        <p:nvPicPr>
          <p:cNvPr id="5" name="Picture 4">
            <a:extLst>
              <a:ext uri="{FF2B5EF4-FFF2-40B4-BE49-F238E27FC236}">
                <a16:creationId xmlns:a16="http://schemas.microsoft.com/office/drawing/2014/main" id="{D0DE812E-D9EA-6343-AC92-7C72CE118DD1}"/>
              </a:ext>
            </a:extLst>
          </p:cNvPr>
          <p:cNvPicPr>
            <a:picLocks noChangeAspect="1"/>
          </p:cNvPicPr>
          <p:nvPr/>
        </p:nvPicPr>
        <p:blipFill>
          <a:blip r:embed="rId2"/>
          <a:stretch>
            <a:fillRect/>
          </a:stretch>
        </p:blipFill>
        <p:spPr>
          <a:xfrm>
            <a:off x="3042557" y="3616690"/>
            <a:ext cx="4372443" cy="2931067"/>
          </a:xfrm>
          <a:prstGeom prst="rect">
            <a:avLst/>
          </a:prstGeom>
        </p:spPr>
      </p:pic>
    </p:spTree>
    <p:extLst>
      <p:ext uri="{BB962C8B-B14F-4D97-AF65-F5344CB8AC3E}">
        <p14:creationId xmlns:p14="http://schemas.microsoft.com/office/powerpoint/2010/main" val="978350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FFDCC-0CBE-504B-9971-BF56F77FDF65}"/>
              </a:ext>
            </a:extLst>
          </p:cNvPr>
          <p:cNvSpPr>
            <a:spLocks noGrp="1"/>
          </p:cNvSpPr>
          <p:nvPr>
            <p:ph type="title"/>
          </p:nvPr>
        </p:nvSpPr>
        <p:spPr/>
        <p:txBody>
          <a:bodyPr/>
          <a:lstStyle/>
          <a:p>
            <a:r>
              <a:rPr lang="en-US" dirty="0">
                <a:latin typeface="dearJoe 5 CASUAL PRO" panose="02000000000000000000" pitchFamily="2" charset="0"/>
              </a:rPr>
              <a:t>Water security </a:t>
            </a:r>
          </a:p>
        </p:txBody>
      </p:sp>
      <p:pic>
        <p:nvPicPr>
          <p:cNvPr id="5" name="Content Placeholder 4">
            <a:extLst>
              <a:ext uri="{FF2B5EF4-FFF2-40B4-BE49-F238E27FC236}">
                <a16:creationId xmlns:a16="http://schemas.microsoft.com/office/drawing/2014/main" id="{BDE135D5-59DF-B648-AFD0-CE209474E75B}"/>
              </a:ext>
            </a:extLst>
          </p:cNvPr>
          <p:cNvPicPr>
            <a:picLocks noGrp="1" noChangeAspect="1"/>
          </p:cNvPicPr>
          <p:nvPr>
            <p:ph idx="1"/>
          </p:nvPr>
        </p:nvPicPr>
        <p:blipFill>
          <a:blip r:embed="rId2"/>
          <a:stretch>
            <a:fillRect/>
          </a:stretch>
        </p:blipFill>
        <p:spPr>
          <a:xfrm>
            <a:off x="4582172" y="103308"/>
            <a:ext cx="7428381" cy="5032998"/>
          </a:xfrm>
        </p:spPr>
      </p:pic>
      <p:pic>
        <p:nvPicPr>
          <p:cNvPr id="8" name="Picture 7">
            <a:extLst>
              <a:ext uri="{FF2B5EF4-FFF2-40B4-BE49-F238E27FC236}">
                <a16:creationId xmlns:a16="http://schemas.microsoft.com/office/drawing/2014/main" id="{84AF39C7-DF7F-3D4C-9513-E90BE205DD5D}"/>
              </a:ext>
            </a:extLst>
          </p:cNvPr>
          <p:cNvPicPr>
            <a:picLocks noChangeAspect="1"/>
          </p:cNvPicPr>
          <p:nvPr/>
        </p:nvPicPr>
        <p:blipFill>
          <a:blip r:embed="rId3"/>
          <a:stretch>
            <a:fillRect/>
          </a:stretch>
        </p:blipFill>
        <p:spPr>
          <a:xfrm>
            <a:off x="0" y="2773180"/>
            <a:ext cx="6705738" cy="3585659"/>
          </a:xfrm>
          <a:prstGeom prst="rect">
            <a:avLst/>
          </a:prstGeom>
        </p:spPr>
      </p:pic>
      <p:sp>
        <p:nvSpPr>
          <p:cNvPr id="9" name="TextBox 8">
            <a:extLst>
              <a:ext uri="{FF2B5EF4-FFF2-40B4-BE49-F238E27FC236}">
                <a16:creationId xmlns:a16="http://schemas.microsoft.com/office/drawing/2014/main" id="{EA9D6AA0-B909-1042-97BF-516AB340C42E}"/>
              </a:ext>
            </a:extLst>
          </p:cNvPr>
          <p:cNvSpPr txBox="1"/>
          <p:nvPr/>
        </p:nvSpPr>
        <p:spPr>
          <a:xfrm>
            <a:off x="7165298" y="5136306"/>
            <a:ext cx="4188502" cy="954107"/>
          </a:xfrm>
          <a:prstGeom prst="rect">
            <a:avLst/>
          </a:prstGeom>
          <a:noFill/>
        </p:spPr>
        <p:txBody>
          <a:bodyPr wrap="square" rtlCol="0">
            <a:spAutoFit/>
          </a:bodyPr>
          <a:lstStyle/>
          <a:p>
            <a:r>
              <a:rPr lang="en-US" sz="2800" dirty="0"/>
              <a:t>How do our 2 case study countries compare?  Why? </a:t>
            </a:r>
          </a:p>
        </p:txBody>
      </p:sp>
    </p:spTree>
    <p:extLst>
      <p:ext uri="{BB962C8B-B14F-4D97-AF65-F5344CB8AC3E}">
        <p14:creationId xmlns:p14="http://schemas.microsoft.com/office/powerpoint/2010/main" val="1200072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0387D-BFE0-F741-AF5B-5FDF0E791789}"/>
              </a:ext>
            </a:extLst>
          </p:cNvPr>
          <p:cNvSpPr>
            <a:spLocks noGrp="1"/>
          </p:cNvSpPr>
          <p:nvPr>
            <p:ph type="title"/>
          </p:nvPr>
        </p:nvSpPr>
        <p:spPr/>
        <p:txBody>
          <a:bodyPr>
            <a:normAutofit fontScale="90000"/>
          </a:bodyPr>
          <a:lstStyle/>
          <a:p>
            <a:r>
              <a:rPr lang="en-US" dirty="0"/>
              <a:t>India facing its worst water shortage in history, report says</a:t>
            </a:r>
            <a:br>
              <a:rPr lang="en-US" dirty="0"/>
            </a:br>
            <a:endParaRPr lang="en-US" dirty="0"/>
          </a:p>
        </p:txBody>
      </p:sp>
      <p:sp>
        <p:nvSpPr>
          <p:cNvPr id="3" name="Content Placeholder 2">
            <a:extLst>
              <a:ext uri="{FF2B5EF4-FFF2-40B4-BE49-F238E27FC236}">
                <a16:creationId xmlns:a16="http://schemas.microsoft.com/office/drawing/2014/main" id="{A4D840D7-4B09-DE4D-927B-D4609C7CB5FC}"/>
              </a:ext>
            </a:extLst>
          </p:cNvPr>
          <p:cNvSpPr>
            <a:spLocks noGrp="1"/>
          </p:cNvSpPr>
          <p:nvPr>
            <p:ph idx="1"/>
          </p:nvPr>
        </p:nvSpPr>
        <p:spPr>
          <a:xfrm>
            <a:off x="758020" y="1567551"/>
            <a:ext cx="10515600" cy="4351338"/>
          </a:xfrm>
        </p:spPr>
        <p:txBody>
          <a:bodyPr/>
          <a:lstStyle/>
          <a:p>
            <a:r>
              <a:rPr lang="en-US" dirty="0">
                <a:hlinkClick r:id="rId2"/>
              </a:rPr>
              <a:t>https://www.cnn.com/2018/06/15/health/india-water-shortage-crisis-intl/index.html</a:t>
            </a:r>
            <a:endParaRPr lang="en-US" dirty="0"/>
          </a:p>
          <a:p>
            <a:r>
              <a:rPr lang="en-US" dirty="0">
                <a:hlinkClick r:id="rId3"/>
              </a:rPr>
              <a:t>https://www.reuters.com/article/us-india-water-crisis/indias-worst-water-crisis-in-history-leaves-millions-thirsty-idUSKBN1JV01G</a:t>
            </a:r>
            <a:endParaRPr lang="en-US" dirty="0"/>
          </a:p>
          <a:p>
            <a:r>
              <a:rPr lang="en-US" dirty="0">
                <a:hlinkClick r:id="rId4"/>
              </a:rPr>
              <a:t>http://</a:t>
            </a:r>
            <a:r>
              <a:rPr lang="en-US" dirty="0" err="1">
                <a:hlinkClick r:id="rId4"/>
              </a:rPr>
              <a:t>time.com</a:t>
            </a:r>
            <a:r>
              <a:rPr lang="en-US" dirty="0">
                <a:hlinkClick r:id="rId4"/>
              </a:rPr>
              <a:t>/5302661/water-crisis-drinking-</a:t>
            </a:r>
            <a:r>
              <a:rPr lang="en-US" dirty="0" err="1">
                <a:hlinkClick r:id="rId4"/>
              </a:rPr>
              <a:t>india</a:t>
            </a:r>
            <a:r>
              <a:rPr lang="en-US" dirty="0">
                <a:hlinkClick r:id="rId4"/>
              </a:rPr>
              <a:t>-drought-dry/</a:t>
            </a:r>
            <a:endParaRPr lang="en-US" dirty="0"/>
          </a:p>
          <a:p>
            <a:endParaRPr lang="en-US" dirty="0"/>
          </a:p>
        </p:txBody>
      </p:sp>
      <p:pic>
        <p:nvPicPr>
          <p:cNvPr id="5" name="Picture 4">
            <a:extLst>
              <a:ext uri="{FF2B5EF4-FFF2-40B4-BE49-F238E27FC236}">
                <a16:creationId xmlns:a16="http://schemas.microsoft.com/office/drawing/2014/main" id="{AD5440F0-A142-DD40-9CE8-9D25542DBBCF}"/>
              </a:ext>
            </a:extLst>
          </p:cNvPr>
          <p:cNvPicPr>
            <a:picLocks noChangeAspect="1"/>
          </p:cNvPicPr>
          <p:nvPr/>
        </p:nvPicPr>
        <p:blipFill>
          <a:blip r:embed="rId5"/>
          <a:stretch>
            <a:fillRect/>
          </a:stretch>
        </p:blipFill>
        <p:spPr>
          <a:xfrm>
            <a:off x="404735" y="3957403"/>
            <a:ext cx="4866342" cy="2634313"/>
          </a:xfrm>
          <a:prstGeom prst="rect">
            <a:avLst/>
          </a:prstGeom>
        </p:spPr>
      </p:pic>
      <p:sp>
        <p:nvSpPr>
          <p:cNvPr id="6" name="TextBox 5">
            <a:extLst>
              <a:ext uri="{FF2B5EF4-FFF2-40B4-BE49-F238E27FC236}">
                <a16:creationId xmlns:a16="http://schemas.microsoft.com/office/drawing/2014/main" id="{7FC7C882-6DB3-D546-9F3D-5A017D1F71E9}"/>
              </a:ext>
            </a:extLst>
          </p:cNvPr>
          <p:cNvSpPr txBox="1"/>
          <p:nvPr/>
        </p:nvSpPr>
        <p:spPr>
          <a:xfrm>
            <a:off x="5771212" y="3933730"/>
            <a:ext cx="6265890" cy="2062103"/>
          </a:xfrm>
          <a:prstGeom prst="rect">
            <a:avLst/>
          </a:prstGeom>
          <a:noFill/>
        </p:spPr>
        <p:txBody>
          <a:bodyPr wrap="square" rtlCol="0">
            <a:spAutoFit/>
          </a:bodyPr>
          <a:lstStyle/>
          <a:p>
            <a:r>
              <a:rPr lang="en-US" sz="3200" dirty="0"/>
              <a:t>600 million people - nearly half India’s population - face acute water shortage, with close to 200,000 dying each year from polluted water.</a:t>
            </a:r>
          </a:p>
        </p:txBody>
      </p:sp>
      <p:pic>
        <p:nvPicPr>
          <p:cNvPr id="7" name="Picture 6">
            <a:extLst>
              <a:ext uri="{FF2B5EF4-FFF2-40B4-BE49-F238E27FC236}">
                <a16:creationId xmlns:a16="http://schemas.microsoft.com/office/drawing/2014/main" id="{AB056A2A-B13E-CC47-B851-F00526A8786F}"/>
              </a:ext>
            </a:extLst>
          </p:cNvPr>
          <p:cNvPicPr>
            <a:picLocks noChangeAspect="1"/>
          </p:cNvPicPr>
          <p:nvPr/>
        </p:nvPicPr>
        <p:blipFill>
          <a:blip r:embed="rId6"/>
          <a:stretch>
            <a:fillRect/>
          </a:stretch>
        </p:blipFill>
        <p:spPr>
          <a:xfrm>
            <a:off x="10579793" y="195052"/>
            <a:ext cx="1387654" cy="1488118"/>
          </a:xfrm>
          <a:prstGeom prst="rect">
            <a:avLst/>
          </a:prstGeom>
        </p:spPr>
      </p:pic>
    </p:spTree>
    <p:extLst>
      <p:ext uri="{BB962C8B-B14F-4D97-AF65-F5344CB8AC3E}">
        <p14:creationId xmlns:p14="http://schemas.microsoft.com/office/powerpoint/2010/main" val="4040216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F50AE-8FBC-0B4B-9E10-AB97D9968187}"/>
              </a:ext>
            </a:extLst>
          </p:cNvPr>
          <p:cNvSpPr>
            <a:spLocks noGrp="1"/>
          </p:cNvSpPr>
          <p:nvPr>
            <p:ph type="title"/>
          </p:nvPr>
        </p:nvSpPr>
        <p:spPr/>
        <p:txBody>
          <a:bodyPr/>
          <a:lstStyle/>
          <a:p>
            <a:r>
              <a:rPr lang="en-US" dirty="0"/>
              <a:t>Chennai, 2019. Reservoirs run dry </a:t>
            </a:r>
          </a:p>
        </p:txBody>
      </p:sp>
      <p:sp>
        <p:nvSpPr>
          <p:cNvPr id="3" name="Content Placeholder 2">
            <a:extLst>
              <a:ext uri="{FF2B5EF4-FFF2-40B4-BE49-F238E27FC236}">
                <a16:creationId xmlns:a16="http://schemas.microsoft.com/office/drawing/2014/main" id="{0A1AA58B-275A-D948-85B4-589EBD02AE28}"/>
              </a:ext>
            </a:extLst>
          </p:cNvPr>
          <p:cNvSpPr>
            <a:spLocks noGrp="1"/>
          </p:cNvSpPr>
          <p:nvPr>
            <p:ph idx="1"/>
          </p:nvPr>
        </p:nvSpPr>
        <p:spPr/>
        <p:txBody>
          <a:bodyPr/>
          <a:lstStyle/>
          <a:p>
            <a:pPr marL="0" indent="0">
              <a:buNone/>
            </a:pPr>
            <a:r>
              <a:rPr lang="en-US" dirty="0"/>
              <a:t>The four reservoirs supplying the bulk of the city’s drinking water have completely dried up. The crisis in India’s sixth largest city comes as the country struggles to deal with a heatwave that has caused hundreds of deaths…temperatures reached 50 degrees centigrade. </a:t>
            </a:r>
          </a:p>
          <a:p>
            <a:pPr marL="0" indent="0">
              <a:buNone/>
            </a:pPr>
            <a:endParaRPr lang="en-US" dirty="0"/>
          </a:p>
          <a:p>
            <a:pPr marL="0" indent="0">
              <a:buNone/>
            </a:pPr>
            <a:endParaRPr lang="en-US" dirty="0"/>
          </a:p>
          <a:p>
            <a:pPr marL="0" indent="0">
              <a:buNone/>
            </a:pPr>
            <a:endParaRPr lang="en-US" dirty="0"/>
          </a:p>
          <a:p>
            <a:pPr marL="0" indent="0">
              <a:buNone/>
            </a:pPr>
            <a:r>
              <a:rPr lang="en-US" dirty="0">
                <a:hlinkClick r:id="rId2"/>
              </a:rPr>
              <a:t>https://www.theguardian.com/world/2019/jun/19/chennai-in-crisis-water-shortage-with-authorities-blamed-india</a:t>
            </a:r>
            <a:endParaRPr lang="en-US" dirty="0"/>
          </a:p>
          <a:p>
            <a:pPr marL="0" indent="0">
              <a:buNone/>
            </a:pPr>
            <a:r>
              <a:rPr lang="en-US" dirty="0">
                <a:hlinkClick r:id="rId3"/>
              </a:rPr>
              <a:t>https://www.bbc.com/news/world-asia-india-48674775</a:t>
            </a:r>
            <a:endParaRPr lang="en-US" dirty="0"/>
          </a:p>
          <a:p>
            <a:pPr marL="0" indent="0">
              <a:buNone/>
            </a:pPr>
            <a:r>
              <a:rPr lang="en-US" dirty="0">
                <a:hlinkClick r:id="rId4"/>
              </a:rPr>
              <a:t>https://www.youtube.com/watch?v=11kERB3XAIM</a:t>
            </a:r>
            <a:endParaRPr lang="en-US" dirty="0"/>
          </a:p>
          <a:p>
            <a:pPr marL="0" indent="0">
              <a:buNone/>
            </a:pPr>
            <a:endParaRPr lang="en-US" dirty="0"/>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18CE61F8-7878-B044-A82C-A448579C9E8E}"/>
              </a:ext>
            </a:extLst>
          </p:cNvPr>
          <p:cNvPicPr>
            <a:picLocks noChangeAspect="1"/>
          </p:cNvPicPr>
          <p:nvPr/>
        </p:nvPicPr>
        <p:blipFill>
          <a:blip r:embed="rId5"/>
          <a:stretch>
            <a:fillRect/>
          </a:stretch>
        </p:blipFill>
        <p:spPr>
          <a:xfrm>
            <a:off x="735980" y="3343365"/>
            <a:ext cx="3362712" cy="1574941"/>
          </a:xfrm>
          <a:prstGeom prst="rect">
            <a:avLst/>
          </a:prstGeom>
        </p:spPr>
      </p:pic>
      <p:sp>
        <p:nvSpPr>
          <p:cNvPr id="5" name="TextBox 4">
            <a:extLst>
              <a:ext uri="{FF2B5EF4-FFF2-40B4-BE49-F238E27FC236}">
                <a16:creationId xmlns:a16="http://schemas.microsoft.com/office/drawing/2014/main" id="{3F4692C2-FD0D-3442-9702-484C09C4CC65}"/>
              </a:ext>
            </a:extLst>
          </p:cNvPr>
          <p:cNvSpPr txBox="1"/>
          <p:nvPr/>
        </p:nvSpPr>
        <p:spPr>
          <a:xfrm>
            <a:off x="735980" y="1438507"/>
            <a:ext cx="7404410" cy="369332"/>
          </a:xfrm>
          <a:prstGeom prst="rect">
            <a:avLst/>
          </a:prstGeom>
          <a:noFill/>
        </p:spPr>
        <p:txBody>
          <a:bodyPr wrap="square" rtlCol="0">
            <a:spAutoFit/>
          </a:bodyPr>
          <a:lstStyle/>
          <a:p>
            <a:r>
              <a:rPr lang="en-US" dirty="0">
                <a:hlinkClick r:id="rId6"/>
              </a:rPr>
              <a:t>https://www.youtube.com/watch?v=ayrNyaVMvvg</a:t>
            </a:r>
            <a:endParaRPr lang="en-US" dirty="0"/>
          </a:p>
        </p:txBody>
      </p:sp>
      <p:pic>
        <p:nvPicPr>
          <p:cNvPr id="6" name="Picture 5">
            <a:extLst>
              <a:ext uri="{FF2B5EF4-FFF2-40B4-BE49-F238E27FC236}">
                <a16:creationId xmlns:a16="http://schemas.microsoft.com/office/drawing/2014/main" id="{3C220834-72C9-164E-8BCD-852C0E6FC940}"/>
              </a:ext>
            </a:extLst>
          </p:cNvPr>
          <p:cNvPicPr>
            <a:picLocks noChangeAspect="1"/>
          </p:cNvPicPr>
          <p:nvPr/>
        </p:nvPicPr>
        <p:blipFill>
          <a:blip r:embed="rId7"/>
          <a:stretch>
            <a:fillRect/>
          </a:stretch>
        </p:blipFill>
        <p:spPr>
          <a:xfrm>
            <a:off x="10579793" y="195052"/>
            <a:ext cx="1387654" cy="1488118"/>
          </a:xfrm>
          <a:prstGeom prst="rect">
            <a:avLst/>
          </a:prstGeom>
        </p:spPr>
      </p:pic>
    </p:spTree>
    <p:extLst>
      <p:ext uri="{BB962C8B-B14F-4D97-AF65-F5344CB8AC3E}">
        <p14:creationId xmlns:p14="http://schemas.microsoft.com/office/powerpoint/2010/main" val="42418090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3665</TotalTime>
  <Words>1063</Words>
  <Application>Microsoft Macintosh PowerPoint</Application>
  <PresentationFormat>Widescreen</PresentationFormat>
  <Paragraphs>97</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Calibri Light</vt:lpstr>
      <vt:lpstr>dearJoe 5 CASUAL PRO</vt:lpstr>
      <vt:lpstr>Roboto</vt:lpstr>
      <vt:lpstr>Office Theme</vt:lpstr>
      <vt:lpstr>Contrasting the resource security of two countries </vt:lpstr>
      <vt:lpstr>PowerPoint Presentation</vt:lpstr>
      <vt:lpstr>The World Economic Forum description of the FEW Nexus  </vt:lpstr>
      <vt:lpstr>The 2 countries: India v Canada </vt:lpstr>
      <vt:lpstr>Data collection </vt:lpstr>
      <vt:lpstr>WFE resource insecurity in India </vt:lpstr>
      <vt:lpstr>Water security </vt:lpstr>
      <vt:lpstr>India facing its worst water shortage in history, report says </vt:lpstr>
      <vt:lpstr>Chennai, 2019. Reservoirs run dry </vt:lpstr>
      <vt:lpstr>Coca Cola and water issues in India</vt:lpstr>
      <vt:lpstr>Possibilities: Ice Stupas </vt:lpstr>
      <vt:lpstr>Water security </vt:lpstr>
      <vt:lpstr>Food security </vt:lpstr>
      <vt:lpstr>Possibilities: The Green Revolution </vt:lpstr>
      <vt:lpstr>Possibilities: The Green Revolution </vt:lpstr>
      <vt:lpstr>Food security </vt:lpstr>
      <vt:lpstr>Energy security India</vt:lpstr>
      <vt:lpstr>Hydroelectricity potential</vt:lpstr>
      <vt:lpstr>Wind power</vt:lpstr>
      <vt:lpstr>Electrifying India: Energy Innovation in the Countryside </vt:lpstr>
      <vt:lpstr>PowerPoint Presentation</vt:lpstr>
      <vt:lpstr>Summary: WFE resource insecurity in India  </vt:lpstr>
      <vt:lpstr>WFE resource security in Canada</vt:lpstr>
      <vt:lpstr>PowerPoint Presentation</vt:lpstr>
      <vt:lpstr>Energy pathways</vt:lpstr>
      <vt:lpstr>Environmental issues with PIPE TRANSPORT</vt:lpstr>
      <vt:lpstr>PowerPoint Presentation</vt:lpstr>
      <vt:lpstr>Summary: WFE resource security in Canada </vt:lpstr>
      <vt:lpstr>Example assessment questions:  </vt:lpstr>
      <vt:lpstr>   Essay Question - Discuss the challenges relating to the application of the water, food and energy nexus in regard to resource security at different scale. (10)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Contrasting the resource security of two countries </dc:title>
  <dc:creator>Anna Bennett</dc:creator>
  <cp:lastModifiedBy>Anna Bennett</cp:lastModifiedBy>
  <cp:revision>27</cp:revision>
  <dcterms:created xsi:type="dcterms:W3CDTF">2018-09-07T18:51:43Z</dcterms:created>
  <dcterms:modified xsi:type="dcterms:W3CDTF">2019-09-22T14:49:19Z</dcterms:modified>
</cp:coreProperties>
</file>