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80F52-E689-4376-9A91-CDE8F7ABD793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292D4-E24C-4CF7-ABFA-7E51A63918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110B-AA45-4428-B2D4-901654BA82F7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F35E-0299-47FE-8E3E-CCA1BA924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110B-AA45-4428-B2D4-901654BA82F7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F35E-0299-47FE-8E3E-CCA1BA924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110B-AA45-4428-B2D4-901654BA82F7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F35E-0299-47FE-8E3E-CCA1BA924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110B-AA45-4428-B2D4-901654BA82F7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F35E-0299-47FE-8E3E-CCA1BA924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110B-AA45-4428-B2D4-901654BA82F7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F35E-0299-47FE-8E3E-CCA1BA924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110B-AA45-4428-B2D4-901654BA82F7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F35E-0299-47FE-8E3E-CCA1BA924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110B-AA45-4428-B2D4-901654BA82F7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F35E-0299-47FE-8E3E-CCA1BA924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110B-AA45-4428-B2D4-901654BA82F7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F35E-0299-47FE-8E3E-CCA1BA924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110B-AA45-4428-B2D4-901654BA82F7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F35E-0299-47FE-8E3E-CCA1BA924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110B-AA45-4428-B2D4-901654BA82F7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F35E-0299-47FE-8E3E-CCA1BA924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110B-AA45-4428-B2D4-901654BA82F7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F35E-0299-47FE-8E3E-CCA1BA924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0110B-AA45-4428-B2D4-901654BA82F7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FF35E-0299-47FE-8E3E-CCA1BA924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Imperial Russia by 1855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Army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million – military colonies in provinces</a:t>
            </a:r>
          </a:p>
          <a:p>
            <a:r>
              <a:rPr lang="en-US" dirty="0" smtClean="0"/>
              <a:t>Insufficient &amp; inferior weapons – low morale</a:t>
            </a:r>
          </a:p>
          <a:p>
            <a:r>
              <a:rPr lang="en-US" dirty="0" smtClean="0"/>
              <a:t>High mortality rates</a:t>
            </a:r>
          </a:p>
          <a:p>
            <a:r>
              <a:rPr lang="en-US" dirty="0" smtClean="0"/>
              <a:t>Aristocracy controlled High Command</a:t>
            </a:r>
          </a:p>
          <a:p>
            <a:r>
              <a:rPr lang="en-US" dirty="0" smtClean="0"/>
              <a:t>Corruption: ordinary soldier suffered</a:t>
            </a:r>
          </a:p>
          <a:p>
            <a:r>
              <a:rPr lang="en-US" dirty="0" smtClean="0"/>
              <a:t>15 years service by peasant recruits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unrest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Peasants, Cossacks and military colonists</a:t>
            </a:r>
          </a:p>
          <a:p>
            <a:r>
              <a:rPr lang="en-US" dirty="0" smtClean="0"/>
              <a:t>Spontaneous, short-lived, leader-less</a:t>
            </a:r>
          </a:p>
          <a:p>
            <a:r>
              <a:rPr lang="en-US" dirty="0" smtClean="0"/>
              <a:t>Motivated by hunger and resentment</a:t>
            </a:r>
          </a:p>
          <a:p>
            <a:r>
              <a:rPr lang="en-US" dirty="0" smtClean="0"/>
              <a:t>Not political – not aiming to change society</a:t>
            </a:r>
          </a:p>
          <a:p>
            <a:r>
              <a:rPr lang="en-US" dirty="0" smtClean="0"/>
              <a:t>Threat to individual noble families</a:t>
            </a:r>
          </a:p>
          <a:p>
            <a:r>
              <a:rPr lang="en-US" dirty="0" smtClean="0"/>
              <a:t>Intellectuals starting to spread new ideas</a:t>
            </a:r>
          </a:p>
          <a:p>
            <a:pPr>
              <a:buNone/>
            </a:pPr>
            <a:r>
              <a:rPr lang="en-US" dirty="0" smtClean="0"/>
              <a:t>However…</a:t>
            </a:r>
          </a:p>
          <a:p>
            <a:r>
              <a:rPr lang="en-US" dirty="0" smtClean="0"/>
              <a:t>Few serfs educated - Regime kept masses ignorant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Great 300 year expansion</a:t>
            </a:r>
          </a:p>
          <a:p>
            <a:pPr>
              <a:buFontTx/>
              <a:buChar char="-"/>
            </a:pPr>
            <a:r>
              <a:rPr lang="en-US" dirty="0" smtClean="0"/>
              <a:t>NE: 1580-1650 - great Siberian plain</a:t>
            </a:r>
          </a:p>
          <a:p>
            <a:pPr>
              <a:buFontTx/>
              <a:buChar char="-"/>
            </a:pPr>
            <a:r>
              <a:rPr lang="en-US" dirty="0" smtClean="0"/>
              <a:t>NW: 1689-1800 - Finland, Estonia, Latvia, Lithuania, Ukraine, 2/3s Poland</a:t>
            </a:r>
          </a:p>
          <a:p>
            <a:pPr>
              <a:buFontTx/>
              <a:buChar char="-"/>
            </a:pPr>
            <a:r>
              <a:rPr lang="en-US" dirty="0" smtClean="0"/>
              <a:t>E: post 1689 – across Bering Sea in N America</a:t>
            </a:r>
          </a:p>
          <a:p>
            <a:pPr>
              <a:buFontTx/>
              <a:buChar char="-"/>
            </a:pPr>
            <a:r>
              <a:rPr lang="en-US" dirty="0" smtClean="0"/>
              <a:t>S: Early 1800s – Caucasus (Georgia, Armenia)</a:t>
            </a:r>
          </a:p>
          <a:p>
            <a:pPr>
              <a:buFontTx/>
              <a:buChar char="-"/>
            </a:pPr>
            <a:r>
              <a:rPr lang="en-US" dirty="0" smtClean="0"/>
              <a:t>Central: 1865-85 – Central Asia</a:t>
            </a:r>
          </a:p>
          <a:p>
            <a:r>
              <a:rPr lang="en-US" dirty="0" smtClean="0"/>
              <a:t>Ports: Archangel, St Petersburg, Azov, but…</a:t>
            </a:r>
          </a:p>
          <a:p>
            <a:pPr>
              <a:buFontTx/>
              <a:buChar char="-"/>
            </a:pPr>
            <a:r>
              <a:rPr lang="en-US" dirty="0" smtClean="0"/>
              <a:t>Not Constantinople – access to Mediterranean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identity v </a:t>
            </a:r>
            <a:r>
              <a:rPr lang="en-US" dirty="0" err="1" smtClean="0"/>
              <a:t>Russification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Status Quo left in place e.g. self-rule</a:t>
            </a:r>
          </a:p>
          <a:p>
            <a:r>
              <a:rPr lang="en-US" dirty="0" smtClean="0"/>
              <a:t>Co-operation with non-Russian nobility</a:t>
            </a:r>
          </a:p>
          <a:p>
            <a:r>
              <a:rPr lang="en-US" dirty="0" smtClean="0"/>
              <a:t>Certain advantages in legal system</a:t>
            </a:r>
          </a:p>
          <a:p>
            <a:r>
              <a:rPr lang="en-US" dirty="0" smtClean="0"/>
              <a:t>Higher standard of living than Russian areas</a:t>
            </a:r>
          </a:p>
          <a:p>
            <a:r>
              <a:rPr lang="en-US" dirty="0" smtClean="0"/>
              <a:t>Response varied</a:t>
            </a:r>
          </a:p>
          <a:p>
            <a:pPr>
              <a:buFontTx/>
              <a:buChar char="-"/>
            </a:pPr>
            <a:r>
              <a:rPr lang="en-US" dirty="0" smtClean="0"/>
              <a:t>Polish revolts in 1830 &amp; 1863</a:t>
            </a:r>
          </a:p>
          <a:p>
            <a:pPr>
              <a:buFontTx/>
              <a:buChar char="-"/>
            </a:pPr>
            <a:r>
              <a:rPr lang="en-US" dirty="0" smtClean="0"/>
              <a:t>Finland = peaceful existence</a:t>
            </a:r>
          </a:p>
          <a:p>
            <a:pPr>
              <a:buFontTx/>
              <a:buChar char="-"/>
            </a:pPr>
            <a:r>
              <a:rPr lang="en-US" smtClean="0"/>
              <a:t>Strong/weak Religious </a:t>
            </a:r>
            <a:r>
              <a:rPr lang="en-US" dirty="0" smtClean="0"/>
              <a:t>&amp; cultural links</a:t>
            </a:r>
          </a:p>
          <a:p>
            <a:pPr>
              <a:buFontTx/>
              <a:buChar char="-"/>
            </a:pPr>
            <a:r>
              <a:rPr lang="en-US" dirty="0" smtClean="0"/>
              <a:t>Military conquest = problems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size and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94% - small isolated villages</a:t>
            </a:r>
          </a:p>
          <a:p>
            <a:r>
              <a:rPr lang="en-US" dirty="0" smtClean="0"/>
              <a:t>Ratio villagers to townspeople 11- 1 (GB 2-1)</a:t>
            </a:r>
          </a:p>
          <a:p>
            <a:r>
              <a:rPr lang="en-US" dirty="0" smtClean="0"/>
              <a:t>Pop growth: 69-125 million in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6% lived in towns – St Petersburg biggest</a:t>
            </a:r>
          </a:p>
          <a:p>
            <a:r>
              <a:rPr lang="en-US" dirty="0" smtClean="0"/>
              <a:t>Nationalities: Over 50% not ethnic Russians</a:t>
            </a:r>
          </a:p>
          <a:p>
            <a:pPr>
              <a:buFontTx/>
              <a:buChar char="-"/>
            </a:pPr>
            <a:r>
              <a:rPr lang="en-US" dirty="0" smtClean="0"/>
              <a:t>20-25 million = Muslims, </a:t>
            </a:r>
          </a:p>
          <a:p>
            <a:pPr>
              <a:buFontTx/>
              <a:buChar char="-"/>
            </a:pPr>
            <a:r>
              <a:rPr lang="en-US" dirty="0" smtClean="0"/>
              <a:t>Jews discriminated against: Pale</a:t>
            </a:r>
          </a:p>
          <a:p>
            <a:pPr>
              <a:buFontTx/>
              <a:buChar char="-"/>
            </a:pPr>
            <a:r>
              <a:rPr lang="en-US" dirty="0" smtClean="0"/>
              <a:t>Cossacks: Ukraine steppes</a:t>
            </a:r>
          </a:p>
          <a:p>
            <a:pPr>
              <a:buFontTx/>
              <a:buChar char="-"/>
            </a:pPr>
            <a:r>
              <a:rPr lang="en-US" dirty="0" smtClean="0"/>
              <a:t>Poland: rebellions in 1831 &amp; 1863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structure: nobility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million – 90,000 serf owners</a:t>
            </a:r>
          </a:p>
          <a:p>
            <a:r>
              <a:rPr lang="en-US" dirty="0" smtClean="0"/>
              <a:t>Landlords: controlled serf’s lives</a:t>
            </a:r>
          </a:p>
          <a:p>
            <a:pPr>
              <a:buFontTx/>
              <a:buChar char="-"/>
            </a:pPr>
            <a:r>
              <a:rPr lang="en-US" dirty="0" smtClean="0"/>
              <a:t>marriage, feudal dues, land, punishments</a:t>
            </a:r>
          </a:p>
          <a:p>
            <a:r>
              <a:rPr lang="en-US" dirty="0" smtClean="0"/>
              <a:t>Grand seigneurs: ruling elite – extravagant </a:t>
            </a:r>
          </a:p>
          <a:p>
            <a:pPr>
              <a:buFontTx/>
              <a:buChar char="-"/>
            </a:pPr>
            <a:r>
              <a:rPr lang="en-US" dirty="0" smtClean="0"/>
              <a:t>Dominated army, top positions in bureaucracy</a:t>
            </a:r>
          </a:p>
          <a:p>
            <a:r>
              <a:rPr lang="en-US" dirty="0" smtClean="0"/>
              <a:t>Nobles below them – civil servants, officers, governors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Minor role: shopkeepers, entrepreneurs, </a:t>
            </a:r>
          </a:p>
          <a:p>
            <a:r>
              <a:rPr lang="en-US" dirty="0" smtClean="0"/>
              <a:t>government officials, intelligentsia</a:t>
            </a:r>
          </a:p>
          <a:p>
            <a:r>
              <a:rPr lang="en-US" dirty="0" smtClean="0"/>
              <a:t>Some wealthy but no political power</a:t>
            </a:r>
          </a:p>
          <a:p>
            <a:r>
              <a:rPr lang="en-US" dirty="0" smtClean="0"/>
              <a:t>Influence growing: advice on economic issues</a:t>
            </a:r>
          </a:p>
          <a:p>
            <a:r>
              <a:rPr lang="en-US" dirty="0" smtClean="0"/>
              <a:t>Intelligentsia: teachers, doctors, statisticians</a:t>
            </a:r>
          </a:p>
          <a:p>
            <a:pPr>
              <a:buFontTx/>
              <a:buChar char="-"/>
            </a:pPr>
            <a:r>
              <a:rPr lang="en-US" dirty="0" smtClean="0"/>
              <a:t>Increasingly critical of Tsarist regime e.g. Free speech and press restrictions</a:t>
            </a:r>
          </a:p>
          <a:p>
            <a:pPr>
              <a:buFontTx/>
              <a:buChar char="-"/>
            </a:pPr>
            <a:r>
              <a:rPr lang="en-US" dirty="0" smtClean="0"/>
              <a:t>Some joined </a:t>
            </a:r>
            <a:r>
              <a:rPr lang="en-US" smtClean="0"/>
              <a:t>revolutionary groups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Peasants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State serfs: fixed sum paid – less fertile N regions</a:t>
            </a:r>
          </a:p>
          <a:p>
            <a:r>
              <a:rPr lang="en-US" dirty="0" smtClean="0"/>
              <a:t>Privately owned serfs: feudal dues with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Household : maids, cooks, etc… board &amp; lodge</a:t>
            </a:r>
          </a:p>
          <a:p>
            <a:r>
              <a:rPr lang="en-US" dirty="0" smtClean="0"/>
              <a:t>Army: 15 years – freedom</a:t>
            </a:r>
          </a:p>
          <a:p>
            <a:r>
              <a:rPr lang="en-US" dirty="0" smtClean="0"/>
              <a:t>Mir: village community - self sufficient</a:t>
            </a:r>
          </a:p>
          <a:p>
            <a:pPr>
              <a:buFontTx/>
              <a:buChar char="-"/>
            </a:pPr>
            <a:r>
              <a:rPr lang="en-US" dirty="0" smtClean="0"/>
              <a:t>Elected village officials – Mir assembly</a:t>
            </a:r>
          </a:p>
          <a:p>
            <a:r>
              <a:rPr lang="en-US" dirty="0" smtClean="0"/>
              <a:t>Primitive life: dirty houses, livestock</a:t>
            </a:r>
          </a:p>
          <a:p>
            <a:r>
              <a:rPr lang="en-US" dirty="0" smtClean="0"/>
              <a:t>Infant mortality high: 50% before 5</a:t>
            </a:r>
          </a:p>
          <a:p>
            <a:r>
              <a:rPr lang="en-US" dirty="0" smtClean="0"/>
              <a:t>Periodic Famines &amp; peasant violence (every year)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Town </a:t>
            </a:r>
            <a:r>
              <a:rPr lang="en-US" dirty="0" err="1" smtClean="0"/>
              <a:t>labourers</a:t>
            </a:r>
            <a:r>
              <a:rPr lang="en-US" dirty="0" smtClean="0"/>
              <a:t>, ex-peasants</a:t>
            </a:r>
          </a:p>
          <a:p>
            <a:r>
              <a:rPr lang="en-US" dirty="0" smtClean="0"/>
              <a:t>Growing population = demand for goods</a:t>
            </a:r>
          </a:p>
          <a:p>
            <a:r>
              <a:rPr lang="en-US" dirty="0" smtClean="0"/>
              <a:t>Gold, silver, copper and coal mines in Siberia</a:t>
            </a:r>
          </a:p>
          <a:p>
            <a:r>
              <a:rPr lang="en-US" dirty="0" smtClean="0"/>
              <a:t>Growing iron industry in Urals</a:t>
            </a:r>
          </a:p>
          <a:p>
            <a:r>
              <a:rPr lang="en-US" dirty="0" smtClean="0"/>
              <a:t>Under control of Tsar</a:t>
            </a:r>
          </a:p>
          <a:p>
            <a:r>
              <a:rPr lang="en-US" dirty="0" smtClean="0"/>
              <a:t>Ill-treated &amp; overworked – low wages, long hours</a:t>
            </a:r>
          </a:p>
          <a:p>
            <a:r>
              <a:rPr lang="en-US" dirty="0" smtClean="0"/>
              <a:t>Protests: go-slow, violence, mass refusal to work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Nature of </a:t>
            </a:r>
            <a:r>
              <a:rPr lang="en-US" dirty="0" err="1" smtClean="0"/>
              <a:t>Tsardom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Orthodoxy &amp; autocracy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Faith in God, divine will of Tsar, Church</a:t>
            </a:r>
          </a:p>
          <a:p>
            <a:r>
              <a:rPr lang="en-US" dirty="0" smtClean="0"/>
              <a:t>Suppression of Catholic and other churches</a:t>
            </a:r>
          </a:p>
          <a:p>
            <a:r>
              <a:rPr lang="en-US" dirty="0" smtClean="0"/>
              <a:t>Curse on those who opposed Tsar</a:t>
            </a:r>
          </a:p>
          <a:p>
            <a:r>
              <a:rPr lang="en-US" dirty="0" smtClean="0"/>
              <a:t>Nobles’ fear = loyalty to Tsar – total power</a:t>
            </a:r>
          </a:p>
          <a:p>
            <a:r>
              <a:rPr lang="en-US" dirty="0" smtClean="0"/>
              <a:t>No checks on his power</a:t>
            </a:r>
          </a:p>
          <a:p>
            <a:r>
              <a:rPr lang="en-US" dirty="0" smtClean="0"/>
              <a:t>Everyone in state provided service</a:t>
            </a:r>
          </a:p>
          <a:p>
            <a:r>
              <a:rPr lang="en-US" dirty="0" smtClean="0"/>
              <a:t>Personality cult: ‘father’ protecting subjects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Tsarist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Imperial Council of Ministers: rich landowners – recommendations to Tsar</a:t>
            </a:r>
          </a:p>
          <a:p>
            <a:r>
              <a:rPr lang="en-US" dirty="0" smtClean="0"/>
              <a:t>Committee of Ministers: heads of department - advisory and supervisory role</a:t>
            </a:r>
          </a:p>
          <a:p>
            <a:r>
              <a:rPr lang="en-US" dirty="0" smtClean="0"/>
              <a:t>Senate: supervised the above</a:t>
            </a:r>
          </a:p>
          <a:p>
            <a:r>
              <a:rPr lang="en-US" dirty="0" smtClean="0"/>
              <a:t>Secret police: severe punishment, censorship, informers</a:t>
            </a:r>
          </a:p>
          <a:p>
            <a:r>
              <a:rPr lang="en-US" dirty="0" smtClean="0"/>
              <a:t>Finance: feudal dues &amp; taxation – mostly paid by peasants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602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Imperial Russia by 1855</vt:lpstr>
      <vt:lpstr>Population size and distribution</vt:lpstr>
      <vt:lpstr>Social structure: nobility</vt:lpstr>
      <vt:lpstr>Middle class</vt:lpstr>
      <vt:lpstr>Peasants</vt:lpstr>
      <vt:lpstr>Industrial workers</vt:lpstr>
      <vt:lpstr>Nature of Tsardom</vt:lpstr>
      <vt:lpstr>Orthodoxy &amp; autocracy</vt:lpstr>
      <vt:lpstr>Tsarist government</vt:lpstr>
      <vt:lpstr>Role of the Army</vt:lpstr>
      <vt:lpstr>Popular unrest</vt:lpstr>
      <vt:lpstr>Russian expansion</vt:lpstr>
      <vt:lpstr>National identity v Russification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Russia by 1855</dc:title>
  <dc:creator>Carl</dc:creator>
  <cp:lastModifiedBy>cnewman</cp:lastModifiedBy>
  <cp:revision>123</cp:revision>
  <dcterms:created xsi:type="dcterms:W3CDTF">2012-09-30T20:54:18Z</dcterms:created>
  <dcterms:modified xsi:type="dcterms:W3CDTF">2012-10-03T13:40:07Z</dcterms:modified>
</cp:coreProperties>
</file>