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19BA6-99D6-43E1-9C26-F758B72FE9E0}" v="9" dt="2017-11-27T19:51:33.314"/>
    <p1510:client id="{E34FF589-4EE0-4321-862E-5AF33A0D94B8}" v="10" dt="2017-11-27T20:33:19.625"/>
    <p1510:client id="{3C148FBE-FA6C-475A-A780-9808943CEEBE}" v="164" dt="2017-11-27T20:01:41.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7" y="6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5150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6917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FC000"/>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5978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357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633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793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93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252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C00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004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923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56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008197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Social Impacts of Genghis Khan and the Mongols</a:t>
            </a:r>
            <a:r>
              <a:rPr lang="en-US"/>
              <a:t> </a:t>
            </a:r>
          </a:p>
        </p:txBody>
      </p:sp>
      <p:sp>
        <p:nvSpPr>
          <p:cNvPr id="3" name="Subtitle 2"/>
          <p:cNvSpPr>
            <a:spLocks noGrp="1"/>
          </p:cNvSpPr>
          <p:nvPr>
            <p:ph type="subTitle" idx="1"/>
          </p:nvPr>
        </p:nvSpPr>
        <p:spPr/>
        <p:txBody>
          <a:bodyPr vert="horz" lIns="91440" tIns="45720" rIns="91440" bIns="45720" rtlCol="0" anchor="t">
            <a:normAutofit/>
          </a:bodyPr>
          <a:lstStyle/>
          <a:p>
            <a:r>
              <a:rPr lang="en-US" b="1" i="1" dirty="0"/>
              <a:t> William Berglund</a:t>
            </a:r>
            <a:r>
              <a:rPr lang="en-US" dirty="0"/>
              <a:t> </a:t>
            </a:r>
            <a:r>
              <a:rPr lang="en-US" b="1" i="1" dirty="0"/>
              <a:t>and Emmet Moore </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5FFF6C-0A8A-4D88-AE49-FDC498808D20}"/>
              </a:ext>
            </a:extLst>
          </p:cNvPr>
          <p:cNvSpPr>
            <a:spLocks noGrp="1"/>
          </p:cNvSpPr>
          <p:nvPr>
            <p:ph type="title"/>
          </p:nvPr>
        </p:nvSpPr>
        <p:spPr/>
        <p:txBody>
          <a:bodyPr/>
          <a:lstStyle/>
          <a:p>
            <a:r>
              <a:rPr lang="en-US" b="1"/>
              <a:t>Slavery</a:t>
            </a:r>
            <a:r>
              <a:rPr lang="en-US"/>
              <a:t> </a:t>
            </a:r>
          </a:p>
        </p:txBody>
      </p:sp>
      <p:sp>
        <p:nvSpPr>
          <p:cNvPr id="3" name="Picture Placeholder 2">
            <a:extLst>
              <a:ext uri="{FF2B5EF4-FFF2-40B4-BE49-F238E27FC236}">
                <a16:creationId xmlns:a16="http://schemas.microsoft.com/office/drawing/2014/main" xmlns="" id="{B6BF79C6-8C97-4D49-BE2E-7A53392E68A5}"/>
              </a:ext>
            </a:extLst>
          </p:cNvPr>
          <p:cNvSpPr>
            <a:spLocks noGrp="1"/>
          </p:cNvSpPr>
          <p:nvPr>
            <p:ph type="pic" idx="1"/>
          </p:nvPr>
        </p:nvSpPr>
        <p:spPr/>
      </p:sp>
      <p:sp>
        <p:nvSpPr>
          <p:cNvPr id="4" name="Text Placeholder 3">
            <a:extLst>
              <a:ext uri="{FF2B5EF4-FFF2-40B4-BE49-F238E27FC236}">
                <a16:creationId xmlns:a16="http://schemas.microsoft.com/office/drawing/2014/main" xmlns="" id="{8B3E37DF-A743-466C-9F8B-444C65819E68}"/>
              </a:ext>
            </a:extLst>
          </p:cNvPr>
          <p:cNvSpPr>
            <a:spLocks noGrp="1"/>
          </p:cNvSpPr>
          <p:nvPr>
            <p:ph type="body" sz="half" idx="2"/>
          </p:nvPr>
        </p:nvSpPr>
        <p:spPr/>
        <p:txBody>
          <a:bodyPr vert="horz" lIns="91440" tIns="45720" rIns="91440" bIns="45720" rtlCol="0" anchor="t">
            <a:normAutofit/>
          </a:bodyPr>
          <a:lstStyle/>
          <a:p>
            <a:pPr marL="285750" indent="-285750">
              <a:buChar char="•"/>
            </a:pPr>
            <a:r>
              <a:rPr lang="en-US" dirty="0"/>
              <a:t>Genghis enlisted slaves to become part of the empire and war machine</a:t>
            </a:r>
          </a:p>
          <a:p>
            <a:pPr marL="285750" indent="-285750">
              <a:buChar char="•"/>
            </a:pPr>
            <a:r>
              <a:rPr lang="en-US" dirty="0"/>
              <a:t>Slaves were tasked to three jobs, laborer's, specialist artisans and cannon fodder</a:t>
            </a:r>
          </a:p>
          <a:p>
            <a:pPr marL="285750" indent="-285750">
              <a:buChar char="•"/>
            </a:pPr>
            <a:r>
              <a:rPr lang="en-US" dirty="0"/>
              <a:t>In battle, captured townsfolk from the previous town were put at the front of the army, their bodies used to fill moats or to stop enemy archers from firing their arrows as they didn’t know which ones was their enemies or friends</a:t>
            </a:r>
          </a:p>
          <a:p>
            <a:pPr marL="285750" indent="-285750">
              <a:buChar char="•"/>
            </a:pPr>
            <a:r>
              <a:rPr lang="en-US" dirty="0"/>
              <a:t>Mongols could not be slaves </a:t>
            </a:r>
          </a:p>
        </p:txBody>
      </p:sp>
    </p:spTree>
    <p:extLst>
      <p:ext uri="{BB962C8B-B14F-4D97-AF65-F5344CB8AC3E}">
        <p14:creationId xmlns:p14="http://schemas.microsoft.com/office/powerpoint/2010/main" val="423106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16802-F206-47C2-ACA1-63A2805C622B}"/>
              </a:ext>
            </a:extLst>
          </p:cNvPr>
          <p:cNvSpPr>
            <a:spLocks noGrp="1"/>
          </p:cNvSpPr>
          <p:nvPr>
            <p:ph type="title"/>
          </p:nvPr>
        </p:nvSpPr>
        <p:spPr/>
        <p:txBody>
          <a:bodyPr/>
          <a:lstStyle/>
          <a:p>
            <a:r>
              <a:rPr lang="en-US" b="1"/>
              <a:t>Laws</a:t>
            </a:r>
          </a:p>
        </p:txBody>
      </p:sp>
      <p:sp>
        <p:nvSpPr>
          <p:cNvPr id="4" name="Text Placeholder 3">
            <a:extLst>
              <a:ext uri="{FF2B5EF4-FFF2-40B4-BE49-F238E27FC236}">
                <a16:creationId xmlns:a16="http://schemas.microsoft.com/office/drawing/2014/main" xmlns="" id="{21BF6CB9-B40F-4626-8D86-98FDA3B086FA}"/>
              </a:ext>
            </a:extLst>
          </p:cNvPr>
          <p:cNvSpPr>
            <a:spLocks noGrp="1"/>
          </p:cNvSpPr>
          <p:nvPr>
            <p:ph type="body" sz="half" idx="2"/>
          </p:nvPr>
        </p:nvSpPr>
        <p:spPr/>
        <p:txBody>
          <a:bodyPr vert="horz" lIns="91440" tIns="45720" rIns="91440" bIns="45720" rtlCol="0" anchor="t">
            <a:normAutofit/>
          </a:bodyPr>
          <a:lstStyle/>
          <a:p>
            <a:pPr marL="285750" indent="-285750">
              <a:buChar char="•"/>
            </a:pPr>
            <a:r>
              <a:rPr lang="en-US" dirty="0"/>
              <a:t>Forbids the selling of women into marriage</a:t>
            </a:r>
          </a:p>
          <a:p>
            <a:pPr>
              <a:buChar char="•"/>
            </a:pPr>
            <a:r>
              <a:rPr lang="en-US" dirty="0"/>
              <a:t>All children are</a:t>
            </a:r>
            <a:r>
              <a:rPr lang="en-US"/>
              <a:t> </a:t>
            </a:r>
            <a:r>
              <a:rPr lang="en-US" smtClean="0"/>
              <a:t>legitimate</a:t>
            </a:r>
          </a:p>
          <a:p>
            <a:pPr>
              <a:buChar char="•"/>
            </a:pPr>
            <a:r>
              <a:rPr lang="en-US" smtClean="0"/>
              <a:t>Forbids </a:t>
            </a:r>
            <a:r>
              <a:rPr lang="en-US" dirty="0"/>
              <a:t>theft of animals</a:t>
            </a:r>
          </a:p>
          <a:p>
            <a:pPr>
              <a:buChar char="•"/>
            </a:pPr>
            <a:r>
              <a:rPr lang="en-US" dirty="0"/>
              <a:t>Turn in found goods or face the punishment of execution</a:t>
            </a:r>
          </a:p>
          <a:p>
            <a:pPr>
              <a:buChar char="•"/>
            </a:pPr>
            <a:r>
              <a:rPr lang="en-US" dirty="0"/>
              <a:t>Hunting was banned between March and October</a:t>
            </a:r>
          </a:p>
          <a:p>
            <a:pPr>
              <a:buChar char="•"/>
            </a:pPr>
            <a:r>
              <a:rPr lang="en-US" dirty="0"/>
              <a:t>Complete religious freedom</a:t>
            </a:r>
          </a:p>
          <a:p>
            <a:pPr>
              <a:buChar char="•"/>
            </a:pPr>
            <a:r>
              <a:rPr lang="en-US" dirty="0"/>
              <a:t>Khan is elected by Khuriltai</a:t>
            </a:r>
          </a:p>
          <a:p>
            <a:pPr>
              <a:buChar char="•"/>
            </a:pPr>
            <a:r>
              <a:rPr lang="en-US" dirty="0"/>
              <a:t>Group responsibility and group guilt </a:t>
            </a:r>
          </a:p>
          <a:p>
            <a:pPr marL="285750" indent="-285750">
              <a:buChar char="•"/>
            </a:pPr>
            <a:endParaRPr lang="en-US" dirty="0"/>
          </a:p>
          <a:p>
            <a:pPr marL="285750" indent="-285750">
              <a:buChar char="•"/>
            </a:pPr>
            <a:endParaRPr lang="en-US" dirty="0"/>
          </a:p>
        </p:txBody>
      </p:sp>
      <p:pic>
        <p:nvPicPr>
          <p:cNvPr id="5" name="Picture 5">
            <a:extLst>
              <a:ext uri="{FF2B5EF4-FFF2-40B4-BE49-F238E27FC236}">
                <a16:creationId xmlns:a16="http://schemas.microsoft.com/office/drawing/2014/main" xmlns="" id="{3983743F-4603-45F3-91FF-3AD4D48D6F15}"/>
              </a:ext>
            </a:extLst>
          </p:cNvPr>
          <p:cNvPicPr>
            <a:picLocks noChangeAspect="1"/>
          </p:cNvPicPr>
          <p:nvPr/>
        </p:nvPicPr>
        <p:blipFill rotWithShape="1">
          <a:blip r:embed="rId2"/>
          <a:srcRect l="23806" r="23806"/>
          <a:stretch/>
        </p:blipFill>
        <p:spPr>
          <a:xfrm>
            <a:off x="7258050" y="485775"/>
            <a:ext cx="3054494" cy="4372413"/>
          </a:xfrm>
          <a:prstGeom prst="rect">
            <a:avLst/>
          </a:prstGeom>
        </p:spPr>
      </p:pic>
      <p:sp>
        <p:nvSpPr>
          <p:cNvPr id="8" name="Text Placeholder 3">
            <a:extLst>
              <a:ext uri="{FF2B5EF4-FFF2-40B4-BE49-F238E27FC236}">
                <a16:creationId xmlns:a16="http://schemas.microsoft.com/office/drawing/2014/main" xmlns="" id="{7C422E4C-9C2E-425A-9C63-B636694448AC}"/>
              </a:ext>
            </a:extLst>
          </p:cNvPr>
          <p:cNvSpPr txBox="1">
            <a:spLocks/>
          </p:cNvSpPr>
          <p:nvPr/>
        </p:nvSpPr>
        <p:spPr>
          <a:xfrm>
            <a:off x="6972300" y="4962525"/>
            <a:ext cx="3899552" cy="114765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Font typeface="Arial" panose="020B0604020202020204" pitchFamily="34" charset="0"/>
              <a:buChar char="•"/>
            </a:pPr>
            <a:r>
              <a:rPr lang="en-US" dirty="0"/>
              <a:t>The Yassa, a scripture announcing the laws put in place by Genghis after being elected leader of the united Mongol tribes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62341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DD4ED-40B6-463A-948B-EF30C99FD967}"/>
              </a:ext>
            </a:extLst>
          </p:cNvPr>
          <p:cNvSpPr>
            <a:spLocks noGrp="1"/>
          </p:cNvSpPr>
          <p:nvPr>
            <p:ph type="title"/>
          </p:nvPr>
        </p:nvSpPr>
        <p:spPr/>
        <p:txBody>
          <a:bodyPr/>
          <a:lstStyle/>
          <a:p>
            <a:r>
              <a:rPr lang="en-US" b="1"/>
              <a:t>Religion</a:t>
            </a:r>
            <a:r>
              <a:rPr lang="en-US"/>
              <a:t> </a:t>
            </a:r>
          </a:p>
        </p:txBody>
      </p:sp>
      <p:sp>
        <p:nvSpPr>
          <p:cNvPr id="4" name="Text Placeholder 3">
            <a:extLst>
              <a:ext uri="{FF2B5EF4-FFF2-40B4-BE49-F238E27FC236}">
                <a16:creationId xmlns:a16="http://schemas.microsoft.com/office/drawing/2014/main" xmlns="" id="{B197C5CE-36C8-4A18-8477-2BB3DCDE6784}"/>
              </a:ext>
            </a:extLst>
          </p:cNvPr>
          <p:cNvSpPr>
            <a:spLocks noGrp="1"/>
          </p:cNvSpPr>
          <p:nvPr>
            <p:ph type="body" sz="half" idx="2"/>
          </p:nvPr>
        </p:nvSpPr>
        <p:spPr/>
        <p:txBody>
          <a:bodyPr vert="horz" lIns="91440" tIns="45720" rIns="91440" bIns="45720" rtlCol="0" anchor="t">
            <a:normAutofit/>
          </a:bodyPr>
          <a:lstStyle/>
          <a:p>
            <a:pPr marL="285750" indent="-285750">
              <a:buChar char="•"/>
            </a:pPr>
            <a:r>
              <a:rPr lang="en-US"/>
              <a:t>Genghis had appointed religious freedom across the empire</a:t>
            </a:r>
          </a:p>
          <a:p>
            <a:pPr marL="285750" indent="-285750">
              <a:buChar char="•"/>
            </a:pPr>
            <a:r>
              <a:rPr lang="en-US"/>
              <a:t>Much of the Muslim population in Khwarazm and the Khara Khitai empire supported Genghis as he was religiously tolerant, unlike Kuchlug who was hostile to Islam</a:t>
            </a:r>
          </a:p>
          <a:p>
            <a:pPr marL="285750" indent="-285750">
              <a:buChar char="•"/>
            </a:pPr>
            <a:r>
              <a:rPr lang="en-US"/>
              <a:t>Many people believed that the winner in battle was chosen by god</a:t>
            </a:r>
          </a:p>
          <a:p>
            <a:pPr marL="285750" indent="-285750">
              <a:buChar char="•"/>
            </a:pPr>
            <a:r>
              <a:rPr lang="en-US"/>
              <a:t>Due to his many battle successes, Genghis was viewed as a 'mandate of god' by much of the opposing forces, rallying more support for him</a:t>
            </a:r>
          </a:p>
        </p:txBody>
      </p:sp>
      <p:pic>
        <p:nvPicPr>
          <p:cNvPr id="5" name="Picture 5">
            <a:extLst>
              <a:ext uri="{FF2B5EF4-FFF2-40B4-BE49-F238E27FC236}">
                <a16:creationId xmlns:a16="http://schemas.microsoft.com/office/drawing/2014/main" xmlns="" id="{2C075099-E4EF-4F21-A8C2-F64DE8B60F79}"/>
              </a:ext>
            </a:extLst>
          </p:cNvPr>
          <p:cNvPicPr>
            <a:picLocks noChangeAspect="1"/>
          </p:cNvPicPr>
          <p:nvPr/>
        </p:nvPicPr>
        <p:blipFill>
          <a:blip r:embed="rId2"/>
          <a:stretch>
            <a:fillRect/>
          </a:stretch>
        </p:blipFill>
        <p:spPr>
          <a:xfrm>
            <a:off x="6515100" y="495300"/>
            <a:ext cx="4433970" cy="3322131"/>
          </a:xfrm>
          <a:prstGeom prst="rect">
            <a:avLst/>
          </a:prstGeom>
        </p:spPr>
      </p:pic>
      <p:sp>
        <p:nvSpPr>
          <p:cNvPr id="8" name="Text Placeholder 3">
            <a:extLst>
              <a:ext uri="{FF2B5EF4-FFF2-40B4-BE49-F238E27FC236}">
                <a16:creationId xmlns:a16="http://schemas.microsoft.com/office/drawing/2014/main" xmlns="" id="{2AA060A1-2A40-437D-A88E-5A3C59E95243}"/>
              </a:ext>
            </a:extLst>
          </p:cNvPr>
          <p:cNvSpPr txBox="1">
            <a:spLocks/>
          </p:cNvSpPr>
          <p:nvPr/>
        </p:nvSpPr>
        <p:spPr>
          <a:xfrm>
            <a:off x="7258050" y="4867275"/>
            <a:ext cx="3932238" cy="90250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a:t>Burkhan Khaldun, the mountain Genghis used to pray for victory at before embarking on his many conquests</a:t>
            </a:r>
          </a:p>
        </p:txBody>
      </p:sp>
    </p:spTree>
    <p:extLst>
      <p:ext uri="{BB962C8B-B14F-4D97-AF65-F5344CB8AC3E}">
        <p14:creationId xmlns:p14="http://schemas.microsoft.com/office/powerpoint/2010/main" val="399827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E7F1-9344-4111-A4F7-FFB4CDB271FA}"/>
              </a:ext>
            </a:extLst>
          </p:cNvPr>
          <p:cNvSpPr>
            <a:spLocks noGrp="1"/>
          </p:cNvSpPr>
          <p:nvPr>
            <p:ph type="title"/>
          </p:nvPr>
        </p:nvSpPr>
        <p:spPr/>
        <p:txBody>
          <a:bodyPr/>
          <a:lstStyle/>
          <a:p>
            <a:r>
              <a:rPr lang="en-US" b="1"/>
              <a:t>Loyalty and fear</a:t>
            </a:r>
          </a:p>
        </p:txBody>
      </p:sp>
      <p:sp>
        <p:nvSpPr>
          <p:cNvPr id="4" name="Text Placeholder 3">
            <a:extLst>
              <a:ext uri="{FF2B5EF4-FFF2-40B4-BE49-F238E27FC236}">
                <a16:creationId xmlns:a16="http://schemas.microsoft.com/office/drawing/2014/main" xmlns="" id="{41992DC6-549F-4771-A15A-99C07D04F19B}"/>
              </a:ext>
            </a:extLst>
          </p:cNvPr>
          <p:cNvSpPr>
            <a:spLocks noGrp="1"/>
          </p:cNvSpPr>
          <p:nvPr>
            <p:ph type="body" sz="half" idx="2"/>
          </p:nvPr>
        </p:nvSpPr>
        <p:spPr/>
        <p:txBody>
          <a:bodyPr vert="horz" lIns="91440" tIns="45720" rIns="91440" bIns="45720" rtlCol="0" anchor="t">
            <a:normAutofit lnSpcReduction="10000"/>
          </a:bodyPr>
          <a:lstStyle/>
          <a:p>
            <a:pPr marL="285750" indent="-285750">
              <a:buChar char="•"/>
            </a:pPr>
            <a:r>
              <a:rPr lang="en-US" dirty="0"/>
              <a:t>Genghis had gained support in two ways, either you were loyal to him or you submitted to him through fear</a:t>
            </a:r>
          </a:p>
          <a:p>
            <a:pPr marL="285750" indent="-285750">
              <a:buChar char="•"/>
            </a:pPr>
            <a:r>
              <a:rPr lang="en-US" dirty="0"/>
              <a:t>17 out of the 19 at the </a:t>
            </a:r>
            <a:r>
              <a:rPr lang="en-US" dirty="0" err="1"/>
              <a:t>Baljuna</a:t>
            </a:r>
            <a:r>
              <a:rPr lang="en-US" dirty="0"/>
              <a:t> covenant were not of kin, which meant that they were they out of loyalty</a:t>
            </a:r>
          </a:p>
          <a:p>
            <a:pPr marL="285750" indent="-285750">
              <a:buChar char="•"/>
            </a:pPr>
            <a:r>
              <a:rPr lang="en-US" dirty="0"/>
              <a:t>Many of the generals and leaders were appointed on loyally and not whether there were family</a:t>
            </a:r>
          </a:p>
          <a:p>
            <a:pPr marL="285750" indent="-285750">
              <a:buChar char="•"/>
            </a:pPr>
            <a:r>
              <a:rPr lang="en-US" dirty="0"/>
              <a:t>Religious freedom allowed Genghis to gain support all over the empire, especially in the Islamic world</a:t>
            </a:r>
          </a:p>
          <a:p>
            <a:pPr marL="285750" indent="-285750">
              <a:buChar char="•"/>
            </a:pPr>
            <a:r>
              <a:rPr lang="en-US" dirty="0"/>
              <a:t>Many of the neighboring lands of the Mongol's supported Genghis's ideas such as the khitai and thus swore loyalty to him</a:t>
            </a:r>
          </a:p>
          <a:p>
            <a:pPr marL="285750" indent="-285750">
              <a:buChar char="•"/>
            </a:pPr>
            <a:endParaRPr lang="en-US"/>
          </a:p>
        </p:txBody>
      </p:sp>
      <p:pic>
        <p:nvPicPr>
          <p:cNvPr id="5" name="Picture 5">
            <a:extLst>
              <a:ext uri="{FF2B5EF4-FFF2-40B4-BE49-F238E27FC236}">
                <a16:creationId xmlns:a16="http://schemas.microsoft.com/office/drawing/2014/main" xmlns="" id="{E2A9A10C-92C4-4BC2-B2FE-2B3F3942946B}"/>
              </a:ext>
            </a:extLst>
          </p:cNvPr>
          <p:cNvPicPr>
            <a:picLocks noChangeAspect="1"/>
          </p:cNvPicPr>
          <p:nvPr/>
        </p:nvPicPr>
        <p:blipFill>
          <a:blip r:embed="rId2"/>
          <a:stretch>
            <a:fillRect/>
          </a:stretch>
        </p:blipFill>
        <p:spPr>
          <a:xfrm>
            <a:off x="5210175" y="885825"/>
            <a:ext cx="6178741" cy="4576771"/>
          </a:xfrm>
          <a:prstGeom prst="rect">
            <a:avLst/>
          </a:prstGeom>
        </p:spPr>
      </p:pic>
    </p:spTree>
    <p:extLst>
      <p:ext uri="{BB962C8B-B14F-4D97-AF65-F5344CB8AC3E}">
        <p14:creationId xmlns:p14="http://schemas.microsoft.com/office/powerpoint/2010/main" val="19593344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Social Impacts of Genghis Khan and the Mongols </vt:lpstr>
      <vt:lpstr>Slavery </vt:lpstr>
      <vt:lpstr>Laws</vt:lpstr>
      <vt:lpstr>Religion </vt:lpstr>
      <vt:lpstr>Loyalty and fear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Impacts of Genghis Khan and the Mongols</dc:title>
  <dc:creator>Emmet Moore</dc:creator>
  <cp:lastModifiedBy>Emmet Moore</cp:lastModifiedBy>
  <cp:revision>3</cp:revision>
  <dcterms:modified xsi:type="dcterms:W3CDTF">2017-11-27T20:37:09Z</dcterms:modified>
</cp:coreProperties>
</file>