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302"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14"/>
  </p:normalViewPr>
  <p:slideViewPr>
    <p:cSldViewPr snapToGrid="0" snapToObjects="1">
      <p:cViewPr varScale="1">
        <p:scale>
          <a:sx n="118" d="100"/>
          <a:sy n="118" d="100"/>
        </p:scale>
        <p:origin x="14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95377A-6046-8B42-BE81-3AAABDADC01D}" type="datetimeFigureOut">
              <a:rPr lang="en-US" smtClean="0"/>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3806152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95377A-6046-8B42-BE81-3AAABDADC01D}" type="datetimeFigureOut">
              <a:rPr lang="en-US" smtClean="0"/>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359881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95377A-6046-8B42-BE81-3AAABDADC01D}" type="datetimeFigureOut">
              <a:rPr lang="en-US" smtClean="0"/>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15901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95377A-6046-8B42-BE81-3AAABDADC01D}" type="datetimeFigureOut">
              <a:rPr lang="en-US" smtClean="0"/>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178714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95377A-6046-8B42-BE81-3AAABDADC01D}" type="datetimeFigureOut">
              <a:rPr lang="en-US" smtClean="0"/>
              <a:t>3/25/20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265784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95377A-6046-8B42-BE81-3AAABDADC01D}" type="datetimeFigureOut">
              <a:rPr lang="en-US" smtClean="0"/>
              <a:t>3/25/20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3115841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95377A-6046-8B42-BE81-3AAABDADC01D}" type="datetimeFigureOut">
              <a:rPr lang="en-US" smtClean="0"/>
              <a:t>3/25/20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175816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95377A-6046-8B42-BE81-3AAABDADC01D}" type="datetimeFigureOut">
              <a:rPr lang="en-US" smtClean="0"/>
              <a:t>3/25/20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276334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5377A-6046-8B42-BE81-3AAABDADC01D}" type="datetimeFigureOut">
              <a:rPr lang="en-US" smtClean="0"/>
              <a:t>3/25/20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311047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95377A-6046-8B42-BE81-3AAABDADC01D}" type="datetimeFigureOut">
              <a:rPr lang="en-US" smtClean="0"/>
              <a:t>3/25/20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30384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95377A-6046-8B42-BE81-3AAABDADC01D}" type="datetimeFigureOut">
              <a:rPr lang="en-US" smtClean="0"/>
              <a:t>3/25/20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ECB82-3B50-5A49-A4A4-BE0039F09EDB}" type="slidenum">
              <a:rPr lang="en-US" smtClean="0"/>
              <a:t>‹#›</a:t>
            </a:fld>
            <a:endParaRPr lang="en-US"/>
          </a:p>
        </p:txBody>
      </p:sp>
    </p:spTree>
    <p:extLst>
      <p:ext uri="{BB962C8B-B14F-4D97-AF65-F5344CB8AC3E}">
        <p14:creationId xmlns:p14="http://schemas.microsoft.com/office/powerpoint/2010/main" val="4054279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5377A-6046-8B42-BE81-3AAABDADC01D}" type="datetimeFigureOut">
              <a:rPr lang="en-US" smtClean="0"/>
              <a:t>3/25/20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ECB82-3B50-5A49-A4A4-BE0039F09EDB}" type="slidenum">
              <a:rPr lang="en-US" smtClean="0"/>
              <a:t>‹#›</a:t>
            </a:fld>
            <a:endParaRPr lang="en-US"/>
          </a:p>
        </p:txBody>
      </p:sp>
    </p:spTree>
    <p:extLst>
      <p:ext uri="{BB962C8B-B14F-4D97-AF65-F5344CB8AC3E}">
        <p14:creationId xmlns:p14="http://schemas.microsoft.com/office/powerpoint/2010/main" val="2321599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DD64AA-F933-47E4-972B-3C2743FEBDBB}"/>
              </a:ext>
            </a:extLst>
          </p:cNvPr>
          <p:cNvSpPr txBox="1"/>
          <p:nvPr/>
        </p:nvSpPr>
        <p:spPr>
          <a:xfrm>
            <a:off x="1042309" y="96962"/>
            <a:ext cx="6672106" cy="319639"/>
          </a:xfrm>
          <a:prstGeom prst="rect">
            <a:avLst/>
          </a:prstGeom>
          <a:noFill/>
        </p:spPr>
        <p:txBody>
          <a:bodyPr wrap="square" rtlCol="0">
            <a:spAutoFit/>
          </a:bodyPr>
          <a:lstStyle/>
          <a:p>
            <a:pPr algn="ctr"/>
            <a:r>
              <a:rPr lang="en-GB" sz="1477" dirty="0">
                <a:latin typeface="Comic Sans MS" panose="030F0702030302020204" pitchFamily="66" charset="0"/>
              </a:rPr>
              <a:t>Positive or Negative? What were the effects of Industrialisation?</a:t>
            </a:r>
          </a:p>
        </p:txBody>
      </p:sp>
      <p:graphicFrame>
        <p:nvGraphicFramePr>
          <p:cNvPr id="7" name="Table 6">
            <a:extLst>
              <a:ext uri="{FF2B5EF4-FFF2-40B4-BE49-F238E27FC236}">
                <a16:creationId xmlns:a16="http://schemas.microsoft.com/office/drawing/2014/main" id="{5FFA8985-DE70-46FE-9F10-8FFEAEDF3D45}"/>
              </a:ext>
            </a:extLst>
          </p:cNvPr>
          <p:cNvGraphicFramePr>
            <a:graphicFrameLocks noGrp="1"/>
          </p:cNvGraphicFramePr>
          <p:nvPr/>
        </p:nvGraphicFramePr>
        <p:xfrm>
          <a:off x="123888" y="477866"/>
          <a:ext cx="8896224" cy="5902268"/>
        </p:xfrm>
        <a:graphic>
          <a:graphicData uri="http://schemas.openxmlformats.org/drawingml/2006/table">
            <a:tbl>
              <a:tblPr firstRow="1" bandRow="1">
                <a:tableStyleId>{5C22544A-7EE6-4342-B048-85BDC9FD1C3A}</a:tableStyleId>
              </a:tblPr>
              <a:tblGrid>
                <a:gridCol w="2224056">
                  <a:extLst>
                    <a:ext uri="{9D8B030D-6E8A-4147-A177-3AD203B41FA5}">
                      <a16:colId xmlns:a16="http://schemas.microsoft.com/office/drawing/2014/main" val="3655011314"/>
                    </a:ext>
                  </a:extLst>
                </a:gridCol>
                <a:gridCol w="2224056">
                  <a:extLst>
                    <a:ext uri="{9D8B030D-6E8A-4147-A177-3AD203B41FA5}">
                      <a16:colId xmlns:a16="http://schemas.microsoft.com/office/drawing/2014/main" val="892268749"/>
                    </a:ext>
                  </a:extLst>
                </a:gridCol>
                <a:gridCol w="2224056">
                  <a:extLst>
                    <a:ext uri="{9D8B030D-6E8A-4147-A177-3AD203B41FA5}">
                      <a16:colId xmlns:a16="http://schemas.microsoft.com/office/drawing/2014/main" val="2057709906"/>
                    </a:ext>
                  </a:extLst>
                </a:gridCol>
                <a:gridCol w="2224056">
                  <a:extLst>
                    <a:ext uri="{9D8B030D-6E8A-4147-A177-3AD203B41FA5}">
                      <a16:colId xmlns:a16="http://schemas.microsoft.com/office/drawing/2014/main" val="935571782"/>
                    </a:ext>
                  </a:extLst>
                </a:gridCol>
              </a:tblGrid>
              <a:tr h="1374816">
                <a:tc>
                  <a:txBody>
                    <a:bodyPr/>
                    <a:lstStyle/>
                    <a:p>
                      <a:r>
                        <a:rPr lang="en-US" sz="1100" b="0" i="0" u="none" strike="noStrike" kern="1200" dirty="0">
                          <a:solidFill>
                            <a:schemeClr val="tx1"/>
                          </a:solidFill>
                          <a:effectLst/>
                          <a:latin typeface="+mn-lt"/>
                          <a:ea typeface="+mn-ea"/>
                          <a:cs typeface="+mn-cs"/>
                        </a:rPr>
                        <a:t> The newly invented steam engine provided cheap movement of goods through waterways. Canals were built so resources could be transported with ease.</a:t>
                      </a:r>
                      <a:endParaRPr lang="en-GB" sz="1100" b="0" dirty="0">
                        <a:solidFill>
                          <a:schemeClr val="tx1"/>
                        </a:solidFill>
                        <a:latin typeface="+mn-lt"/>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lang="en-US" sz="1100" b="0" i="0" u="none" strike="noStrike" kern="1200" dirty="0">
                          <a:solidFill>
                            <a:schemeClr val="dk1"/>
                          </a:solidFill>
                          <a:effectLst/>
                          <a:latin typeface="+mn-lt"/>
                          <a:ea typeface="+mn-ea"/>
                          <a:cs typeface="+mn-cs"/>
                        </a:rPr>
                        <a:t>People also had a short life expectancy if they worked in a factory. The hours in a workday were very long too because the factories were indoors and didn't have to use sunlight to decide business hours.</a:t>
                      </a:r>
                      <a:endParaRPr lang="en-GB" sz="1100" b="0" dirty="0">
                        <a:solidFill>
                          <a:schemeClr val="tx1"/>
                        </a:solidFill>
                        <a:latin typeface="+mn-lt"/>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dirty="0">
                          <a:solidFill>
                            <a:schemeClr val="dk1"/>
                          </a:solidFill>
                          <a:effectLst/>
                          <a:latin typeface="+mn-lt"/>
                          <a:ea typeface="+mn-ea"/>
                          <a:cs typeface="+mn-cs"/>
                        </a:rPr>
                        <a:t>Businesses started to hire children to work in factories because their small could reach into tiny holes and it is easier for them to do things which require small hands or bodies.</a:t>
                      </a: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dirty="0">
                          <a:solidFill>
                            <a:schemeClr val="tx1"/>
                          </a:solidFill>
                          <a:effectLst/>
                          <a:latin typeface="+mn-lt"/>
                          <a:ea typeface="+mn-ea"/>
                          <a:cs typeface="+mn-cs"/>
                        </a:rPr>
                        <a:t>The creation of power machines and factories provided many new job opportunities.  The new machinery increased production speed of goods and gave people the ability to transport raw materials. </a:t>
                      </a:r>
                      <a:endParaRPr lang="en-GB" sz="1100" b="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u="none" strike="noStrike" kern="1200" dirty="0">
                        <a:solidFill>
                          <a:schemeClr val="dk1"/>
                        </a:solidFill>
                        <a:effectLst/>
                        <a:latin typeface="+mn-lt"/>
                        <a:ea typeface="+mn-ea"/>
                        <a:cs typeface="+mn-cs"/>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5246719"/>
                  </a:ext>
                </a:extLst>
              </a:tr>
              <a:tr h="1740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dirty="0">
                          <a:solidFill>
                            <a:schemeClr val="dk1"/>
                          </a:solidFill>
                          <a:effectLst/>
                          <a:latin typeface="+mn-lt"/>
                          <a:ea typeface="+mn-ea"/>
                          <a:cs typeface="+mn-cs"/>
                        </a:rPr>
                        <a:t>The inventions of railroads dramatically revolutionized life in Britain. The railroads gave manufacturers a cheap way to transport their products.  Fresh food could also be delivered to distant towns. The railways also gave people opportunities to travel. Traveling meant that people met people from other cities which resulted in long distance relationships and marriages. Time standards, newspapers and mail systems were also invented.</a:t>
                      </a:r>
                      <a:endParaRPr lang="en-GB" sz="1100" b="0" dirty="0">
                        <a:solidFill>
                          <a:schemeClr val="tx1"/>
                        </a:solidFill>
                        <a:latin typeface="+mn-lt"/>
                      </a:endParaRPr>
                    </a:p>
                    <a:p>
                      <a:endParaRPr lang="en-GB" sz="1100" b="0" dirty="0">
                        <a:solidFill>
                          <a:schemeClr val="tx1"/>
                        </a:solidFill>
                        <a:latin typeface="+mn-lt"/>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Because England’s cities grew rapidly, they had no development plans, sanitary codes, or building codes. Moreover, they lacked adequate housing, education, and police protection for the people who poured in from the countryside to seek jobs. Most of the unpaved streets had no drains, and garbage collected in heaps on them. Workers lived in dark, dirty shelters, with whole fam- </a:t>
                      </a:r>
                      <a:r>
                        <a:rPr lang="en-US" sz="1100" kern="1200" dirty="0" err="1">
                          <a:solidFill>
                            <a:schemeClr val="dk1"/>
                          </a:solidFill>
                          <a:effectLst/>
                          <a:latin typeface="+mn-lt"/>
                          <a:ea typeface="+mn-ea"/>
                          <a:cs typeface="+mn-cs"/>
                        </a:rPr>
                        <a:t>ilies</a:t>
                      </a:r>
                      <a:r>
                        <a:rPr lang="en-US" sz="1100" kern="1200" dirty="0">
                          <a:solidFill>
                            <a:schemeClr val="dk1"/>
                          </a:solidFill>
                          <a:effectLst/>
                          <a:latin typeface="+mn-lt"/>
                          <a:ea typeface="+mn-ea"/>
                          <a:cs typeface="+mn-cs"/>
                        </a:rPr>
                        <a:t> crowding into one bedroom. Sickness was widespread. Epidemics of the deadly disease cholera regularly swept through the slums of Great Britain’s industrial cities. </a:t>
                      </a:r>
                      <a:endParaRPr lang="en-US" sz="1100" dirty="0"/>
                    </a:p>
                    <a:p>
                      <a:endParaRPr lang="en-GB" sz="1100" b="0" dirty="0">
                        <a:solidFill>
                          <a:schemeClr val="tx1"/>
                        </a:solidFill>
                        <a:latin typeface="+mn-lt"/>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effectLst/>
                          <a:latin typeface="+mn-lt"/>
                          <a:ea typeface="+mn-ea"/>
                          <a:cs typeface="+mn-cs"/>
                        </a:rPr>
                        <a:t>For centuries, most Europeans had lived in rural areas. After 1800, the balance shifted toward cities. This shift was caused by the growth of the factory system, where the manufacturing of goods was concentrated in a central location. Between 1800 and 1850, the number of European cities boast- </a:t>
                      </a:r>
                      <a:r>
                        <a:rPr lang="en-US" sz="1100" kern="1200" dirty="0" err="1">
                          <a:solidFill>
                            <a:schemeClr val="dk1"/>
                          </a:solidFill>
                          <a:effectLst/>
                          <a:latin typeface="+mn-lt"/>
                          <a:ea typeface="+mn-ea"/>
                          <a:cs typeface="+mn-cs"/>
                        </a:rPr>
                        <a:t>ing</a:t>
                      </a:r>
                      <a:r>
                        <a:rPr lang="en-US" sz="1100" kern="1200" dirty="0">
                          <a:solidFill>
                            <a:schemeClr val="dk1"/>
                          </a:solidFill>
                          <a:effectLst/>
                          <a:latin typeface="+mn-lt"/>
                          <a:ea typeface="+mn-ea"/>
                          <a:cs typeface="+mn-cs"/>
                        </a:rPr>
                        <a:t> more than 100,000 inhabitants rose from 22 to 47. Most of Europe’s urban areas at least doubled in population; some even quadrupled. This period was one of </a:t>
                      </a:r>
                      <a:r>
                        <a:rPr lang="en-US" sz="1100" b="0" kern="1200" dirty="0">
                          <a:solidFill>
                            <a:schemeClr val="dk1"/>
                          </a:solidFill>
                          <a:effectLst/>
                          <a:latin typeface="+mn-lt"/>
                          <a:ea typeface="+mn-ea"/>
                          <a:cs typeface="+mn-cs"/>
                        </a:rPr>
                        <a:t>urbanization</a:t>
                      </a:r>
                      <a:r>
                        <a:rPr lang="en-US" sz="1100" kern="1200" dirty="0">
                          <a:solidFill>
                            <a:schemeClr val="dk1"/>
                          </a:solidFill>
                          <a:effectLst/>
                          <a:latin typeface="+mn-lt"/>
                          <a:ea typeface="+mn-ea"/>
                          <a:cs typeface="+mn-cs"/>
                        </a:rPr>
                        <a:t>—city building and the movement of people to cities. </a:t>
                      </a:r>
                      <a:endParaRPr lang="en-US" sz="1100" dirty="0"/>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dirty="0">
                          <a:solidFill>
                            <a:schemeClr val="dk1"/>
                          </a:solidFill>
                          <a:effectLst/>
                          <a:latin typeface="+mn-lt"/>
                          <a:ea typeface="+mn-ea"/>
                          <a:cs typeface="+mn-cs"/>
                        </a:rPr>
                        <a:t>The revolution also improved people's lives during the 1900's. By increasing the number and quality of the kinds of products factories could produce, people learned better, lived better, and had more time on their hands as conveniences and efficiencies were created. People were able to entertain themselves with newer technologies such as the radio, the computer, and the television; all possible from the long lasting effects of the Industrial Revolution.</a:t>
                      </a:r>
                      <a:endParaRPr lang="en-US" sz="1100" b="0" dirty="0">
                        <a:latin typeface="+mn-lt"/>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347160"/>
                  </a:ext>
                </a:extLst>
              </a:tr>
              <a:tr h="1126725">
                <a:tc>
                  <a:txBody>
                    <a:bodyPr/>
                    <a:lstStyle/>
                    <a:p>
                      <a:r>
                        <a:rPr lang="en-US" sz="1100" b="0" i="0" u="none" strike="noStrike" kern="1200" dirty="0">
                          <a:solidFill>
                            <a:schemeClr val="dk1"/>
                          </a:solidFill>
                          <a:effectLst/>
                          <a:latin typeface="+mn-lt"/>
                          <a:ea typeface="+mn-ea"/>
                          <a:cs typeface="+mn-cs"/>
                        </a:rPr>
                        <a:t>Factory work was dirty and dangerous. Bosses strictly disciplined their employees and treated them harshly. The workers were underpaid and overworked. </a:t>
                      </a:r>
                      <a:endParaRPr lang="en-GB" sz="1100" b="0" dirty="0">
                        <a:solidFill>
                          <a:schemeClr val="tx1"/>
                        </a:solidFill>
                        <a:latin typeface="+mn-lt"/>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dirty="0">
                          <a:solidFill>
                            <a:schemeClr val="dk1"/>
                          </a:solidFill>
                          <a:effectLst/>
                          <a:latin typeface="+mn-lt"/>
                          <a:ea typeface="+mn-ea"/>
                          <a:cs typeface="+mn-cs"/>
                        </a:rPr>
                        <a:t>The lack of sanitation got many people sick. Work conditions also hurt citizens a lot by causing fatigue and illnesses. Children were also taken from their homes on the farm to work in dirty and scary factories.</a:t>
                      </a:r>
                      <a:endParaRPr lang="en-GB" sz="1100" b="0" dirty="0">
                        <a:solidFill>
                          <a:schemeClr val="tx1"/>
                        </a:solidFill>
                        <a:latin typeface="+mn-lt"/>
                      </a:endParaRPr>
                    </a:p>
                    <a:p>
                      <a:endParaRPr lang="en-GB" sz="1100" b="0" dirty="0">
                        <a:solidFill>
                          <a:schemeClr val="tx1"/>
                        </a:solidFill>
                        <a:latin typeface="+mn-lt"/>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dirty="0">
                          <a:solidFill>
                            <a:schemeClr val="tx1"/>
                          </a:solidFill>
                          <a:effectLst/>
                          <a:latin typeface="+mn-lt"/>
                          <a:ea typeface="+mn-ea"/>
                          <a:cs typeface="+mn-cs"/>
                        </a:rPr>
                        <a:t>The population was too big and caused many health problems. Living conditions were dirty and unhealthy. Cities were unsanitary and diseases filled the streets. There were no sanitation codes in cities. Many citizens got very sick. </a:t>
                      </a:r>
                      <a:endParaRPr lang="en-US" sz="1100" b="0" dirty="0">
                        <a:solidFill>
                          <a:schemeClr val="tx1"/>
                        </a:solidFill>
                        <a:latin typeface="+mn-lt"/>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dirty="0">
                          <a:solidFill>
                            <a:schemeClr val="dk1"/>
                          </a:solidFill>
                          <a:effectLst/>
                          <a:latin typeface="+mn-lt"/>
                          <a:ea typeface="+mn-ea"/>
                          <a:cs typeface="+mn-cs"/>
                        </a:rPr>
                        <a:t>The Industrial Revolution led to some of the greatest inventions known to man. We would never even dream of items like computers, boats, cars, color photos, recordable movies, and medicine without Industrialization.</a:t>
                      </a:r>
                      <a:endParaRPr lang="en-US" sz="1100" b="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dirty="0">
                        <a:solidFill>
                          <a:schemeClr val="tx1"/>
                        </a:solidFill>
                        <a:latin typeface="+mn-lt"/>
                      </a:endParaRPr>
                    </a:p>
                  </a:txBody>
                  <a:tcPr marL="84406" marR="84406" marT="42203" marB="42203">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7071278"/>
                  </a:ext>
                </a:extLst>
              </a:tr>
            </a:tbl>
          </a:graphicData>
        </a:graphic>
      </p:graphicFrame>
    </p:spTree>
    <p:extLst>
      <p:ext uri="{BB962C8B-B14F-4D97-AF65-F5344CB8AC3E}">
        <p14:creationId xmlns:p14="http://schemas.microsoft.com/office/powerpoint/2010/main" val="4229280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5FFA8985-DE70-46FE-9F10-8FFEAEDF3D45}"/>
              </a:ext>
            </a:extLst>
          </p:cNvPr>
          <p:cNvGraphicFramePr>
            <a:graphicFrameLocks noGrp="1"/>
          </p:cNvGraphicFramePr>
          <p:nvPr/>
        </p:nvGraphicFramePr>
        <p:xfrm>
          <a:off x="123890" y="456938"/>
          <a:ext cx="8896220" cy="6334631"/>
        </p:xfrm>
        <a:graphic>
          <a:graphicData uri="http://schemas.openxmlformats.org/drawingml/2006/table">
            <a:tbl>
              <a:tblPr firstRow="1" bandRow="1">
                <a:tableStyleId>{5C22544A-7EE6-4342-B048-85BDC9FD1C3A}</a:tableStyleId>
              </a:tblPr>
              <a:tblGrid>
                <a:gridCol w="2224055">
                  <a:extLst>
                    <a:ext uri="{9D8B030D-6E8A-4147-A177-3AD203B41FA5}">
                      <a16:colId xmlns:a16="http://schemas.microsoft.com/office/drawing/2014/main" val="3655011314"/>
                    </a:ext>
                  </a:extLst>
                </a:gridCol>
                <a:gridCol w="2224055">
                  <a:extLst>
                    <a:ext uri="{9D8B030D-6E8A-4147-A177-3AD203B41FA5}">
                      <a16:colId xmlns:a16="http://schemas.microsoft.com/office/drawing/2014/main" val="892268749"/>
                    </a:ext>
                  </a:extLst>
                </a:gridCol>
                <a:gridCol w="2224055">
                  <a:extLst>
                    <a:ext uri="{9D8B030D-6E8A-4147-A177-3AD203B41FA5}">
                      <a16:colId xmlns:a16="http://schemas.microsoft.com/office/drawing/2014/main" val="2057709906"/>
                    </a:ext>
                  </a:extLst>
                </a:gridCol>
                <a:gridCol w="2224055">
                  <a:extLst>
                    <a:ext uri="{9D8B030D-6E8A-4147-A177-3AD203B41FA5}">
                      <a16:colId xmlns:a16="http://schemas.microsoft.com/office/drawing/2014/main" val="2869853096"/>
                    </a:ext>
                  </a:extLst>
                </a:gridCol>
              </a:tblGrid>
              <a:tr h="16407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a:solidFill>
                            <a:schemeClr val="dk1"/>
                          </a:solidFill>
                          <a:effectLst/>
                          <a:latin typeface="+mn-lt"/>
                          <a:ea typeface="+mn-ea"/>
                          <a:cs typeface="+mn-cs"/>
                        </a:rPr>
                        <a:t>Industrialization gave the more advanced and powerful countries the power to take over lesser ones. It's arguable that part of what led to the first World War was the choice of certain countries to attack other ones. </a:t>
                      </a:r>
                      <a:endParaRPr lang="en-US" sz="1050" b="0" dirty="0">
                        <a:latin typeface="+mn-lt"/>
                      </a:endParaRPr>
                    </a:p>
                    <a:p>
                      <a:endParaRPr lang="en-US" sz="105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mn-lt"/>
                        </a:rPr>
                        <a:t>One long term positive result was automobiles. Henry Ford's company released their first car ever, changing the world, in 1903. If the Industrial Revolution had never occurred, then this breakthrough would have not been possible.</a:t>
                      </a:r>
                      <a:endParaRPr lang="en-US" sz="105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50" b="0" i="0" u="none" strike="noStrike" kern="1200" dirty="0">
                          <a:solidFill>
                            <a:schemeClr val="tx1"/>
                          </a:solidFill>
                          <a:effectLst/>
                          <a:latin typeface="+mn-lt"/>
                          <a:ea typeface="+mn-ea"/>
                          <a:cs typeface="+mn-cs"/>
                        </a:rPr>
                        <a:t>The industrial revolution led to many new technologies, lots of them dedicated to improving energy sources. This led to making power plants, some of them nuclear. In Chernobyl, one of the power plants exploded in a horrible accident. 31 people died there, but over 1000 died from the radiation over time.</a:t>
                      </a:r>
                      <a:endParaRPr lang="en-US" sz="105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a:solidFill>
                            <a:schemeClr val="tx1"/>
                          </a:solidFill>
                          <a:effectLst/>
                          <a:latin typeface="+mn-lt"/>
                          <a:ea typeface="+mn-ea"/>
                          <a:cs typeface="+mn-cs"/>
                        </a:rPr>
                        <a:t>Because of factories and industries, the quality of products are very high, and the production of goods is very efficient, giving us more leisure time, and improving our standard of living. In addition, because of industrialization, further advances in technology are continuously being made. </a:t>
                      </a:r>
                      <a:endParaRPr lang="en-US" sz="1050" b="0" dirty="0">
                        <a:solidFill>
                          <a:schemeClr val="tx1"/>
                        </a:solidFill>
                      </a:endParaRPr>
                    </a:p>
                    <a:p>
                      <a:endParaRPr lang="en-US" sz="1050" b="0" dirty="0">
                        <a:solidFill>
                          <a:schemeClr val="tx1"/>
                        </a:solidFill>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5246719"/>
                  </a:ext>
                </a:extLst>
              </a:tr>
              <a:tr h="2108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a:solidFill>
                            <a:schemeClr val="dk1"/>
                          </a:solidFill>
                          <a:effectLst/>
                          <a:latin typeface="+mn-lt"/>
                          <a:ea typeface="+mn-ea"/>
                          <a:cs typeface="+mn-cs"/>
                        </a:rPr>
                        <a:t>Industrialization has drastically effected the world we live in today. Today, many developing countries are showing industrial growth. In China, for instance, industrial growth between 1990 and 1995 reached 18.1 percent a year. The growing industries and factories around the globe continue to cause many issues and have very negative effects on the world. </a:t>
                      </a:r>
                      <a:endParaRPr lang="en-US" sz="1050" b="0" dirty="0">
                        <a:latin typeface="+mn-lt"/>
                      </a:endParaRPr>
                    </a:p>
                    <a:p>
                      <a:endParaRPr lang="en-US" sz="1050" b="0" dirty="0">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50" b="0" i="0" u="none" strike="noStrike" kern="1200" dirty="0">
                          <a:solidFill>
                            <a:schemeClr val="dk1"/>
                          </a:solidFill>
                          <a:effectLst/>
                          <a:latin typeface="+mn-lt"/>
                          <a:ea typeface="+mn-ea"/>
                          <a:cs typeface="+mn-cs"/>
                        </a:rPr>
                        <a:t>The Industrial Revolution led to more war technologies, like tanks, new guns, and even armor. These new weapons could kill faster, more efficiently, and on a larger scale than ever before. It is estimated that over 16,000,000 people were killed, and 10,000,000 more were wounded from WW1. Weapons could be fired faster, with less time preparing them, and war vehicles like tanks could not only crush defenses, but they could eliminate tons of people at a time.</a:t>
                      </a:r>
                      <a:endParaRPr lang="en-US" sz="1050" b="0" dirty="0">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a:solidFill>
                            <a:schemeClr val="dk1"/>
                          </a:solidFill>
                          <a:effectLst/>
                          <a:latin typeface="+mn-lt"/>
                          <a:ea typeface="+mn-ea"/>
                          <a:cs typeface="+mn-cs"/>
                        </a:rPr>
                        <a:t>Industrialization led to many new technologies that improved medical treatments drastically. When doctors simply amputated infected areas, they learned to find the source of the problem, and eliminate it. People with diseases like Diabetes could finally survive, and live an almost normal life. People that were wounded (which used to be mortal) could then survive and continue living.</a:t>
                      </a:r>
                      <a:endParaRPr lang="en-US" sz="1050" b="0" dirty="0">
                        <a:latin typeface="+mn-lt"/>
                      </a:endParaRPr>
                    </a:p>
                    <a:p>
                      <a:endParaRPr lang="en-US" sz="1050" b="0" dirty="0">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200" dirty="0">
                          <a:solidFill>
                            <a:schemeClr val="tx1"/>
                          </a:solidFill>
                          <a:effectLst/>
                          <a:latin typeface="+mn-lt"/>
                          <a:ea typeface="+mn-ea"/>
                          <a:cs typeface="+mn-cs"/>
                        </a:rPr>
                        <a:t>Most people today in industrialized countries can afford consumer goods that would have been considered luxuries 50 or 60 years ago. In addition, their living and working conditions are much improved over those of workers in the 19th century. Also, profits from industrialization produced more tax. These funds have allowed governments to invest in urban improvements and raise the standard of living of most city dwellers. </a:t>
                      </a:r>
                      <a:endParaRPr lang="en-US" sz="1050" b="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347160"/>
                  </a:ext>
                </a:extLst>
              </a:tr>
              <a:tr h="24853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The Industrial Revolution produced a number of other benefits as well. </a:t>
                      </a:r>
                      <a:endParaRPr lang="en-US" sz="105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These included healthier diets, better housing, and cheaper, mass-produced clothing. Because the Industrial Revolution created a demand for engineers as well as </a:t>
                      </a:r>
                      <a:r>
                        <a:rPr lang="en-US" sz="1050" kern="1200" dirty="0" err="1">
                          <a:solidFill>
                            <a:schemeClr val="dk1"/>
                          </a:solidFill>
                          <a:effectLst/>
                          <a:latin typeface="+mn-lt"/>
                          <a:ea typeface="+mn-ea"/>
                          <a:cs typeface="+mn-cs"/>
                        </a:rPr>
                        <a:t>cleri</a:t>
                      </a:r>
                      <a:r>
                        <a:rPr lang="en-US" sz="1050" kern="1200" dirty="0">
                          <a:solidFill>
                            <a:schemeClr val="dk1"/>
                          </a:solidFill>
                          <a:effectLst/>
                          <a:latin typeface="+mn-lt"/>
                          <a:ea typeface="+mn-ea"/>
                          <a:cs typeface="+mn-cs"/>
                        </a:rPr>
                        <a:t>- </a:t>
                      </a:r>
                      <a:r>
                        <a:rPr lang="en-US" sz="1050" kern="1200" dirty="0" err="1">
                          <a:solidFill>
                            <a:schemeClr val="dk1"/>
                          </a:solidFill>
                          <a:effectLst/>
                          <a:latin typeface="+mn-lt"/>
                          <a:ea typeface="+mn-ea"/>
                          <a:cs typeface="+mn-cs"/>
                        </a:rPr>
                        <a:t>cal</a:t>
                      </a:r>
                      <a:r>
                        <a:rPr lang="en-US" sz="1050" kern="1200" dirty="0">
                          <a:solidFill>
                            <a:schemeClr val="dk1"/>
                          </a:solidFill>
                          <a:effectLst/>
                          <a:latin typeface="+mn-lt"/>
                          <a:ea typeface="+mn-ea"/>
                          <a:cs typeface="+mn-cs"/>
                        </a:rPr>
                        <a:t> and professional workers, it expanded educational opportunities. </a:t>
                      </a:r>
                      <a:endParaRPr lang="en-US" sz="1050" dirty="0"/>
                    </a:p>
                    <a:p>
                      <a:endParaRPr lang="en-US" sz="1050" b="0" dirty="0">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a:solidFill>
                            <a:schemeClr val="dk1"/>
                          </a:solidFill>
                          <a:effectLst/>
                          <a:latin typeface="+mn-lt"/>
                          <a:ea typeface="+mn-ea"/>
                          <a:cs typeface="+mn-cs"/>
                        </a:rPr>
                        <a:t>The release of carbon dioxide into the air from factories pollutes the world's air, harming the environment. Factory pollution is one of the causes of global warming, which is the theory that all around the world, the temperature on earth is increasing. Global warming is the effect of two hundred years of burning fossil fuels, such as coal and oil. These fossil fuels released from factories prevent the heat on earth from escaping into space, causing the temperature to rise.</a:t>
                      </a:r>
                      <a:endParaRPr lang="en-US" sz="1050" b="0" dirty="0"/>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50" b="0" i="0" u="none" strike="noStrike" kern="1200" dirty="0">
                          <a:solidFill>
                            <a:schemeClr val="tx1"/>
                          </a:solidFill>
                          <a:effectLst/>
                          <a:latin typeface="+mn-lt"/>
                          <a:ea typeface="+mn-ea"/>
                          <a:cs typeface="+mn-cs"/>
                        </a:rPr>
                        <a:t>One impact of industrialization is the release of mercury into the world's lakes from manufacturing, mining, fossil fuel combustion, and hazardous waste combustion. </a:t>
                      </a:r>
                    </a:p>
                    <a:p>
                      <a:endParaRPr lang="en-US" sz="1050" b="0" dirty="0">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a:solidFill>
                            <a:schemeClr val="dk1"/>
                          </a:solidFill>
                          <a:effectLst/>
                          <a:latin typeface="+mn-lt"/>
                          <a:ea typeface="+mn-ea"/>
                          <a:cs typeface="+mn-cs"/>
                        </a:rPr>
                        <a:t>The middle and upper classes prospered immediately from the Industrial Revolution. For the workers it took longer, but their lives gradually improved during the 1800s. Laborers eventually won higher wages, shorter hours, and better working conditions after they joined together to form labor unions. </a:t>
                      </a:r>
                      <a:endParaRPr lang="en-US" sz="1050" dirty="0"/>
                    </a:p>
                    <a:p>
                      <a:endParaRPr lang="en-US" sz="1050" b="0" dirty="0">
                        <a:latin typeface="+mn-lt"/>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7071278"/>
                  </a:ext>
                </a:extLst>
              </a:tr>
            </a:tbl>
          </a:graphicData>
        </a:graphic>
      </p:graphicFrame>
      <p:sp>
        <p:nvSpPr>
          <p:cNvPr id="5" name="TextBox 4">
            <a:extLst>
              <a:ext uri="{FF2B5EF4-FFF2-40B4-BE49-F238E27FC236}">
                <a16:creationId xmlns:a16="http://schemas.microsoft.com/office/drawing/2014/main" id="{92741AE0-220F-2743-B43F-0C9CC39BADBD}"/>
              </a:ext>
            </a:extLst>
          </p:cNvPr>
          <p:cNvSpPr txBox="1"/>
          <p:nvPr/>
        </p:nvSpPr>
        <p:spPr>
          <a:xfrm>
            <a:off x="1332866" y="64991"/>
            <a:ext cx="6672106" cy="319639"/>
          </a:xfrm>
          <a:prstGeom prst="rect">
            <a:avLst/>
          </a:prstGeom>
          <a:noFill/>
        </p:spPr>
        <p:txBody>
          <a:bodyPr wrap="square" rtlCol="0">
            <a:spAutoFit/>
          </a:bodyPr>
          <a:lstStyle/>
          <a:p>
            <a:pPr algn="ctr"/>
            <a:r>
              <a:rPr lang="en-GB" sz="1477" dirty="0">
                <a:latin typeface="Comic Sans MS" panose="030F0702030302020204" pitchFamily="66" charset="0"/>
              </a:rPr>
              <a:t>Positive or Negative? What were the effects of Industrialisation?</a:t>
            </a:r>
          </a:p>
        </p:txBody>
      </p:sp>
    </p:spTree>
    <p:extLst>
      <p:ext uri="{BB962C8B-B14F-4D97-AF65-F5344CB8AC3E}">
        <p14:creationId xmlns:p14="http://schemas.microsoft.com/office/powerpoint/2010/main" val="29658928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653</Words>
  <Application>Microsoft Macintosh PowerPoint</Application>
  <PresentationFormat>On-screen Show (4:3)</PresentationFormat>
  <Paragraphs>27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Morgan</dc:creator>
  <cp:lastModifiedBy>Helen Morgan</cp:lastModifiedBy>
  <cp:revision>1</cp:revision>
  <dcterms:created xsi:type="dcterms:W3CDTF">2020-03-26T01:54:26Z</dcterms:created>
  <dcterms:modified xsi:type="dcterms:W3CDTF">2020-03-26T01:54:57Z</dcterms:modified>
</cp:coreProperties>
</file>