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/>
    <p:restoredTop sz="94611"/>
  </p:normalViewPr>
  <p:slideViewPr>
    <p:cSldViewPr snapToGrid="0" snapToObjects="1">
      <p:cViewPr varScale="1">
        <p:scale>
          <a:sx n="116" d="100"/>
          <a:sy n="116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EF408-3E03-4F63-B0E2-31F36324AD9F}" type="doc">
      <dgm:prSet loTypeId="urn:microsoft.com/office/officeart/2005/8/layout/hProcess3" loCatId="process" qsTypeId="urn:microsoft.com/office/officeart/2005/8/quickstyle/simple1" qsCatId="simple" csTypeId="urn:microsoft.com/office/officeart/2005/8/colors/accent5_2" csCatId="accent5" phldr="1"/>
      <dgm:spPr/>
    </dgm:pt>
    <dgm:pt modelId="{8526CF48-333E-4FD7-A2BD-8F699E2C1927}">
      <dgm:prSet phldrT="[Text]" custT="1"/>
      <dgm:spPr/>
      <dgm:t>
        <a:bodyPr/>
        <a:lstStyle/>
        <a:p>
          <a:pPr algn="l"/>
          <a:r>
            <a:rPr lang="en-GB" sz="2400" b="1" u="sng" dirty="0">
              <a:latin typeface="+mn-lt"/>
            </a:rPr>
            <a:t>LO:</a:t>
          </a:r>
          <a:r>
            <a:rPr lang="en-GB" sz="2400" b="0" dirty="0">
              <a:latin typeface="+mn-lt"/>
            </a:rPr>
            <a:t> </a:t>
          </a:r>
          <a:r>
            <a:rPr lang="en-GB" sz="2000" b="0" dirty="0">
              <a:latin typeface="+mn-lt"/>
            </a:rPr>
            <a:t>To explore how Nike has spread around the world</a:t>
          </a:r>
          <a:r>
            <a:rPr lang="en-GB" sz="2000" b="0" dirty="0" smtClean="0">
              <a:latin typeface="+mn-lt"/>
            </a:rPr>
            <a:t>.</a:t>
          </a:r>
          <a:endParaRPr lang="en-GB" sz="2000" b="0" dirty="0">
            <a:latin typeface="+mn-lt"/>
          </a:endParaRPr>
        </a:p>
      </dgm:t>
    </dgm:pt>
    <dgm:pt modelId="{A11094B5-C4A7-4A8B-A23E-527BB44AB358}" type="parTrans" cxnId="{BD1B7422-9295-45E8-A5BB-76025D9276A5}">
      <dgm:prSet/>
      <dgm:spPr/>
      <dgm:t>
        <a:bodyPr/>
        <a:lstStyle/>
        <a:p>
          <a:pPr algn="ctr"/>
          <a:endParaRPr lang="en-GB" sz="1800">
            <a:solidFill>
              <a:schemeClr val="bg1"/>
            </a:solidFill>
          </a:endParaRPr>
        </a:p>
      </dgm:t>
    </dgm:pt>
    <dgm:pt modelId="{EB5A99A1-870A-4067-8740-5D4792DA581D}" type="sibTrans" cxnId="{BD1B7422-9295-45E8-A5BB-76025D9276A5}">
      <dgm:prSet/>
      <dgm:spPr/>
      <dgm:t>
        <a:bodyPr/>
        <a:lstStyle/>
        <a:p>
          <a:pPr algn="ctr"/>
          <a:endParaRPr lang="en-GB" sz="1800">
            <a:solidFill>
              <a:schemeClr val="bg1"/>
            </a:solidFill>
          </a:endParaRPr>
        </a:p>
      </dgm:t>
    </dgm:pt>
    <dgm:pt modelId="{7C4697F2-E3D0-426B-B0E7-D06236B8756C}" type="pres">
      <dgm:prSet presAssocID="{B86EF408-3E03-4F63-B0E2-31F36324AD9F}" presName="Name0" presStyleCnt="0">
        <dgm:presLayoutVars>
          <dgm:dir/>
          <dgm:animLvl val="lvl"/>
          <dgm:resizeHandles val="exact"/>
        </dgm:presLayoutVars>
      </dgm:prSet>
      <dgm:spPr/>
    </dgm:pt>
    <dgm:pt modelId="{576B4BF5-753D-4758-9EFE-6BB1291FEE02}" type="pres">
      <dgm:prSet presAssocID="{B86EF408-3E03-4F63-B0E2-31F36324AD9F}" presName="dummy" presStyleCnt="0"/>
      <dgm:spPr/>
    </dgm:pt>
    <dgm:pt modelId="{317F3AEB-840B-4558-9D76-E0B3BF12CB28}" type="pres">
      <dgm:prSet presAssocID="{B86EF408-3E03-4F63-B0E2-31F36324AD9F}" presName="linH" presStyleCnt="0"/>
      <dgm:spPr/>
    </dgm:pt>
    <dgm:pt modelId="{D223D4B6-A55C-4D06-A937-FAE743ABB70D}" type="pres">
      <dgm:prSet presAssocID="{B86EF408-3E03-4F63-B0E2-31F36324AD9F}" presName="padding1" presStyleCnt="0"/>
      <dgm:spPr/>
    </dgm:pt>
    <dgm:pt modelId="{103A2F46-A792-49CB-BB60-98D64B3C7DE3}" type="pres">
      <dgm:prSet presAssocID="{8526CF48-333E-4FD7-A2BD-8F699E2C1927}" presName="linV" presStyleCnt="0"/>
      <dgm:spPr/>
    </dgm:pt>
    <dgm:pt modelId="{70B6A63B-AE03-4513-A097-CD1083FC8F77}" type="pres">
      <dgm:prSet presAssocID="{8526CF48-333E-4FD7-A2BD-8F699E2C1927}" presName="spVertical1" presStyleCnt="0"/>
      <dgm:spPr/>
    </dgm:pt>
    <dgm:pt modelId="{FDF664D5-6D1A-4196-9DFB-AEFBB82C9CE3}" type="pres">
      <dgm:prSet presAssocID="{8526CF48-333E-4FD7-A2BD-8F699E2C1927}" presName="parTx" presStyleLbl="revTx" presStyleIdx="0" presStyleCnt="1" custScaleY="353249" custLinFactNeighborX="-6440" custLinFactNeighborY="-1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0F6984-6556-4EE9-BB19-2CB781E44BBD}" type="pres">
      <dgm:prSet presAssocID="{8526CF48-333E-4FD7-A2BD-8F699E2C1927}" presName="spVertical2" presStyleCnt="0"/>
      <dgm:spPr/>
    </dgm:pt>
    <dgm:pt modelId="{0551482F-4451-47D4-B8E0-EEB2993F4F90}" type="pres">
      <dgm:prSet presAssocID="{8526CF48-333E-4FD7-A2BD-8F699E2C1927}" presName="spVertical3" presStyleCnt="0"/>
      <dgm:spPr/>
    </dgm:pt>
    <dgm:pt modelId="{841F4EC7-02A3-4354-B52E-9220F6125B50}" type="pres">
      <dgm:prSet presAssocID="{B86EF408-3E03-4F63-B0E2-31F36324AD9F}" presName="padding2" presStyleCnt="0"/>
      <dgm:spPr/>
    </dgm:pt>
    <dgm:pt modelId="{F7D49D27-B75C-4958-8761-D95D16FF6EB8}" type="pres">
      <dgm:prSet presAssocID="{B86EF408-3E03-4F63-B0E2-31F36324AD9F}" presName="negArrow" presStyleCnt="0"/>
      <dgm:spPr/>
    </dgm:pt>
    <dgm:pt modelId="{77A99807-4D91-4836-9A79-27C0A0BF15EB}" type="pres">
      <dgm:prSet presAssocID="{B86EF408-3E03-4F63-B0E2-31F36324AD9F}" presName="backgroundArrow" presStyleLbl="node1" presStyleIdx="0" presStyleCnt="1" custScaleY="447594" custLinFactNeighborX="99" custLinFactNeighborY="-29937"/>
      <dgm:spPr>
        <a:ln>
          <a:solidFill>
            <a:schemeClr val="tx1"/>
          </a:solidFill>
        </a:ln>
        <a:effectLst/>
      </dgm:spPr>
    </dgm:pt>
  </dgm:ptLst>
  <dgm:cxnLst>
    <dgm:cxn modelId="{A7FD4141-ABF7-5E40-8FD6-659ACCC63A22}" type="presOf" srcId="{B86EF408-3E03-4F63-B0E2-31F36324AD9F}" destId="{7C4697F2-E3D0-426B-B0E7-D06236B8756C}" srcOrd="0" destOrd="0" presId="urn:microsoft.com/office/officeart/2005/8/layout/hProcess3"/>
    <dgm:cxn modelId="{C3E8BFE5-724B-4E48-873D-416CA5C9D7F3}" type="presOf" srcId="{8526CF48-333E-4FD7-A2BD-8F699E2C1927}" destId="{FDF664D5-6D1A-4196-9DFB-AEFBB82C9CE3}" srcOrd="0" destOrd="0" presId="urn:microsoft.com/office/officeart/2005/8/layout/hProcess3"/>
    <dgm:cxn modelId="{BD1B7422-9295-45E8-A5BB-76025D9276A5}" srcId="{B86EF408-3E03-4F63-B0E2-31F36324AD9F}" destId="{8526CF48-333E-4FD7-A2BD-8F699E2C1927}" srcOrd="0" destOrd="0" parTransId="{A11094B5-C4A7-4A8B-A23E-527BB44AB358}" sibTransId="{EB5A99A1-870A-4067-8740-5D4792DA581D}"/>
    <dgm:cxn modelId="{4E98460C-2B9D-D544-90C7-74B003ED397A}" type="presParOf" srcId="{7C4697F2-E3D0-426B-B0E7-D06236B8756C}" destId="{576B4BF5-753D-4758-9EFE-6BB1291FEE02}" srcOrd="0" destOrd="0" presId="urn:microsoft.com/office/officeart/2005/8/layout/hProcess3"/>
    <dgm:cxn modelId="{BE8975E6-E4D4-6D44-B26E-910D2CD9BCE6}" type="presParOf" srcId="{7C4697F2-E3D0-426B-B0E7-D06236B8756C}" destId="{317F3AEB-840B-4558-9D76-E0B3BF12CB28}" srcOrd="1" destOrd="0" presId="urn:microsoft.com/office/officeart/2005/8/layout/hProcess3"/>
    <dgm:cxn modelId="{442995C9-A966-9A42-8392-0221465AB79C}" type="presParOf" srcId="{317F3AEB-840B-4558-9D76-E0B3BF12CB28}" destId="{D223D4B6-A55C-4D06-A937-FAE743ABB70D}" srcOrd="0" destOrd="0" presId="urn:microsoft.com/office/officeart/2005/8/layout/hProcess3"/>
    <dgm:cxn modelId="{068434CF-8DA6-CF46-B632-10755260695B}" type="presParOf" srcId="{317F3AEB-840B-4558-9D76-E0B3BF12CB28}" destId="{103A2F46-A792-49CB-BB60-98D64B3C7DE3}" srcOrd="1" destOrd="0" presId="urn:microsoft.com/office/officeart/2005/8/layout/hProcess3"/>
    <dgm:cxn modelId="{75A0F3B5-8824-F646-9081-3423BE88EE58}" type="presParOf" srcId="{103A2F46-A792-49CB-BB60-98D64B3C7DE3}" destId="{70B6A63B-AE03-4513-A097-CD1083FC8F77}" srcOrd="0" destOrd="0" presId="urn:microsoft.com/office/officeart/2005/8/layout/hProcess3"/>
    <dgm:cxn modelId="{331DA998-4C01-134E-A1E2-1D1DA67FE199}" type="presParOf" srcId="{103A2F46-A792-49CB-BB60-98D64B3C7DE3}" destId="{FDF664D5-6D1A-4196-9DFB-AEFBB82C9CE3}" srcOrd="1" destOrd="0" presId="urn:microsoft.com/office/officeart/2005/8/layout/hProcess3"/>
    <dgm:cxn modelId="{E7D884E7-8F69-3D4D-A304-D10E84DD3818}" type="presParOf" srcId="{103A2F46-A792-49CB-BB60-98D64B3C7DE3}" destId="{F00F6984-6556-4EE9-BB19-2CB781E44BBD}" srcOrd="2" destOrd="0" presId="urn:microsoft.com/office/officeart/2005/8/layout/hProcess3"/>
    <dgm:cxn modelId="{06CEAA9F-8F66-0C47-A011-90673EC911A8}" type="presParOf" srcId="{103A2F46-A792-49CB-BB60-98D64B3C7DE3}" destId="{0551482F-4451-47D4-B8E0-EEB2993F4F90}" srcOrd="3" destOrd="0" presId="urn:microsoft.com/office/officeart/2005/8/layout/hProcess3"/>
    <dgm:cxn modelId="{FF5F2D41-338A-4346-897D-3644066A48E8}" type="presParOf" srcId="{317F3AEB-840B-4558-9D76-E0B3BF12CB28}" destId="{841F4EC7-02A3-4354-B52E-9220F6125B50}" srcOrd="2" destOrd="0" presId="urn:microsoft.com/office/officeart/2005/8/layout/hProcess3"/>
    <dgm:cxn modelId="{102B7539-54DB-0848-8FBB-6BEF7B8A17DE}" type="presParOf" srcId="{317F3AEB-840B-4558-9D76-E0B3BF12CB28}" destId="{F7D49D27-B75C-4958-8761-D95D16FF6EB8}" srcOrd="3" destOrd="0" presId="urn:microsoft.com/office/officeart/2005/8/layout/hProcess3"/>
    <dgm:cxn modelId="{C39BA942-D4C6-D548-818C-3995392B58EF}" type="presParOf" srcId="{317F3AEB-840B-4558-9D76-E0B3BF12CB28}" destId="{77A99807-4D91-4836-9A79-27C0A0BF15E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99807-4D91-4836-9A79-27C0A0BF15EB}">
      <dsp:nvSpPr>
        <dsp:cNvPr id="0" name=""/>
        <dsp:cNvSpPr/>
      </dsp:nvSpPr>
      <dsp:spPr>
        <a:xfrm>
          <a:off x="10542" y="0"/>
          <a:ext cx="5390057" cy="2654786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664D5-6D1A-4196-9DFB-AEFBB82C9CE3}">
      <dsp:nvSpPr>
        <dsp:cNvPr id="0" name=""/>
        <dsp:cNvSpPr/>
      </dsp:nvSpPr>
      <dsp:spPr>
        <a:xfrm>
          <a:off x="155647" y="231589"/>
          <a:ext cx="4416267" cy="218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u="sng" kern="1200" dirty="0">
              <a:latin typeface="+mn-lt"/>
            </a:rPr>
            <a:t>LO:</a:t>
          </a:r>
          <a:r>
            <a:rPr lang="en-GB" sz="2400" b="0" kern="1200" dirty="0">
              <a:latin typeface="+mn-lt"/>
            </a:rPr>
            <a:t> </a:t>
          </a:r>
          <a:r>
            <a:rPr lang="en-GB" sz="2000" b="0" kern="1200" dirty="0">
              <a:latin typeface="+mn-lt"/>
            </a:rPr>
            <a:t>To explore how Nike has spread around the world</a:t>
          </a:r>
          <a:r>
            <a:rPr lang="en-GB" sz="2000" b="0" kern="1200" dirty="0" smtClean="0">
              <a:latin typeface="+mn-lt"/>
            </a:rPr>
            <a:t>.</a:t>
          </a:r>
          <a:endParaRPr lang="en-GB" sz="2000" b="0" kern="1200" dirty="0">
            <a:latin typeface="+mn-lt"/>
          </a:endParaRPr>
        </a:p>
      </dsp:txBody>
      <dsp:txXfrm>
        <a:off x="155647" y="231589"/>
        <a:ext cx="4416267" cy="2182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8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2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A720-EE70-7740-9D67-0CC0EDD45B1D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3D0E-C24F-B945-99AA-D7B16EA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8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2177" y="4825541"/>
            <a:ext cx="4727553" cy="175432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chemeClr val="tx1"/>
                </a:solidFill>
              </a:rPr>
              <a:t>SUCCESS CRITERIA:</a:t>
            </a:r>
            <a:endParaRPr lang="en-GB" sz="1600" b="1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I can </a:t>
            </a:r>
            <a:r>
              <a:rPr lang="en-GB" sz="1400" b="1" u="sng" dirty="0">
                <a:solidFill>
                  <a:schemeClr val="tx1"/>
                </a:solidFill>
              </a:rPr>
              <a:t>define</a:t>
            </a:r>
            <a:r>
              <a:rPr lang="en-GB" sz="1400" dirty="0">
                <a:solidFill>
                  <a:schemeClr val="tx1"/>
                </a:solidFill>
              </a:rPr>
              <a:t> globalisation and transnational company.</a:t>
            </a: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I can </a:t>
            </a:r>
            <a:r>
              <a:rPr lang="en-GB" sz="1400" b="1" u="sng" dirty="0">
                <a:solidFill>
                  <a:schemeClr val="tx1"/>
                </a:solidFill>
              </a:rPr>
              <a:t>list</a:t>
            </a:r>
            <a:r>
              <a:rPr lang="en-GB" sz="1400" dirty="0">
                <a:solidFill>
                  <a:schemeClr val="tx1"/>
                </a:solidFill>
              </a:rPr>
              <a:t> five countries where Nike goods are made. </a:t>
            </a: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I can </a:t>
            </a:r>
            <a:r>
              <a:rPr lang="en-GB" sz="1400" b="1" u="sng" dirty="0">
                <a:solidFill>
                  <a:schemeClr val="tx1"/>
                </a:solidFill>
              </a:rPr>
              <a:t>suggest</a:t>
            </a:r>
            <a:r>
              <a:rPr lang="en-GB" sz="1400" dirty="0">
                <a:solidFill>
                  <a:schemeClr val="tx1"/>
                </a:solidFill>
              </a:rPr>
              <a:t> why Nike operates in these countries.</a:t>
            </a: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I can </a:t>
            </a:r>
            <a:r>
              <a:rPr lang="en-GB" sz="1400" b="1" u="sng" dirty="0">
                <a:solidFill>
                  <a:schemeClr val="tx1"/>
                </a:solidFill>
              </a:rPr>
              <a:t>explain</a:t>
            </a:r>
            <a:r>
              <a:rPr lang="en-GB" sz="1400" dirty="0">
                <a:solidFill>
                  <a:schemeClr val="tx1"/>
                </a:solidFill>
              </a:rPr>
              <a:t> four factors that influence the process of globalisation.</a:t>
            </a: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I can </a:t>
            </a:r>
            <a:r>
              <a:rPr lang="en-GB" sz="1400" b="1" u="sng" dirty="0">
                <a:solidFill>
                  <a:schemeClr val="tx1"/>
                </a:solidFill>
              </a:rPr>
              <a:t>outline</a:t>
            </a:r>
            <a:r>
              <a:rPr lang="en-GB" sz="1400" dirty="0">
                <a:solidFill>
                  <a:schemeClr val="tx1"/>
                </a:solidFill>
              </a:rPr>
              <a:t> how my life is affected by globalisation.</a:t>
            </a:r>
          </a:p>
        </p:txBody>
      </p:sp>
      <p:pic>
        <p:nvPicPr>
          <p:cNvPr id="1026" name="Picture 2" descr="Image result for key wo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1"/>
          <a:stretch/>
        </p:blipFill>
        <p:spPr bwMode="auto">
          <a:xfrm>
            <a:off x="6715901" y="2067339"/>
            <a:ext cx="3806325" cy="28102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/>
          </p:nvPr>
        </p:nvGraphicFramePr>
        <p:xfrm>
          <a:off x="1712176" y="2067339"/>
          <a:ext cx="5400600" cy="265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Date Placeholder 3"/>
          <p:cNvSpPr txBox="1">
            <a:spLocks/>
          </p:cNvSpPr>
          <p:nvPr/>
        </p:nvSpPr>
        <p:spPr bwMode="auto">
          <a:xfrm>
            <a:off x="1722783" y="56151"/>
            <a:ext cx="1470991" cy="5762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u="sng" dirty="0">
                <a:solidFill>
                  <a:schemeClr val="tx1"/>
                </a:solidFill>
                <a:latin typeface="+mn-lt"/>
              </a:rPr>
              <a:t>Classwork</a:t>
            </a:r>
          </a:p>
        </p:txBody>
      </p:sp>
      <p:sp>
        <p:nvSpPr>
          <p:cNvPr id="2062" name="Text Box 4"/>
          <p:cNvSpPr txBox="1">
            <a:spLocks noChangeArrowheads="1"/>
          </p:cNvSpPr>
          <p:nvPr/>
        </p:nvSpPr>
        <p:spPr bwMode="auto">
          <a:xfrm rot="10800000" flipV="1">
            <a:off x="7102262" y="3005219"/>
            <a:ext cx="2084385" cy="20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en-GB" altLang="en-US" sz="1400" b="1" dirty="0">
                <a:latin typeface="+mn-lt"/>
                <a:cs typeface="Arial" panose="020B0604020202020204" pitchFamily="34" charset="0"/>
              </a:rPr>
              <a:t>Revenue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en-GB" altLang="en-US" sz="1400" b="1" dirty="0">
                <a:latin typeface="+mn-lt"/>
                <a:cs typeface="Arial" panose="020B0604020202020204" pitchFamily="34" charset="0"/>
              </a:rPr>
              <a:t>Marketing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en-GB" altLang="en-US" sz="1400" b="1" dirty="0">
                <a:latin typeface="+mn-lt"/>
                <a:cs typeface="Arial" panose="020B0604020202020204" pitchFamily="34" charset="0"/>
              </a:rPr>
              <a:t>Globalisation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en-GB" altLang="en-US" sz="1400" b="1" dirty="0">
                <a:latin typeface="+mn-lt"/>
                <a:cs typeface="Arial" panose="020B0604020202020204" pitchFamily="34" charset="0"/>
              </a:rPr>
              <a:t>Trade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dirty="0">
                <a:latin typeface="+mn-lt"/>
                <a:cs typeface="Arial" panose="020B0604020202020204" pitchFamily="34" charset="0"/>
              </a:rPr>
              <a:t>Transnational Company</a:t>
            </a:r>
            <a:endParaRPr lang="en-US" altLang="en-US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 bwMode="auto">
          <a:xfrm>
            <a:off x="1722783" y="556965"/>
            <a:ext cx="8799443" cy="1297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lt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b="1" dirty="0">
                <a:solidFill>
                  <a:schemeClr val="tx1"/>
                </a:solidFill>
                <a:latin typeface="+mn-lt"/>
              </a:rPr>
              <a:t>Date: </a:t>
            </a:r>
            <a:fld id="{74093938-0817-4E72-8B25-9EE7CB91EBD8}" type="datetime2">
              <a:rPr lang="en-GB" sz="2400" b="1" u="sng">
                <a:solidFill>
                  <a:schemeClr val="tx1"/>
                </a:solidFill>
                <a:latin typeface="+mn-lt"/>
              </a:rPr>
              <a:pPr algn="r"/>
              <a:t>Sunday, 14 January 2018</a:t>
            </a:fld>
            <a:endParaRPr lang="en-GB" sz="2400" b="1" u="sng" dirty="0">
              <a:solidFill>
                <a:schemeClr val="tx1"/>
              </a:solidFill>
              <a:latin typeface="+mn-lt"/>
            </a:endParaRPr>
          </a:p>
          <a:p>
            <a:pPr algn="r"/>
            <a:endParaRPr lang="en-GB" sz="700" b="1" u="sng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+mn-lt"/>
              </a:rPr>
              <a:t>Title: </a:t>
            </a:r>
            <a:r>
              <a:rPr lang="en-GB" sz="4000" b="1" u="sng" dirty="0">
                <a:solidFill>
                  <a:schemeClr val="tx1"/>
                </a:solidFill>
                <a:latin typeface="+mn-lt"/>
              </a:rPr>
              <a:t>The Nike Operation</a:t>
            </a:r>
          </a:p>
          <a:p>
            <a:endParaRPr lang="en-GB" sz="10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5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79" y="1417638"/>
            <a:ext cx="6214339" cy="5145586"/>
          </a:xfrm>
        </p:spPr>
      </p:pic>
    </p:spTree>
    <p:extLst>
      <p:ext uri="{BB962C8B-B14F-4D97-AF65-F5344CB8AC3E}">
        <p14:creationId xmlns:p14="http://schemas.microsoft.com/office/powerpoint/2010/main" val="12065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2815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Exam question</a:t>
            </a:r>
            <a:endParaRPr lang="en-GB" sz="2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23515" y="1107052"/>
            <a:ext cx="7449350" cy="5273262"/>
            <a:chOff x="2554802" y="2569540"/>
            <a:chExt cx="5772659" cy="3799416"/>
          </a:xfrm>
        </p:grpSpPr>
        <p:pic>
          <p:nvPicPr>
            <p:cNvPr id="11" name="Shape 224" descr="DescriptionHand.sv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284043" y="2569540"/>
              <a:ext cx="3043418" cy="3799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225" descr="DescriptionHand.sv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554802" y="2767624"/>
              <a:ext cx="2926599" cy="35387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 rot="13900863">
              <a:off x="2019516" y="4023139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20000"/>
                  </a:solidFill>
                  <a:latin typeface="Bell MT"/>
                  <a:cs typeface="Bell MT"/>
                </a:rPr>
                <a:t>Point </a:t>
              </a:r>
              <a:endParaRPr lang="en-US" sz="1400" dirty="0">
                <a:solidFill>
                  <a:srgbClr val="C20000"/>
                </a:solidFill>
                <a:latin typeface="Bell MT"/>
                <a:cs typeface="Bell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5466207">
              <a:off x="2572829" y="3604036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6600"/>
                  </a:solidFill>
                  <a:latin typeface="Bell MT"/>
                  <a:cs typeface="Bell MT"/>
                </a:rPr>
                <a:t>Example </a:t>
              </a:r>
              <a:endParaRPr lang="en-US" sz="1400" dirty="0">
                <a:solidFill>
                  <a:srgbClr val="FF6600"/>
                </a:solidFill>
                <a:latin typeface="Bell MT"/>
                <a:cs typeface="Bell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982488">
              <a:off x="3029166" y="3354678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B822D"/>
                  </a:solidFill>
                  <a:latin typeface="Bell MT"/>
                  <a:cs typeface="Bell MT"/>
                </a:rPr>
                <a:t>Because </a:t>
              </a:r>
              <a:endParaRPr lang="en-US" sz="1400" dirty="0">
                <a:solidFill>
                  <a:srgbClr val="2B822D"/>
                </a:solidFill>
                <a:latin typeface="Bell MT"/>
                <a:cs typeface="Bell M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822807">
              <a:off x="3610420" y="3567377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Bell MT"/>
                  <a:cs typeface="Bell MT"/>
                </a:rPr>
                <a:t>This means 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Bell MT"/>
                <a:cs typeface="Bell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413778">
              <a:off x="4375717" y="4302539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MT"/>
                  <a:cs typeface="Bell MT"/>
                </a:rPr>
                <a:t>Link </a:t>
              </a:r>
              <a:endParaRPr lang="en-US" sz="1400" dirty="0">
                <a:latin typeface="Bell MT"/>
                <a:cs typeface="Bell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3900863">
              <a:off x="4728143" y="4335156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20000"/>
                  </a:solidFill>
                  <a:latin typeface="Bell MT"/>
                  <a:cs typeface="Bell MT"/>
                </a:rPr>
                <a:t>Point </a:t>
              </a:r>
              <a:endParaRPr lang="en-US" sz="1400" dirty="0">
                <a:solidFill>
                  <a:srgbClr val="C20000"/>
                </a:solidFill>
                <a:latin typeface="Bell MT"/>
                <a:cs typeface="Bell M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5466207">
              <a:off x="5543847" y="3490619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6600"/>
                  </a:solidFill>
                  <a:latin typeface="Bell MT"/>
                  <a:cs typeface="Bell MT"/>
                </a:rPr>
                <a:t>Example </a:t>
              </a:r>
              <a:endParaRPr lang="en-US" sz="1400" dirty="0">
                <a:solidFill>
                  <a:srgbClr val="FF6600"/>
                </a:solidFill>
                <a:latin typeface="Bell MT"/>
                <a:cs typeface="Bell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562652">
              <a:off x="6110746" y="3327534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B822D"/>
                  </a:solidFill>
                  <a:latin typeface="Bell MT"/>
                  <a:cs typeface="Bell MT"/>
                </a:rPr>
                <a:t>Because </a:t>
              </a:r>
              <a:endParaRPr lang="en-US" sz="1400" dirty="0">
                <a:solidFill>
                  <a:srgbClr val="2B822D"/>
                </a:solidFill>
                <a:latin typeface="Bell MT"/>
                <a:cs typeface="Bell M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822807">
              <a:off x="6570855" y="3587923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Bell MT"/>
                  <a:cs typeface="Bell MT"/>
                </a:rPr>
                <a:t>This means 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Bell MT"/>
                <a:cs typeface="Bell M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8413778">
              <a:off x="7292201" y="3831295"/>
              <a:ext cx="1661583" cy="23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MT"/>
                  <a:cs typeface="Bell MT"/>
                </a:rPr>
                <a:t>Link </a:t>
              </a:r>
              <a:endParaRPr lang="en-US" sz="1400" dirty="0">
                <a:latin typeface="Bell MT"/>
                <a:cs typeface="Bell M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04921" y="713677"/>
            <a:ext cx="2608499" cy="638099"/>
            <a:chOff x="4247450" y="719325"/>
            <a:chExt cx="2608499" cy="638099"/>
          </a:xfrm>
        </p:grpSpPr>
        <p:sp>
          <p:nvSpPr>
            <p:cNvPr id="29" name="Shape 232"/>
            <p:cNvSpPr/>
            <p:nvPr/>
          </p:nvSpPr>
          <p:spPr>
            <a:xfrm>
              <a:off x="4247450" y="719325"/>
              <a:ext cx="2608499" cy="326999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600" dirty="0">
                  <a:latin typeface="Bell MT"/>
                  <a:cs typeface="Bell MT"/>
                </a:rPr>
                <a:t>Step 3: On the other hand...</a:t>
              </a:r>
            </a:p>
          </p:txBody>
        </p:sp>
        <p:sp>
          <p:nvSpPr>
            <p:cNvPr id="30" name="Shape 305"/>
            <p:cNvSpPr/>
            <p:nvPr/>
          </p:nvSpPr>
          <p:spPr>
            <a:xfrm>
              <a:off x="4247450" y="1030424"/>
              <a:ext cx="2608499" cy="327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-GB" sz="1200" dirty="0">
                  <a:latin typeface="Bell MT"/>
                  <a:cs typeface="Bell MT"/>
                </a:rPr>
                <a:t>Issues of Globalisation:</a:t>
              </a:r>
              <a:endParaRPr lang="en" sz="1200" dirty="0">
                <a:latin typeface="Bell MT"/>
                <a:cs typeface="Bell M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34004" y="821953"/>
            <a:ext cx="2356199" cy="638099"/>
            <a:chOff x="1828800" y="719325"/>
            <a:chExt cx="2356199" cy="638099"/>
          </a:xfrm>
        </p:grpSpPr>
        <p:sp>
          <p:nvSpPr>
            <p:cNvPr id="28" name="Shape 231"/>
            <p:cNvSpPr/>
            <p:nvPr/>
          </p:nvSpPr>
          <p:spPr>
            <a:xfrm>
              <a:off x="1828800" y="719325"/>
              <a:ext cx="2356199" cy="326999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600" dirty="0">
                  <a:latin typeface="Bell MT"/>
                  <a:cs typeface="Bell MT"/>
                </a:rPr>
                <a:t>Step 2: On one hand...</a:t>
              </a:r>
            </a:p>
          </p:txBody>
        </p:sp>
        <p:sp>
          <p:nvSpPr>
            <p:cNvPr id="31" name="Shape 311"/>
            <p:cNvSpPr/>
            <p:nvPr/>
          </p:nvSpPr>
          <p:spPr>
            <a:xfrm>
              <a:off x="1828800" y="1030424"/>
              <a:ext cx="2356199" cy="327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-GB" sz="1200" dirty="0">
                  <a:latin typeface="Bell MT"/>
                  <a:cs typeface="Bell MT"/>
                </a:rPr>
                <a:t>Opportunities of the globalisation</a:t>
              </a:r>
              <a:r>
                <a:rPr lang="en" sz="1200" dirty="0">
                  <a:latin typeface="Bell MT"/>
                  <a:cs typeface="Bell MT"/>
                </a:rPr>
                <a:t>:</a:t>
              </a:r>
              <a:endParaRPr lang="en" sz="1200" dirty="0">
                <a:latin typeface="Bell MT"/>
                <a:cs typeface="Bell M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70003" y="523221"/>
            <a:ext cx="3196165" cy="2267416"/>
            <a:chOff x="-253998" y="688601"/>
            <a:chExt cx="3270249" cy="2102035"/>
          </a:xfrm>
        </p:grpSpPr>
        <p:sp>
          <p:nvSpPr>
            <p:cNvPr id="9" name="TextBox 8"/>
            <p:cNvSpPr txBox="1"/>
            <p:nvPr/>
          </p:nvSpPr>
          <p:spPr>
            <a:xfrm>
              <a:off x="518584" y="1646948"/>
              <a:ext cx="1767417" cy="599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Bell MT"/>
                  <a:cs typeface="Bell MT"/>
                </a:rPr>
                <a:t>n</a:t>
              </a:r>
              <a:r>
                <a:rPr lang="en-US" dirty="0" err="1">
                  <a:latin typeface="Bell MT"/>
                  <a:cs typeface="Bell MT"/>
                </a:rPr>
                <a:t>derline</a:t>
              </a:r>
              <a:r>
                <a:rPr lang="en-US" dirty="0">
                  <a:latin typeface="Bell MT"/>
                  <a:cs typeface="Bell MT"/>
                </a:rPr>
                <a:t> the key words</a:t>
              </a:r>
              <a:endParaRPr lang="en-US" dirty="0">
                <a:latin typeface="Bell MT"/>
                <a:cs typeface="Bell MT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253998" y="688601"/>
              <a:ext cx="1181099" cy="599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B</a:t>
              </a:r>
              <a:endParaRPr lang="en-GB" sz="3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8584" y="842014"/>
              <a:ext cx="1767417" cy="855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ell MT"/>
                  <a:cs typeface="Bell MT"/>
                </a:rPr>
                <a:t>ox the command word (s)</a:t>
              </a:r>
              <a:endParaRPr lang="en-US" dirty="0">
                <a:latin typeface="Bell MT"/>
                <a:cs typeface="Bell M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253998" y="1487332"/>
              <a:ext cx="1181099" cy="599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FF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U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-253998" y="2144305"/>
              <a:ext cx="1181099" cy="599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584" y="2365104"/>
              <a:ext cx="2243668" cy="34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ell MT"/>
                  <a:cs typeface="Bell MT"/>
                </a:rPr>
                <a:t>a</a:t>
              </a:r>
              <a:r>
                <a:rPr lang="en-US" dirty="0">
                  <a:latin typeface="Bell MT"/>
                  <a:cs typeface="Bell MT"/>
                </a:rPr>
                <a:t>rks- How many?</a:t>
              </a:r>
              <a:endParaRPr lang="en-US" dirty="0">
                <a:latin typeface="Bell MT"/>
                <a:cs typeface="Bell MT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336098" y="688602"/>
              <a:ext cx="680153" cy="3851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ight Brace 35"/>
            <p:cNvSpPr/>
            <p:nvPr/>
          </p:nvSpPr>
          <p:spPr>
            <a:xfrm>
              <a:off x="2051805" y="688601"/>
              <a:ext cx="568586" cy="210203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91973" y="2922174"/>
            <a:ext cx="1883833" cy="1141826"/>
            <a:chOff x="1512353" y="5093301"/>
            <a:chExt cx="2370667" cy="1631549"/>
          </a:xfrm>
        </p:grpSpPr>
        <p:sp>
          <p:nvSpPr>
            <p:cNvPr id="38" name="Rounded Rectangle 37"/>
            <p:cNvSpPr/>
            <p:nvPr/>
          </p:nvSpPr>
          <p:spPr>
            <a:xfrm>
              <a:off x="1512353" y="5095017"/>
              <a:ext cx="2370667" cy="1629833"/>
            </a:xfrm>
            <a:prstGeom prst="roundRect">
              <a:avLst/>
            </a:prstGeom>
            <a:solidFill>
              <a:srgbClr val="BD060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Limited detail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12353" y="5093301"/>
              <a:ext cx="2351049" cy="39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ell MT"/>
                  <a:cs typeface="Bell MT"/>
                </a:rPr>
                <a:t>Levels1 (Basic) 1-3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88202" y="4194933"/>
            <a:ext cx="1887604" cy="1187427"/>
            <a:chOff x="3369733" y="5080000"/>
            <a:chExt cx="2370667" cy="1629833"/>
          </a:xfrm>
        </p:grpSpPr>
        <p:sp>
          <p:nvSpPr>
            <p:cNvPr id="41" name="Rounded Rectangle 40"/>
            <p:cNvSpPr/>
            <p:nvPr/>
          </p:nvSpPr>
          <p:spPr>
            <a:xfrm>
              <a:off x="3369733" y="5080000"/>
              <a:ext cx="2370667" cy="1629833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Uses an example and includes 2 developed points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69733" y="5095017"/>
              <a:ext cx="2370667" cy="63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ell MT"/>
                  <a:cs typeface="Bell MT"/>
                </a:rPr>
                <a:t>Level 2 (Clear) 4-6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Bell MT"/>
                <a:cs typeface="Bell M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69762" y="5500609"/>
            <a:ext cx="1890454" cy="1253372"/>
            <a:chOff x="6544733" y="5080000"/>
            <a:chExt cx="2370667" cy="1629833"/>
          </a:xfrm>
        </p:grpSpPr>
        <p:sp>
          <p:nvSpPr>
            <p:cNvPr id="44" name="Rounded Rectangle 43"/>
            <p:cNvSpPr/>
            <p:nvPr/>
          </p:nvSpPr>
          <p:spPr>
            <a:xfrm>
              <a:off x="6544733" y="5080000"/>
              <a:ext cx="2370667" cy="1629833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As above, with specific case study detail such as figure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44734" y="5080000"/>
              <a:ext cx="2370666" cy="6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ell MT"/>
                  <a:cs typeface="Bell MT"/>
                </a:rPr>
                <a:t>Level 3 (Detailed) </a:t>
              </a:r>
              <a:r>
                <a:rPr lang="en-US" sz="1200" dirty="0">
                  <a:solidFill>
                    <a:schemeClr val="bg1"/>
                  </a:solidFill>
                  <a:latin typeface="Bell MT"/>
                  <a:cs typeface="Bell MT"/>
                </a:rPr>
                <a:t>7</a:t>
              </a:r>
              <a:endParaRPr lang="en-US" sz="1200" dirty="0">
                <a:solidFill>
                  <a:schemeClr val="bg1"/>
                </a:solidFill>
                <a:latin typeface="Bell MT"/>
                <a:cs typeface="Bell MT"/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  <a:latin typeface="Bell MT"/>
                <a:cs typeface="Bell MT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22982" t="21679" r="21354" b="26105"/>
          <a:stretch/>
        </p:blipFill>
        <p:spPr>
          <a:xfrm>
            <a:off x="6149830" y="1910288"/>
            <a:ext cx="606320" cy="568754"/>
          </a:xfrm>
          <a:prstGeom prst="rect">
            <a:avLst/>
          </a:prstGeom>
        </p:spPr>
      </p:pic>
      <p:sp>
        <p:nvSpPr>
          <p:cNvPr id="47" name="TextBox 29"/>
          <p:cNvSpPr txBox="1">
            <a:spLocks noChangeArrowheads="1"/>
          </p:cNvSpPr>
          <p:nvPr/>
        </p:nvSpPr>
        <p:spPr bwMode="auto">
          <a:xfrm>
            <a:off x="6590202" y="2154431"/>
            <a:ext cx="1474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pple Chancery" charset="0"/>
                <a:cs typeface="Apple Chancery" charset="0"/>
              </a:rPr>
              <a:t>Challenge</a:t>
            </a:r>
            <a:endParaRPr lang="en-US" sz="1800" dirty="0">
              <a:latin typeface="Apple Chancery" charset="0"/>
              <a:cs typeface="Apple Chancery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96384" y="2523764"/>
            <a:ext cx="19041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200" dirty="0">
                <a:latin typeface="Bell MT"/>
                <a:cs typeface="Bell MT"/>
              </a:rPr>
              <a:t>Can you explain what conclusion you would reach?</a:t>
            </a:r>
          </a:p>
        </p:txBody>
      </p:sp>
      <p:pic>
        <p:nvPicPr>
          <p:cNvPr id="49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84" y="4719176"/>
            <a:ext cx="62229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6756150" y="5013027"/>
            <a:ext cx="1474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pple Chancery" charset="0"/>
                <a:cs typeface="Apple Chancery" charset="0"/>
              </a:rPr>
              <a:t>Literacy</a:t>
            </a:r>
            <a:endParaRPr lang="en-US" sz="1800" dirty="0">
              <a:latin typeface="Apple Chancery" charset="0"/>
              <a:cs typeface="Apple Chancery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4340" y="5382360"/>
            <a:ext cx="22359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Can you use these key terms</a:t>
            </a:r>
            <a:r>
              <a:rPr lang="en-US" sz="1200" dirty="0">
                <a:latin typeface="Bell MT"/>
                <a:cs typeface="Bell MT"/>
              </a:rPr>
              <a:t>: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>
                <a:latin typeface="Bell MT"/>
                <a:cs typeface="Bell MT"/>
              </a:rPr>
              <a:t>Whereas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>
                <a:latin typeface="Bell MT"/>
                <a:cs typeface="Bell MT"/>
              </a:rPr>
              <a:t>However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>
                <a:latin typeface="Bell MT"/>
                <a:cs typeface="Bell MT"/>
              </a:rPr>
              <a:t>On the other hand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279" y="33276"/>
            <a:ext cx="5312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Describe the impacts of a named TNC on a country where it’s </a:t>
            </a:r>
          </a:p>
          <a:p>
            <a:r>
              <a:rPr lang="en-US" sz="1600" dirty="0"/>
              <a:t>goods and service are produced  (7)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92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71166" y="0"/>
            <a:ext cx="70968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tx1"/>
                </a:solidFill>
                <a:cs typeface="Arial" charset="0"/>
              </a:rPr>
              <a:t>How do these pictures show fashion as a global industry?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72" y="1089448"/>
            <a:ext cx="3576063" cy="2384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35" y="1079150"/>
            <a:ext cx="3614650" cy="2392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72" y="3735632"/>
            <a:ext cx="3576063" cy="2397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35" y="3735630"/>
            <a:ext cx="3614651" cy="2397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11804" y="6396336"/>
            <a:ext cx="915619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400" b="1" u="sng" dirty="0">
                <a:solidFill>
                  <a:schemeClr val="tx1"/>
                </a:solidFill>
              </a:rPr>
              <a:t>LO:</a:t>
            </a:r>
            <a:r>
              <a:rPr lang="en-GB" sz="2400" dirty="0">
                <a:solidFill>
                  <a:schemeClr val="tx1"/>
                </a:solidFill>
              </a:rPr>
              <a:t> To explore what is meant by the global fashion industry.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1" y="0"/>
            <a:ext cx="204716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chemeClr val="tx1"/>
                </a:solidFill>
              </a:rPr>
              <a:t>ACTIVATE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81351">
            <a:off x="2300004" y="2847299"/>
            <a:ext cx="8483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Labour</a:t>
            </a:r>
          </a:p>
        </p:txBody>
      </p:sp>
      <p:sp>
        <p:nvSpPr>
          <p:cNvPr id="12" name="TextBox 11"/>
          <p:cNvSpPr txBox="1"/>
          <p:nvPr/>
        </p:nvSpPr>
        <p:spPr>
          <a:xfrm rot="20922331">
            <a:off x="6567214" y="1451198"/>
            <a:ext cx="17171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Consumerism</a:t>
            </a:r>
          </a:p>
        </p:txBody>
      </p:sp>
      <p:sp>
        <p:nvSpPr>
          <p:cNvPr id="13" name="TextBox 12"/>
          <p:cNvSpPr txBox="1"/>
          <p:nvPr/>
        </p:nvSpPr>
        <p:spPr>
          <a:xfrm rot="21016079">
            <a:off x="6119178" y="5578838"/>
            <a:ext cx="13234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Distribution</a:t>
            </a:r>
          </a:p>
        </p:txBody>
      </p:sp>
      <p:sp>
        <p:nvSpPr>
          <p:cNvPr id="14" name="TextBox 13"/>
          <p:cNvSpPr txBox="1"/>
          <p:nvPr/>
        </p:nvSpPr>
        <p:spPr>
          <a:xfrm rot="587473">
            <a:off x="8278183" y="5235686"/>
            <a:ext cx="14879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Consumerism</a:t>
            </a:r>
          </a:p>
        </p:txBody>
      </p:sp>
      <p:sp>
        <p:nvSpPr>
          <p:cNvPr id="19" name="TextBox 18"/>
          <p:cNvSpPr txBox="1"/>
          <p:nvPr/>
        </p:nvSpPr>
        <p:spPr>
          <a:xfrm rot="858774">
            <a:off x="4312447" y="1768207"/>
            <a:ext cx="14624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20" name="TextBox 19"/>
          <p:cNvSpPr txBox="1"/>
          <p:nvPr/>
        </p:nvSpPr>
        <p:spPr>
          <a:xfrm rot="587473">
            <a:off x="1882023" y="5465329"/>
            <a:ext cx="14879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Consumerism</a:t>
            </a:r>
          </a:p>
        </p:txBody>
      </p:sp>
      <p:sp>
        <p:nvSpPr>
          <p:cNvPr id="21" name="TextBox 20"/>
          <p:cNvSpPr txBox="1"/>
          <p:nvPr/>
        </p:nvSpPr>
        <p:spPr>
          <a:xfrm rot="587473">
            <a:off x="4749227" y="2923665"/>
            <a:ext cx="976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Industry</a:t>
            </a:r>
          </a:p>
        </p:txBody>
      </p:sp>
      <p:sp>
        <p:nvSpPr>
          <p:cNvPr id="22" name="TextBox 21"/>
          <p:cNvSpPr txBox="1"/>
          <p:nvPr/>
        </p:nvSpPr>
        <p:spPr>
          <a:xfrm rot="587473">
            <a:off x="8825806" y="2923665"/>
            <a:ext cx="915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Fashion</a:t>
            </a:r>
          </a:p>
        </p:txBody>
      </p:sp>
      <p:sp>
        <p:nvSpPr>
          <p:cNvPr id="23" name="TextBox 22"/>
          <p:cNvSpPr txBox="1"/>
          <p:nvPr/>
        </p:nvSpPr>
        <p:spPr>
          <a:xfrm rot="21004541">
            <a:off x="6517999" y="2884103"/>
            <a:ext cx="7281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Trend</a:t>
            </a:r>
          </a:p>
        </p:txBody>
      </p:sp>
      <p:sp>
        <p:nvSpPr>
          <p:cNvPr id="24" name="TextBox 23"/>
          <p:cNvSpPr txBox="1"/>
          <p:nvPr/>
        </p:nvSpPr>
        <p:spPr>
          <a:xfrm rot="21125954">
            <a:off x="4653822" y="4022849"/>
            <a:ext cx="11692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Marketing</a:t>
            </a:r>
          </a:p>
        </p:txBody>
      </p:sp>
      <p:sp>
        <p:nvSpPr>
          <p:cNvPr id="25" name="TextBox 24"/>
          <p:cNvSpPr txBox="1"/>
          <p:nvPr/>
        </p:nvSpPr>
        <p:spPr>
          <a:xfrm rot="587473">
            <a:off x="7739360" y="3945202"/>
            <a:ext cx="835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Buying</a:t>
            </a:r>
          </a:p>
        </p:txBody>
      </p:sp>
    </p:spTree>
    <p:extLst>
      <p:ext uri="{BB962C8B-B14F-4D97-AF65-F5344CB8AC3E}">
        <p14:creationId xmlns:p14="http://schemas.microsoft.com/office/powerpoint/2010/main" val="19632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55344"/>
            <a:ext cx="8229600" cy="517082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>
                <a:cs typeface="Arial" charset="0"/>
              </a:rPr>
              <a:t>Global Fashion Industry</a:t>
            </a:r>
          </a:p>
          <a:p>
            <a:pPr marL="0" indent="0">
              <a:buNone/>
            </a:pPr>
            <a:r>
              <a:rPr lang="en-GB" dirty="0">
                <a:cs typeface="Arial" charset="0"/>
              </a:rPr>
              <a:t>When clothes are made in one country and then sold all around the world.</a:t>
            </a:r>
          </a:p>
          <a:p>
            <a:endParaRPr lang="en-GB" dirty="0">
              <a:cs typeface="Arial" charset="0"/>
            </a:endParaRPr>
          </a:p>
          <a:p>
            <a:endParaRPr lang="en-GB" dirty="0">
              <a:cs typeface="Arial" charset="0"/>
            </a:endParaRPr>
          </a:p>
          <a:p>
            <a:endParaRPr lang="en-GB" dirty="0">
              <a:cs typeface="Arial" charset="0"/>
            </a:endParaRPr>
          </a:p>
          <a:p>
            <a:endParaRPr lang="en-GB" dirty="0">
              <a:cs typeface="Arial" charset="0"/>
            </a:endParaRPr>
          </a:p>
          <a:p>
            <a:pPr marL="0" indent="0">
              <a:buNone/>
            </a:pPr>
            <a:r>
              <a:rPr lang="en-GB" dirty="0">
                <a:cs typeface="Arial" charset="0"/>
              </a:rPr>
              <a:t>Why?</a:t>
            </a:r>
          </a:p>
          <a:p>
            <a:pPr lvl="1"/>
            <a:r>
              <a:rPr lang="en-GB" dirty="0">
                <a:cs typeface="Arial" charset="0"/>
              </a:rPr>
              <a:t>Why are our clothes not made in the UK?</a:t>
            </a:r>
          </a:p>
          <a:p>
            <a:pPr lvl="1"/>
            <a:r>
              <a:rPr lang="en-GB" dirty="0">
                <a:cs typeface="Arial" charset="0"/>
              </a:rPr>
              <a:t>Why can we buy clothes from other countries?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53" y="2471691"/>
            <a:ext cx="3342503" cy="1725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804" y="6396336"/>
            <a:ext cx="915619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400" b="1" u="sng" dirty="0">
                <a:solidFill>
                  <a:schemeClr val="tx1"/>
                </a:solidFill>
              </a:rPr>
              <a:t>LO:</a:t>
            </a:r>
            <a:r>
              <a:rPr lang="en-GB" sz="2400" dirty="0">
                <a:solidFill>
                  <a:schemeClr val="tx1"/>
                </a:solidFill>
              </a:rPr>
              <a:t> To explore what is meant by the global fashion industry.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71166" y="0"/>
            <a:ext cx="70968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chemeClr val="tx1"/>
                </a:solidFill>
              </a:rPr>
              <a:t>What is the Global Fashion Industry?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1" y="0"/>
            <a:ext cx="204716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chemeClr val="tx1"/>
                </a:solidFill>
              </a:rPr>
              <a:t>ACTIVATE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0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803" y="5059805"/>
            <a:ext cx="4092878" cy="1322152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400" b="1" u="sng" dirty="0">
                <a:cs typeface="Arial" charset="0"/>
              </a:rPr>
              <a:t>TASK: </a:t>
            </a:r>
          </a:p>
          <a:p>
            <a:pPr marL="0" indent="0">
              <a:buNone/>
            </a:pPr>
            <a:r>
              <a:rPr lang="en-GB" sz="2400" dirty="0">
                <a:cs typeface="Arial" charset="0"/>
              </a:rPr>
              <a:t>In your books list 5 countries where Nike goods are made.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71166" y="0"/>
            <a:ext cx="70968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tx1"/>
                </a:solidFill>
              </a:rPr>
              <a:t>Nike around the World (Use the map in your planner).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1" y="0"/>
            <a:ext cx="204716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chemeClr val="tx1"/>
                </a:solidFill>
              </a:rPr>
              <a:t>ACTIVATE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23221"/>
            <a:ext cx="9144000" cy="4522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789651" y="5161245"/>
            <a:ext cx="300251" cy="33106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89650" y="5949457"/>
            <a:ext cx="300251" cy="331061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89900" y="5161244"/>
            <a:ext cx="310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Shows sales for year 2004.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9900" y="5933484"/>
            <a:ext cx="4905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Main countries where Nike goods are made.</a:t>
            </a:r>
          </a:p>
        </p:txBody>
      </p:sp>
      <p:sp>
        <p:nvSpPr>
          <p:cNvPr id="13" name="Oval 12"/>
          <p:cNvSpPr/>
          <p:nvPr/>
        </p:nvSpPr>
        <p:spPr>
          <a:xfrm>
            <a:off x="5864712" y="5606091"/>
            <a:ext cx="150125" cy="1903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089901" y="5555350"/>
            <a:ext cx="413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Countries where Nike has set up a branch.</a:t>
            </a:r>
          </a:p>
        </p:txBody>
      </p:sp>
    </p:spTree>
    <p:extLst>
      <p:ext uri="{BB962C8B-B14F-4D97-AF65-F5344CB8AC3E}">
        <p14:creationId xmlns:p14="http://schemas.microsoft.com/office/powerpoint/2010/main" val="113841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614148"/>
            <a:ext cx="8229600" cy="1119118"/>
          </a:xfr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GB" sz="2800" b="1" u="sng" dirty="0">
                <a:latin typeface="+mn-lt"/>
              </a:rPr>
              <a:t>TASK:</a:t>
            </a:r>
            <a:r>
              <a:rPr lang="en-GB" sz="2800" dirty="0">
                <a:latin typeface="+mn-lt"/>
              </a:rPr>
              <a:t> </a:t>
            </a:r>
            <a:r>
              <a:rPr lang="en-GB" sz="2800" b="1" dirty="0">
                <a:latin typeface="+mn-lt"/>
              </a:rPr>
              <a:t>Suggest</a:t>
            </a:r>
            <a:r>
              <a:rPr lang="en-GB" sz="2800" dirty="0">
                <a:latin typeface="+mn-lt"/>
              </a:rPr>
              <a:t> a reason why Nike chooses to operate in these countries. </a:t>
            </a:r>
            <a:endParaRPr lang="en-GB" sz="2800" b="1" u="sng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44622" y="0"/>
            <a:ext cx="62233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tx1"/>
                </a:solidFill>
              </a:rPr>
              <a:t>Look at the GDP per capita for the 5 countries you have just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tx1"/>
                </a:solidFill>
              </a:rPr>
              <a:t>listed. What do you notice?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1" y="0"/>
            <a:ext cx="292062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chemeClr val="tx1"/>
                </a:solidFill>
              </a:rPr>
              <a:t>DEMONSTRATE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File:World map GDP per capit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3267"/>
            <a:ext cx="9226206" cy="39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491" y="5150237"/>
            <a:ext cx="29432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9650" y="2090242"/>
            <a:ext cx="2738351" cy="4273559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AutoNum type="alphaUcParenR"/>
            </a:pPr>
            <a:r>
              <a:rPr lang="en-GB" sz="1600" dirty="0"/>
              <a:t>It gets 40% of its trainers made in China. </a:t>
            </a:r>
          </a:p>
          <a:p>
            <a:pPr marL="457200" indent="-457200">
              <a:buFontTx/>
              <a:buAutoNum type="alphaUcParenR"/>
            </a:pPr>
            <a:r>
              <a:rPr lang="en-GB" sz="1600" dirty="0"/>
              <a:t>It runs a website.</a:t>
            </a:r>
          </a:p>
          <a:p>
            <a:pPr marL="457200" indent="-457200">
              <a:buFontTx/>
              <a:buAutoNum type="alphaUcParenR"/>
            </a:pPr>
            <a:r>
              <a:rPr lang="en-GB" sz="1600" dirty="0"/>
              <a:t>It sponsors top schools sports teams.</a:t>
            </a:r>
          </a:p>
          <a:p>
            <a:pPr marL="457200" indent="-457200">
              <a:buFontTx/>
              <a:buAutoNum type="alphaUcParenR"/>
            </a:pPr>
            <a:r>
              <a:rPr lang="en-GB" sz="1600" dirty="0"/>
              <a:t>It closed its trainers factories in the USA.</a:t>
            </a:r>
          </a:p>
          <a:p>
            <a:pPr marL="457200" indent="-457200">
              <a:buFontTx/>
              <a:buAutoNum type="alphaUcParenR"/>
            </a:pPr>
            <a:r>
              <a:rPr lang="en-GB" sz="1600" dirty="0"/>
              <a:t>It now owns no trainer or clothing factories.</a:t>
            </a:r>
          </a:p>
          <a:p>
            <a:pPr marL="457200" indent="-457200">
              <a:buFontTx/>
              <a:buAutoNum type="alphaUcParenR"/>
            </a:pPr>
            <a:r>
              <a:rPr lang="en-GB" sz="1600" dirty="0"/>
              <a:t>It employs sports scientists.</a:t>
            </a:r>
          </a:p>
          <a:p>
            <a:pPr marL="457200" indent="-457200">
              <a:buFontTx/>
              <a:buAutoNum type="alphaUcParenR"/>
            </a:pPr>
            <a:r>
              <a:rPr lang="en-GB" sz="1600" dirty="0"/>
              <a:t>It brings out new styles regularly.</a:t>
            </a:r>
          </a:p>
          <a:p>
            <a:pPr marL="457200" indent="-457200">
              <a:buFontTx/>
              <a:buAutoNum type="alphaUcParenR"/>
            </a:pPr>
            <a:r>
              <a:rPr lang="en-GB" sz="1600" dirty="0"/>
              <a:t>It opened a branch office in Australia. </a:t>
            </a:r>
          </a:p>
          <a:p>
            <a:pPr marL="457200" indent="-457200">
              <a:buFontTx/>
              <a:buAutoNum type="alphaUcParenR"/>
            </a:pPr>
            <a:r>
              <a:rPr lang="en-GB" sz="1600" dirty="0"/>
              <a:t>It offers a 20% off deal for students.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444622" y="0"/>
            <a:ext cx="6223379" cy="728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Nike aims to increase it’s profits.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1" y="1"/>
            <a:ext cx="2920621" cy="7288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DEMONSTRATE</a:t>
            </a:r>
          </a:p>
        </p:txBody>
      </p:sp>
      <p:pic>
        <p:nvPicPr>
          <p:cNvPr id="2050" name="Picture 2" descr="Image result for diamond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70" y="1212051"/>
            <a:ext cx="4861477" cy="48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3270" y="1026109"/>
            <a:ext cx="19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Increase its sales the most.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3270" y="5452768"/>
            <a:ext cx="19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Reduce its costs the most.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2822714" y="1334868"/>
            <a:ext cx="781877" cy="179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/>
          <p:cNvSpPr/>
          <p:nvPr/>
        </p:nvSpPr>
        <p:spPr>
          <a:xfrm>
            <a:off x="2822714" y="5878997"/>
            <a:ext cx="781877" cy="18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929649" y="840758"/>
            <a:ext cx="2738351" cy="113759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400" kern="0" dirty="0"/>
              <a:t>Write the letters where you think they come in order of increases sales and reducing costs. As long as you can justify your answer, it is not wrong.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494" y="840758"/>
            <a:ext cx="2802542" cy="1249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Justify why this is the best way to increase sales.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494" y="5203064"/>
            <a:ext cx="2802541" cy="1160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Justify why this is the best way to reduce costs.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Arrow: Right 15"/>
          <p:cNvSpPr/>
          <p:nvPr/>
        </p:nvSpPr>
        <p:spPr>
          <a:xfrm>
            <a:off x="4444622" y="1328081"/>
            <a:ext cx="536713" cy="179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/>
          <p:cNvSpPr/>
          <p:nvPr/>
        </p:nvSpPr>
        <p:spPr>
          <a:xfrm>
            <a:off x="4444622" y="5867459"/>
            <a:ext cx="536713" cy="179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4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71166" y="0"/>
            <a:ext cx="70968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chemeClr val="tx1"/>
                </a:solidFill>
                <a:cs typeface="Arial" charset="0"/>
              </a:rPr>
              <a:t>The Nike Operation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1804" y="6396336"/>
            <a:ext cx="915619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400" b="1" u="sng" dirty="0">
                <a:solidFill>
                  <a:schemeClr val="tx1"/>
                </a:solidFill>
              </a:rPr>
              <a:t>LO:</a:t>
            </a:r>
            <a:r>
              <a:rPr lang="en-GB" sz="2400" dirty="0">
                <a:solidFill>
                  <a:schemeClr val="tx1"/>
                </a:solidFill>
              </a:rPr>
              <a:t> To explore how Nike has spread around the world.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1" y="0"/>
            <a:ext cx="204716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chemeClr val="tx1"/>
                </a:solidFill>
              </a:rPr>
              <a:t>ACTIVATE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nike oregon H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59" y="700324"/>
            <a:ext cx="1842304" cy="1229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0729" y="1929487"/>
            <a:ext cx="19447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Nike is based in Oregon, USA. This is the headquarters from which the business is controlled.</a:t>
            </a:r>
          </a:p>
        </p:txBody>
      </p:sp>
      <p:pic>
        <p:nvPicPr>
          <p:cNvPr id="2052" name="Picture 4" descr="Image result for anxious b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13" y="743438"/>
            <a:ext cx="1771785" cy="11821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054636" y="1946058"/>
            <a:ext cx="1771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people who run Nike are anxious to make as much money as possible. </a:t>
            </a:r>
          </a:p>
        </p:txBody>
      </p:sp>
      <p:pic>
        <p:nvPicPr>
          <p:cNvPr id="2054" name="Picture 6" descr="Image result for designer ni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46" y="743438"/>
            <a:ext cx="1661540" cy="1180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171743" y="1910218"/>
            <a:ext cx="1815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 Nike keeps on bringing out new designs for its clothing and trainers. But it does not make these things itself. </a:t>
            </a:r>
          </a:p>
        </p:txBody>
      </p:sp>
      <p:pic>
        <p:nvPicPr>
          <p:cNvPr id="2056" name="Picture 8" descr="Image result for pla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35" y="730062"/>
            <a:ext cx="1781041" cy="1207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149106" y="1924007"/>
            <a:ext cx="1874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Instead it searches the world for places to get things made on the cheap in factories owned by other companies.</a:t>
            </a:r>
          </a:p>
        </p:txBody>
      </p:sp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70" y="3588451"/>
            <a:ext cx="1842304" cy="1244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92239" y="4832750"/>
            <a:ext cx="1944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Nike goods are made in nearly 40 countries, mostly by women like these.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622" y="3578078"/>
            <a:ext cx="1819140" cy="1254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3686146" y="4865831"/>
            <a:ext cx="1955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While they are working really hard, so is Nike – getting people to buy their clothes. </a:t>
            </a:r>
          </a:p>
        </p:txBody>
      </p:sp>
      <p:pic>
        <p:nvPicPr>
          <p:cNvPr id="2060" name="Picture 12" descr="Image result for just do 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71" y="3588934"/>
            <a:ext cx="1043838" cy="1270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800584" y="4846251"/>
            <a:ext cx="2658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Nike spends over 1 billion dollars in advertising in around 140 countries. It pays top athletes millions to wear Nike products, as another way to advertise. </a:t>
            </a:r>
          </a:p>
          <a:p>
            <a:endParaRPr lang="en-GB" sz="1400" dirty="0"/>
          </a:p>
        </p:txBody>
      </p:sp>
      <p:pic>
        <p:nvPicPr>
          <p:cNvPr id="2062" name="Picture 14" descr="Image result for tiger woods nik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10" y="3581716"/>
            <a:ext cx="1419367" cy="12881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nike shop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560" y="3578078"/>
            <a:ext cx="1709584" cy="12945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710929" y="4897289"/>
            <a:ext cx="1955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It sells its goods to 47,000 shops round the world. </a:t>
            </a:r>
          </a:p>
        </p:txBody>
      </p:sp>
    </p:spTree>
    <p:extLst>
      <p:ext uri="{BB962C8B-B14F-4D97-AF65-F5344CB8AC3E}">
        <p14:creationId xmlns:p14="http://schemas.microsoft.com/office/powerpoint/2010/main" val="62837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846" y="1005290"/>
            <a:ext cx="8229600" cy="4525963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Read the embedded file about Nike on the Weebly and watch the videos:</a:t>
            </a:r>
          </a:p>
          <a:p>
            <a:pPr marL="0" indent="0">
              <a:buNone/>
            </a:pPr>
            <a:r>
              <a:rPr lang="en-US" sz="2400" b="1" u="sng" dirty="0"/>
              <a:t>Case </a:t>
            </a:r>
            <a:r>
              <a:rPr lang="en-US" sz="2400" b="1" u="sng" dirty="0"/>
              <a:t>Study: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Nike - a transnational corporation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What is Nike - Brief overview</a:t>
            </a:r>
          </a:p>
          <a:p>
            <a:r>
              <a:rPr lang="en-US" sz="2400" dirty="0"/>
              <a:t>How is Nike a Transnational Corporation (TNC). Examine where the raw materials come from, where their factories are and where they sell their goods.</a:t>
            </a:r>
          </a:p>
          <a:p>
            <a:r>
              <a:rPr lang="en-US" sz="2400" dirty="0"/>
              <a:t>What positive and negative impacts has Nike had on the world (Look closely at China and South East Asia)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49846" y="176904"/>
            <a:ext cx="86923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chemeClr val="tx1"/>
                </a:solidFill>
                <a:cs typeface="Arial" charset="0"/>
              </a:rPr>
              <a:t>The Nike </a:t>
            </a:r>
            <a:r>
              <a:rPr lang="en-GB" sz="2800" b="1" dirty="0">
                <a:solidFill>
                  <a:schemeClr val="tx1"/>
                </a:solidFill>
                <a:cs typeface="Arial" charset="0"/>
              </a:rPr>
              <a:t>Operation: What are </a:t>
            </a:r>
            <a:r>
              <a:rPr lang="en-GB" sz="2800" b="1">
                <a:solidFill>
                  <a:schemeClr val="tx1"/>
                </a:solidFill>
                <a:cs typeface="Arial" charset="0"/>
              </a:rPr>
              <a:t>the impacts in China?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8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4" y="2026839"/>
            <a:ext cx="8229600" cy="2152356"/>
          </a:xfrm>
        </p:spPr>
      </p:pic>
    </p:spTree>
    <p:extLst>
      <p:ext uri="{BB962C8B-B14F-4D97-AF65-F5344CB8AC3E}">
        <p14:creationId xmlns:p14="http://schemas.microsoft.com/office/powerpoint/2010/main" val="63836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Macintosh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Apple Chancery</vt:lpstr>
      <vt:lpstr>Bell MT</vt:lpstr>
      <vt:lpstr>Calibri</vt:lpstr>
      <vt:lpstr>Calibri Light</vt:lpstr>
      <vt:lpstr>Comic Sans MS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TASK: Suggest a reason why Nike chooses to operate in these countries. </vt:lpstr>
      <vt:lpstr>PowerPoint Presentation</vt:lpstr>
      <vt:lpstr>PowerPoint Presentation</vt:lpstr>
      <vt:lpstr>PowerPoint Presentation</vt:lpstr>
      <vt:lpstr>Exam practice</vt:lpstr>
      <vt:lpstr>Mark scheme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1</cp:revision>
  <dcterms:created xsi:type="dcterms:W3CDTF">2018-01-14T13:16:17Z</dcterms:created>
  <dcterms:modified xsi:type="dcterms:W3CDTF">2018-01-14T13:16:44Z</dcterms:modified>
</cp:coreProperties>
</file>