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 id="2147483768" r:id="rId2"/>
  </p:sldMasterIdLst>
  <p:sldIdLst>
    <p:sldId id="257" r:id="rId3"/>
    <p:sldId id="258" r:id="rId4"/>
    <p:sldId id="259" r:id="rId5"/>
    <p:sldId id="260" r:id="rId6"/>
    <p:sldId id="261" r:id="rId7"/>
    <p:sldId id="262" r:id="rId8"/>
    <p:sldId id="263" r:id="rId9"/>
    <p:sldId id="264" r:id="rId10"/>
    <p:sldId id="265" r:id="rId11"/>
    <p:sldId id="266" r:id="rId12"/>
    <p:sldId id="269" r:id="rId13"/>
    <p:sldId id="273" r:id="rId14"/>
    <p:sldId id="274" r:id="rId15"/>
    <p:sldId id="275" r:id="rId16"/>
    <p:sldId id="276" r:id="rId17"/>
    <p:sldId id="277" r:id="rId18"/>
    <p:sldId id="278" r:id="rId19"/>
    <p:sldId id="279" r:id="rId20"/>
    <p:sldId id="280" r:id="rId21"/>
    <p:sldId id="281" r:id="rId22"/>
    <p:sldId id="282" r:id="rId23"/>
    <p:sldId id="270" r:id="rId24"/>
    <p:sldId id="284" r:id="rId25"/>
    <p:sldId id="285" r:id="rId26"/>
    <p:sldId id="271" r:id="rId27"/>
    <p:sldId id="286" r:id="rId28"/>
    <p:sldId id="287" r:id="rId29"/>
    <p:sldId id="288" r:id="rId30"/>
    <p:sldId id="289" r:id="rId31"/>
    <p:sldId id="272" r:id="rId32"/>
    <p:sldId id="267" r:id="rId33"/>
    <p:sldId id="268" r:id="rId34"/>
    <p:sldId id="290" r:id="rId35"/>
    <p:sldId id="29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1"/>
  </p:normalViewPr>
  <p:slideViewPr>
    <p:cSldViewPr snapToGrid="0" snapToObjects="1">
      <p:cViewPr>
        <p:scale>
          <a:sx n="73" d="100"/>
          <a:sy n="73" d="100"/>
        </p:scale>
        <p:origin x="2072" y="10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6D91092-A2E2-BF43-B779-20BA33F78239}" type="datetimeFigureOut">
              <a:rPr lang="en-US" smtClean="0"/>
              <a:t>9/1/16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89584640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91092-A2E2-BF43-B779-20BA33F78239}"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12940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91092-A2E2-BF43-B779-20BA33F78239}"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1725612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D91092-A2E2-BF43-B779-20BA33F78239}" type="datetimeFigureOut">
              <a:rPr lang="en-US" smtClean="0"/>
              <a:t>9/1/16</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F5AA8AE-FB12-7144-8BB1-22E70986255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4808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91092-A2E2-BF43-B779-20BA33F78239}"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A8AE-FB12-7144-8BB1-22E70986255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747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91092-A2E2-BF43-B779-20BA33F78239}"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A8AE-FB12-7144-8BB1-22E70986255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922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D91092-A2E2-BF43-B779-20BA33F78239}" type="datetimeFigureOut">
              <a:rPr lang="en-US" smtClean="0"/>
              <a:t>9/1/16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AA8AE-FB12-7144-8BB1-22E70986255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6935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D91092-A2E2-BF43-B779-20BA33F78239}" type="datetimeFigureOut">
              <a:rPr lang="en-US" smtClean="0"/>
              <a:t>9/1/16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AA8AE-FB12-7144-8BB1-22E70986255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57450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D91092-A2E2-BF43-B779-20BA33F78239}" type="datetimeFigureOut">
              <a:rPr lang="en-US" smtClean="0"/>
              <a:t>9/1/16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AA8AE-FB12-7144-8BB1-22E70986255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406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91092-A2E2-BF43-B779-20BA33F78239}" type="datetimeFigureOut">
              <a:rPr lang="en-US" smtClean="0"/>
              <a:t>9/1/16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1777437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91092-A2E2-BF43-B779-20BA33F78239}" type="datetimeFigureOut">
              <a:rPr lang="en-US" smtClean="0"/>
              <a:t>9/1/16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AA8AE-FB12-7144-8BB1-22E70986255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659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D91092-A2E2-BF43-B779-20BA33F78239}" type="datetimeFigureOut">
              <a:rPr lang="en-US" smtClean="0"/>
              <a:t>9/1/16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482629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6D91092-A2E2-BF43-B779-20BA33F78239}" type="datetimeFigureOut">
              <a:rPr lang="en-US" smtClean="0"/>
              <a:t>9/1/16</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F5AA8AE-FB12-7144-8BB1-22E70986255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6276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91092-A2E2-BF43-B779-20BA33F78239}"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A8AE-FB12-7144-8BB1-22E70986255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6216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91092-A2E2-BF43-B779-20BA33F78239}"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A8AE-FB12-7144-8BB1-22E70986255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9810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6D91092-A2E2-BF43-B779-20BA33F78239}" type="datetimeFigureOut">
              <a:rPr lang="en-US" smtClean="0"/>
              <a:t>9/1/16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5048599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16D91092-A2E2-BF43-B779-20BA33F78239}" type="datetimeFigureOut">
              <a:rPr lang="en-US" smtClean="0"/>
              <a:t>9/1/16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47345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6D91092-A2E2-BF43-B779-20BA33F78239}" type="datetimeFigureOut">
              <a:rPr lang="en-US" smtClean="0"/>
              <a:t>9/1/16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AA8AE-FB12-7144-8BB1-22E70986255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98880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D91092-A2E2-BF43-B779-20BA33F78239}" type="datetimeFigureOut">
              <a:rPr lang="en-US" smtClean="0"/>
              <a:t>9/1/16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15873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91092-A2E2-BF43-B779-20BA33F78239}" type="datetimeFigureOut">
              <a:rPr lang="en-US" smtClean="0"/>
              <a:t>9/1/16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551618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16D91092-A2E2-BF43-B779-20BA33F78239}" type="datetimeFigureOut">
              <a:rPr lang="en-US" smtClean="0"/>
              <a:t>9/1/16</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363393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6D91092-A2E2-BF43-B779-20BA33F78239}" type="datetimeFigureOut">
              <a:rPr lang="en-US" smtClean="0"/>
              <a:t>9/1/16</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F5AA8AE-FB12-7144-8BB1-22E709862555}" type="slidenum">
              <a:rPr lang="en-US" smtClean="0"/>
              <a:t>‹#›</a:t>
            </a:fld>
            <a:endParaRPr lang="en-US"/>
          </a:p>
        </p:txBody>
      </p:sp>
    </p:spTree>
    <p:extLst>
      <p:ext uri="{BB962C8B-B14F-4D97-AF65-F5344CB8AC3E}">
        <p14:creationId xmlns:p14="http://schemas.microsoft.com/office/powerpoint/2010/main" val="1100203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6D91092-A2E2-BF43-B779-20BA33F78239}" type="datetimeFigureOut">
              <a:rPr lang="en-US" smtClean="0"/>
              <a:t>9/1/16</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F5AA8AE-FB12-7144-8BB1-22E709862555}" type="slidenum">
              <a:rPr lang="en-US" smtClean="0"/>
              <a:t>‹#›</a:t>
            </a:fld>
            <a:endParaRPr lang="en-US"/>
          </a:p>
        </p:txBody>
      </p:sp>
    </p:spTree>
    <p:extLst>
      <p:ext uri="{BB962C8B-B14F-4D97-AF65-F5344CB8AC3E}">
        <p14:creationId xmlns:p14="http://schemas.microsoft.com/office/powerpoint/2010/main" val="103897693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6D91092-A2E2-BF43-B779-20BA33F78239}" type="datetimeFigureOut">
              <a:rPr lang="en-US" smtClean="0"/>
              <a:t>9/1/16</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F5AA8AE-FB12-7144-8BB1-22E70986255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04064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528" y="0"/>
            <a:ext cx="7772400" cy="764704"/>
          </a:xfrm>
        </p:spPr>
        <p:txBody>
          <a:bodyPr>
            <a:normAutofit fontScale="90000"/>
          </a:bodyPr>
          <a:lstStyle/>
          <a:p>
            <a:pPr algn="ctr"/>
            <a:r>
              <a:rPr lang="en-GB" sz="2800" dirty="0"/>
              <a:t>British International School of Houston</a:t>
            </a:r>
            <a:endParaRPr lang="en-GB" sz="2800" dirty="0"/>
          </a:p>
        </p:txBody>
      </p:sp>
      <p:sp>
        <p:nvSpPr>
          <p:cNvPr id="3" name="Subtitle 2"/>
          <p:cNvSpPr>
            <a:spLocks noGrp="1"/>
          </p:cNvSpPr>
          <p:nvPr>
            <p:ph type="subTitle" idx="1"/>
          </p:nvPr>
        </p:nvSpPr>
        <p:spPr>
          <a:xfrm>
            <a:off x="2567608" y="4725144"/>
            <a:ext cx="6461760" cy="1728192"/>
          </a:xfrm>
        </p:spPr>
        <p:txBody>
          <a:bodyPr>
            <a:normAutofit fontScale="77500" lnSpcReduction="20000"/>
          </a:bodyPr>
          <a:lstStyle/>
          <a:p>
            <a:pPr algn="ctr"/>
            <a:r>
              <a:rPr lang="en-GB" sz="4800" dirty="0"/>
              <a:t>IA Guidelines for History</a:t>
            </a:r>
          </a:p>
          <a:p>
            <a:pPr algn="ctr"/>
            <a:r>
              <a:rPr lang="en-GB" dirty="0"/>
              <a:t>Everything an IB Student needs to know to get a 7 in their History IA</a:t>
            </a:r>
            <a:endParaRPr lang="en-GB" dirty="0"/>
          </a:p>
        </p:txBody>
      </p:sp>
    </p:spTree>
    <p:extLst>
      <p:ext uri="{BB962C8B-B14F-4D97-AF65-F5344CB8AC3E}">
        <p14:creationId xmlns:p14="http://schemas.microsoft.com/office/powerpoint/2010/main" val="911878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Start Writing</a:t>
            </a:r>
            <a:endParaRPr lang="en-GB" dirty="0"/>
          </a:p>
        </p:txBody>
      </p:sp>
      <p:sp>
        <p:nvSpPr>
          <p:cNvPr id="3" name="Content Placeholder 2"/>
          <p:cNvSpPr>
            <a:spLocks noGrp="1"/>
          </p:cNvSpPr>
          <p:nvPr>
            <p:ph idx="1"/>
          </p:nvPr>
        </p:nvSpPr>
        <p:spPr>
          <a:xfrm>
            <a:off x="383457" y="2638044"/>
            <a:ext cx="11606981" cy="3792253"/>
          </a:xfrm>
        </p:spPr>
        <p:txBody>
          <a:bodyPr>
            <a:normAutofit/>
          </a:bodyPr>
          <a:lstStyle/>
          <a:p>
            <a:r>
              <a:rPr lang="en-GB" dirty="0" smtClean="0"/>
              <a:t>The History IA is extremely formulaic meaning that if you follow the outlined structure you will do well</a:t>
            </a:r>
          </a:p>
          <a:p>
            <a:endParaRPr lang="en-GB" dirty="0"/>
          </a:p>
          <a:p>
            <a:r>
              <a:rPr lang="en-GB" dirty="0" smtClean="0"/>
              <a:t>The essay is split in to </a:t>
            </a:r>
            <a:r>
              <a:rPr lang="en-GB" dirty="0" smtClean="0"/>
              <a:t>3 </a:t>
            </a:r>
            <a:r>
              <a:rPr lang="en-GB" dirty="0" smtClean="0"/>
              <a:t>distinct sections which should be separated by sub-headings.  They </a:t>
            </a:r>
            <a:r>
              <a:rPr lang="en-GB" dirty="0" smtClean="0"/>
              <a:t>are</a:t>
            </a:r>
            <a:r>
              <a:rPr lang="en-GB" dirty="0" smtClean="0"/>
              <a:t>;</a:t>
            </a:r>
          </a:p>
          <a:p>
            <a:r>
              <a:rPr lang="en-GB" dirty="0" smtClean="0"/>
              <a:t>Section 1: Identification and evaluation of sources (6 marks)</a:t>
            </a:r>
            <a:endParaRPr lang="en-GB" dirty="0"/>
          </a:p>
          <a:p>
            <a:r>
              <a:rPr lang="en-GB" dirty="0" smtClean="0"/>
              <a:t>Section 2: Investigation (15 Marks)</a:t>
            </a:r>
          </a:p>
          <a:p>
            <a:r>
              <a:rPr lang="en-GB" dirty="0" smtClean="0"/>
              <a:t>Section 3; Reflection (4 Marks)</a:t>
            </a:r>
          </a:p>
          <a:p>
            <a:endParaRPr lang="en-GB" dirty="0" smtClean="0"/>
          </a:p>
        </p:txBody>
      </p:sp>
    </p:spTree>
    <p:extLst>
      <p:ext uri="{BB962C8B-B14F-4D97-AF65-F5344CB8AC3E}">
        <p14:creationId xmlns:p14="http://schemas.microsoft.com/office/powerpoint/2010/main" val="1000571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723" y="678426"/>
            <a:ext cx="11798709" cy="855406"/>
          </a:xfrm>
        </p:spPr>
        <p:txBody>
          <a:bodyPr>
            <a:normAutofit/>
          </a:bodyPr>
          <a:lstStyle/>
          <a:p>
            <a:r>
              <a:rPr lang="en-GB" sz="2200" dirty="0"/>
              <a:t>Section 1: Identification and evaluation of sources (6 marks</a:t>
            </a:r>
            <a:r>
              <a:rPr lang="en-GB" sz="2200" dirty="0" smtClean="0"/>
              <a:t>)</a:t>
            </a:r>
            <a:endParaRPr lang="en-US" dirty="0"/>
          </a:p>
        </p:txBody>
      </p:sp>
      <p:sp>
        <p:nvSpPr>
          <p:cNvPr id="3" name="Content Placeholder 2"/>
          <p:cNvSpPr>
            <a:spLocks noGrp="1"/>
          </p:cNvSpPr>
          <p:nvPr>
            <p:ph idx="1"/>
          </p:nvPr>
        </p:nvSpPr>
        <p:spPr>
          <a:xfrm>
            <a:off x="457199" y="1769806"/>
            <a:ext cx="11312013" cy="4454013"/>
          </a:xfrm>
        </p:spPr>
        <p:txBody>
          <a:bodyPr>
            <a:normAutofit/>
          </a:bodyPr>
          <a:lstStyle/>
          <a:p>
            <a:pPr marL="0" indent="0" eaLnBrk="0" fontAlgn="base" hangingPunct="0">
              <a:spcBef>
                <a:spcPct val="0"/>
              </a:spcBef>
              <a:spcAft>
                <a:spcPct val="0"/>
              </a:spcAft>
              <a:buClrTx/>
              <a:buNone/>
            </a:pPr>
            <a:r>
              <a:rPr lang="en-US" altLang="en-US" dirty="0">
                <a:solidFill>
                  <a:schemeClr val="tx1"/>
                </a:solidFill>
                <a:latin typeface="Arial" charset="0"/>
              </a:rPr>
              <a:t>This section requires students to </a:t>
            </a:r>
            <a:r>
              <a:rPr lang="en-US" altLang="en-US" dirty="0" err="1">
                <a:solidFill>
                  <a:schemeClr val="tx1"/>
                </a:solidFill>
                <a:latin typeface="Arial" charset="0"/>
              </a:rPr>
              <a:t>analyse</a:t>
            </a:r>
            <a:r>
              <a:rPr lang="en-US" altLang="en-US" dirty="0">
                <a:solidFill>
                  <a:schemeClr val="tx1"/>
                </a:solidFill>
                <a:latin typeface="Arial" charset="0"/>
              </a:rPr>
              <a:t> in detail two of the sources that they will use in their investigation. </a:t>
            </a:r>
            <a:endParaRPr lang="en-US" altLang="en-US" dirty="0" smtClean="0">
              <a:solidFill>
                <a:schemeClr val="tx1"/>
              </a:solidFill>
              <a:latin typeface="Arial" charset="0"/>
            </a:endParaRPr>
          </a:p>
          <a:p>
            <a:pPr marL="0" indent="0" eaLnBrk="0" fontAlgn="base" hangingPunct="0">
              <a:spcBef>
                <a:spcPct val="0"/>
              </a:spcBef>
              <a:spcAft>
                <a:spcPct val="0"/>
              </a:spcAft>
              <a:buClrTx/>
              <a:buNone/>
            </a:pPr>
            <a:endParaRPr lang="en-US" altLang="en-US" dirty="0">
              <a:solidFill>
                <a:schemeClr val="tx1"/>
              </a:solidFill>
              <a:latin typeface="Arial" charset="0"/>
            </a:endParaRPr>
          </a:p>
          <a:p>
            <a:pPr marL="0" indent="0" eaLnBrk="0" fontAlgn="base" hangingPunct="0">
              <a:spcBef>
                <a:spcPct val="0"/>
              </a:spcBef>
              <a:spcAft>
                <a:spcPct val="0"/>
              </a:spcAft>
              <a:buClrTx/>
              <a:buNone/>
            </a:pPr>
            <a:r>
              <a:rPr lang="en-US" altLang="en-US" dirty="0" smtClean="0">
                <a:solidFill>
                  <a:schemeClr val="tx1"/>
                </a:solidFill>
                <a:latin typeface="Arial" charset="0"/>
              </a:rPr>
              <a:t>The </a:t>
            </a:r>
            <a:r>
              <a:rPr lang="en-US" altLang="en-US" dirty="0">
                <a:solidFill>
                  <a:schemeClr val="tx1"/>
                </a:solidFill>
                <a:latin typeface="Arial" charset="0"/>
              </a:rPr>
              <a:t>sources can be either primary or secondary sources. </a:t>
            </a:r>
            <a:endParaRPr lang="en-US" altLang="en-US" dirty="0" smtClean="0">
              <a:solidFill>
                <a:schemeClr val="tx1"/>
              </a:solidFill>
              <a:latin typeface="Arial" charset="0"/>
            </a:endParaRPr>
          </a:p>
          <a:p>
            <a:pPr marL="0" indent="0" eaLnBrk="0" fontAlgn="base" hangingPunct="0">
              <a:spcBef>
                <a:spcPct val="0"/>
              </a:spcBef>
              <a:spcAft>
                <a:spcPct val="0"/>
              </a:spcAft>
              <a:buClrTx/>
              <a:buNone/>
            </a:pPr>
            <a:endParaRPr lang="en-US" altLang="en-US" dirty="0">
              <a:solidFill>
                <a:schemeClr val="tx1"/>
              </a:solidFill>
              <a:latin typeface="Arial" charset="0"/>
            </a:endParaRPr>
          </a:p>
          <a:p>
            <a:pPr marL="0" indent="0" eaLnBrk="0" fontAlgn="base" hangingPunct="0">
              <a:spcBef>
                <a:spcPct val="0"/>
              </a:spcBef>
              <a:spcAft>
                <a:spcPct val="0"/>
              </a:spcAft>
              <a:buClrTx/>
              <a:buNone/>
            </a:pPr>
            <a:r>
              <a:rPr lang="en-US" altLang="en-US" dirty="0" smtClean="0">
                <a:solidFill>
                  <a:schemeClr val="tx1"/>
                </a:solidFill>
                <a:latin typeface="Arial" charset="0"/>
              </a:rPr>
              <a:t>In </a:t>
            </a:r>
            <a:r>
              <a:rPr lang="en-US" altLang="en-US" dirty="0">
                <a:solidFill>
                  <a:schemeClr val="tx1"/>
                </a:solidFill>
                <a:latin typeface="Arial" charset="0"/>
              </a:rPr>
              <a:t>this section students must: </a:t>
            </a:r>
          </a:p>
          <a:p>
            <a:pPr lvl="0" eaLnBrk="0" fontAlgn="base" hangingPunct="0">
              <a:spcBef>
                <a:spcPct val="0"/>
              </a:spcBef>
              <a:spcAft>
                <a:spcPct val="0"/>
              </a:spcAft>
              <a:buClrTx/>
              <a:buFont typeface="Wingdings" charset="2"/>
              <a:buChar char="Ø"/>
            </a:pPr>
            <a:r>
              <a:rPr lang="en-US" altLang="en-US" dirty="0" smtClean="0">
                <a:solidFill>
                  <a:schemeClr val="tx1"/>
                </a:solidFill>
                <a:latin typeface="Arial" charset="0"/>
                <a:ea typeface="MyriadPro" charset="0"/>
              </a:rPr>
              <a:t> clearly </a:t>
            </a:r>
            <a:r>
              <a:rPr lang="en-US" altLang="en-US" dirty="0">
                <a:solidFill>
                  <a:schemeClr val="tx1"/>
                </a:solidFill>
                <a:latin typeface="Arial" charset="0"/>
                <a:ea typeface="MyriadPro" charset="0"/>
              </a:rPr>
              <a:t>state the question they have chosen to investigate (this must be stated as a question) </a:t>
            </a:r>
          </a:p>
          <a:p>
            <a:pPr lvl="0" eaLnBrk="0" fontAlgn="base" hangingPunct="0">
              <a:spcBef>
                <a:spcPct val="0"/>
              </a:spcBef>
              <a:spcAft>
                <a:spcPct val="0"/>
              </a:spcAft>
              <a:buClrTx/>
              <a:buFont typeface="Wingdings" charset="2"/>
              <a:buChar char="Ø"/>
            </a:pPr>
            <a:r>
              <a:rPr lang="en-US" altLang="en-US" dirty="0" smtClean="0">
                <a:solidFill>
                  <a:schemeClr val="tx1"/>
                </a:solidFill>
                <a:latin typeface="Arial" charset="0"/>
                <a:ea typeface="MyriadPro" charset="0"/>
              </a:rPr>
              <a:t> include </a:t>
            </a:r>
            <a:r>
              <a:rPr lang="en-US" altLang="en-US" dirty="0">
                <a:solidFill>
                  <a:schemeClr val="tx1"/>
                </a:solidFill>
                <a:latin typeface="Arial" charset="0"/>
                <a:ea typeface="MyriadPro" charset="0"/>
              </a:rPr>
              <a:t>a brief explanation of the nature of the two sources they have selected for detailed analysis, including an explanation of their relevance to the investigation </a:t>
            </a:r>
          </a:p>
          <a:p>
            <a:pPr lvl="0" eaLnBrk="0" fontAlgn="base" hangingPunct="0">
              <a:spcBef>
                <a:spcPct val="0"/>
              </a:spcBef>
              <a:spcAft>
                <a:spcPct val="0"/>
              </a:spcAft>
              <a:buClrTx/>
              <a:buFont typeface="Wingdings" charset="2"/>
              <a:buChar char="Ø"/>
            </a:pPr>
            <a:r>
              <a:rPr lang="en-US" altLang="en-US" dirty="0" smtClean="0">
                <a:solidFill>
                  <a:schemeClr val="tx1"/>
                </a:solidFill>
                <a:latin typeface="Arial" charset="0"/>
                <a:ea typeface="MyriadPro" charset="0"/>
              </a:rPr>
              <a:t> </a:t>
            </a:r>
            <a:r>
              <a:rPr lang="en-US" altLang="en-US" dirty="0" err="1" smtClean="0">
                <a:solidFill>
                  <a:schemeClr val="tx1"/>
                </a:solidFill>
                <a:latin typeface="Arial" charset="0"/>
                <a:ea typeface="MyriadPro" charset="0"/>
              </a:rPr>
              <a:t>analyse</a:t>
            </a:r>
            <a:r>
              <a:rPr lang="en-US" altLang="en-US" dirty="0" smtClean="0">
                <a:solidFill>
                  <a:schemeClr val="tx1"/>
                </a:solidFill>
                <a:latin typeface="Arial" charset="0"/>
                <a:ea typeface="MyriadPro" charset="0"/>
              </a:rPr>
              <a:t> </a:t>
            </a:r>
            <a:r>
              <a:rPr lang="en-US" altLang="en-US" dirty="0">
                <a:solidFill>
                  <a:schemeClr val="tx1"/>
                </a:solidFill>
                <a:latin typeface="Arial" charset="0"/>
                <a:ea typeface="MyriadPro" charset="0"/>
              </a:rPr>
              <a:t>two sources in detail. With reference to the origins, purpose and content, the student should </a:t>
            </a:r>
            <a:r>
              <a:rPr lang="en-US" altLang="en-US" dirty="0" err="1">
                <a:solidFill>
                  <a:schemeClr val="tx1"/>
                </a:solidFill>
                <a:latin typeface="Arial" charset="0"/>
                <a:ea typeface="MyriadPro" charset="0"/>
              </a:rPr>
              <a:t>analyse</a:t>
            </a:r>
            <a:r>
              <a:rPr lang="en-US" altLang="en-US" dirty="0">
                <a:solidFill>
                  <a:schemeClr val="tx1"/>
                </a:solidFill>
                <a:latin typeface="Arial" charset="0"/>
                <a:ea typeface="MyriadPro" charset="0"/>
              </a:rPr>
              <a:t> the value and limitations of the two sources in relation to the investigation. </a:t>
            </a:r>
          </a:p>
          <a:p>
            <a:pPr marL="0" lvl="0" indent="0" eaLnBrk="0" fontAlgn="base" hangingPunct="0">
              <a:spcBef>
                <a:spcPct val="0"/>
              </a:spcBef>
              <a:spcAft>
                <a:spcPct val="0"/>
              </a:spcAft>
              <a:buClrTx/>
              <a:buNone/>
            </a:pPr>
            <a:endParaRPr lang="en-US" altLang="en-US" dirty="0">
              <a:solidFill>
                <a:schemeClr val="tx1"/>
              </a:solidFill>
              <a:latin typeface="Arial" charset="0"/>
              <a:ea typeface="MyriadPro" charset="0"/>
            </a:endParaRPr>
          </a:p>
        </p:txBody>
      </p:sp>
    </p:spTree>
    <p:extLst>
      <p:ext uri="{BB962C8B-B14F-4D97-AF65-F5344CB8AC3E}">
        <p14:creationId xmlns:p14="http://schemas.microsoft.com/office/powerpoint/2010/main" val="1954734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987" y="162232"/>
            <a:ext cx="12074013" cy="6533536"/>
          </a:xfrm>
        </p:spPr>
        <p:txBody>
          <a:bodyPr>
            <a:normAutofit fontScale="77500" lnSpcReduction="20000"/>
          </a:bodyPr>
          <a:lstStyle/>
          <a:p>
            <a:r>
              <a:rPr lang="en-US" b="1" dirty="0"/>
              <a:t>IDENTIFICATION AND EVALUTATION OF SOURCES </a:t>
            </a:r>
            <a:r>
              <a:rPr lang="en-US" b="1" dirty="0" smtClean="0"/>
              <a:t>                           Example 1</a:t>
            </a:r>
            <a:endParaRPr lang="en-US" dirty="0"/>
          </a:p>
          <a:p>
            <a:r>
              <a:rPr lang="en-US" dirty="0"/>
              <a:t>The focus of this investigation will be “To what extent did Hitler create a totalitarian government?” and will </a:t>
            </a:r>
            <a:r>
              <a:rPr lang="en-US" dirty="0" err="1"/>
              <a:t>analyse</a:t>
            </a:r>
            <a:r>
              <a:rPr lang="en-US" dirty="0"/>
              <a:t> the degree to which the main aspects of a totalitarian government were expressed in the Nazi governmental system. The issue of totalitarianism is of course much wider and encompasses all areas of the state, but for the purposes of this investigation it will focus solely on the governmental system of the Nazi party as it is from this which all other areas of the state extend. Thus, </a:t>
            </a:r>
            <a:r>
              <a:rPr lang="en-US" i="1" dirty="0"/>
              <a:t>Twelve years with Hitler, the memoires of Otto Dietrich </a:t>
            </a:r>
            <a:r>
              <a:rPr lang="en-US" dirty="0"/>
              <a:t>and </a:t>
            </a:r>
            <a:r>
              <a:rPr lang="en-US" i="1" dirty="0"/>
              <a:t>The Limits of Hitler’s Power </a:t>
            </a:r>
            <a:r>
              <a:rPr lang="en-US" dirty="0"/>
              <a:t>by Edward Peterson are sources of particular value to this investigation, due to the insight they give into the inner workings of Nazi government either through first-hand experience or through academic focus the area, aiding our understanding of the nature of Nazi government and, further to this, whether it can be classed as totalitarian. </a:t>
            </a:r>
            <a:endParaRPr lang="en-US" dirty="0"/>
          </a:p>
          <a:p>
            <a:r>
              <a:rPr lang="en-US" dirty="0"/>
              <a:t>Source: Extract from </a:t>
            </a:r>
            <a:r>
              <a:rPr lang="en-US" i="1" dirty="0"/>
              <a:t>Twelve years with Hitler</a:t>
            </a:r>
            <a:r>
              <a:rPr lang="en-US" dirty="0"/>
              <a:t>, the memoirs of Otto Dietrich, Hitler’s press chief, published in 1955. </a:t>
            </a:r>
            <a:endParaRPr lang="en-US" dirty="0"/>
          </a:p>
          <a:p>
            <a:r>
              <a:rPr lang="en-US" dirty="0"/>
              <a:t>This source could be of particular value to historians looking at the question of whether Hitler created a totalitarian government as it originates from Otto Dietrich who, as Hitler’s press chief, was part of the high ranks of the Nazi government. This means he would have had direct experience of the confusion and thus would be able to make an informed judgement on where it stemmed from and also what it was intended to create. </a:t>
            </a:r>
            <a:endParaRPr lang="en-US" dirty="0"/>
          </a:p>
          <a:p>
            <a:r>
              <a:rPr lang="en-US" dirty="0"/>
              <a:t>However this source also has limitations that affect its usefulness. One limitation is the fact that it may give a one-sided interpretation of the confusion due to historiographical tradition and lack of hindsight. Published in the 1955, this was right in the middle of the period where the trend was to focus on Hitler with an </a:t>
            </a:r>
            <a:r>
              <a:rPr lang="en-US" dirty="0" err="1"/>
              <a:t>Intentionalist</a:t>
            </a:r>
            <a:r>
              <a:rPr lang="en-US" dirty="0"/>
              <a:t> perspective; thus when Dietrich proclaims this confusion as a ‘technique’ of Hitler, his conception may be biased toward the </a:t>
            </a:r>
            <a:r>
              <a:rPr lang="en-US" dirty="0" err="1"/>
              <a:t>Intentionalist</a:t>
            </a:r>
            <a:r>
              <a:rPr lang="en-US" dirty="0"/>
              <a:t> perspective and thus is unable to give historians a holistic perspective on the nature of Nazi government. Similarly, it also may not be able to do this as, although it comes from someone high in the ranks of Nazi government, that person is only from one section of Nazi government- the press- and therefore is unlikely to be able to reflect fully on the confusion and whether the confusion in this department was representative of the confusion in the system as a whole. </a:t>
            </a:r>
            <a:endParaRPr lang="en-US" dirty="0"/>
          </a:p>
          <a:p>
            <a:r>
              <a:rPr lang="en-US" dirty="0"/>
              <a:t>It may also carry limitations due to its origin and purpose in conjunction. Written relatively soon after World War II and the holocaust and also from a Nazi official its purpose may be to seek to shift the blame, therefore causing Dietrich to desire to paint Hitler as an omnipotent force within Nazi government to explain the actions of many subordinates. </a:t>
            </a:r>
            <a:endParaRPr lang="en-US" dirty="0"/>
          </a:p>
          <a:p>
            <a:r>
              <a:rPr lang="en-US" i="1" dirty="0"/>
              <a:t>Source: The Limits of Hitler’s Power </a:t>
            </a:r>
            <a:r>
              <a:rPr lang="en-US" dirty="0"/>
              <a:t>by Edward Peterson, 1969 </a:t>
            </a:r>
            <a:endParaRPr lang="en-US" dirty="0"/>
          </a:p>
          <a:p>
            <a:r>
              <a:rPr lang="en-US" dirty="0"/>
              <a:t>This source also has significant values in terms of its ability to enable historians to evaluate Nazi governmental system. This predominantly comes from the fact that it was published in 1969 by Edward Peterson, a historian external to the Nazi regime. This means that when assessing the Nazi government he would have had further hindsight and more information available to him, thus able to see a wider and more complete picture of Hitler’s government and therefore able to come to a more well informed judgement in some respects . </a:t>
            </a:r>
            <a:endParaRPr lang="en-US" dirty="0"/>
          </a:p>
          <a:p>
            <a:r>
              <a:rPr lang="en-US" dirty="0"/>
              <a:t>However it too has limitations concerning historiographical tradition, as during this time the </a:t>
            </a:r>
            <a:r>
              <a:rPr lang="en-US" dirty="0" err="1"/>
              <a:t>Structuralist</a:t>
            </a:r>
            <a:r>
              <a:rPr lang="en-US" dirty="0"/>
              <a:t> approach was predominant and there was a tendency to paint Hitler as a “weak” dictator. This is alongside the fact that Peterson would have not had close experience of the Nazi system like Dietrich, and therefore would have had to rely on secondary sources in order to come to a judgement about the nature of the chaos, something which could have skewed the conclusion he came to. </a:t>
            </a:r>
            <a:endParaRPr lang="en-US" dirty="0"/>
          </a:p>
          <a:p>
            <a:endParaRPr lang="en-US" dirty="0"/>
          </a:p>
        </p:txBody>
      </p:sp>
    </p:spTree>
    <p:extLst>
      <p:ext uri="{BB962C8B-B14F-4D97-AF65-F5344CB8AC3E}">
        <p14:creationId xmlns:p14="http://schemas.microsoft.com/office/powerpoint/2010/main" val="951411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13" y="964692"/>
            <a:ext cx="11444748" cy="628134"/>
          </a:xfrm>
        </p:spPr>
        <p:txBody>
          <a:bodyPr>
            <a:normAutofit fontScale="90000"/>
          </a:bodyPr>
          <a:lstStyle/>
          <a:p>
            <a:r>
              <a:rPr lang="en-US" dirty="0" smtClean="0"/>
              <a:t>Example 1 – marks and comments</a:t>
            </a:r>
            <a:endParaRPr lang="en-US" dirty="0"/>
          </a:p>
        </p:txBody>
      </p:sp>
      <p:sp>
        <p:nvSpPr>
          <p:cNvPr id="3" name="Content Placeholder 2"/>
          <p:cNvSpPr>
            <a:spLocks noGrp="1"/>
          </p:cNvSpPr>
          <p:nvPr>
            <p:ph idx="1"/>
          </p:nvPr>
        </p:nvSpPr>
        <p:spPr>
          <a:xfrm>
            <a:off x="339213" y="1725561"/>
            <a:ext cx="11444748" cy="4468761"/>
          </a:xfrm>
        </p:spPr>
        <p:txBody>
          <a:bodyPr>
            <a:normAutofit/>
          </a:bodyPr>
          <a:lstStyle/>
          <a:p>
            <a:r>
              <a:rPr lang="en-US" b="1" dirty="0"/>
              <a:t>Criterion A: 4 marks </a:t>
            </a:r>
            <a:endParaRPr lang="en-US" dirty="0"/>
          </a:p>
          <a:p>
            <a:r>
              <a:rPr lang="en-US" dirty="0"/>
              <a:t>The question for investigation has been clearly stated and it is appropriate. Two sources are identified. (The sources consist only of extracts which themselves appear to have been taken from Hite and Hinton, </a:t>
            </a:r>
            <a:r>
              <a:rPr lang="en-US" i="1" dirty="0"/>
              <a:t>Weimar Germany and Hitler</a:t>
            </a:r>
            <a:r>
              <a:rPr lang="en-US" dirty="0"/>
              <a:t>, which is a shame.) One source is primary. The value relates to its origin but not to its purpose or content and the explanation is not developed. There is repetition of “confusion” without identifying what is meant or how this is relevant to the research question. Limitations are more developed. It has been chosen as an example of the </a:t>
            </a:r>
            <a:r>
              <a:rPr lang="en-US" dirty="0" err="1"/>
              <a:t>Structuralist</a:t>
            </a:r>
            <a:r>
              <a:rPr lang="en-US" dirty="0"/>
              <a:t> viewpoint. Second source is secondary. The origin is not clearly addressed, for example there is no information about the author. The limitations are not fully explained and are little more than </a:t>
            </a:r>
            <a:r>
              <a:rPr lang="en-US" dirty="0" err="1"/>
              <a:t>generalisations</a:t>
            </a:r>
            <a:r>
              <a:rPr lang="en-US" dirty="0"/>
              <a:t>. It is chosen an example of the </a:t>
            </a:r>
            <a:r>
              <a:rPr lang="en-US" dirty="0" err="1"/>
              <a:t>Intentionalist</a:t>
            </a:r>
            <a:r>
              <a:rPr lang="en-US" dirty="0"/>
              <a:t> viewpoint. </a:t>
            </a:r>
            <a:endParaRPr lang="en-US" dirty="0"/>
          </a:p>
          <a:p>
            <a:endParaRPr lang="en-US" dirty="0"/>
          </a:p>
        </p:txBody>
      </p:sp>
    </p:spTree>
    <p:extLst>
      <p:ext uri="{BB962C8B-B14F-4D97-AF65-F5344CB8AC3E}">
        <p14:creationId xmlns:p14="http://schemas.microsoft.com/office/powerpoint/2010/main" val="1039064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231" y="280220"/>
            <a:ext cx="11828207" cy="6474541"/>
          </a:xfrm>
        </p:spPr>
        <p:txBody>
          <a:bodyPr>
            <a:normAutofit fontScale="85000" lnSpcReduction="10000"/>
          </a:bodyPr>
          <a:lstStyle/>
          <a:p>
            <a:pPr marL="0" indent="0">
              <a:buNone/>
            </a:pPr>
            <a:r>
              <a:rPr lang="en-US" b="1" dirty="0"/>
              <a:t>Section 1: Identification and Evaluation of sources </a:t>
            </a:r>
            <a:r>
              <a:rPr lang="en-US" b="1" dirty="0" smtClean="0"/>
              <a:t>                         Example 2</a:t>
            </a:r>
            <a:endParaRPr lang="en-US" dirty="0"/>
          </a:p>
          <a:p>
            <a:pPr marL="0" indent="0">
              <a:buNone/>
            </a:pPr>
            <a:r>
              <a:rPr lang="en-US" dirty="0"/>
              <a:t>This investigation will explore the question: To what extent did World War II lead to women in the United States becoming permanent participants of the labor force? The years 1940 to 1950 will be the focus of this investigation, to allow for an analysis of women’s employment during the war, as well as its evolution in the post-war period. </a:t>
            </a:r>
            <a:endParaRPr lang="en-US" dirty="0"/>
          </a:p>
          <a:p>
            <a:pPr marL="0" indent="0">
              <a:buNone/>
            </a:pPr>
            <a:r>
              <a:rPr lang="en-US" dirty="0"/>
              <a:t>The first source which will be evaluated in depth is Julia Kirk </a:t>
            </a:r>
            <a:r>
              <a:rPr lang="en-US" dirty="0" err="1"/>
              <a:t>Blackwelder’s</a:t>
            </a:r>
            <a:r>
              <a:rPr lang="en-US" dirty="0"/>
              <a:t> book “The Feminization of Work in the United States, 1900-1995”, written in 1997. The origin of this source is valuable because </a:t>
            </a:r>
            <a:r>
              <a:rPr lang="en-US" dirty="0" err="1"/>
              <a:t>Blackwelder</a:t>
            </a:r>
            <a:r>
              <a:rPr lang="en-US" dirty="0"/>
              <a:t> is a professor of history at Texas University, specializing in Modern US and American women’s history, and has written extensively on women’s employment in scholarly journals and books, indicating that she is knowledgeable on this topic. Furthermore, the date of the publication of this source, 1997, strengthens its value, as it indicates that </a:t>
            </a:r>
            <a:r>
              <a:rPr lang="en-US" dirty="0" err="1"/>
              <a:t>Blackwelder</a:t>
            </a:r>
            <a:r>
              <a:rPr lang="en-US" dirty="0"/>
              <a:t>, benefitting from hindsight, has been able to analyze a comprehensive range of sources, including government documents, interviews and statistics. However, the origin of the source is limited in that </a:t>
            </a:r>
            <a:r>
              <a:rPr lang="en-US" dirty="0" err="1"/>
              <a:t>Blackwelder</a:t>
            </a:r>
            <a:r>
              <a:rPr lang="en-US" dirty="0"/>
              <a:t> is not a professional expert in economics, with which this topic is closely related and, consequently, might have misinterpreted some of the economic data presented. </a:t>
            </a:r>
            <a:endParaRPr lang="en-US" dirty="0"/>
          </a:p>
          <a:p>
            <a:pPr marL="0" indent="0">
              <a:buNone/>
            </a:pPr>
            <a:r>
              <a:rPr lang="en-US" dirty="0"/>
              <a:t>The purpose of </a:t>
            </a:r>
            <a:r>
              <a:rPr lang="en-US" dirty="0" err="1"/>
              <a:t>Blackwelder’s</a:t>
            </a:r>
            <a:r>
              <a:rPr lang="en-US" dirty="0"/>
              <a:t> book is to analyze the trends of American women’s employment in the 1900-1955 period, and “to let evidence speak for itself” (</a:t>
            </a:r>
            <a:r>
              <a:rPr lang="en-US" dirty="0" err="1"/>
              <a:t>Blackwelder</a:t>
            </a:r>
            <a:r>
              <a:rPr lang="en-US" dirty="0"/>
              <a:t> xiii). This is valuable, for it indicates that an extended period of time has been examined, permitting for connections to be made between the trends discovered. However, the fact that the author has covered nearly a century </a:t>
            </a:r>
            <a:r>
              <a:rPr lang="en-US" dirty="0" smtClean="0"/>
              <a:t>of </a:t>
            </a:r>
            <a:r>
              <a:rPr lang="en-US" dirty="0"/>
              <a:t>economic developments limits its value to a historian studying economic developments within a short time period. </a:t>
            </a:r>
            <a:endParaRPr lang="en-US" dirty="0"/>
          </a:p>
          <a:p>
            <a:pPr marL="0" indent="0">
              <a:buNone/>
            </a:pPr>
            <a:r>
              <a:rPr lang="en-US" dirty="0"/>
              <a:t>The second source evaluated in depth is Mary Anderson’s 1944 address American Economic Association “The Postwar role of American women”, which was delivered in March, 1944. The origin of this source is valuable because the address was delivered by the head of the Women’s Bureau of the Department of Labor, and therefore provides an insight into the views of a well-known figure regarding women’s employment and post-war plans. Additionally, the date of delivery of the address, 1944, indicates that the source allows for a valuable understanding of contemporary views on women’s employment. However, this date is also a limitation, for it suggests that the source, having been written before the completion of the war, is likely to fail to analyze extensive research on women’s employment. In terms of origin, the source is also limited in that Anderson was herself a former factory worker and was “ particularly well attuned to the thinking of female employees” (Weatherford 256), indicating that she might have tended to shape the address according to her views, and, consequently, may have provided a slightly subjective insight into government plans. </a:t>
            </a:r>
            <a:endParaRPr lang="en-US" dirty="0"/>
          </a:p>
          <a:p>
            <a:pPr marL="0" indent="0">
              <a:buNone/>
            </a:pPr>
            <a:r>
              <a:rPr lang="en-US" dirty="0"/>
              <a:t>The purpose of this source is to underscore the importance of the adoption of measures to secure the position of women in the American post-war workforce. The address therefore provides a valuable insight into government plans at the time. The source is, however, limited in its purpose in that the address, having been written to convince others of Anderson’s point of view, perhaps omits some ‘inconvenient truths’ about the government’s views, merely describing encouraging plans for female workers. </a:t>
            </a:r>
            <a:endParaRPr lang="en-US" dirty="0"/>
          </a:p>
          <a:p>
            <a:endParaRPr lang="en-US" dirty="0"/>
          </a:p>
        </p:txBody>
      </p:sp>
    </p:spTree>
    <p:extLst>
      <p:ext uri="{BB962C8B-B14F-4D97-AF65-F5344CB8AC3E}">
        <p14:creationId xmlns:p14="http://schemas.microsoft.com/office/powerpoint/2010/main" val="1795622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245" y="345260"/>
            <a:ext cx="11341510" cy="672379"/>
          </a:xfrm>
        </p:spPr>
        <p:txBody>
          <a:bodyPr>
            <a:normAutofit fontScale="90000"/>
          </a:bodyPr>
          <a:lstStyle/>
          <a:p>
            <a:r>
              <a:rPr lang="en-US" dirty="0"/>
              <a:t>Example 1 – marks and comments</a:t>
            </a:r>
          </a:p>
        </p:txBody>
      </p:sp>
      <p:sp>
        <p:nvSpPr>
          <p:cNvPr id="3" name="Content Placeholder 2"/>
          <p:cNvSpPr>
            <a:spLocks noGrp="1"/>
          </p:cNvSpPr>
          <p:nvPr>
            <p:ph idx="1"/>
          </p:nvPr>
        </p:nvSpPr>
        <p:spPr>
          <a:xfrm>
            <a:off x="1494503" y="1401097"/>
            <a:ext cx="9202994" cy="4147201"/>
          </a:xfrm>
        </p:spPr>
        <p:txBody>
          <a:bodyPr/>
          <a:lstStyle/>
          <a:p>
            <a:r>
              <a:rPr lang="en-US" b="1" dirty="0"/>
              <a:t>Criterion A: 5 marks </a:t>
            </a:r>
            <a:endParaRPr lang="en-US" dirty="0"/>
          </a:p>
          <a:p>
            <a:r>
              <a:rPr lang="en-US" dirty="0"/>
              <a:t>The research question is clearly stated and appropriate with a clear explanation. The two sources a clearly identified and also are also appropriate and relevant. Source One is a secondary source. The value is related to the origin as well as the content, although the value in relation to its purpose is not entirely well explained. The limitations are related to the content and in a rather weak way to its origin. Source Two is a primary source. The value and imitations are linked to the content and origin. There is a clear explanation of the relevance of the sources to the investigation and an analysis and evaluation. </a:t>
            </a:r>
            <a:endParaRPr lang="en-US" dirty="0"/>
          </a:p>
          <a:p>
            <a:endParaRPr lang="en-US" dirty="0"/>
          </a:p>
        </p:txBody>
      </p:sp>
    </p:spTree>
    <p:extLst>
      <p:ext uri="{BB962C8B-B14F-4D97-AF65-F5344CB8AC3E}">
        <p14:creationId xmlns:p14="http://schemas.microsoft.com/office/powerpoint/2010/main" val="1903418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477" y="250723"/>
            <a:ext cx="11680723" cy="6356553"/>
          </a:xfrm>
        </p:spPr>
        <p:txBody>
          <a:bodyPr>
            <a:normAutofit fontScale="85000" lnSpcReduction="10000"/>
          </a:bodyPr>
          <a:lstStyle/>
          <a:p>
            <a:r>
              <a:rPr lang="en-US" b="1" dirty="0"/>
              <a:t>Section 1: Identification and Evaluation of Sources </a:t>
            </a:r>
            <a:r>
              <a:rPr lang="en-US" b="1" dirty="0" smtClean="0"/>
              <a:t>                          Example 3</a:t>
            </a:r>
            <a:endParaRPr lang="en-US" dirty="0"/>
          </a:p>
          <a:p>
            <a:r>
              <a:rPr lang="en-US" dirty="0"/>
              <a:t>This investigation focuses on the Chinese Great Proletariat Cultural Revolution (1966-76), and will discuss “How successful was Mao’s attempt to reassert his authority over the party through the Great Proletariat Cultural Revolution?” I will examine Mao’s removal of opposition and his cult of personality prior to and during the beginning of the Cultural Revolution, starting from 1959. History texts and online archive of Mao’s works will be used to investigate the effectiveness of Mao’s purges, specifically that of the Beijing Municipal Government, the mobilization of the Red Guards, the role of the Army and control over public communication will be explored in order to gauge how successful he was in regaining authority, both practically and psychologically. Source A is a primary source, a direct speech given by Mao, chosen for detailed analysis due to its pertinence in outlining Mao’s stated official reasons for starting the Cultural Revolution; while Source B is a secondary source chosen due to the detailed account of the causes of the Cultural Revolution provided in the book that is important for this investigation. </a:t>
            </a:r>
            <a:endParaRPr lang="en-US" dirty="0"/>
          </a:p>
          <a:p>
            <a:r>
              <a:rPr lang="en-US" dirty="0"/>
              <a:t>1. Source A1 </a:t>
            </a:r>
            <a:endParaRPr lang="en-US" dirty="0"/>
          </a:p>
          <a:p>
            <a:r>
              <a:rPr lang="en-US" dirty="0"/>
              <a:t>This speech was taken from </a:t>
            </a:r>
            <a:r>
              <a:rPr lang="en-US" i="1" dirty="0"/>
              <a:t>Long Live Mao </a:t>
            </a:r>
            <a:r>
              <a:rPr lang="en-US" i="1" dirty="0" err="1"/>
              <a:t>Tse-tung</a:t>
            </a:r>
            <a:r>
              <a:rPr lang="en-US" i="1" dirty="0"/>
              <a:t> Thought, </a:t>
            </a:r>
            <a:r>
              <a:rPr lang="en-US" dirty="0"/>
              <a:t>a Red Guards’ publication, on April 28, 1966. The purpose of Mao’s speech was to publicly assert his disapproval of the Beijing Municipal Government, especially mayor Peng Zhen. It is a primary source that records Mao’s public denunciation of Peng, who was branded as part of the counter-revolutionary group. This document is useful because it shows Mao’s strategies of using speeches and the power struggle to re-establish his leadership through discrediting his political opposition by making a clear distinction between himself, a Great Helmsman, and revisionists such as Peng, who desired to transform China according to their outlook and deviate from the idea of permanent revolution, which put Mao at a better light. His criticisms of Peng were crucial to the subsequent removal of the rest of the Beijing group, which was </a:t>
            </a:r>
            <a:r>
              <a:rPr lang="en-US" dirty="0" smtClean="0"/>
              <a:t>very </a:t>
            </a:r>
            <a:r>
              <a:rPr lang="en-US" dirty="0"/>
              <a:t>critical of Mao. However, Mao’s arguments may be limited and may not be wholly reliable because he was throwing one-sided accusations at Peng in order to rid him of power and authority, and to restore Mao’s own authority. </a:t>
            </a:r>
            <a:endParaRPr lang="en-US" dirty="0"/>
          </a:p>
          <a:p>
            <a:r>
              <a:rPr lang="en-US" dirty="0"/>
              <a:t>2. Source B2 </a:t>
            </a:r>
            <a:endParaRPr lang="en-US" dirty="0"/>
          </a:p>
          <a:p>
            <a:r>
              <a:rPr lang="en-US" dirty="0"/>
              <a:t>This book is written by Immanuel C. Y. Hsü, who was a sinologist on modern China’s history and a history professor at University of California at Santa Barbara. The purpose of the book is to convey general information on the rise of Modern China from 1600- 1949 onwards for history students and general readers. It is a useful secondary source because Hsü received education both in China and America, hence he could draw upon evidences from both Chinese and Western sources to provide extensive analyses to convey a more thorough view of the evolution of Modern China3. However, Hsü is an American- Chinese and there is limited access to Chinese archives. Hence, the Chinese perspective may not be as fully explored as Western interpretations. Also, it is a comprehensive analysis of a very extensive period of Chinese history, of which only a small part is dedicated to the Cultural Revolution. Hence, information on this is relatively brief. </a:t>
            </a:r>
            <a:endParaRPr lang="en-US" dirty="0"/>
          </a:p>
          <a:p>
            <a:endParaRPr lang="en-US" dirty="0"/>
          </a:p>
        </p:txBody>
      </p:sp>
    </p:spTree>
    <p:extLst>
      <p:ext uri="{BB962C8B-B14F-4D97-AF65-F5344CB8AC3E}">
        <p14:creationId xmlns:p14="http://schemas.microsoft.com/office/powerpoint/2010/main" val="761792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697" y="979441"/>
            <a:ext cx="10441858" cy="775618"/>
          </a:xfrm>
        </p:spPr>
        <p:txBody>
          <a:bodyPr/>
          <a:lstStyle/>
          <a:p>
            <a:r>
              <a:rPr lang="en-US" dirty="0"/>
              <a:t>Example </a:t>
            </a:r>
            <a:r>
              <a:rPr lang="en-US" dirty="0" smtClean="0"/>
              <a:t>3 </a:t>
            </a:r>
            <a:r>
              <a:rPr lang="en-US" dirty="0"/>
              <a:t>– marks and comments</a:t>
            </a:r>
          </a:p>
        </p:txBody>
      </p:sp>
      <p:sp>
        <p:nvSpPr>
          <p:cNvPr id="3" name="Content Placeholder 2"/>
          <p:cNvSpPr>
            <a:spLocks noGrp="1"/>
          </p:cNvSpPr>
          <p:nvPr>
            <p:ph idx="1"/>
          </p:nvPr>
        </p:nvSpPr>
        <p:spPr>
          <a:xfrm>
            <a:off x="973394" y="2050026"/>
            <a:ext cx="9763432" cy="3690001"/>
          </a:xfrm>
        </p:spPr>
        <p:txBody>
          <a:bodyPr>
            <a:normAutofit/>
          </a:bodyPr>
          <a:lstStyle/>
          <a:p>
            <a:r>
              <a:rPr lang="en-US" b="1" dirty="0"/>
              <a:t>Criterion A: 3 marks </a:t>
            </a:r>
            <a:endParaRPr lang="en-US" dirty="0"/>
          </a:p>
          <a:p>
            <a:r>
              <a:rPr lang="en-US" dirty="0"/>
              <a:t>An appropriate research question has been stated. There is an attempt at “scope” which was part of the previous syllabus’ requirements but not necessary here. There is also an attempt to show the relevance of the sources chosen. Source One is a primary source and the limitations and value are explained with reference to the origin, purpose and content but this is not developed and there is also some description of the source. The result of this speech is implicit. Source Two is a secondary source and the value of the book is seen because of the importance of the author. However, there is some contradiction here as the value is seen because the author can “draw on evidence from Chinese and Western sources” but then it is stated there is “limited access to Chinese archives”. This should have been made clearer. Therefore there is some analysis and evaluation of the two sources but reference to the value and limitations is limited. </a:t>
            </a:r>
            <a:endParaRPr lang="en-US" dirty="0"/>
          </a:p>
          <a:p>
            <a:endParaRPr lang="en-US" dirty="0"/>
          </a:p>
        </p:txBody>
      </p:sp>
    </p:spTree>
    <p:extLst>
      <p:ext uri="{BB962C8B-B14F-4D97-AF65-F5344CB8AC3E}">
        <p14:creationId xmlns:p14="http://schemas.microsoft.com/office/powerpoint/2010/main" val="1377518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987" y="0"/>
            <a:ext cx="11857703" cy="6681019"/>
          </a:xfrm>
        </p:spPr>
        <p:txBody>
          <a:bodyPr>
            <a:normAutofit fontScale="85000" lnSpcReduction="10000"/>
          </a:bodyPr>
          <a:lstStyle/>
          <a:p>
            <a:r>
              <a:rPr lang="en-US" b="1" dirty="0"/>
              <a:t>Identification and Evaluation of Sources </a:t>
            </a:r>
            <a:r>
              <a:rPr lang="en-US" b="1" dirty="0" smtClean="0"/>
              <a:t>                                        Example 4</a:t>
            </a:r>
            <a:endParaRPr lang="en-US" dirty="0"/>
          </a:p>
          <a:p>
            <a:r>
              <a:rPr lang="en-US" dirty="0"/>
              <a:t>DIE GRÜNEN, the Green Party of Germany, was the first of it’s kind. Founded already really early in 1980, it is not hard to draw a parallel to the student movement of the 70’s and the later established citizen’s initiative movements, short the strong extra-parliamentary opposition in West Germany. This investigation is going to explore the reasons for this shift of an opposition from outside to the inside of the parliament, asking the question: </a:t>
            </a:r>
            <a:endParaRPr lang="en-US" dirty="0"/>
          </a:p>
          <a:p>
            <a:r>
              <a:rPr lang="en-US" b="1" dirty="0"/>
              <a:t>Why did part of the extra-parliamentary movement see the need to form the Greens in 1980 in West Germany? </a:t>
            </a:r>
            <a:endParaRPr lang="en-US" dirty="0"/>
          </a:p>
          <a:p>
            <a:r>
              <a:rPr lang="en-US" dirty="0"/>
              <a:t>Of particular importance in answering this question will be a study by the American Institute for Foreign Policy Analysis published in 1983: </a:t>
            </a:r>
            <a:r>
              <a:rPr lang="en-US" i="1" dirty="0"/>
              <a:t>The Greens of West Germany: Origins, Strategies, and Transatlantic Implications</a:t>
            </a:r>
            <a:r>
              <a:rPr lang="en-US" dirty="0"/>
              <a:t>. and </a:t>
            </a:r>
            <a:r>
              <a:rPr lang="en-US" i="1" dirty="0" err="1"/>
              <a:t>Vom</a:t>
            </a:r>
            <a:r>
              <a:rPr lang="en-US" i="1" dirty="0"/>
              <a:t> Protest </a:t>
            </a:r>
            <a:r>
              <a:rPr lang="en-US" i="1" dirty="0" err="1"/>
              <a:t>zur</a:t>
            </a:r>
            <a:r>
              <a:rPr lang="en-US" i="1" dirty="0"/>
              <a:t> </a:t>
            </a:r>
            <a:r>
              <a:rPr lang="en-US" i="1" dirty="0" err="1"/>
              <a:t>Regierungspartei</a:t>
            </a:r>
            <a:r>
              <a:rPr lang="en-US" i="1" dirty="0"/>
              <a:t> </a:t>
            </a:r>
            <a:r>
              <a:rPr lang="en-US" dirty="0"/>
              <a:t>a German book about the Green Party published in 1984. They are important as they are the two sources that represent best two different perspectives on the topic as one of them is looking very much from the outside, even a foreign country on the topic and the other is very much looking from within. </a:t>
            </a:r>
            <a:endParaRPr lang="en-US" dirty="0"/>
          </a:p>
          <a:p>
            <a:r>
              <a:rPr lang="en-US" dirty="0"/>
              <a:t>written by </a:t>
            </a:r>
            <a:r>
              <a:rPr lang="en-US" dirty="0" err="1"/>
              <a:t>Pfaltzgraff</a:t>
            </a:r>
            <a:r>
              <a:rPr lang="en-US" dirty="0"/>
              <a:t>, Holmes, Clemens and </a:t>
            </a:r>
            <a:r>
              <a:rPr lang="en-US" dirty="0" err="1"/>
              <a:t>Kaltefleiter</a:t>
            </a:r>
            <a:r>
              <a:rPr lang="en-US" dirty="0"/>
              <a:t> is a study by the American Institute for Foreign Policy Analysis and got published in 1983 in Washington D.C. As the IFPA is an independent, nonpartisan research organization1 its purpose concerning this study was to inform American policy makers, leaders and other officials about the Green Party in West Germany and its implications for America. The value of this is that this organization is not favoring any party and did not publish this study to entertain the general reader but did serious research and is therefore going in depth with the topic. It’s limitation is though that it is American written for American officials and so has a biased view on German politics, especially because the greens and the extra- parliamentary movement from which they evolved had a strong anti American attitude. </a:t>
            </a:r>
            <a:endParaRPr lang="en-US" dirty="0"/>
          </a:p>
          <a:p>
            <a:r>
              <a:rPr lang="en-US" i="1" dirty="0"/>
              <a:t>The Greens of West Germany: Origins, Strategies, and Transatlantic Implications. </a:t>
            </a:r>
            <a:endParaRPr lang="en-US" dirty="0"/>
          </a:p>
          <a:p>
            <a:r>
              <a:rPr lang="en-US" i="1" dirty="0" err="1"/>
              <a:t>Vom</a:t>
            </a:r>
            <a:r>
              <a:rPr lang="en-US" i="1" dirty="0"/>
              <a:t> Protest </a:t>
            </a:r>
            <a:r>
              <a:rPr lang="en-US" i="1" dirty="0" err="1"/>
              <a:t>zur</a:t>
            </a:r>
            <a:r>
              <a:rPr lang="en-US" i="1" dirty="0"/>
              <a:t> </a:t>
            </a:r>
            <a:r>
              <a:rPr lang="en-US" i="1" dirty="0" err="1"/>
              <a:t>Regierungspartei</a:t>
            </a:r>
            <a:r>
              <a:rPr lang="en-US" i="1" dirty="0"/>
              <a:t> </a:t>
            </a:r>
            <a:r>
              <a:rPr lang="en-US" dirty="0"/>
              <a:t>(trans.: From Protest to Ruling Party) is a book by Hubert </a:t>
            </a:r>
            <a:r>
              <a:rPr lang="en-US" dirty="0" err="1"/>
              <a:t>Kleinert</a:t>
            </a:r>
            <a:r>
              <a:rPr lang="en-US" dirty="0"/>
              <a:t> published in 1992. As Hubert </a:t>
            </a:r>
            <a:r>
              <a:rPr lang="en-US" dirty="0" err="1"/>
              <a:t>Kleinert</a:t>
            </a:r>
            <a:r>
              <a:rPr lang="en-US" dirty="0"/>
              <a:t> was and still is a member of the Green Party this book tells the history of the greens from his point of view, to inform the general or interested reader. The value is, that this book gives many inside views into the Green Party that one would not be able to find in a book written by an from the outside observing historian. On the other hand the limitations are that this book is an opinion and never had the intention of objectively reporting what happened. It is lacking in political distance, as the author was one of the main characters in a party that he is analyzing. He was part of the wing of the party favoring realpolitik over ideology. The reader needs to </a:t>
            </a:r>
            <a:r>
              <a:rPr lang="en-US" dirty="0" smtClean="0"/>
              <a:t>be </a:t>
            </a:r>
            <a:r>
              <a:rPr lang="en-US" dirty="0"/>
              <a:t>aware of all this and information needs to be carefully selected and treated as an opinion. Also with only being written 12 years after the foundation of the Green Party the distance the book and it’s author had to the political action taking place is questionable, especially because the author wrote the book just after losing his important political post within the party. </a:t>
            </a:r>
            <a:endParaRPr lang="en-US" dirty="0"/>
          </a:p>
          <a:p>
            <a:endParaRPr lang="en-US" dirty="0"/>
          </a:p>
        </p:txBody>
      </p:sp>
    </p:spTree>
    <p:extLst>
      <p:ext uri="{BB962C8B-B14F-4D97-AF65-F5344CB8AC3E}">
        <p14:creationId xmlns:p14="http://schemas.microsoft.com/office/powerpoint/2010/main" val="646208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677" y="669725"/>
            <a:ext cx="10795820" cy="716624"/>
          </a:xfrm>
        </p:spPr>
        <p:txBody>
          <a:bodyPr>
            <a:normAutofit fontScale="90000"/>
          </a:bodyPr>
          <a:lstStyle/>
          <a:p>
            <a:r>
              <a:rPr lang="en-US" dirty="0"/>
              <a:t>Example </a:t>
            </a:r>
            <a:r>
              <a:rPr lang="en-US" dirty="0" smtClean="0"/>
              <a:t>4 </a:t>
            </a:r>
            <a:r>
              <a:rPr lang="en-US" dirty="0"/>
              <a:t>– marks and comments</a:t>
            </a:r>
          </a:p>
        </p:txBody>
      </p:sp>
      <p:sp>
        <p:nvSpPr>
          <p:cNvPr id="3" name="Content Placeholder 2"/>
          <p:cNvSpPr>
            <a:spLocks noGrp="1"/>
          </p:cNvSpPr>
          <p:nvPr>
            <p:ph idx="1"/>
          </p:nvPr>
        </p:nvSpPr>
        <p:spPr>
          <a:xfrm>
            <a:off x="501445" y="1843548"/>
            <a:ext cx="10795820" cy="4232787"/>
          </a:xfrm>
        </p:spPr>
        <p:txBody>
          <a:bodyPr>
            <a:normAutofit/>
          </a:bodyPr>
          <a:lstStyle/>
          <a:p>
            <a:r>
              <a:rPr lang="en-US" b="1" dirty="0"/>
              <a:t>Criterion A: 5 marks </a:t>
            </a:r>
            <a:endParaRPr lang="en-US" dirty="0"/>
          </a:p>
          <a:p>
            <a:r>
              <a:rPr lang="en-US" dirty="0"/>
              <a:t>This section starts with a justification for the choice of the research question which is not actually necessary. The research question itself is clearly stated and is appropriate, although the actual wording could have been clearer, </a:t>
            </a:r>
            <a:r>
              <a:rPr lang="en-US" dirty="0" err="1"/>
              <a:t>eg</a:t>
            </a:r>
            <a:r>
              <a:rPr lang="en-US" dirty="0"/>
              <a:t> why did local opposition to the policies of the mainstream political parties lead to the formation of the Greens as a political party within parliament? Two sources are identified and there is clear reference to their relevance to the research question. Source one is a website. The value and limitations are linked to the origin, purpose and content but this could have been more developed. Source Two, a book, is a more developed explanation of the value of this source with regards to its origin and content and there is a clear and detailed evaluation of the limitations of this source. </a:t>
            </a:r>
            <a:endParaRPr lang="en-US" dirty="0"/>
          </a:p>
          <a:p>
            <a:endParaRPr lang="en-US" dirty="0"/>
          </a:p>
        </p:txBody>
      </p:sp>
    </p:spTree>
    <p:extLst>
      <p:ext uri="{BB962C8B-B14F-4D97-AF65-F5344CB8AC3E}">
        <p14:creationId xmlns:p14="http://schemas.microsoft.com/office/powerpoint/2010/main" val="1369579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 is it?</a:t>
            </a:r>
            <a:endParaRPr lang="en-GB" dirty="0"/>
          </a:p>
        </p:txBody>
      </p:sp>
      <p:sp>
        <p:nvSpPr>
          <p:cNvPr id="3" name="Content Placeholder 2"/>
          <p:cNvSpPr>
            <a:spLocks noGrp="1"/>
          </p:cNvSpPr>
          <p:nvPr>
            <p:ph idx="1"/>
          </p:nvPr>
        </p:nvSpPr>
        <p:spPr>
          <a:xfrm>
            <a:off x="1981200" y="1700808"/>
            <a:ext cx="7620000" cy="4699992"/>
          </a:xfrm>
        </p:spPr>
        <p:txBody>
          <a:bodyPr>
            <a:normAutofit/>
          </a:bodyPr>
          <a:lstStyle/>
          <a:p>
            <a:r>
              <a:rPr lang="en-GB" dirty="0" smtClean="0"/>
              <a:t>1 essay of between 1,500 and 2,000 words</a:t>
            </a:r>
          </a:p>
          <a:p>
            <a:endParaRPr lang="en-GB" dirty="0" smtClean="0"/>
          </a:p>
          <a:p>
            <a:endParaRPr lang="en-GB" dirty="0"/>
          </a:p>
          <a:p>
            <a:r>
              <a:rPr lang="en-GB" dirty="0" smtClean="0"/>
              <a:t>A historical inquiry that requires the students to demonstrate the skills of a historian by selecting and analysing a good range of source material and managing diverse interpretations</a:t>
            </a:r>
          </a:p>
          <a:p>
            <a:endParaRPr lang="en-GB" dirty="0" smtClean="0"/>
          </a:p>
          <a:p>
            <a:endParaRPr lang="en-GB" dirty="0"/>
          </a:p>
          <a:p>
            <a:r>
              <a:rPr lang="en-GB" dirty="0" smtClean="0"/>
              <a:t>The result of approximately 20 hours work</a:t>
            </a:r>
          </a:p>
          <a:p>
            <a:endParaRPr lang="en-GB" dirty="0" smtClean="0"/>
          </a:p>
          <a:p>
            <a:r>
              <a:rPr lang="en-GB" dirty="0" smtClean="0"/>
              <a:t>Standard Level – 25% of your final grade</a:t>
            </a:r>
            <a:endParaRPr lang="en-GB" dirty="0"/>
          </a:p>
          <a:p>
            <a:r>
              <a:rPr lang="en-GB" dirty="0" smtClean="0"/>
              <a:t>Higher Level – 20% of your final grade</a:t>
            </a:r>
          </a:p>
        </p:txBody>
      </p:sp>
    </p:spTree>
    <p:extLst>
      <p:ext uri="{BB962C8B-B14F-4D97-AF65-F5344CB8AC3E}">
        <p14:creationId xmlns:p14="http://schemas.microsoft.com/office/powerpoint/2010/main" val="359433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225" y="147484"/>
            <a:ext cx="11621729" cy="6415548"/>
          </a:xfrm>
        </p:spPr>
        <p:txBody>
          <a:bodyPr>
            <a:normAutofit fontScale="77500" lnSpcReduction="20000"/>
          </a:bodyPr>
          <a:lstStyle/>
          <a:p>
            <a:r>
              <a:rPr lang="en-US" b="1" dirty="0"/>
              <a:t>Section 1: Identification and evaluation of sources </a:t>
            </a:r>
            <a:r>
              <a:rPr lang="en-US" b="1" dirty="0" smtClean="0"/>
              <a:t>                                Example 5</a:t>
            </a:r>
            <a:endParaRPr lang="en-US" dirty="0"/>
          </a:p>
          <a:p>
            <a:r>
              <a:rPr lang="en-US" dirty="0"/>
              <a:t>This investigation will explore the question “To what extent was Pieter Willem Botha an influence to the peaceful end of Apartheid?” The two key sources I will look at come from a history professor and from a speech from Botha himself, which will give me two important different perspectives for my investigation. </a:t>
            </a:r>
            <a:endParaRPr lang="en-US" dirty="0"/>
          </a:p>
          <a:p>
            <a:r>
              <a:rPr lang="en-US" i="1" dirty="0"/>
              <a:t>Evaluation of source one </a:t>
            </a:r>
            <a:endParaRPr lang="en-US" dirty="0"/>
          </a:p>
          <a:p>
            <a:r>
              <a:rPr lang="en-US" dirty="0" err="1"/>
              <a:t>Eades</a:t>
            </a:r>
            <a:r>
              <a:rPr lang="en-US" dirty="0"/>
              <a:t>, Lindsay </a:t>
            </a:r>
            <a:r>
              <a:rPr lang="en-US" dirty="0" err="1"/>
              <a:t>Michie</a:t>
            </a:r>
            <a:r>
              <a:rPr lang="en-US" dirty="0"/>
              <a:t>. </a:t>
            </a:r>
            <a:r>
              <a:rPr lang="en-US" i="1" dirty="0"/>
              <a:t>The End of Apartheid in South Africa</a:t>
            </a:r>
            <a:r>
              <a:rPr lang="en-US" dirty="0"/>
              <a:t>. Westport: Greenwood, 1999. </a:t>
            </a:r>
            <a:r>
              <a:rPr lang="en-US" i="1" dirty="0" err="1"/>
              <a:t>Questia</a:t>
            </a:r>
            <a:r>
              <a:rPr lang="en-US" i="1" dirty="0"/>
              <a:t> Online Library</a:t>
            </a:r>
            <a:r>
              <a:rPr lang="en-US" dirty="0"/>
              <a:t>. Web. 1 Feb. 2013. &lt;http://</a:t>
            </a:r>
            <a:r>
              <a:rPr lang="en-US" dirty="0" err="1"/>
              <a:t>www.questiaschool.com</a:t>
            </a:r>
            <a:r>
              <a:rPr lang="en-US" dirty="0"/>
              <a:t>/read/15076722/the- end-of-apartheid-in-south-</a:t>
            </a:r>
            <a:r>
              <a:rPr lang="en-US" dirty="0" err="1"/>
              <a:t>africa</a:t>
            </a:r>
            <a:r>
              <a:rPr lang="en-US" dirty="0"/>
              <a:t>&gt;. </a:t>
            </a:r>
            <a:endParaRPr lang="en-US" dirty="0"/>
          </a:p>
          <a:p>
            <a:r>
              <a:rPr lang="en-US" dirty="0"/>
              <a:t>The origin of the source helps give it value because </a:t>
            </a:r>
            <a:r>
              <a:rPr lang="en-US" dirty="0" err="1"/>
              <a:t>Eades</a:t>
            </a:r>
            <a:r>
              <a:rPr lang="en-US" dirty="0"/>
              <a:t> is an expert in the field of history, lecturing at the University of Transkei in South Africa from 1989 to 1991 and being a history professor at Chowan College, East Carolina University and Greensboro College in North Carolina. As well as this, by being published in 1999, the author has been able to look at the subject more in depth and analyze the effects of such incident. Furthermore, the fact that </a:t>
            </a:r>
            <a:r>
              <a:rPr lang="en-US" dirty="0" err="1"/>
              <a:t>Eades</a:t>
            </a:r>
            <a:r>
              <a:rPr lang="en-US" dirty="0"/>
              <a:t> is not South African makes the analysis of the book more objective. However, the origin of this source also limits its value because, since it was not written during the apartheid era, some of the information might not be completely accurate. Likewise, the date of publication also limits its value because more information concerning the end of apartheid might have come to sight since it was published. </a:t>
            </a:r>
            <a:endParaRPr lang="en-US" dirty="0"/>
          </a:p>
          <a:p>
            <a:r>
              <a:rPr lang="en-US" dirty="0"/>
              <a:t>The purpose of </a:t>
            </a:r>
            <a:r>
              <a:rPr lang="en-US" dirty="0" err="1"/>
              <a:t>Eades</a:t>
            </a:r>
            <a:r>
              <a:rPr lang="en-US" b="1" dirty="0"/>
              <a:t>’ </a:t>
            </a:r>
            <a:r>
              <a:rPr lang="en-US" dirty="0"/>
              <a:t>book is to go over the changes made to transform the government and the challenges that this new government faced concerning the end of apartheid as well as going through the divisions of the South African society. This is of value because a variety of primary documents, including F.W. </a:t>
            </a:r>
            <a:r>
              <a:rPr lang="en-US" dirty="0" err="1"/>
              <a:t>deKlerk</a:t>
            </a:r>
            <a:r>
              <a:rPr lang="en-US" b="1" dirty="0" err="1"/>
              <a:t>’</a:t>
            </a:r>
            <a:r>
              <a:rPr lang="en-US" dirty="0" err="1"/>
              <a:t>s</a:t>
            </a:r>
            <a:r>
              <a:rPr lang="en-US" dirty="0"/>
              <a:t> policies as well as Freedom Charters from politicians with knowledge on the topic, are of great use when exploring the causes to the end of apartheid. However, by focusing mainly on the changes made to transform the government, the author does </a:t>
            </a:r>
            <a:r>
              <a:rPr lang="en-US" dirty="0" smtClean="0"/>
              <a:t>not </a:t>
            </a:r>
            <a:r>
              <a:rPr lang="en-US" dirty="0"/>
              <a:t>make much reference to Botha himself; instead he focuses more on F.W. </a:t>
            </a:r>
            <a:r>
              <a:rPr lang="en-US" dirty="0" err="1"/>
              <a:t>deKlerk</a:t>
            </a:r>
            <a:r>
              <a:rPr lang="en-US" b="1" dirty="0" err="1"/>
              <a:t>’</a:t>
            </a:r>
            <a:r>
              <a:rPr lang="en-US" dirty="0" err="1"/>
              <a:t>s</a:t>
            </a:r>
            <a:r>
              <a:rPr lang="en-US" dirty="0"/>
              <a:t> policies. As well as this, her basis of her analysis is based on official documents, not taking into account the possibility that these political documents are biased since politicians looked for positive publicity. </a:t>
            </a:r>
            <a:endParaRPr lang="en-US" dirty="0"/>
          </a:p>
          <a:p>
            <a:r>
              <a:rPr lang="en-US" i="1" dirty="0"/>
              <a:t>Evaluation of source two </a:t>
            </a:r>
            <a:endParaRPr lang="en-US" dirty="0"/>
          </a:p>
          <a:p>
            <a:r>
              <a:rPr lang="en-US" dirty="0"/>
              <a:t>Botha, Pieter Willem. </a:t>
            </a:r>
            <a:r>
              <a:rPr lang="en-US" i="1" dirty="0"/>
              <a:t>Address by State President P. W. Botha at the opening of the National Party Natal Congress, Durban, 15 August 1985. </a:t>
            </a:r>
            <a:r>
              <a:rPr lang="en-US" dirty="0"/>
              <a:t>Reproduced online in O’Malley, P. ed. </a:t>
            </a:r>
            <a:r>
              <a:rPr lang="en-US" i="1" dirty="0"/>
              <a:t>The Heart of Hope - South Africa's Transition from Apartheid to Democracy</a:t>
            </a:r>
            <a:r>
              <a:rPr lang="en-US" dirty="0"/>
              <a:t>. &lt;https://</a:t>
            </a:r>
            <a:r>
              <a:rPr lang="en-US" dirty="0" err="1"/>
              <a:t>www.nelsonmandela.org</a:t>
            </a:r>
            <a:r>
              <a:rPr lang="en-US" dirty="0"/>
              <a:t>/</a:t>
            </a:r>
            <a:r>
              <a:rPr lang="en-US" dirty="0" err="1"/>
              <a:t>omalley</a:t>
            </a:r>
            <a:r>
              <a:rPr lang="en-US" dirty="0"/>
              <a:t>/</a:t>
            </a:r>
            <a:r>
              <a:rPr lang="en-US" dirty="0" err="1"/>
              <a:t>index.php</a:t>
            </a:r>
            <a:r>
              <a:rPr lang="en-US" dirty="0"/>
              <a:t>/site/q/03lv01538/04lv01600/05lv01638/06l v01639.htm&gt; </a:t>
            </a:r>
            <a:endParaRPr lang="en-US" dirty="0"/>
          </a:p>
          <a:p>
            <a:r>
              <a:rPr lang="en-US" dirty="0"/>
              <a:t>The origin of this source is valuable since it is a direct speech delivered by Botha in August 1985. Through this speech, the reader is able to understand Botha</a:t>
            </a:r>
            <a:r>
              <a:rPr lang="en-US" b="1" dirty="0"/>
              <a:t>’</a:t>
            </a:r>
            <a:r>
              <a:rPr lang="en-US" dirty="0"/>
              <a:t>s view on apartheid and on the end of it. By being from the apartheid era itself, the source helps us analyze the situation of South Africa at the time. For example, the speech talks about why Botha did not want to release Nelson Mandela from prison despite lots of people wanting him to be released. </a:t>
            </a:r>
            <a:endParaRPr lang="en-US" dirty="0"/>
          </a:p>
          <a:p>
            <a:r>
              <a:rPr lang="en-US" dirty="0"/>
              <a:t>Anyhow, there are limitations to this source. The speech was delivered to the Cabinet but was also broadcast all over the world. Therefore it is possible then when putting it out to the public, the information might have been altered making his ideas sound different, probably making them more exaggerated. The purpose of this speech is to express Botha</a:t>
            </a:r>
            <a:r>
              <a:rPr lang="en-US" b="1" dirty="0"/>
              <a:t>’</a:t>
            </a:r>
            <a:r>
              <a:rPr lang="en-US" dirty="0"/>
              <a:t>s views as prime minister and his ideas and opinion on apartheid. But the purpose might also be to present an image of himself as a strong leader to all of the people all over the world hearing his speech, which is important to remember when reading the speech. </a:t>
            </a:r>
            <a:endParaRPr lang="en-US" dirty="0"/>
          </a:p>
        </p:txBody>
      </p:sp>
    </p:spTree>
    <p:extLst>
      <p:ext uri="{BB962C8B-B14F-4D97-AF65-F5344CB8AC3E}">
        <p14:creationId xmlns:p14="http://schemas.microsoft.com/office/powerpoint/2010/main" val="800431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657" y="964692"/>
            <a:ext cx="10766323" cy="628134"/>
          </a:xfrm>
        </p:spPr>
        <p:txBody>
          <a:bodyPr>
            <a:normAutofit fontScale="90000"/>
          </a:bodyPr>
          <a:lstStyle/>
          <a:p>
            <a:r>
              <a:rPr lang="en-US" dirty="0"/>
              <a:t>Example </a:t>
            </a:r>
            <a:r>
              <a:rPr lang="en-US" dirty="0" smtClean="0"/>
              <a:t>5 </a:t>
            </a:r>
            <a:r>
              <a:rPr lang="en-US" dirty="0"/>
              <a:t>– marks and comments</a:t>
            </a:r>
          </a:p>
        </p:txBody>
      </p:sp>
      <p:sp>
        <p:nvSpPr>
          <p:cNvPr id="3" name="Content Placeholder 2"/>
          <p:cNvSpPr>
            <a:spLocks noGrp="1"/>
          </p:cNvSpPr>
          <p:nvPr>
            <p:ph idx="1"/>
          </p:nvPr>
        </p:nvSpPr>
        <p:spPr>
          <a:xfrm>
            <a:off x="840657" y="2227007"/>
            <a:ext cx="10766323" cy="3495368"/>
          </a:xfrm>
        </p:spPr>
        <p:txBody>
          <a:bodyPr/>
          <a:lstStyle/>
          <a:p>
            <a:r>
              <a:rPr lang="en-US" b="1" dirty="0"/>
              <a:t>Criterion A: 4 marks </a:t>
            </a:r>
            <a:endParaRPr lang="en-US" dirty="0"/>
          </a:p>
          <a:p>
            <a:r>
              <a:rPr lang="en-US" dirty="0"/>
              <a:t>The research question is clearly stated. In the discussion of source one the discussion of origin is connected to value and limitations, although the response is unclear and difficult to follow in places. The connections between limitations and origin are weak, and although there is some discussion of value and limitations related to purpose and content these points are not developed. </a:t>
            </a:r>
            <a:endParaRPr lang="en-US" dirty="0"/>
          </a:p>
          <a:p>
            <a:endParaRPr lang="en-US" dirty="0"/>
          </a:p>
        </p:txBody>
      </p:sp>
    </p:spTree>
    <p:extLst>
      <p:ext uri="{BB962C8B-B14F-4D97-AF65-F5344CB8AC3E}">
        <p14:creationId xmlns:p14="http://schemas.microsoft.com/office/powerpoint/2010/main" val="1323463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432" y="964692"/>
            <a:ext cx="10899058" cy="805114"/>
          </a:xfrm>
        </p:spPr>
        <p:txBody>
          <a:bodyPr/>
          <a:lstStyle/>
          <a:p>
            <a:pPr lvl="0"/>
            <a:r>
              <a:rPr lang="en-US" altLang="en-US">
                <a:solidFill>
                  <a:schemeClr val="tx1"/>
                </a:solidFill>
                <a:latin typeface="Arial" charset="0"/>
                <a:ea typeface="MyriadPro" charset="0"/>
              </a:rPr>
              <a:t>Section 2: </a:t>
            </a:r>
            <a:r>
              <a:rPr lang="en-US" altLang="en-US">
                <a:solidFill>
                  <a:schemeClr val="tx1"/>
                </a:solidFill>
                <a:latin typeface="Arial" charset="0"/>
                <a:ea typeface="MyriadPro" charset="0"/>
              </a:rPr>
              <a:t>Investigation </a:t>
            </a:r>
            <a:endParaRPr lang="en-US"/>
          </a:p>
        </p:txBody>
      </p:sp>
      <p:sp>
        <p:nvSpPr>
          <p:cNvPr id="3" name="Content Placeholder 2"/>
          <p:cNvSpPr>
            <a:spLocks noGrp="1"/>
          </p:cNvSpPr>
          <p:nvPr>
            <p:ph idx="1"/>
          </p:nvPr>
        </p:nvSpPr>
        <p:spPr>
          <a:xfrm>
            <a:off x="619432" y="2197510"/>
            <a:ext cx="10899058" cy="4188542"/>
          </a:xfrm>
        </p:spPr>
        <p:txBody>
          <a:bodyPr>
            <a:normAutofit/>
          </a:bodyPr>
          <a:lstStyle/>
          <a:p>
            <a:pPr marL="0" lvl="0" indent="0" eaLnBrk="0" fontAlgn="base" hangingPunct="0">
              <a:spcBef>
                <a:spcPct val="0"/>
              </a:spcBef>
              <a:spcAft>
                <a:spcPct val="0"/>
              </a:spcAft>
              <a:buClrTx/>
              <a:buNone/>
            </a:pPr>
            <a:r>
              <a:rPr lang="en-US" altLang="en-US" dirty="0" smtClean="0">
                <a:solidFill>
                  <a:schemeClr val="tx1"/>
                </a:solidFill>
                <a:latin typeface="Arial" charset="0"/>
                <a:ea typeface="MyriadPro" charset="0"/>
              </a:rPr>
              <a:t>This </a:t>
            </a:r>
            <a:r>
              <a:rPr lang="en-US" altLang="en-US" dirty="0">
                <a:solidFill>
                  <a:schemeClr val="tx1"/>
                </a:solidFill>
                <a:latin typeface="Arial" charset="0"/>
                <a:ea typeface="MyriadPro" charset="0"/>
              </a:rPr>
              <a:t>section of the internal assessment task consists of the actual investigation. The internal assessment task provides scope for a wide variety of different types of historical investigation, for example: </a:t>
            </a:r>
            <a:endParaRPr lang="en-US" altLang="en-US" dirty="0">
              <a:solidFill>
                <a:schemeClr val="tx1"/>
              </a:solidFill>
              <a:latin typeface="Arial" charset="0"/>
            </a:endParaRPr>
          </a:p>
          <a:p>
            <a:pPr marL="0" lvl="0" indent="0" eaLnBrk="0" fontAlgn="base" hangingPunct="0">
              <a:spcBef>
                <a:spcPct val="0"/>
              </a:spcBef>
              <a:spcAft>
                <a:spcPct val="0"/>
              </a:spcAft>
              <a:buClrTx/>
              <a:buFontTx/>
              <a:buChar char="•"/>
            </a:pPr>
            <a:r>
              <a:rPr lang="en-US" altLang="en-US" dirty="0">
                <a:solidFill>
                  <a:schemeClr val="tx1"/>
                </a:solidFill>
                <a:latin typeface="Arial" charset="0"/>
                <a:ea typeface="MyriadPro" charset="0"/>
              </a:rPr>
              <a:t>a historical topic or theme using a variety of written sources or a variety of written and non-written sources </a:t>
            </a:r>
          </a:p>
          <a:p>
            <a:pPr marL="0" lvl="0" indent="0" eaLnBrk="0" fontAlgn="base" hangingPunct="0">
              <a:spcBef>
                <a:spcPct val="0"/>
              </a:spcBef>
              <a:spcAft>
                <a:spcPct val="0"/>
              </a:spcAft>
              <a:buClrTx/>
              <a:buFontTx/>
              <a:buChar char="•"/>
            </a:pPr>
            <a:r>
              <a:rPr lang="en-US" altLang="en-US" dirty="0">
                <a:solidFill>
                  <a:schemeClr val="tx1"/>
                </a:solidFill>
                <a:latin typeface="Arial" charset="0"/>
                <a:ea typeface="MyriadPro" charset="0"/>
              </a:rPr>
              <a:t>a historical topic based on fieldwork, for example, a museum, archeological site, battlefields, places of worship such as mosques or churches, historic buildings </a:t>
            </a:r>
          </a:p>
          <a:p>
            <a:pPr marL="0" lvl="0" indent="0" eaLnBrk="0" fontAlgn="base" hangingPunct="0">
              <a:spcBef>
                <a:spcPct val="0"/>
              </a:spcBef>
              <a:spcAft>
                <a:spcPct val="0"/>
              </a:spcAft>
              <a:buClrTx/>
              <a:buFontTx/>
              <a:buChar char="•"/>
            </a:pPr>
            <a:r>
              <a:rPr lang="en-US" altLang="en-US" dirty="0">
                <a:solidFill>
                  <a:schemeClr val="tx1"/>
                </a:solidFill>
                <a:latin typeface="Arial" charset="0"/>
                <a:ea typeface="MyriadPro" charset="0"/>
              </a:rPr>
              <a:t>a local history study. </a:t>
            </a:r>
          </a:p>
          <a:p>
            <a:pPr marL="0" lvl="0" indent="0" eaLnBrk="0" fontAlgn="base" hangingPunct="0">
              <a:spcBef>
                <a:spcPct val="0"/>
              </a:spcBef>
              <a:spcAft>
                <a:spcPct val="0"/>
              </a:spcAft>
              <a:buClrTx/>
              <a:buNone/>
            </a:pPr>
            <a:r>
              <a:rPr lang="en-US" altLang="en-US" dirty="0">
                <a:solidFill>
                  <a:schemeClr val="tx1"/>
                </a:solidFill>
                <a:latin typeface="Arial" charset="0"/>
                <a:ea typeface="MyriadPro" charset="0"/>
              </a:rPr>
              <a:t>The investigation must be clearly and effectively organized. While there is no prescribed format for how this section must be structured, it must contain critical analysis that is focused clearly on the question being investigated, and must also include the conclusion that the student draws from their analysis. </a:t>
            </a:r>
          </a:p>
          <a:p>
            <a:pPr marL="0" lvl="0" indent="0" eaLnBrk="0" fontAlgn="base" hangingPunct="0">
              <a:spcBef>
                <a:spcPct val="0"/>
              </a:spcBef>
              <a:spcAft>
                <a:spcPct val="0"/>
              </a:spcAft>
              <a:buClrTx/>
              <a:buNone/>
            </a:pPr>
            <a:endParaRPr lang="en-US" altLang="en-US" dirty="0" smtClean="0">
              <a:solidFill>
                <a:schemeClr val="tx1"/>
              </a:solidFill>
              <a:latin typeface="Arial" charset="0"/>
              <a:ea typeface="MyriadPro" charset="0"/>
            </a:endParaRPr>
          </a:p>
          <a:p>
            <a:pPr marL="0" lvl="0" indent="0" eaLnBrk="0" fontAlgn="base" hangingPunct="0">
              <a:spcBef>
                <a:spcPct val="0"/>
              </a:spcBef>
              <a:spcAft>
                <a:spcPct val="0"/>
              </a:spcAft>
              <a:buClrTx/>
              <a:buNone/>
            </a:pPr>
            <a:r>
              <a:rPr lang="en-US" altLang="en-US" dirty="0" smtClean="0">
                <a:solidFill>
                  <a:schemeClr val="tx1"/>
                </a:solidFill>
                <a:latin typeface="Arial" charset="0"/>
                <a:ea typeface="MyriadPro" charset="0"/>
              </a:rPr>
              <a:t>In </a:t>
            </a:r>
            <a:r>
              <a:rPr lang="en-US" altLang="en-US" dirty="0">
                <a:solidFill>
                  <a:schemeClr val="tx1"/>
                </a:solidFill>
                <a:latin typeface="Arial" charset="0"/>
                <a:ea typeface="MyriadPro" charset="0"/>
              </a:rPr>
              <a:t>this section, students must use a range of evidence to support their argument. Please note that students can use primary sources, secondary sources, or a mixture of the two.</a:t>
            </a:r>
            <a:endParaRPr lang="en-US" dirty="0"/>
          </a:p>
        </p:txBody>
      </p:sp>
    </p:spTree>
    <p:extLst>
      <p:ext uri="{BB962C8B-B14F-4D97-AF65-F5344CB8AC3E}">
        <p14:creationId xmlns:p14="http://schemas.microsoft.com/office/powerpoint/2010/main" val="116395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71832" y="404254"/>
            <a:ext cx="10648336" cy="510147"/>
          </a:xfrm>
        </p:spPr>
        <p:txBody>
          <a:bodyPr>
            <a:normAutofit fontScale="90000"/>
          </a:bodyPr>
          <a:lstStyle/>
          <a:p>
            <a:r>
              <a:rPr lang="en-US" smtClean="0"/>
              <a:t>Example 4 </a:t>
            </a:r>
            <a:r>
              <a:rPr lang="en-US" dirty="0" smtClean="0"/>
              <a:t>– </a:t>
            </a:r>
            <a:r>
              <a:rPr lang="en-US" smtClean="0"/>
              <a:t>moderator feedback</a:t>
            </a:r>
            <a:endParaRPr lang="en-US"/>
          </a:p>
        </p:txBody>
      </p:sp>
      <p:sp>
        <p:nvSpPr>
          <p:cNvPr id="7" name="Content Placeholder 6"/>
          <p:cNvSpPr>
            <a:spLocks noGrp="1"/>
          </p:cNvSpPr>
          <p:nvPr>
            <p:ph idx="1"/>
          </p:nvPr>
        </p:nvSpPr>
        <p:spPr>
          <a:xfrm>
            <a:off x="771832" y="1253613"/>
            <a:ext cx="10648336" cy="4645741"/>
          </a:xfrm>
        </p:spPr>
        <p:txBody>
          <a:bodyPr>
            <a:normAutofit/>
          </a:bodyPr>
          <a:lstStyle/>
          <a:p>
            <a:r>
              <a:rPr lang="en-US" b="1" dirty="0"/>
              <a:t>Criterion B: 13 marks </a:t>
            </a:r>
            <a:endParaRPr lang="en-US" dirty="0"/>
          </a:p>
          <a:p>
            <a:r>
              <a:rPr lang="en-US" dirty="0"/>
              <a:t>There is an awareness of different reasons for the formation of the Green Party. These are explained but not fully developed and there is no further reference. The growth of the citizen’s movement is clearly and carefully explained and </a:t>
            </a:r>
            <a:r>
              <a:rPr lang="en-US" dirty="0" err="1"/>
              <a:t>analysed</a:t>
            </a:r>
            <a:r>
              <a:rPr lang="en-US" dirty="0"/>
              <a:t>, together with the growth in importance of environmental issues which was not reflected in the policies of the existing political parties. Detailed explanation of the growth of environmental parties in state elections and finally in the Federal elections is shown with careful reference to a wide variety of sources, including the two which were identified in Section A. The investigation is clear, coherent and effectively </a:t>
            </a:r>
            <a:r>
              <a:rPr lang="en-US" dirty="0" err="1"/>
              <a:t>organised</a:t>
            </a:r>
            <a:r>
              <a:rPr lang="en-US" dirty="0"/>
              <a:t> but there needs to be more evaluation of different perspectives. The conclusion is consistent with the argument and evidence provided and is carefully reasoned. </a:t>
            </a:r>
            <a:endParaRPr lang="en-US" dirty="0"/>
          </a:p>
          <a:p>
            <a:endParaRPr lang="en-US" dirty="0"/>
          </a:p>
          <a:p>
            <a:endParaRPr lang="en-US" dirty="0"/>
          </a:p>
        </p:txBody>
      </p:sp>
    </p:spTree>
    <p:extLst>
      <p:ext uri="{BB962C8B-B14F-4D97-AF65-F5344CB8AC3E}">
        <p14:creationId xmlns:p14="http://schemas.microsoft.com/office/powerpoint/2010/main" val="1251314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709" y="330511"/>
            <a:ext cx="10692581" cy="642882"/>
          </a:xfrm>
        </p:spPr>
        <p:txBody>
          <a:bodyPr>
            <a:normAutofit fontScale="90000"/>
          </a:bodyPr>
          <a:lstStyle/>
          <a:p>
            <a:r>
              <a:rPr lang="en-US" dirty="0" smtClean="0"/>
              <a:t>Example 5 – </a:t>
            </a:r>
            <a:r>
              <a:rPr lang="en-US" smtClean="0"/>
              <a:t>moderator feedback</a:t>
            </a:r>
            <a:endParaRPr lang="en-US"/>
          </a:p>
        </p:txBody>
      </p:sp>
      <p:sp>
        <p:nvSpPr>
          <p:cNvPr id="3" name="Content Placeholder 2"/>
          <p:cNvSpPr>
            <a:spLocks noGrp="1"/>
          </p:cNvSpPr>
          <p:nvPr>
            <p:ph idx="1"/>
          </p:nvPr>
        </p:nvSpPr>
        <p:spPr>
          <a:xfrm>
            <a:off x="749709" y="1342104"/>
            <a:ext cx="10692581" cy="4689986"/>
          </a:xfrm>
        </p:spPr>
        <p:txBody>
          <a:bodyPr>
            <a:normAutofit/>
          </a:bodyPr>
          <a:lstStyle/>
          <a:p>
            <a:r>
              <a:rPr lang="en-US" b="1" dirty="0"/>
              <a:t>Criterion B: 7 marks </a:t>
            </a:r>
            <a:endParaRPr lang="en-US" dirty="0"/>
          </a:p>
          <a:p>
            <a:r>
              <a:rPr lang="en-US" dirty="0"/>
              <a:t>This part of this IA moves beyond mere description, but the critical analysis lacks development and clarity. The investigation is under the word limit, and this is reflected in the lack of development of the analysis. There is a limited awareness of different perspectives. As this section progresses it appears to become more of a discussion as to whether Botha or </a:t>
            </a:r>
            <a:r>
              <a:rPr lang="en-US" dirty="0" err="1"/>
              <a:t>deKlerk</a:t>
            </a:r>
            <a:r>
              <a:rPr lang="en-US" dirty="0"/>
              <a:t> was more effective rather than keeping the focus on the question. </a:t>
            </a:r>
            <a:endParaRPr lang="en-US" dirty="0"/>
          </a:p>
          <a:p>
            <a:r>
              <a:rPr lang="en-US" b="1" dirty="0" smtClean="0"/>
              <a:t>Please </a:t>
            </a:r>
            <a:r>
              <a:rPr lang="en-US" b="1" dirty="0"/>
              <a:t>note: </a:t>
            </a:r>
            <a:r>
              <a:rPr lang="en-US" dirty="0"/>
              <a:t>This is an example of an IA where the investigation section is broken down into a series of sub- sections. It is perfectly acceptable for candidates to structure their investigation in this way if they wish to do so. It is not required to provide sub-headings but it can be a useful strategy, particularly for students who might </a:t>
            </a:r>
            <a:endParaRPr lang="en-US" dirty="0"/>
          </a:p>
          <a:p>
            <a:endParaRPr lang="en-US" dirty="0"/>
          </a:p>
        </p:txBody>
      </p:sp>
    </p:spTree>
    <p:extLst>
      <p:ext uri="{BB962C8B-B14F-4D97-AF65-F5344CB8AC3E}">
        <p14:creationId xmlns:p14="http://schemas.microsoft.com/office/powerpoint/2010/main" val="1458449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903" y="964692"/>
            <a:ext cx="10633587" cy="642882"/>
          </a:xfrm>
        </p:spPr>
        <p:txBody>
          <a:bodyPr>
            <a:normAutofit fontScale="90000"/>
          </a:bodyPr>
          <a:lstStyle/>
          <a:p>
            <a:pPr lvl="0"/>
            <a:r>
              <a:rPr lang="en-US" altLang="en-US">
                <a:solidFill>
                  <a:schemeClr val="tx1"/>
                </a:solidFill>
                <a:latin typeface="Arial" charset="0"/>
                <a:ea typeface="MyriadPro" charset="0"/>
              </a:rPr>
              <a:t>Section 3: </a:t>
            </a:r>
            <a:r>
              <a:rPr lang="en-US" altLang="en-US">
                <a:solidFill>
                  <a:schemeClr val="tx1"/>
                </a:solidFill>
                <a:latin typeface="Arial" charset="0"/>
                <a:ea typeface="MyriadPro" charset="0"/>
              </a:rPr>
              <a:t>Reflection </a:t>
            </a:r>
            <a:endParaRPr lang="en-US"/>
          </a:p>
        </p:txBody>
      </p:sp>
      <p:sp>
        <p:nvSpPr>
          <p:cNvPr id="3" name="Content Placeholder 2"/>
          <p:cNvSpPr>
            <a:spLocks noGrp="1"/>
          </p:cNvSpPr>
          <p:nvPr>
            <p:ph idx="1"/>
          </p:nvPr>
        </p:nvSpPr>
        <p:spPr>
          <a:xfrm>
            <a:off x="884903" y="1858298"/>
            <a:ext cx="10633587" cy="3967316"/>
          </a:xfrm>
        </p:spPr>
        <p:txBody>
          <a:bodyPr>
            <a:normAutofit fontScale="92500" lnSpcReduction="20000"/>
          </a:bodyPr>
          <a:lstStyle/>
          <a:p>
            <a:pPr marL="0" lvl="0" indent="0" eaLnBrk="0" fontAlgn="base" hangingPunct="0">
              <a:spcBef>
                <a:spcPct val="0"/>
              </a:spcBef>
              <a:spcAft>
                <a:spcPct val="0"/>
              </a:spcAft>
              <a:buClrTx/>
              <a:buNone/>
            </a:pPr>
            <a:r>
              <a:rPr lang="en-US" altLang="en-US" dirty="0" smtClean="0">
                <a:solidFill>
                  <a:schemeClr val="tx1"/>
                </a:solidFill>
                <a:latin typeface="Arial" charset="0"/>
                <a:ea typeface="MyriadPro" charset="0"/>
              </a:rPr>
              <a:t>This </a:t>
            </a:r>
            <a:r>
              <a:rPr lang="en-US" altLang="en-US" dirty="0">
                <a:solidFill>
                  <a:schemeClr val="tx1"/>
                </a:solidFill>
                <a:latin typeface="Arial" charset="0"/>
                <a:ea typeface="MyriadPro" charset="0"/>
              </a:rPr>
              <a:t>section of the internal assessment task requires students to reflect on what undertaking their investigation highlighted to them about the methods used by, and the challenges facing, the historian. </a:t>
            </a:r>
          </a:p>
          <a:p>
            <a:pPr marL="0" lvl="0" indent="0" eaLnBrk="0" fontAlgn="base" hangingPunct="0">
              <a:spcBef>
                <a:spcPct val="0"/>
              </a:spcBef>
              <a:spcAft>
                <a:spcPct val="0"/>
              </a:spcAft>
              <a:buClrTx/>
              <a:buNone/>
            </a:pPr>
            <a:r>
              <a:rPr lang="en-US" altLang="en-US" dirty="0">
                <a:solidFill>
                  <a:schemeClr val="tx1"/>
                </a:solidFill>
                <a:latin typeface="Arial" charset="0"/>
                <a:ea typeface="MyriadPro" charset="0"/>
              </a:rPr>
              <a:t>Examples of discussion questions that may help to encourage reflection include the following. </a:t>
            </a:r>
            <a:endParaRPr lang="en-US" altLang="en-US" dirty="0">
              <a:solidFill>
                <a:schemeClr val="tx1"/>
              </a:solidFill>
              <a:latin typeface="Arial" charset="0"/>
            </a:endParaRP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What methods used by historians did you use in your investigation?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What did your investigation highlight to you about the limitations of those methods?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What are the challenges facing the historian? How do they differ from the challenges facing a scientist or a mathematician?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What challenges in particular does archive-based history present?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How can the reliability of sources be evaluated?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What is the difference between bias and selection?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What constitutes a historical event?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Who decides which events are historically significant?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Is it possible to describe historical events in an unbiased way?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What is the role of the historian?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Should terms such as “atrocity” be used when writing about history, or should value judgments be avoided? </a:t>
            </a:r>
          </a:p>
          <a:p>
            <a:pPr lvl="0" eaLnBrk="0" fontAlgn="base" hangingPunct="0">
              <a:spcBef>
                <a:spcPct val="0"/>
              </a:spcBef>
              <a:spcAft>
                <a:spcPct val="0"/>
              </a:spcAft>
              <a:buClrTx/>
              <a:buFont typeface="Wingdings" charset="2"/>
              <a:buChar char="Ø"/>
            </a:pPr>
            <a:r>
              <a:rPr lang="en-US" altLang="en-US" dirty="0">
                <a:solidFill>
                  <a:schemeClr val="tx1"/>
                </a:solidFill>
                <a:latin typeface="Arial" charset="0"/>
                <a:ea typeface="MyriadPro" charset="0"/>
              </a:rPr>
              <a:t>If it is difficult to establish proof in history, does that mean that all versions are equally acceptable? </a:t>
            </a:r>
            <a:endParaRPr lang="en-US" altLang="en-US" dirty="0">
              <a:solidFill>
                <a:schemeClr val="tx1"/>
              </a:solidFill>
              <a:latin typeface="Arial" charset="0"/>
            </a:endParaRPr>
          </a:p>
          <a:p>
            <a:endParaRPr lang="en-US" dirty="0"/>
          </a:p>
        </p:txBody>
      </p:sp>
    </p:spTree>
    <p:extLst>
      <p:ext uri="{BB962C8B-B14F-4D97-AF65-F5344CB8AC3E}">
        <p14:creationId xmlns:p14="http://schemas.microsoft.com/office/powerpoint/2010/main" val="100119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110" y="551737"/>
            <a:ext cx="9179199" cy="598637"/>
          </a:xfrm>
        </p:spPr>
        <p:txBody>
          <a:bodyPr>
            <a:normAutofit fontScale="90000"/>
          </a:bodyPr>
          <a:lstStyle/>
          <a:p>
            <a:r>
              <a:rPr lang="en-US" dirty="0" smtClean="0"/>
              <a:t>Example 4 </a:t>
            </a:r>
            <a:r>
              <a:rPr lang="en-US" smtClean="0"/>
              <a:t>- reflection</a:t>
            </a:r>
            <a:endParaRPr lang="en-US"/>
          </a:p>
        </p:txBody>
      </p:sp>
      <p:sp>
        <p:nvSpPr>
          <p:cNvPr id="3" name="Content Placeholder 2"/>
          <p:cNvSpPr>
            <a:spLocks noGrp="1"/>
          </p:cNvSpPr>
          <p:nvPr>
            <p:ph idx="1"/>
          </p:nvPr>
        </p:nvSpPr>
        <p:spPr>
          <a:xfrm>
            <a:off x="1283109" y="1533832"/>
            <a:ext cx="9179199" cy="4689987"/>
          </a:xfrm>
        </p:spPr>
        <p:txBody>
          <a:bodyPr>
            <a:normAutofit fontScale="92500" lnSpcReduction="20000"/>
          </a:bodyPr>
          <a:lstStyle/>
          <a:p>
            <a:r>
              <a:rPr lang="en-US" b="1" dirty="0"/>
              <a:t>Reflection </a:t>
            </a:r>
            <a:endParaRPr lang="en-US" dirty="0"/>
          </a:p>
          <a:p>
            <a:r>
              <a:rPr lang="en-US" dirty="0"/>
              <a:t>Working on my investigation showed me that even when researching recent history, a historian could find many limitations. For example interviewing witnesses seems like a great source of information and opinion and is a real advantage when researching recent history as opposed to less recent history where no witnesses are alive anymore. A problem that I came across though is that it is very hard to prove the reliability of such witnesses or in my case there was actually no person that I would have said to be possibly reliable. This is because the Green Party of Germany is still existing and there are basically just people to interview that are either still taking part in political decision making within the party (those do not want to or rather can not really say anything about their party that would make the party stand in a light the party does not want to stand in) or those who left the party because they were and still are not happy with what path the decision making of the party is taking (those like to </a:t>
            </a:r>
            <a:r>
              <a:rPr lang="en-US" dirty="0" err="1"/>
              <a:t>criticise</a:t>
            </a:r>
            <a:r>
              <a:rPr lang="en-US" dirty="0"/>
              <a:t> the party). Doing this investigation has underlined to me how difficult research in history is in general, as differing from other areas of knowledge there is no exact truth. The historian has to strive and try and find what comes closest to what actually happened, but even a single event, even at the time it happened is perceived by different people in very different ways. Maybe in this way the real task of a historian is rather to collect as many perspectives on an issue as possible to so offer every individual to judge himself or herself. Doing my investigation I noticed that this task is much easier to fulfil when researching recent history in a democracy where archives are accessible and one can at least be relatively sure that history in books is not ideologically modified by the ideals of an authoritarian state. </a:t>
            </a:r>
            <a:endParaRPr lang="en-US" dirty="0"/>
          </a:p>
          <a:p>
            <a:endParaRPr lang="en-US" dirty="0"/>
          </a:p>
        </p:txBody>
      </p:sp>
    </p:spTree>
    <p:extLst>
      <p:ext uri="{BB962C8B-B14F-4D97-AF65-F5344CB8AC3E}">
        <p14:creationId xmlns:p14="http://schemas.microsoft.com/office/powerpoint/2010/main" val="1325021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665" y="964692"/>
            <a:ext cx="10323870" cy="672379"/>
          </a:xfrm>
        </p:spPr>
        <p:txBody>
          <a:bodyPr>
            <a:normAutofit fontScale="90000"/>
          </a:bodyPr>
          <a:lstStyle/>
          <a:p>
            <a:r>
              <a:rPr lang="en-US" dirty="0" smtClean="0"/>
              <a:t>Example </a:t>
            </a:r>
            <a:r>
              <a:rPr lang="en-US" smtClean="0"/>
              <a:t>4 – moderator feedback</a:t>
            </a:r>
            <a:endParaRPr lang="en-US"/>
          </a:p>
        </p:txBody>
      </p:sp>
      <p:sp>
        <p:nvSpPr>
          <p:cNvPr id="3" name="Content Placeholder 2"/>
          <p:cNvSpPr>
            <a:spLocks noGrp="1"/>
          </p:cNvSpPr>
          <p:nvPr>
            <p:ph idx="1"/>
          </p:nvPr>
        </p:nvSpPr>
        <p:spPr>
          <a:xfrm>
            <a:off x="781665" y="2123768"/>
            <a:ext cx="10205883" cy="3731342"/>
          </a:xfrm>
        </p:spPr>
        <p:txBody>
          <a:bodyPr/>
          <a:lstStyle/>
          <a:p>
            <a:r>
              <a:rPr lang="en-US" b="1" dirty="0"/>
              <a:t>Criterion C: 4 marks </a:t>
            </a:r>
            <a:endParaRPr lang="en-US" dirty="0"/>
          </a:p>
          <a:p>
            <a:r>
              <a:rPr lang="en-US" dirty="0"/>
              <a:t>This was clearly focused on the challenges and limitations facing a historian researching the origins of the Green Party in West Germany. The connection between the reflection and the research question is clear and explicit. The comments on researching in a democracy rather than an authoritarian state were interesting but perhaps not related to research in West Germany, rather than East Germany. </a:t>
            </a:r>
            <a:endParaRPr lang="en-US" dirty="0"/>
          </a:p>
          <a:p>
            <a:endParaRPr lang="en-US" dirty="0"/>
          </a:p>
        </p:txBody>
      </p:sp>
    </p:spTree>
    <p:extLst>
      <p:ext uri="{BB962C8B-B14F-4D97-AF65-F5344CB8AC3E}">
        <p14:creationId xmlns:p14="http://schemas.microsoft.com/office/powerpoint/2010/main" val="16917089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769" y="463247"/>
            <a:ext cx="11570677" cy="657631"/>
          </a:xfrm>
        </p:spPr>
        <p:txBody>
          <a:bodyPr>
            <a:normAutofit fontScale="90000"/>
          </a:bodyPr>
          <a:lstStyle/>
          <a:p>
            <a:r>
              <a:rPr lang="en-US" dirty="0" smtClean="0"/>
              <a:t>Example 5 </a:t>
            </a:r>
            <a:r>
              <a:rPr lang="en-US" smtClean="0"/>
              <a:t>- reflection</a:t>
            </a:r>
            <a:endParaRPr lang="en-US"/>
          </a:p>
        </p:txBody>
      </p:sp>
      <p:sp>
        <p:nvSpPr>
          <p:cNvPr id="3" name="Content Placeholder 2"/>
          <p:cNvSpPr>
            <a:spLocks noGrp="1"/>
          </p:cNvSpPr>
          <p:nvPr>
            <p:ph idx="1"/>
          </p:nvPr>
        </p:nvSpPr>
        <p:spPr>
          <a:xfrm>
            <a:off x="263769" y="1489587"/>
            <a:ext cx="11570677" cy="4946382"/>
          </a:xfrm>
        </p:spPr>
        <p:txBody>
          <a:bodyPr>
            <a:normAutofit fontScale="92500" lnSpcReduction="20000"/>
          </a:bodyPr>
          <a:lstStyle/>
          <a:p>
            <a:r>
              <a:rPr lang="en-US" b="1" dirty="0"/>
              <a:t>Section 3: Reflection </a:t>
            </a:r>
            <a:endParaRPr lang="en-US" dirty="0"/>
          </a:p>
          <a:p>
            <a:r>
              <a:rPr lang="en-US" dirty="0"/>
              <a:t>During this research on Botha, the way of acquiring information has been one of the aspects that has limited the study. Amongst the ways used to investigate the topic are books written by historians and professors, interviews with Botha’s advisors, and newspaper articles. Surely some become more reliable than others and it has been by reading many different perspectives that it has become clearer how accurate each source is on Botha’s role in the end of Apartheid. </a:t>
            </a:r>
            <a:endParaRPr lang="en-US" dirty="0"/>
          </a:p>
          <a:p>
            <a:r>
              <a:rPr lang="en-US" dirty="0"/>
              <a:t>This study has highlighted the limitations some of the ways of acquiring information pose. First of all, considering books written by historians it is very important to keep in mind who writes the book and when it was written. Not only can the information be bias because of the personal views of the person who wrote it, but the date can also have an influence as more accurate information on the topic might appear after the book was published. For example, a book written during apartheid does not give the reader the immediate effects of the end of Apartheid. Moreover, most books looked at do not only focus on Botha so the amount of information provided might not be enough to provide a solid argument about his role in the end of Apartheid. Similarly other sources, such as newspaper articles, have also proved to be somewhat unreliable. When reading newspapers articles it must be taken into account that journalists write their first impressions, mainly trying to please the readers. By deforming the information in a way that fits their objectives, the information on the research topic can be manipulated and changed providing the audience with a completely different view of the original facts. </a:t>
            </a:r>
            <a:endParaRPr lang="en-US" dirty="0"/>
          </a:p>
          <a:p>
            <a:r>
              <a:rPr lang="en-US" dirty="0"/>
              <a:t>Nevertheless, information obtained from first point of views tend to be particularly valuable. Many provide very trustworthy points that broader sources cannot provide. Primary sources may look into the topic to a greater extent and into the smallest details. This way of acquiring information becomes extremely helpful when, after having read different perspectives on the topic, the historian still does not know which argument to rely more on. In conclusion, this study has allowed me to realize how a historian has to categorize information and facts in order to reach solid arguments. After research, a historian has to choose to what extent the information he or she has obtained is reliable and how can it be helpful towards his or her study. </a:t>
            </a:r>
            <a:endParaRPr lang="en-US" dirty="0"/>
          </a:p>
        </p:txBody>
      </p:sp>
    </p:spTree>
    <p:extLst>
      <p:ext uri="{BB962C8B-B14F-4D97-AF65-F5344CB8AC3E}">
        <p14:creationId xmlns:p14="http://schemas.microsoft.com/office/powerpoint/2010/main" val="497521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3292" y="401984"/>
            <a:ext cx="9292649" cy="547585"/>
          </a:xfrm>
        </p:spPr>
        <p:txBody>
          <a:bodyPr>
            <a:normAutofit fontScale="90000"/>
          </a:bodyPr>
          <a:lstStyle/>
          <a:p>
            <a:r>
              <a:rPr lang="en-US" dirty="0" smtClean="0"/>
              <a:t>Example </a:t>
            </a:r>
            <a:r>
              <a:rPr lang="en-US" smtClean="0"/>
              <a:t>5 – moderators Feedback</a:t>
            </a:r>
            <a:endParaRPr lang="en-US"/>
          </a:p>
        </p:txBody>
      </p:sp>
      <p:sp>
        <p:nvSpPr>
          <p:cNvPr id="3" name="Content Placeholder 2"/>
          <p:cNvSpPr>
            <a:spLocks noGrp="1"/>
          </p:cNvSpPr>
          <p:nvPr>
            <p:ph idx="1"/>
          </p:nvPr>
        </p:nvSpPr>
        <p:spPr>
          <a:xfrm>
            <a:off x="1723291" y="1301262"/>
            <a:ext cx="9292650" cy="5169876"/>
          </a:xfrm>
        </p:spPr>
        <p:txBody>
          <a:bodyPr/>
          <a:lstStyle/>
          <a:p>
            <a:r>
              <a:rPr lang="en-US" b="1" dirty="0"/>
              <a:t>Criterion C: 2 marks </a:t>
            </a:r>
            <a:endParaRPr lang="en-US" dirty="0"/>
          </a:p>
          <a:p>
            <a:r>
              <a:rPr lang="en-US" dirty="0"/>
              <a:t>There is some reflection on the methods used by the historian. The student analyses the problems in assessing bias and value in a variety of sources, albeit simplistically. There is some very basic discussion of the challenges facing historians, although this is very weak and could have been developed far more effectively. The student does make a connection between the reflection and the rest of the investigation in places. </a:t>
            </a:r>
            <a:endParaRPr lang="en-US" dirty="0"/>
          </a:p>
          <a:p>
            <a:endParaRPr lang="en-US" dirty="0"/>
          </a:p>
        </p:txBody>
      </p:sp>
    </p:spTree>
    <p:extLst>
      <p:ext uri="{BB962C8B-B14F-4D97-AF65-F5344CB8AC3E}">
        <p14:creationId xmlns:p14="http://schemas.microsoft.com/office/powerpoint/2010/main" val="106401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182" y="474021"/>
            <a:ext cx="4486656" cy="1141497"/>
          </a:xfrm>
        </p:spPr>
        <p:txBody>
          <a:bodyPr/>
          <a:lstStyle/>
          <a:p>
            <a:pPr algn="ctr"/>
            <a:r>
              <a:rPr lang="en-GB" dirty="0" smtClean="0"/>
              <a:t>What makes a good question?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Focus on events more than 10 years old</a:t>
            </a:r>
          </a:p>
          <a:p>
            <a:r>
              <a:rPr lang="en-GB" dirty="0" smtClean="0"/>
              <a:t>Actually answers a question</a:t>
            </a:r>
          </a:p>
          <a:p>
            <a:r>
              <a:rPr lang="en-GB" dirty="0" smtClean="0"/>
              <a:t>Be focused</a:t>
            </a:r>
          </a:p>
          <a:p>
            <a:r>
              <a:rPr lang="en-GB" dirty="0" smtClean="0"/>
              <a:t>Provide access to  a wide range of sources</a:t>
            </a:r>
          </a:p>
          <a:p>
            <a:r>
              <a:rPr lang="en-GB" dirty="0" smtClean="0"/>
              <a:t>Is not linked with your EE or any other IA</a:t>
            </a:r>
          </a:p>
          <a:p>
            <a:r>
              <a:rPr lang="en-GB" dirty="0" smtClean="0"/>
              <a:t>May be something that we have studied in class together</a:t>
            </a:r>
          </a:p>
          <a:p>
            <a:endParaRPr lang="en-GB" dirty="0"/>
          </a:p>
          <a:p>
            <a:pPr marL="114300" indent="0">
              <a:buNone/>
            </a:pPr>
            <a:r>
              <a:rPr lang="en-GB" dirty="0" smtClean="0"/>
              <a:t>Recommended question types:</a:t>
            </a:r>
          </a:p>
          <a:p>
            <a:pPr marL="114300" indent="0">
              <a:buNone/>
            </a:pPr>
            <a:endParaRPr lang="en-GB" dirty="0"/>
          </a:p>
          <a:p>
            <a:pPr>
              <a:buFontTx/>
              <a:buChar char="-"/>
            </a:pPr>
            <a:r>
              <a:rPr lang="en-GB" i="1" dirty="0" smtClean="0"/>
              <a:t>To what extent . . . ?</a:t>
            </a:r>
          </a:p>
          <a:p>
            <a:pPr>
              <a:buFontTx/>
              <a:buChar char="-"/>
            </a:pPr>
            <a:r>
              <a:rPr lang="en-GB" i="1" dirty="0" smtClean="0"/>
              <a:t>How successful . . . ?</a:t>
            </a:r>
          </a:p>
          <a:p>
            <a:pPr>
              <a:buFontTx/>
              <a:buChar char="-"/>
            </a:pPr>
            <a:r>
              <a:rPr lang="en-GB" i="1" dirty="0" smtClean="0"/>
              <a:t>In what ways and for what reasons . . . ?</a:t>
            </a:r>
          </a:p>
          <a:p>
            <a:pPr>
              <a:buFontTx/>
              <a:buChar char="-"/>
            </a:pPr>
            <a:r>
              <a:rPr lang="en-GB" i="1" dirty="0" smtClean="0"/>
              <a:t>How valid is it to claim . . . ?</a:t>
            </a:r>
          </a:p>
          <a:p>
            <a:pPr>
              <a:buFontTx/>
              <a:buChar char="-"/>
            </a:pPr>
            <a:r>
              <a:rPr lang="en-GB" i="1" dirty="0" smtClean="0"/>
              <a:t>With what justification . . . ?</a:t>
            </a:r>
            <a:endParaRPr lang="en-GB" dirty="0" smtClean="0"/>
          </a:p>
        </p:txBody>
      </p:sp>
      <p:sp>
        <p:nvSpPr>
          <p:cNvPr id="4" name="Text Placeholder 3"/>
          <p:cNvSpPr>
            <a:spLocks noGrp="1"/>
          </p:cNvSpPr>
          <p:nvPr>
            <p:ph type="body" sz="half" idx="2"/>
          </p:nvPr>
        </p:nvSpPr>
        <p:spPr>
          <a:xfrm>
            <a:off x="379821" y="2005780"/>
            <a:ext cx="5589638" cy="4380271"/>
          </a:xfrm>
        </p:spPr>
        <p:txBody>
          <a:bodyPr>
            <a:normAutofit fontScale="92500"/>
          </a:bodyPr>
          <a:lstStyle/>
          <a:p>
            <a:r>
              <a:rPr lang="en-US" altLang="en-US" sz="2800" b="1" dirty="0">
                <a:solidFill>
                  <a:schemeClr val="bg1"/>
                </a:solidFill>
                <a:latin typeface="Arial" charset="0"/>
                <a:ea typeface="MyriadPro" charset="0"/>
              </a:rPr>
              <a:t>A crucial element of this section of the internal assessment task is formulating an appropriate question to investigate. The six key concepts for the history course (causation, consequence, continuity, change, significance and perspectives) can be a very useful starting point in helping students to formulate a question. </a:t>
            </a:r>
            <a:endParaRPr lang="en-US" altLang="en-US" sz="2800" b="1" dirty="0">
              <a:solidFill>
                <a:schemeClr val="bg1"/>
              </a:solidFill>
              <a:latin typeface="Arial" charset="0"/>
            </a:endParaRPr>
          </a:p>
          <a:p>
            <a:endParaRPr lang="en-US" dirty="0"/>
          </a:p>
        </p:txBody>
      </p:sp>
    </p:spTree>
    <p:extLst>
      <p:ext uri="{BB962C8B-B14F-4D97-AF65-F5344CB8AC3E}">
        <p14:creationId xmlns:p14="http://schemas.microsoft.com/office/powerpoint/2010/main" val="1235539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625" y="551737"/>
            <a:ext cx="10447561" cy="716624"/>
          </a:xfrm>
        </p:spPr>
        <p:txBody>
          <a:bodyPr>
            <a:normAutofit fontScale="90000"/>
          </a:bodyPr>
          <a:lstStyle/>
          <a:p>
            <a:r>
              <a:rPr lang="en-US" smtClean="0"/>
              <a:t>Additional Info</a:t>
            </a:r>
            <a:endParaRPr lang="en-US"/>
          </a:p>
        </p:txBody>
      </p:sp>
      <p:sp>
        <p:nvSpPr>
          <p:cNvPr id="3" name="Content Placeholder 2"/>
          <p:cNvSpPr>
            <a:spLocks noGrp="1"/>
          </p:cNvSpPr>
          <p:nvPr>
            <p:ph idx="1"/>
          </p:nvPr>
        </p:nvSpPr>
        <p:spPr>
          <a:xfrm>
            <a:off x="1135625" y="1740310"/>
            <a:ext cx="10447561" cy="4350774"/>
          </a:xfrm>
        </p:spPr>
        <p:txBody>
          <a:bodyPr>
            <a:normAutofit/>
          </a:bodyPr>
          <a:lstStyle/>
          <a:p>
            <a:pPr marL="0" lvl="0" indent="0" eaLnBrk="0" fontAlgn="base" hangingPunct="0">
              <a:spcBef>
                <a:spcPct val="0"/>
              </a:spcBef>
              <a:spcAft>
                <a:spcPct val="0"/>
              </a:spcAft>
              <a:buClrTx/>
              <a:buNone/>
            </a:pPr>
            <a:r>
              <a:rPr lang="en-US" altLang="en-US" dirty="0">
                <a:solidFill>
                  <a:schemeClr val="tx1"/>
                </a:solidFill>
                <a:latin typeface="Arial" charset="0"/>
              </a:rPr>
              <a:t>Bibliography</a:t>
            </a:r>
            <a:br>
              <a:rPr lang="en-US" altLang="en-US" dirty="0">
                <a:solidFill>
                  <a:schemeClr val="tx1"/>
                </a:solidFill>
                <a:latin typeface="Arial" charset="0"/>
              </a:rPr>
            </a:br>
            <a:endParaRPr lang="en-US" altLang="en-US" dirty="0" smtClean="0">
              <a:solidFill>
                <a:schemeClr val="tx1"/>
              </a:solidFill>
              <a:latin typeface="Arial" charset="0"/>
            </a:endParaRPr>
          </a:p>
          <a:p>
            <a:pPr marL="0" lvl="0" indent="0" eaLnBrk="0" fontAlgn="base" hangingPunct="0">
              <a:spcBef>
                <a:spcPct val="0"/>
              </a:spcBef>
              <a:spcAft>
                <a:spcPct val="0"/>
              </a:spcAft>
              <a:buClrTx/>
              <a:buNone/>
            </a:pPr>
            <a:r>
              <a:rPr lang="en-US" altLang="en-US" dirty="0" smtClean="0">
                <a:solidFill>
                  <a:schemeClr val="tx1"/>
                </a:solidFill>
                <a:latin typeface="Arial" charset="0"/>
              </a:rPr>
              <a:t>A </a:t>
            </a:r>
            <a:r>
              <a:rPr lang="en-US" altLang="en-US" dirty="0">
                <a:solidFill>
                  <a:schemeClr val="tx1"/>
                </a:solidFill>
                <a:latin typeface="Arial" charset="0"/>
              </a:rPr>
              <a:t>bibliography and clear referencing of all sources must be included with every investigation, but these are not included in the overall word count. </a:t>
            </a:r>
          </a:p>
          <a:p>
            <a:pPr marL="0" lvl="0" indent="0" eaLnBrk="0" fontAlgn="base" hangingPunct="0">
              <a:spcBef>
                <a:spcPct val="0"/>
              </a:spcBef>
              <a:spcAft>
                <a:spcPct val="0"/>
              </a:spcAft>
              <a:buClrTx/>
              <a:buNone/>
            </a:pPr>
            <a:endParaRPr lang="en-US" altLang="en-US" dirty="0" smtClean="0">
              <a:solidFill>
                <a:schemeClr val="tx1"/>
              </a:solidFill>
              <a:latin typeface="Arial" charset="0"/>
            </a:endParaRPr>
          </a:p>
          <a:p>
            <a:pPr marL="0" lvl="0" indent="0" eaLnBrk="0" fontAlgn="base" hangingPunct="0">
              <a:spcBef>
                <a:spcPct val="0"/>
              </a:spcBef>
              <a:spcAft>
                <a:spcPct val="0"/>
              </a:spcAft>
              <a:buClrTx/>
              <a:buNone/>
            </a:pPr>
            <a:r>
              <a:rPr lang="en-US" altLang="en-US" dirty="0" smtClean="0">
                <a:solidFill>
                  <a:schemeClr val="tx1"/>
                </a:solidFill>
                <a:latin typeface="Arial" charset="0"/>
              </a:rPr>
              <a:t>Word </a:t>
            </a:r>
            <a:r>
              <a:rPr lang="en-US" altLang="en-US" dirty="0">
                <a:solidFill>
                  <a:schemeClr val="tx1"/>
                </a:solidFill>
                <a:latin typeface="Arial" charset="0"/>
              </a:rPr>
              <a:t>limit </a:t>
            </a:r>
          </a:p>
          <a:p>
            <a:pPr marL="0" lvl="0" indent="0" eaLnBrk="0" fontAlgn="base" hangingPunct="0">
              <a:spcBef>
                <a:spcPct val="0"/>
              </a:spcBef>
              <a:spcAft>
                <a:spcPct val="0"/>
              </a:spcAft>
              <a:buClrTx/>
              <a:buNone/>
            </a:pPr>
            <a:endParaRPr lang="en-US" altLang="en-US" dirty="0" smtClean="0">
              <a:solidFill>
                <a:schemeClr val="tx1"/>
              </a:solidFill>
              <a:latin typeface="Arial" charset="0"/>
            </a:endParaRPr>
          </a:p>
          <a:p>
            <a:pPr marL="0" lvl="0" indent="0" eaLnBrk="0" fontAlgn="base" hangingPunct="0">
              <a:spcBef>
                <a:spcPct val="0"/>
              </a:spcBef>
              <a:spcAft>
                <a:spcPct val="0"/>
              </a:spcAft>
              <a:buClrTx/>
              <a:buNone/>
            </a:pPr>
            <a:r>
              <a:rPr lang="en-US" altLang="en-US" dirty="0" smtClean="0">
                <a:solidFill>
                  <a:schemeClr val="tx1"/>
                </a:solidFill>
                <a:latin typeface="Arial" charset="0"/>
              </a:rPr>
              <a:t>The </a:t>
            </a:r>
            <a:r>
              <a:rPr lang="en-US" altLang="en-US" dirty="0">
                <a:solidFill>
                  <a:schemeClr val="tx1"/>
                </a:solidFill>
                <a:latin typeface="Arial" charset="0"/>
              </a:rPr>
              <a:t>word limit for the historical investigation is 2,200 words. A bibliography and clear referencing of all sources must be included in the investigation, but are not included in the overall word count. </a:t>
            </a:r>
          </a:p>
          <a:p>
            <a:pPr marL="0" lvl="0" indent="0" eaLnBrk="0" fontAlgn="base" hangingPunct="0">
              <a:spcBef>
                <a:spcPct val="0"/>
              </a:spcBef>
              <a:spcAft>
                <a:spcPct val="0"/>
              </a:spcAft>
              <a:buClrTx/>
              <a:buNone/>
            </a:pPr>
            <a:r>
              <a:rPr lang="en-US" altLang="en-US" dirty="0">
                <a:solidFill>
                  <a:schemeClr val="tx1"/>
                </a:solidFill>
                <a:latin typeface="Arial" charset="0"/>
              </a:rPr>
              <a:t>Below are suggested word allocations for each section of the historical investigation. Please note that these word allocations are suggestions only. </a:t>
            </a:r>
          </a:p>
          <a:p>
            <a:pPr marL="0" lvl="0" indent="0" eaLnBrk="0" fontAlgn="base" hangingPunct="0">
              <a:spcBef>
                <a:spcPct val="0"/>
              </a:spcBef>
              <a:spcAft>
                <a:spcPct val="0"/>
              </a:spcAft>
              <a:buClrTx/>
              <a:buNone/>
            </a:pPr>
            <a:r>
              <a:rPr lang="en-US" altLang="en-US" dirty="0">
                <a:solidFill>
                  <a:schemeClr val="tx1"/>
                </a:solidFill>
                <a:latin typeface="Arial" charset="0"/>
              </a:rPr>
              <a:t>Further guidance </a:t>
            </a:r>
          </a:p>
          <a:p>
            <a:endParaRPr lang="en-US" dirty="0"/>
          </a:p>
        </p:txBody>
      </p:sp>
    </p:spTree>
    <p:extLst>
      <p:ext uri="{BB962C8B-B14F-4D97-AF65-F5344CB8AC3E}">
        <p14:creationId xmlns:p14="http://schemas.microsoft.com/office/powerpoint/2010/main" val="18216307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111574"/>
              </p:ext>
            </p:extLst>
          </p:nvPr>
        </p:nvGraphicFramePr>
        <p:xfrm>
          <a:off x="545690" y="383458"/>
          <a:ext cx="11444748" cy="6179572"/>
        </p:xfrm>
        <a:graphic>
          <a:graphicData uri="http://schemas.openxmlformats.org/drawingml/2006/table">
            <a:tbl>
              <a:tblPr/>
              <a:tblGrid>
                <a:gridCol w="2861187"/>
                <a:gridCol w="2861187"/>
                <a:gridCol w="2861187"/>
                <a:gridCol w="2861187"/>
              </a:tblGrid>
              <a:tr h="852355">
                <a:tc>
                  <a:txBody>
                    <a:bodyPr/>
                    <a:lstStyle/>
                    <a:p>
                      <a:r>
                        <a:rPr lang="en-US" sz="1600" b="0" dirty="0">
                          <a:solidFill>
                            <a:srgbClr val="7F7F7F"/>
                          </a:solidFill>
                          <a:effectLst/>
                          <a:latin typeface="MyriadPro" charset="0"/>
                        </a:rPr>
                        <a:t>Section </a:t>
                      </a:r>
                      <a:endParaRPr lang="en-US" sz="1600" b="0" dirty="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solidFill>
                      <a:srgbClr val="E5E5E5"/>
                    </a:solidFill>
                  </a:tcPr>
                </a:tc>
                <a:tc>
                  <a:txBody>
                    <a:bodyPr/>
                    <a:lstStyle/>
                    <a:p>
                      <a:r>
                        <a:rPr lang="en-US" sz="1600" b="0" dirty="0">
                          <a:solidFill>
                            <a:srgbClr val="7F7F7F"/>
                          </a:solidFill>
                          <a:effectLst/>
                          <a:latin typeface="MyriadPro" charset="0"/>
                        </a:rPr>
                        <a:t>Suggested word allocation </a:t>
                      </a:r>
                      <a:endParaRPr lang="en-US" sz="1600" b="0" dirty="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solidFill>
                      <a:srgbClr val="E5E5E5"/>
                    </a:solidFill>
                  </a:tcPr>
                </a:tc>
                <a:tc>
                  <a:txBody>
                    <a:bodyPr/>
                    <a:lstStyle/>
                    <a:p>
                      <a:r>
                        <a:rPr lang="en-US" sz="1600" b="0" dirty="0">
                          <a:solidFill>
                            <a:srgbClr val="7F7F7F"/>
                          </a:solidFill>
                          <a:effectLst/>
                          <a:latin typeface="MyriadPro" charset="0"/>
                        </a:rPr>
                        <a:t>Associated assessment criteria </a:t>
                      </a:r>
                      <a:endParaRPr lang="en-US" sz="1600" b="0" dirty="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solidFill>
                      <a:srgbClr val="E5E5E5"/>
                    </a:solidFill>
                  </a:tcPr>
                </a:tc>
                <a:tc>
                  <a:txBody>
                    <a:bodyPr/>
                    <a:lstStyle/>
                    <a:p>
                      <a:r>
                        <a:rPr lang="en-US" sz="1600" b="0">
                          <a:solidFill>
                            <a:srgbClr val="7F7F7F"/>
                          </a:solidFill>
                          <a:effectLst/>
                          <a:latin typeface="MyriadPro" charset="0"/>
                        </a:rPr>
                        <a:t>Marks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solidFill>
                      <a:srgbClr val="E5E5E5"/>
                    </a:solidFill>
                  </a:tcPr>
                </a:tc>
              </a:tr>
              <a:tr h="1385076">
                <a:tc>
                  <a:txBody>
                    <a:bodyPr/>
                    <a:lstStyle/>
                    <a:p>
                      <a:r>
                        <a:rPr lang="en-US" sz="1600" b="0">
                          <a:effectLst/>
                          <a:latin typeface="MyriadPro" charset="0"/>
                        </a:rPr>
                        <a:t>1. Identification and evaluation of sources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is-IS" sz="1600" b="0">
                          <a:effectLst/>
                          <a:latin typeface="MyriadPro" charset="0"/>
                        </a:rPr>
                        <a:t>500 </a:t>
                      </a:r>
                      <a:endParaRPr lang="is-I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600" b="0" dirty="0">
                          <a:effectLst/>
                          <a:latin typeface="MyriadPro" charset="0"/>
                        </a:rPr>
                        <a:t>A. Identification and evaluation of sources </a:t>
                      </a:r>
                      <a:endParaRPr lang="en-US" sz="1600" b="0" dirty="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da-DK" sz="1600" b="0" dirty="0">
                          <a:effectLst/>
                          <a:latin typeface="MyriadPro" charset="0"/>
                        </a:rPr>
                        <a:t>6 marks </a:t>
                      </a:r>
                      <a:endParaRPr lang="da-DK" sz="1600" b="0" dirty="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852355">
                <a:tc>
                  <a:txBody>
                    <a:bodyPr/>
                    <a:lstStyle/>
                    <a:p>
                      <a:r>
                        <a:rPr lang="en-US" sz="1600" b="0">
                          <a:effectLst/>
                          <a:latin typeface="MyriadPro" charset="0"/>
                        </a:rPr>
                        <a:t>2. Investigation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it-IT" sz="1600" b="0">
                          <a:effectLst/>
                          <a:latin typeface="MyriadPro" charset="0"/>
                        </a:rPr>
                        <a:t>1,300 </a:t>
                      </a:r>
                      <a:endParaRPr lang="it-IT"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600" b="0">
                          <a:effectLst/>
                          <a:latin typeface="MyriadPro" charset="0"/>
                        </a:rPr>
                        <a:t>B. Investigation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da-DK" sz="1600" b="0" dirty="0">
                          <a:effectLst/>
                          <a:latin typeface="MyriadPro" charset="0"/>
                        </a:rPr>
                        <a:t>15 marks </a:t>
                      </a:r>
                      <a:endParaRPr lang="da-DK" sz="1600" b="0" dirty="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852355">
                <a:tc>
                  <a:txBody>
                    <a:bodyPr/>
                    <a:lstStyle/>
                    <a:p>
                      <a:r>
                        <a:rPr lang="en-US" sz="1600" b="0">
                          <a:effectLst/>
                          <a:latin typeface="MyriadPro" charset="0"/>
                        </a:rPr>
                        <a:t>3. Reflection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is-IS" sz="1600" b="0">
                          <a:effectLst/>
                          <a:latin typeface="MyriadPro" charset="0"/>
                        </a:rPr>
                        <a:t>400 </a:t>
                      </a:r>
                      <a:endParaRPr lang="is-I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600" b="0">
                          <a:effectLst/>
                          <a:latin typeface="MyriadPro" charset="0"/>
                        </a:rPr>
                        <a:t>C. Reflection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da-DK" sz="1600" b="0" dirty="0">
                          <a:effectLst/>
                          <a:latin typeface="MyriadPro" charset="0"/>
                        </a:rPr>
                        <a:t>4 marks </a:t>
                      </a:r>
                      <a:endParaRPr lang="da-DK" sz="1600" b="0" dirty="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852355">
                <a:tc>
                  <a:txBody>
                    <a:bodyPr/>
                    <a:lstStyle/>
                    <a:p>
                      <a:r>
                        <a:rPr lang="en-US" sz="1600" b="0">
                          <a:effectLst/>
                          <a:latin typeface="MyriadPro" charset="0"/>
                        </a:rPr>
                        <a:t>Bibliography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600" b="0">
                          <a:effectLst/>
                          <a:latin typeface="MyriadPro" charset="0"/>
                        </a:rPr>
                        <a:t>Not applicable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600" b="0">
                          <a:effectLst/>
                          <a:latin typeface="MyriadPro" charset="0"/>
                        </a:rPr>
                        <a:t>Not applicable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600" b="0" dirty="0">
                          <a:effectLst/>
                          <a:latin typeface="MyriadPro" charset="0"/>
                        </a:rPr>
                        <a:t>Not applicable </a:t>
                      </a:r>
                      <a:endParaRPr lang="en-US" sz="1600" b="0" dirty="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1385076">
                <a:tc>
                  <a:txBody>
                    <a:bodyPr/>
                    <a:lstStyle/>
                    <a:p>
                      <a:r>
                        <a:rPr lang="en-US" sz="1600" b="0">
                          <a:effectLst/>
                          <a:latin typeface="MyriadPro" charset="0"/>
                        </a:rPr>
                        <a:t>Total (maximum word limit)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600" b="0">
                          <a:effectLst/>
                          <a:latin typeface="MyriadPro" charset="0"/>
                        </a:rPr>
                        <a:t>2,200 words </a:t>
                      </a:r>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endParaRPr lang="en-US" sz="1600" b="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600" b="0" dirty="0">
                          <a:effectLst/>
                          <a:latin typeface="MyriadPro" charset="0"/>
                        </a:rPr>
                        <a:t>Total:</a:t>
                      </a:r>
                      <a:br>
                        <a:rPr lang="en-US" sz="1600" b="0" dirty="0">
                          <a:effectLst/>
                          <a:latin typeface="MyriadPro" charset="0"/>
                        </a:rPr>
                      </a:br>
                      <a:r>
                        <a:rPr lang="en-US" sz="1600" b="0" dirty="0">
                          <a:effectLst/>
                          <a:latin typeface="MyriadPro" charset="0"/>
                        </a:rPr>
                        <a:t>25 marks </a:t>
                      </a:r>
                      <a:endParaRPr lang="en-US" sz="1600" b="0" dirty="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32267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48558761"/>
              </p:ext>
            </p:extLst>
          </p:nvPr>
        </p:nvGraphicFramePr>
        <p:xfrm>
          <a:off x="844061" y="1398554"/>
          <a:ext cx="10568354" cy="4703306"/>
        </p:xfrm>
        <a:graphic>
          <a:graphicData uri="http://schemas.openxmlformats.org/drawingml/2006/table">
            <a:tbl>
              <a:tblPr/>
              <a:tblGrid>
                <a:gridCol w="1371601"/>
                <a:gridCol w="9196753"/>
              </a:tblGrid>
              <a:tr h="312242">
                <a:tc>
                  <a:txBody>
                    <a:bodyPr/>
                    <a:lstStyle/>
                    <a:p>
                      <a:r>
                        <a:rPr lang="en-US" sz="1400" b="1">
                          <a:solidFill>
                            <a:srgbClr val="7F7F7F"/>
                          </a:solidFill>
                          <a:effectLst/>
                          <a:latin typeface="MyriadPro" charset="0"/>
                        </a:rPr>
                        <a:t>Marks </a:t>
                      </a:r>
                      <a:endParaRPr lang="en-US" sz="1400">
                        <a:effectLst/>
                      </a:endParaRPr>
                    </a:p>
                  </a:txBody>
                  <a:tcPr marL="80921" marR="80921" marT="40461" marB="40461"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solidFill>
                      <a:srgbClr val="E5E5E5"/>
                    </a:solidFill>
                  </a:tcPr>
                </a:tc>
                <a:tc>
                  <a:txBody>
                    <a:bodyPr/>
                    <a:lstStyle/>
                    <a:p>
                      <a:r>
                        <a:rPr lang="en-US" sz="1400" b="1" dirty="0">
                          <a:solidFill>
                            <a:srgbClr val="7F7F7F"/>
                          </a:solidFill>
                          <a:effectLst/>
                          <a:latin typeface="MyriadPro" charset="0"/>
                        </a:rPr>
                        <a:t>Level descriptor </a:t>
                      </a:r>
                      <a:endParaRPr lang="en-US" sz="1400" dirty="0">
                        <a:effectLst/>
                      </a:endParaRPr>
                    </a:p>
                  </a:txBody>
                  <a:tcPr marL="80921" marR="80921" marT="40461" marB="40461"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solidFill>
                      <a:srgbClr val="E5E5E5"/>
                    </a:solidFill>
                  </a:tcPr>
                </a:tc>
              </a:tr>
              <a:tr h="508623">
                <a:tc>
                  <a:txBody>
                    <a:bodyPr/>
                    <a:lstStyle/>
                    <a:p>
                      <a:r>
                        <a:rPr lang="en-US" sz="1400">
                          <a:effectLst/>
                          <a:latin typeface="MyriadPro" charset="0"/>
                        </a:rPr>
                        <a:t>0 </a:t>
                      </a:r>
                      <a:endParaRPr lang="en-US" sz="1400">
                        <a:effectLst/>
                      </a:endParaRPr>
                    </a:p>
                  </a:txBody>
                  <a:tcPr marL="80921" marR="80921" marT="40461" marB="40461"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a:effectLst/>
                          <a:latin typeface="MyriadPro" charset="0"/>
                        </a:rPr>
                        <a:t>The work does not reach a standard described by the descriptors below. </a:t>
                      </a:r>
                      <a:endParaRPr lang="en-US" sz="1400">
                        <a:effectLst/>
                      </a:endParaRPr>
                    </a:p>
                  </a:txBody>
                  <a:tcPr marL="80921" marR="80921" marT="40461" marB="40461"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1097766">
                <a:tc>
                  <a:txBody>
                    <a:bodyPr/>
                    <a:lstStyle/>
                    <a:p>
                      <a:r>
                        <a:rPr lang="fi-FI" sz="1400">
                          <a:effectLst/>
                          <a:latin typeface="MyriadPro" charset="0"/>
                        </a:rPr>
                        <a:t>1–2 </a:t>
                      </a:r>
                      <a:endParaRPr lang="fi-FI" sz="1400">
                        <a:effectLst/>
                      </a:endParaRPr>
                    </a:p>
                  </a:txBody>
                  <a:tcPr marL="80921" marR="80921" marT="40461" marB="40461"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a:effectLst/>
                          <a:latin typeface="MyriadPro" charset="0"/>
                        </a:rPr>
                        <a:t>The question for investigation has been stated. The student has identified and selected appropriate sources, but there is little or no explanation of the relevance of the sources to the investigation.</a:t>
                      </a:r>
                      <a:br>
                        <a:rPr lang="en-US" sz="1400">
                          <a:effectLst/>
                          <a:latin typeface="MyriadPro" charset="0"/>
                        </a:rPr>
                      </a:br>
                      <a:r>
                        <a:rPr lang="en-US" sz="1400">
                          <a:effectLst/>
                          <a:latin typeface="MyriadPro" charset="0"/>
                        </a:rPr>
                        <a:t>The response describes, but does not analyse or evaluate, two of the sources. </a:t>
                      </a:r>
                      <a:endParaRPr lang="en-US" sz="1400">
                        <a:effectLst/>
                      </a:endParaRPr>
                    </a:p>
                  </a:txBody>
                  <a:tcPr marL="80921" marR="80921" marT="40461" marB="40461"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1097766">
                <a:tc>
                  <a:txBody>
                    <a:bodyPr/>
                    <a:lstStyle/>
                    <a:p>
                      <a:r>
                        <a:rPr lang="fi-FI" sz="1400">
                          <a:effectLst/>
                          <a:latin typeface="MyriadPro" charset="0"/>
                        </a:rPr>
                        <a:t>3–4 </a:t>
                      </a:r>
                      <a:endParaRPr lang="fi-FI" sz="1400">
                        <a:effectLst/>
                      </a:endParaRPr>
                    </a:p>
                  </a:txBody>
                  <a:tcPr marL="80921" marR="80921" marT="40461" marB="40461"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a:effectLst/>
                          <a:latin typeface="MyriadPro" charset="0"/>
                        </a:rPr>
                        <a:t>An appropriate question for investigation has been stated. The student has identified and selected appropriate sources, and there is some explanation of the relevance of the sources to the investigation.</a:t>
                      </a:r>
                      <a:br>
                        <a:rPr lang="en-US" sz="1400">
                          <a:effectLst/>
                          <a:latin typeface="MyriadPro" charset="0"/>
                        </a:rPr>
                      </a:br>
                      <a:r>
                        <a:rPr lang="en-US" sz="1400">
                          <a:effectLst/>
                          <a:latin typeface="MyriadPro" charset="0"/>
                        </a:rPr>
                        <a:t>There is some analysis and evaluation of two sources, but reference to their value and limitations is limited. </a:t>
                      </a:r>
                      <a:endParaRPr lang="en-US" sz="1400">
                        <a:effectLst/>
                      </a:endParaRPr>
                    </a:p>
                  </a:txBody>
                  <a:tcPr marL="80921" marR="80921" marT="40461" marB="40461"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1686909">
                <a:tc>
                  <a:txBody>
                    <a:bodyPr/>
                    <a:lstStyle/>
                    <a:p>
                      <a:r>
                        <a:rPr lang="fi-FI" sz="1400">
                          <a:effectLst/>
                          <a:latin typeface="MyriadPro" charset="0"/>
                        </a:rPr>
                        <a:t>5–6 </a:t>
                      </a:r>
                      <a:endParaRPr lang="fi-FI" sz="1400">
                        <a:effectLst/>
                      </a:endParaRPr>
                    </a:p>
                  </a:txBody>
                  <a:tcPr marL="80921" marR="80921" marT="40461" marB="40461"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dirty="0">
                          <a:effectLst/>
                          <a:latin typeface="MyriadPro" charset="0"/>
                        </a:rPr>
                        <a:t>An appropriate question for investigation has been clearly stated. The student has identified and selected appropriate and relevant sources, and there is a clear explanation of the relevance of the sources to the investigation. </a:t>
                      </a:r>
                      <a:endParaRPr lang="en-US" sz="1400" dirty="0">
                        <a:effectLst/>
                      </a:endParaRPr>
                    </a:p>
                    <a:p>
                      <a:r>
                        <a:rPr lang="en-US" sz="1400" dirty="0">
                          <a:effectLst/>
                          <a:latin typeface="MyriadPro" charset="0"/>
                        </a:rPr>
                        <a:t>There is a detailed analysis and evaluation of two sources with explicit discussion of the value and limitations of two of the sources for the investigation, with reference to the origins, purpose and content of the two sources. </a:t>
                      </a:r>
                      <a:endParaRPr lang="en-US" sz="1400" dirty="0">
                        <a:effectLst/>
                      </a:endParaRPr>
                    </a:p>
                  </a:txBody>
                  <a:tcPr marL="80921" marR="80921" marT="40461" marB="40461"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109907" y="198225"/>
            <a:ext cx="799892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chemeClr val="tx1"/>
                </a:solidFill>
                <a:effectLst/>
                <a:latin typeface="Arial" charset="0"/>
              </a:rPr>
              <a:t>Internal assessment criteria (SL and HL)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rPr>
              <a:t>Criterion A: Identification and evaluation of sources (6 marks)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605076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94717777"/>
              </p:ext>
            </p:extLst>
          </p:nvPr>
        </p:nvGraphicFramePr>
        <p:xfrm>
          <a:off x="334108" y="541086"/>
          <a:ext cx="11465169" cy="6138536"/>
        </p:xfrm>
        <a:graphic>
          <a:graphicData uri="http://schemas.openxmlformats.org/drawingml/2006/table">
            <a:tbl>
              <a:tblPr/>
              <a:tblGrid>
                <a:gridCol w="826477"/>
                <a:gridCol w="10638692"/>
              </a:tblGrid>
              <a:tr h="279583">
                <a:tc>
                  <a:txBody>
                    <a:bodyPr/>
                    <a:lstStyle/>
                    <a:p>
                      <a:r>
                        <a:rPr lang="en-US" sz="1400" b="1">
                          <a:solidFill>
                            <a:srgbClr val="7F7F7F"/>
                          </a:solidFill>
                          <a:effectLst/>
                          <a:latin typeface="MyriadPro" charset="0"/>
                        </a:rPr>
                        <a:t>Marks </a:t>
                      </a:r>
                      <a:endParaRPr lang="en-US"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solidFill>
                      <a:srgbClr val="E5E5E5"/>
                    </a:solidFill>
                  </a:tcPr>
                </a:tc>
                <a:tc>
                  <a:txBody>
                    <a:bodyPr/>
                    <a:lstStyle/>
                    <a:p>
                      <a:r>
                        <a:rPr lang="en-US" sz="1400" b="1">
                          <a:solidFill>
                            <a:srgbClr val="7F7F7F"/>
                          </a:solidFill>
                          <a:effectLst/>
                          <a:latin typeface="MyriadPro" charset="0"/>
                        </a:rPr>
                        <a:t>Level descriptor </a:t>
                      </a:r>
                      <a:endParaRPr lang="en-US"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solidFill>
                      <a:srgbClr val="E5E5E5"/>
                    </a:solidFill>
                  </a:tcPr>
                </a:tc>
              </a:tr>
              <a:tr h="279583">
                <a:tc>
                  <a:txBody>
                    <a:bodyPr/>
                    <a:lstStyle/>
                    <a:p>
                      <a:r>
                        <a:rPr lang="en-US" sz="1400">
                          <a:effectLst/>
                          <a:latin typeface="MyriadPro" charset="0"/>
                        </a:rPr>
                        <a:t>0 </a:t>
                      </a:r>
                      <a:endParaRPr lang="en-US"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a:effectLst/>
                          <a:latin typeface="MyriadPro" charset="0"/>
                        </a:rPr>
                        <a:t>The work does not reach a standard described by the descriptors below. </a:t>
                      </a:r>
                      <a:endParaRPr lang="en-US"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1132467">
                <a:tc>
                  <a:txBody>
                    <a:bodyPr/>
                    <a:lstStyle/>
                    <a:p>
                      <a:r>
                        <a:rPr lang="fi-FI" sz="1400">
                          <a:effectLst/>
                          <a:latin typeface="MyriadPro" charset="0"/>
                        </a:rPr>
                        <a:t>1–3 </a:t>
                      </a:r>
                      <a:endParaRPr lang="fi-FI"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a:effectLst/>
                          <a:latin typeface="MyriadPro" charset="0"/>
                        </a:rPr>
                        <a:t>The investigation lacks clarity and coherence, and is poorly organized. Where there is a recognizable structure there is minimal focus on the task. </a:t>
                      </a:r>
                      <a:endParaRPr lang="en-US" sz="1400">
                        <a:effectLst/>
                      </a:endParaRPr>
                    </a:p>
                    <a:p>
                      <a:r>
                        <a:rPr lang="en-US" sz="1400">
                          <a:effectLst/>
                          <a:latin typeface="MyriadPro" charset="0"/>
                        </a:rPr>
                        <a:t>The response contains little or no critical analysis. It may consist mostly of generalizations and poorly substantiated assertions. Reference is made to evidence from sources, but there is no analysis of that evidence. </a:t>
                      </a:r>
                      <a:endParaRPr lang="en-US"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983457">
                <a:tc>
                  <a:txBody>
                    <a:bodyPr/>
                    <a:lstStyle/>
                    <a:p>
                      <a:r>
                        <a:rPr lang="fi-FI" sz="1400">
                          <a:effectLst/>
                          <a:latin typeface="MyriadPro" charset="0"/>
                        </a:rPr>
                        <a:t>4–6 </a:t>
                      </a:r>
                      <a:endParaRPr lang="fi-FI"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dirty="0">
                          <a:effectLst/>
                          <a:latin typeface="MyriadPro" charset="0"/>
                        </a:rPr>
                        <a:t>There is an attempt to organize the investigation but this is only partially successful, and the investigation lacks clarity and coherence. </a:t>
                      </a:r>
                      <a:endParaRPr lang="en-US" sz="1400" dirty="0">
                        <a:effectLst/>
                      </a:endParaRPr>
                    </a:p>
                    <a:p>
                      <a:r>
                        <a:rPr lang="en-US" sz="1400" dirty="0">
                          <a:effectLst/>
                          <a:latin typeface="MyriadPro" charset="0"/>
                        </a:rPr>
                        <a:t>The investigation contains some limited critical analysis but the response is primarily narrative/descriptive in nature, rather than analytical. Evidence from sources is included, but is not integrated into the analysis/argument. </a:t>
                      </a:r>
                      <a:endParaRPr lang="en-US" sz="1400" dirty="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1132467">
                <a:tc>
                  <a:txBody>
                    <a:bodyPr/>
                    <a:lstStyle/>
                    <a:p>
                      <a:r>
                        <a:rPr lang="fi-FI" sz="1400">
                          <a:effectLst/>
                          <a:latin typeface="MyriadPro" charset="0"/>
                        </a:rPr>
                        <a:t>7–9 </a:t>
                      </a:r>
                      <a:endParaRPr lang="fi-FI"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a:effectLst/>
                          <a:latin typeface="MyriadPro" charset="0"/>
                        </a:rPr>
                        <a:t>The investigation is generally clear and well organized, but there is some repetition or lack of clarity in places. </a:t>
                      </a:r>
                      <a:endParaRPr lang="en-US" sz="1400">
                        <a:effectLst/>
                      </a:endParaRPr>
                    </a:p>
                    <a:p>
                      <a:r>
                        <a:rPr lang="en-US" sz="1400">
                          <a:effectLst/>
                          <a:latin typeface="MyriadPro" charset="0"/>
                        </a:rPr>
                        <a:t>The response moves beyond description to include some analysis or critical commentary, but this is not sustained. There is an attempt to integrate evidence from sources with the analysis/argument. </a:t>
                      </a:r>
                      <a:endParaRPr lang="en-US" sz="1400">
                        <a:effectLst/>
                      </a:endParaRPr>
                    </a:p>
                    <a:p>
                      <a:r>
                        <a:rPr lang="en-US" sz="1400">
                          <a:effectLst/>
                          <a:latin typeface="MyriadPro" charset="0"/>
                        </a:rPr>
                        <a:t>There may be awareness of different perspectives, but these perspectives are not evaluated. </a:t>
                      </a:r>
                      <a:endParaRPr lang="en-US"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1132467">
                <a:tc>
                  <a:txBody>
                    <a:bodyPr/>
                    <a:lstStyle/>
                    <a:p>
                      <a:r>
                        <a:rPr lang="fi-FI" sz="1400">
                          <a:effectLst/>
                          <a:latin typeface="MyriadPro" charset="0"/>
                        </a:rPr>
                        <a:t>10–12 </a:t>
                      </a:r>
                      <a:endParaRPr lang="fi-FI"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a:effectLst/>
                          <a:latin typeface="MyriadPro" charset="0"/>
                        </a:rPr>
                        <a:t>The investigation is generally clear and well organized, although there may be some repetition or lack of clarity in places. </a:t>
                      </a:r>
                      <a:endParaRPr lang="en-US" sz="1400">
                        <a:effectLst/>
                      </a:endParaRPr>
                    </a:p>
                    <a:p>
                      <a:r>
                        <a:rPr lang="en-US" sz="1400">
                          <a:effectLst/>
                          <a:latin typeface="MyriadPro" charset="0"/>
                        </a:rPr>
                        <a:t>The investigation contains critical analysis, although this analysis may lack development or clarity. Evidence from a range of sources is used to support the argument. </a:t>
                      </a:r>
                      <a:endParaRPr lang="en-US" sz="1400">
                        <a:effectLst/>
                      </a:endParaRPr>
                    </a:p>
                    <a:p>
                      <a:r>
                        <a:rPr lang="en-US" sz="1400">
                          <a:effectLst/>
                          <a:latin typeface="MyriadPro" charset="0"/>
                        </a:rPr>
                        <a:t>There is awareness and some evaluation of different perspectives. The investigation argues to a reasoned conclusion. </a:t>
                      </a:r>
                      <a:endParaRPr lang="en-US"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1198512">
                <a:tc>
                  <a:txBody>
                    <a:bodyPr/>
                    <a:lstStyle/>
                    <a:p>
                      <a:r>
                        <a:rPr lang="fi-FI" sz="1400">
                          <a:effectLst/>
                          <a:latin typeface="MyriadPro" charset="0"/>
                        </a:rPr>
                        <a:t>13–15 </a:t>
                      </a:r>
                      <a:endParaRPr lang="fi-FI" sz="140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dirty="0">
                          <a:effectLst/>
                          <a:latin typeface="MyriadPro" charset="0"/>
                        </a:rPr>
                        <a:t>The investigation is clear, coherent and effectively organized. </a:t>
                      </a:r>
                      <a:endParaRPr lang="en-US" sz="1400" dirty="0">
                        <a:effectLst/>
                      </a:endParaRPr>
                    </a:p>
                    <a:p>
                      <a:r>
                        <a:rPr lang="en-US" sz="1400" dirty="0">
                          <a:effectLst/>
                          <a:latin typeface="MyriadPro" charset="0"/>
                        </a:rPr>
                        <a:t>The investigation contains well-developed critical analysis that is focused clearly on the stated question. Evidence from a range of sources is used effectively to support the argument. </a:t>
                      </a:r>
                      <a:endParaRPr lang="en-US" sz="1400" dirty="0">
                        <a:effectLst/>
                      </a:endParaRPr>
                    </a:p>
                    <a:p>
                      <a:r>
                        <a:rPr lang="en-US" sz="1400" dirty="0">
                          <a:effectLst/>
                          <a:latin typeface="MyriadPro" charset="0"/>
                        </a:rPr>
                        <a:t>There is evaluation of different perspectives. The investigation argues to a reasoned conclusion that is consistent with the evidence and arguments provided. </a:t>
                      </a:r>
                      <a:endParaRPr lang="en-US" sz="1400" dirty="0">
                        <a:effectLst/>
                      </a:endParaRPr>
                    </a:p>
                  </a:txBody>
                  <a:tcPr marL="46298" marR="46298" marT="23149" marB="23149"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516183" y="171755"/>
            <a:ext cx="298293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Criterion B: Investigation (15 marks) </a:t>
            </a:r>
          </a:p>
        </p:txBody>
      </p:sp>
    </p:spTree>
    <p:extLst>
      <p:ext uri="{BB962C8B-B14F-4D97-AF65-F5344CB8AC3E}">
        <p14:creationId xmlns:p14="http://schemas.microsoft.com/office/powerpoint/2010/main" val="1141270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03551801"/>
              </p:ext>
            </p:extLst>
          </p:nvPr>
        </p:nvGraphicFramePr>
        <p:xfrm>
          <a:off x="612651" y="1318845"/>
          <a:ext cx="10729426" cy="4835770"/>
        </p:xfrm>
        <a:graphic>
          <a:graphicData uri="http://schemas.openxmlformats.org/drawingml/2006/table">
            <a:tbl>
              <a:tblPr/>
              <a:tblGrid>
                <a:gridCol w="864457"/>
                <a:gridCol w="9864969"/>
              </a:tblGrid>
              <a:tr h="471783">
                <a:tc>
                  <a:txBody>
                    <a:bodyPr/>
                    <a:lstStyle/>
                    <a:p>
                      <a:r>
                        <a:rPr lang="en-US" sz="1400" b="1">
                          <a:solidFill>
                            <a:srgbClr val="7F7F7F"/>
                          </a:solidFill>
                          <a:effectLst/>
                          <a:latin typeface="MyriadPro" charset="0"/>
                        </a:rPr>
                        <a:t>Marks </a:t>
                      </a:r>
                      <a:endParaRPr lang="en-US" sz="140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solidFill>
                      <a:srgbClr val="E5E5E5"/>
                    </a:solidFill>
                  </a:tcPr>
                </a:tc>
                <a:tc>
                  <a:txBody>
                    <a:bodyPr/>
                    <a:lstStyle/>
                    <a:p>
                      <a:r>
                        <a:rPr lang="en-US" sz="1400" b="1">
                          <a:solidFill>
                            <a:srgbClr val="7F7F7F"/>
                          </a:solidFill>
                          <a:effectLst/>
                          <a:latin typeface="MyriadPro" charset="0"/>
                        </a:rPr>
                        <a:t>Level descriptor </a:t>
                      </a:r>
                      <a:endParaRPr lang="en-US" sz="140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solidFill>
                      <a:srgbClr val="E5E5E5"/>
                    </a:solidFill>
                  </a:tcPr>
                </a:tc>
              </a:tr>
              <a:tr h="471783">
                <a:tc>
                  <a:txBody>
                    <a:bodyPr/>
                    <a:lstStyle/>
                    <a:p>
                      <a:r>
                        <a:rPr lang="en-US" sz="1400">
                          <a:effectLst/>
                          <a:latin typeface="MyriadPro" charset="0"/>
                        </a:rPr>
                        <a:t>0 </a:t>
                      </a:r>
                      <a:endParaRPr lang="en-US" sz="140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a:effectLst/>
                          <a:latin typeface="MyriadPro" charset="0"/>
                        </a:rPr>
                        <a:t>The work does not reach a standard described by the descriptors below. </a:t>
                      </a:r>
                      <a:endParaRPr lang="en-US" sz="140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1946102">
                <a:tc>
                  <a:txBody>
                    <a:bodyPr/>
                    <a:lstStyle/>
                    <a:p>
                      <a:r>
                        <a:rPr lang="fi-FI" sz="1400">
                          <a:effectLst/>
                          <a:latin typeface="MyriadPro" charset="0"/>
                        </a:rPr>
                        <a:t>1–2 </a:t>
                      </a:r>
                      <a:endParaRPr lang="fi-FI" sz="140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a:effectLst/>
                          <a:latin typeface="MyriadPro" charset="0"/>
                        </a:rPr>
                        <a:t>The reflection contains some discussion of what the investigation highlighted to the student about the methods used by the historian. </a:t>
                      </a:r>
                      <a:endParaRPr lang="en-US" sz="1400">
                        <a:effectLst/>
                      </a:endParaRPr>
                    </a:p>
                    <a:p>
                      <a:r>
                        <a:rPr lang="en-US" sz="1400">
                          <a:effectLst/>
                          <a:latin typeface="MyriadPro" charset="0"/>
                        </a:rPr>
                        <a:t>The reflection demonstrates little awareness of the challenges facing the historian and/or the limitations of the methods used by the historian. </a:t>
                      </a:r>
                      <a:endParaRPr lang="en-US" sz="1400">
                        <a:effectLst/>
                      </a:endParaRPr>
                    </a:p>
                    <a:p>
                      <a:r>
                        <a:rPr lang="en-US" sz="1400">
                          <a:effectLst/>
                          <a:latin typeface="MyriadPro" charset="0"/>
                        </a:rPr>
                        <a:t>The connection between the reflection and the rest of the investigation is implied, but is not explicit. </a:t>
                      </a:r>
                      <a:endParaRPr lang="en-US" sz="140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r h="1946102">
                <a:tc>
                  <a:txBody>
                    <a:bodyPr/>
                    <a:lstStyle/>
                    <a:p>
                      <a:r>
                        <a:rPr lang="fi-FI" sz="1400">
                          <a:effectLst/>
                          <a:latin typeface="MyriadPro" charset="0"/>
                        </a:rPr>
                        <a:t>3–4 </a:t>
                      </a:r>
                      <a:endParaRPr lang="fi-FI" sz="140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c>
                  <a:txBody>
                    <a:bodyPr/>
                    <a:lstStyle/>
                    <a:p>
                      <a:r>
                        <a:rPr lang="en-US" sz="1400" dirty="0">
                          <a:effectLst/>
                          <a:latin typeface="MyriadPro" charset="0"/>
                        </a:rPr>
                        <a:t>The reflection is clearly focused on what the investigation highlighted to the student about the methods used by the historian </a:t>
                      </a:r>
                      <a:endParaRPr lang="en-US" sz="1400" dirty="0">
                        <a:effectLst/>
                      </a:endParaRPr>
                    </a:p>
                    <a:p>
                      <a:r>
                        <a:rPr lang="en-US" sz="1400" dirty="0">
                          <a:effectLst/>
                          <a:latin typeface="MyriadPro" charset="0"/>
                        </a:rPr>
                        <a:t>The reflection demonstrates clear awareness of challenges facing the historian and/or limitations of the methods used by the historian. </a:t>
                      </a:r>
                      <a:endParaRPr lang="en-US" sz="1400" dirty="0">
                        <a:effectLst/>
                      </a:endParaRPr>
                    </a:p>
                    <a:p>
                      <a:r>
                        <a:rPr lang="en-US" sz="1400" dirty="0">
                          <a:effectLst/>
                          <a:latin typeface="MyriadPro" charset="0"/>
                        </a:rPr>
                        <a:t>There is a clear and explicit connection between the reflection and the rest of the investigation. </a:t>
                      </a:r>
                      <a:endParaRPr lang="en-US" sz="1400" dirty="0">
                        <a:effectLst/>
                      </a:endParaRPr>
                    </a:p>
                  </a:txBody>
                  <a:tcPr anchor="ctr">
                    <a:lnL w="6350" cap="flat" cmpd="sng" algn="ctr">
                      <a:solidFill>
                        <a:srgbClr val="878987"/>
                      </a:solidFill>
                      <a:prstDash val="solid"/>
                      <a:round/>
                      <a:headEnd type="none" w="med" len="med"/>
                      <a:tailEnd type="none" w="med" len="med"/>
                    </a:lnL>
                    <a:lnR w="6350" cap="flat" cmpd="sng" algn="ctr">
                      <a:solidFill>
                        <a:srgbClr val="878987"/>
                      </a:solidFill>
                      <a:prstDash val="solid"/>
                      <a:round/>
                      <a:headEnd type="none" w="med" len="med"/>
                      <a:tailEnd type="none" w="med" len="med"/>
                    </a:lnR>
                    <a:lnT w="6350" cap="flat" cmpd="sng" algn="ctr">
                      <a:solidFill>
                        <a:srgbClr val="898989"/>
                      </a:solidFill>
                      <a:prstDash val="solid"/>
                      <a:round/>
                      <a:headEnd type="none" w="med" len="med"/>
                      <a:tailEnd type="none" w="med" len="med"/>
                    </a:lnT>
                    <a:lnB w="6350" cap="flat" cmpd="sng" algn="ctr">
                      <a:solidFill>
                        <a:srgbClr val="898989"/>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612652" y="4430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Criterion C: Reflection (4 marks) </a:t>
            </a:r>
          </a:p>
        </p:txBody>
      </p:sp>
    </p:spTree>
    <p:extLst>
      <p:ext uri="{BB962C8B-B14F-4D97-AF65-F5344CB8AC3E}">
        <p14:creationId xmlns:p14="http://schemas.microsoft.com/office/powerpoint/2010/main" val="1454809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questions?????</a:t>
            </a:r>
            <a:endParaRPr lang="en-US" dirty="0"/>
          </a:p>
        </p:txBody>
      </p:sp>
      <p:sp>
        <p:nvSpPr>
          <p:cNvPr id="3" name="Content Placeholder 2"/>
          <p:cNvSpPr>
            <a:spLocks noGrp="1"/>
          </p:cNvSpPr>
          <p:nvPr>
            <p:ph idx="1"/>
          </p:nvPr>
        </p:nvSpPr>
        <p:spPr/>
        <p:txBody>
          <a:bodyPr>
            <a:normAutofit/>
          </a:bodyPr>
          <a:lstStyle/>
          <a:p>
            <a:pPr marL="0" lvl="0" indent="0" eaLnBrk="0" fontAlgn="base" hangingPunct="0">
              <a:spcBef>
                <a:spcPct val="0"/>
              </a:spcBef>
              <a:spcAft>
                <a:spcPct val="0"/>
              </a:spcAft>
              <a:buClrTx/>
              <a:buNone/>
            </a:pPr>
            <a:r>
              <a:rPr lang="en-US" altLang="en-US" dirty="0">
                <a:solidFill>
                  <a:schemeClr val="tx1"/>
                </a:solidFill>
                <a:latin typeface="Arial" charset="0"/>
              </a:rPr>
              <a:t>The following are examples of historical investigations recently submitted by students. </a:t>
            </a:r>
          </a:p>
          <a:p>
            <a:pPr lvl="0" eaLnBrk="0" fontAlgn="base" hangingPunct="0">
              <a:spcBef>
                <a:spcPct val="0"/>
              </a:spcBef>
              <a:spcAft>
                <a:spcPct val="0"/>
              </a:spcAft>
              <a:buClrTx/>
              <a:buFont typeface="Wingdings" charset="2"/>
              <a:buChar char="v"/>
            </a:pPr>
            <a:r>
              <a:rPr lang="en-US" altLang="en-US" dirty="0">
                <a:solidFill>
                  <a:schemeClr val="tx1"/>
                </a:solidFill>
                <a:latin typeface="Arial" charset="0"/>
                <a:ea typeface="MyriadPro" charset="0"/>
              </a:rPr>
              <a:t>How systematic were the deportations of the Jewish population of Dusseldorf to Minsk between 1941 and 1942? </a:t>
            </a:r>
          </a:p>
          <a:p>
            <a:pPr lvl="0" eaLnBrk="0" fontAlgn="base" hangingPunct="0">
              <a:spcBef>
                <a:spcPct val="0"/>
              </a:spcBef>
              <a:spcAft>
                <a:spcPct val="0"/>
              </a:spcAft>
              <a:buClrTx/>
              <a:buFont typeface="Wingdings" charset="2"/>
              <a:buChar char="v"/>
            </a:pPr>
            <a:r>
              <a:rPr lang="en-US" altLang="en-US" dirty="0">
                <a:solidFill>
                  <a:schemeClr val="tx1"/>
                </a:solidFill>
                <a:latin typeface="Arial" charset="0"/>
                <a:ea typeface="MyriadPro" charset="0"/>
              </a:rPr>
              <a:t>How significant were economic problems as a cause of the Bamberg Witch Trials (1623–1633)? </a:t>
            </a:r>
          </a:p>
          <a:p>
            <a:pPr lvl="0" eaLnBrk="0" fontAlgn="base" hangingPunct="0">
              <a:spcBef>
                <a:spcPct val="0"/>
              </a:spcBef>
              <a:spcAft>
                <a:spcPct val="0"/>
              </a:spcAft>
              <a:buClrTx/>
              <a:buFont typeface="Wingdings" charset="2"/>
              <a:buChar char="v"/>
            </a:pPr>
            <a:r>
              <a:rPr lang="en-US" altLang="en-US" dirty="0">
                <a:solidFill>
                  <a:schemeClr val="tx1"/>
                </a:solidFill>
                <a:latin typeface="Arial" charset="0"/>
                <a:ea typeface="MyriadPro" charset="0"/>
              </a:rPr>
              <a:t>What were the most important reasons for the failure of Operation Market Garden? </a:t>
            </a:r>
          </a:p>
          <a:p>
            <a:pPr lvl="0" eaLnBrk="0" fontAlgn="base" hangingPunct="0">
              <a:spcBef>
                <a:spcPct val="0"/>
              </a:spcBef>
              <a:spcAft>
                <a:spcPct val="0"/>
              </a:spcAft>
              <a:buClrTx/>
              <a:buFont typeface="Wingdings" charset="2"/>
              <a:buChar char="v"/>
            </a:pPr>
            <a:r>
              <a:rPr lang="en-US" altLang="en-US" dirty="0">
                <a:solidFill>
                  <a:schemeClr val="tx1"/>
                </a:solidFill>
                <a:latin typeface="Arial" charset="0"/>
                <a:ea typeface="MyriadPro" charset="0"/>
              </a:rPr>
              <a:t>To what extent was weak leadership responsible for the collapse of the Egyptian Old Kingdom in 2125 BC?</a:t>
            </a:r>
            <a:endParaRPr lang="en-US" dirty="0"/>
          </a:p>
        </p:txBody>
      </p:sp>
    </p:spTree>
    <p:extLst>
      <p:ext uri="{BB962C8B-B14F-4D97-AF65-F5344CB8AC3E}">
        <p14:creationId xmlns:p14="http://schemas.microsoft.com/office/powerpoint/2010/main" val="2101429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your question?</a:t>
            </a:r>
            <a:endParaRPr lang="en-US" dirty="0"/>
          </a:p>
        </p:txBody>
      </p:sp>
      <p:sp>
        <p:nvSpPr>
          <p:cNvPr id="3" name="Content Placeholder 2"/>
          <p:cNvSpPr>
            <a:spLocks noGrp="1"/>
          </p:cNvSpPr>
          <p:nvPr>
            <p:ph idx="1"/>
          </p:nvPr>
        </p:nvSpPr>
        <p:spPr/>
        <p:txBody>
          <a:bodyPr/>
          <a:lstStyle/>
          <a:p>
            <a:r>
              <a:rPr lang="en-US" dirty="0" smtClean="0"/>
              <a:t>Write your question on a piece of A3 paper</a:t>
            </a:r>
          </a:p>
          <a:p>
            <a:r>
              <a:rPr lang="en-US" dirty="0" smtClean="0"/>
              <a:t>Find a partner or trio</a:t>
            </a:r>
          </a:p>
          <a:p>
            <a:r>
              <a:rPr lang="en-US" dirty="0" smtClean="0"/>
              <a:t>Critique each question</a:t>
            </a:r>
          </a:p>
          <a:p>
            <a:endParaRPr lang="en-US" dirty="0"/>
          </a:p>
        </p:txBody>
      </p:sp>
    </p:spTree>
    <p:extLst>
      <p:ext uri="{BB962C8B-B14F-4D97-AF65-F5344CB8AC3E}">
        <p14:creationId xmlns:p14="http://schemas.microsoft.com/office/powerpoint/2010/main" val="121116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100" y="295619"/>
            <a:ext cx="7729728" cy="1188720"/>
          </a:xfrm>
        </p:spPr>
        <p:txBody>
          <a:bodyPr/>
          <a:lstStyle/>
          <a:p>
            <a:pPr algn="ctr"/>
            <a:r>
              <a:rPr lang="en-GB" dirty="0" smtClean="0"/>
              <a:t>Examples of Questions that got 7’s from past Students</a:t>
            </a:r>
            <a:endParaRPr lang="en-GB" dirty="0"/>
          </a:p>
        </p:txBody>
      </p:sp>
      <p:sp>
        <p:nvSpPr>
          <p:cNvPr id="3" name="Content Placeholder 2"/>
          <p:cNvSpPr>
            <a:spLocks noGrp="1"/>
          </p:cNvSpPr>
          <p:nvPr>
            <p:ph idx="1"/>
          </p:nvPr>
        </p:nvSpPr>
        <p:spPr>
          <a:xfrm>
            <a:off x="1703512" y="1844824"/>
            <a:ext cx="8136904" cy="4752528"/>
          </a:xfrm>
        </p:spPr>
        <p:txBody>
          <a:bodyPr>
            <a:normAutofit/>
          </a:bodyPr>
          <a:lstStyle/>
          <a:p>
            <a:r>
              <a:rPr lang="en-GB" dirty="0" smtClean="0"/>
              <a:t>To what extent did </a:t>
            </a:r>
            <a:r>
              <a:rPr lang="en-GB" dirty="0" err="1" smtClean="0"/>
              <a:t>Galtieri</a:t>
            </a:r>
            <a:r>
              <a:rPr lang="en-GB" dirty="0" smtClean="0"/>
              <a:t> achieve his aims in the </a:t>
            </a:r>
            <a:r>
              <a:rPr lang="en-GB" dirty="0" err="1" smtClean="0"/>
              <a:t>Mavina’s</a:t>
            </a:r>
            <a:r>
              <a:rPr lang="en-GB" dirty="0" smtClean="0"/>
              <a:t> War?</a:t>
            </a:r>
          </a:p>
          <a:p>
            <a:r>
              <a:rPr lang="en-GB" dirty="0" smtClean="0"/>
              <a:t>To what extent was the Egyptian government and non-government organisations successful in abolishing female genital mutilation before 2000?</a:t>
            </a:r>
          </a:p>
          <a:p>
            <a:r>
              <a:rPr lang="en-GB" dirty="0" smtClean="0"/>
              <a:t>To what extent was the US failure in the Vietnam War due to the guerrilla tactics used by the Viet Cong?</a:t>
            </a:r>
          </a:p>
          <a:p>
            <a:r>
              <a:rPr lang="en-GB" dirty="0" smtClean="0"/>
              <a:t>To what extent was the FBI involved in the assassination of Martin Luther King?</a:t>
            </a:r>
          </a:p>
          <a:p>
            <a:r>
              <a:rPr lang="en-GB" dirty="0" smtClean="0"/>
              <a:t>To what extent was the Israeli attack on its neighbouring Arab nations in June 1967 aimed at pre-empting a joint Arab invasion of Israel?</a:t>
            </a:r>
          </a:p>
          <a:p>
            <a:r>
              <a:rPr lang="en-GB" dirty="0" smtClean="0"/>
              <a:t>What were the factors leading to the success of the Danish-German ‘Cooperation Policy’ from 1940 to 1943?</a:t>
            </a:r>
          </a:p>
          <a:p>
            <a:r>
              <a:rPr lang="en-GB" dirty="0" smtClean="0"/>
              <a:t>To what extent did the attack on Guernica have a specific political and economic purpose?</a:t>
            </a:r>
          </a:p>
          <a:p>
            <a:endParaRPr lang="en-GB" dirty="0"/>
          </a:p>
        </p:txBody>
      </p:sp>
    </p:spTree>
    <p:extLst>
      <p:ext uri="{BB962C8B-B14F-4D97-AF65-F5344CB8AC3E}">
        <p14:creationId xmlns:p14="http://schemas.microsoft.com/office/powerpoint/2010/main" val="2139811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100" y="251013"/>
            <a:ext cx="7729728" cy="1188720"/>
          </a:xfrm>
        </p:spPr>
        <p:txBody>
          <a:bodyPr/>
          <a:lstStyle/>
          <a:p>
            <a:pPr algn="ctr"/>
            <a:r>
              <a:rPr lang="en-GB" dirty="0" smtClean="0"/>
              <a:t>Examples of Questions that got 7’s from past Students</a:t>
            </a:r>
            <a:endParaRPr lang="en-GB" dirty="0"/>
          </a:p>
        </p:txBody>
      </p:sp>
      <p:sp>
        <p:nvSpPr>
          <p:cNvPr id="3" name="Content Placeholder 2"/>
          <p:cNvSpPr>
            <a:spLocks noGrp="1"/>
          </p:cNvSpPr>
          <p:nvPr>
            <p:ph idx="1"/>
          </p:nvPr>
        </p:nvSpPr>
        <p:spPr>
          <a:xfrm>
            <a:off x="1703512" y="1844824"/>
            <a:ext cx="8136904" cy="5013176"/>
          </a:xfrm>
        </p:spPr>
        <p:txBody>
          <a:bodyPr>
            <a:normAutofit/>
          </a:bodyPr>
          <a:lstStyle/>
          <a:p>
            <a:r>
              <a:rPr lang="en-GB" dirty="0" smtClean="0"/>
              <a:t>To what extent did women contribute to German resistance against Hitler 1933-1945?</a:t>
            </a:r>
          </a:p>
          <a:p>
            <a:r>
              <a:rPr lang="en-GB" dirty="0" smtClean="0"/>
              <a:t>To what extent was Spain’s absence from World War II a consequence of Francisco Franco’s leadership between 1934 and 1945?</a:t>
            </a:r>
          </a:p>
          <a:p>
            <a:r>
              <a:rPr lang="en-GB" dirty="0" smtClean="0"/>
              <a:t>To what extent was Kofi Annan’s assertion that ‘the international community failed Rwanda’ after the 1994 genocide justified?</a:t>
            </a:r>
          </a:p>
          <a:p>
            <a:r>
              <a:rPr lang="en-GB" dirty="0" smtClean="0"/>
              <a:t>How successful was Fidel Castro in consolidating economic power from 1959 to 1961?</a:t>
            </a:r>
          </a:p>
          <a:p>
            <a:r>
              <a:rPr lang="en-GB" dirty="0" smtClean="0"/>
              <a:t>How successful were the social and economic policies of the Communist Party of Kampuchea in the years 1975-1979?</a:t>
            </a:r>
          </a:p>
          <a:p>
            <a:r>
              <a:rPr lang="en-GB" dirty="0" smtClean="0"/>
              <a:t>To what extent was the CIA successful in influencing public opinion of </a:t>
            </a:r>
            <a:r>
              <a:rPr lang="en-GB" dirty="0" err="1" smtClean="0"/>
              <a:t>Salvado</a:t>
            </a:r>
            <a:r>
              <a:rPr lang="en-GB" dirty="0" smtClean="0"/>
              <a:t> Allende through their financing and manipulation of the Chilean mass media?</a:t>
            </a:r>
            <a:endParaRPr lang="en-GB" dirty="0"/>
          </a:p>
        </p:txBody>
      </p:sp>
    </p:spTree>
    <p:extLst>
      <p:ext uri="{BB962C8B-B14F-4D97-AF65-F5344CB8AC3E}">
        <p14:creationId xmlns:p14="http://schemas.microsoft.com/office/powerpoint/2010/main" val="2052475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300" y="607286"/>
            <a:ext cx="7620000" cy="1143000"/>
          </a:xfrm>
        </p:spPr>
        <p:txBody>
          <a:bodyPr/>
          <a:lstStyle/>
          <a:p>
            <a:pPr algn="ctr"/>
            <a:r>
              <a:rPr lang="en-GB" dirty="0" smtClean="0"/>
              <a:t>Planning your IA</a:t>
            </a:r>
            <a:endParaRPr lang="en-GB" dirty="0"/>
          </a:p>
        </p:txBody>
      </p:sp>
      <p:sp>
        <p:nvSpPr>
          <p:cNvPr id="3" name="Content Placeholder 2"/>
          <p:cNvSpPr>
            <a:spLocks noGrp="1"/>
          </p:cNvSpPr>
          <p:nvPr>
            <p:ph idx="1"/>
          </p:nvPr>
        </p:nvSpPr>
        <p:spPr>
          <a:xfrm>
            <a:off x="650631" y="1951892"/>
            <a:ext cx="10568354" cy="4484077"/>
          </a:xfrm>
        </p:spPr>
        <p:txBody>
          <a:bodyPr>
            <a:normAutofit/>
          </a:bodyPr>
          <a:lstStyle/>
          <a:p>
            <a:r>
              <a:rPr lang="en-GB" dirty="0" smtClean="0"/>
              <a:t>Choose a topic and confirm it with me. </a:t>
            </a:r>
          </a:p>
          <a:p>
            <a:r>
              <a:rPr lang="en-GB" dirty="0" smtClean="0"/>
              <a:t>Ensure that you can find a minimum of 6 sources that will help you answer this question (anything that gives you information is a source – however avoid relying on </a:t>
            </a:r>
            <a:r>
              <a:rPr lang="en-GB" dirty="0" smtClean="0"/>
              <a:t>encyclopaedias)</a:t>
            </a:r>
            <a:endParaRPr lang="en-GB" dirty="0" smtClean="0"/>
          </a:p>
          <a:p>
            <a:r>
              <a:rPr lang="en-GB" dirty="0" smtClean="0"/>
              <a:t>Ideally your sources will be a combination of both primary and secondary </a:t>
            </a:r>
            <a:r>
              <a:rPr lang="en-GB" dirty="0" smtClean="0"/>
              <a:t>material</a:t>
            </a:r>
            <a:endParaRPr lang="en-GB" dirty="0"/>
          </a:p>
          <a:p>
            <a:r>
              <a:rPr lang="en-GB" dirty="0" smtClean="0"/>
              <a:t>Create an answer overview</a:t>
            </a:r>
            <a:endParaRPr lang="en-GB" dirty="0"/>
          </a:p>
        </p:txBody>
      </p:sp>
    </p:spTree>
    <p:extLst>
      <p:ext uri="{BB962C8B-B14F-4D97-AF65-F5344CB8AC3E}">
        <p14:creationId xmlns:p14="http://schemas.microsoft.com/office/powerpoint/2010/main" val="930377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688" y="220684"/>
            <a:ext cx="7729728" cy="1188720"/>
          </a:xfrm>
        </p:spPr>
        <p:txBody>
          <a:bodyPr>
            <a:normAutofit fontScale="90000"/>
          </a:bodyPr>
          <a:lstStyle/>
          <a:p>
            <a:pPr algn="ctr"/>
            <a:r>
              <a:rPr lang="en-GB" sz="3600" dirty="0"/>
              <a:t>Example of an Answer Overview</a:t>
            </a:r>
            <a:endParaRPr lang="en-GB" sz="3600" dirty="0"/>
          </a:p>
        </p:txBody>
      </p:sp>
      <p:sp>
        <p:nvSpPr>
          <p:cNvPr id="3" name="Content Placeholder 2"/>
          <p:cNvSpPr>
            <a:spLocks noGrp="1"/>
          </p:cNvSpPr>
          <p:nvPr>
            <p:ph idx="1"/>
          </p:nvPr>
        </p:nvSpPr>
        <p:spPr>
          <a:xfrm>
            <a:off x="1631504" y="1484784"/>
            <a:ext cx="8208912" cy="4916016"/>
          </a:xfrm>
        </p:spPr>
        <p:txBody>
          <a:bodyPr/>
          <a:lstStyle/>
          <a:p>
            <a:pPr marL="114300" indent="0">
              <a:buNone/>
            </a:pPr>
            <a:r>
              <a:rPr lang="en-GB" dirty="0" smtClean="0"/>
              <a:t>Q. 	</a:t>
            </a:r>
            <a:r>
              <a:rPr lang="en-GB" i="1" dirty="0" smtClean="0"/>
              <a:t>To what extent was the failure of the League of Nations due to 	the effects of the Great Depressions?</a:t>
            </a:r>
            <a:endParaRPr lang="en-GB" i="1" dirty="0"/>
          </a:p>
        </p:txBody>
      </p:sp>
      <p:sp>
        <p:nvSpPr>
          <p:cNvPr id="4" name="Rounded Rectangle 3"/>
          <p:cNvSpPr/>
          <p:nvPr/>
        </p:nvSpPr>
        <p:spPr>
          <a:xfrm>
            <a:off x="4511824" y="4293096"/>
            <a:ext cx="216024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Reasons for League’s failure</a:t>
            </a:r>
            <a:endParaRPr lang="en-GB" dirty="0"/>
          </a:p>
        </p:txBody>
      </p:sp>
      <p:sp>
        <p:nvSpPr>
          <p:cNvPr id="5" name="Rounded Rectangle 4"/>
          <p:cNvSpPr/>
          <p:nvPr/>
        </p:nvSpPr>
        <p:spPr>
          <a:xfrm>
            <a:off x="2207568" y="3284984"/>
            <a:ext cx="1584176" cy="86409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Weak Sanctions</a:t>
            </a:r>
          </a:p>
          <a:p>
            <a:pPr algn="ctr"/>
            <a:r>
              <a:rPr lang="en-GB" sz="1200" dirty="0"/>
              <a:t>e.g. no army</a:t>
            </a:r>
            <a:endParaRPr lang="en-GB" sz="1200" dirty="0"/>
          </a:p>
        </p:txBody>
      </p:sp>
      <p:sp>
        <p:nvSpPr>
          <p:cNvPr id="6" name="Rounded Rectangle 5"/>
          <p:cNvSpPr/>
          <p:nvPr/>
        </p:nvSpPr>
        <p:spPr>
          <a:xfrm>
            <a:off x="4799856" y="2708920"/>
            <a:ext cx="1584176" cy="75608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No USA</a:t>
            </a:r>
            <a:endParaRPr lang="en-GB" dirty="0"/>
          </a:p>
        </p:txBody>
      </p:sp>
      <p:sp>
        <p:nvSpPr>
          <p:cNvPr id="7" name="Rounded Rectangle 6"/>
          <p:cNvSpPr/>
          <p:nvPr/>
        </p:nvSpPr>
        <p:spPr>
          <a:xfrm>
            <a:off x="7320136" y="3284984"/>
            <a:ext cx="1584176" cy="86409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Poor Structure</a:t>
            </a:r>
          </a:p>
          <a:p>
            <a:pPr algn="ctr"/>
            <a:r>
              <a:rPr lang="en-GB" sz="1200" dirty="0"/>
              <a:t>e.g. veto</a:t>
            </a:r>
            <a:endParaRPr lang="en-GB" sz="1200" dirty="0"/>
          </a:p>
        </p:txBody>
      </p:sp>
      <p:sp>
        <p:nvSpPr>
          <p:cNvPr id="8" name="Rounded Rectangle 7"/>
          <p:cNvSpPr/>
          <p:nvPr/>
        </p:nvSpPr>
        <p:spPr>
          <a:xfrm>
            <a:off x="2207568" y="5703409"/>
            <a:ext cx="1584176" cy="79208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Great Depression</a:t>
            </a:r>
          </a:p>
          <a:p>
            <a:pPr algn="ctr"/>
            <a:r>
              <a:rPr lang="en-GB" sz="1200" dirty="0"/>
              <a:t>Create aggression</a:t>
            </a:r>
            <a:endParaRPr lang="en-GB" sz="1200" dirty="0"/>
          </a:p>
        </p:txBody>
      </p:sp>
      <p:sp>
        <p:nvSpPr>
          <p:cNvPr id="9" name="Rounded Rectangle 8"/>
          <p:cNvSpPr/>
          <p:nvPr/>
        </p:nvSpPr>
        <p:spPr>
          <a:xfrm>
            <a:off x="4826077" y="5877272"/>
            <a:ext cx="1584176" cy="83671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Failure of Members</a:t>
            </a:r>
          </a:p>
          <a:p>
            <a:pPr algn="ctr"/>
            <a:r>
              <a:rPr lang="en-GB" sz="1200" dirty="0"/>
              <a:t>e.g. Selfish Britain</a:t>
            </a:r>
            <a:endParaRPr lang="en-GB" sz="1200" dirty="0"/>
          </a:p>
        </p:txBody>
      </p:sp>
      <p:sp>
        <p:nvSpPr>
          <p:cNvPr id="10" name="Rounded Rectangle 9"/>
          <p:cNvSpPr/>
          <p:nvPr/>
        </p:nvSpPr>
        <p:spPr>
          <a:xfrm>
            <a:off x="7320136" y="5703409"/>
            <a:ext cx="1584176" cy="79208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Existence of Bullies</a:t>
            </a:r>
          </a:p>
          <a:p>
            <a:pPr algn="ctr"/>
            <a:r>
              <a:rPr lang="en-GB" sz="1200" dirty="0"/>
              <a:t>e.g. Mussolini</a:t>
            </a:r>
            <a:endParaRPr lang="en-GB" sz="1200" dirty="0"/>
          </a:p>
        </p:txBody>
      </p:sp>
      <p:cxnSp>
        <p:nvCxnSpPr>
          <p:cNvPr id="12" name="Straight Arrow Connector 11"/>
          <p:cNvCxnSpPr/>
          <p:nvPr/>
        </p:nvCxnSpPr>
        <p:spPr>
          <a:xfrm flipH="1" flipV="1">
            <a:off x="3791744" y="3645024"/>
            <a:ext cx="72008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791744" y="5085184"/>
            <a:ext cx="72008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0"/>
            <a:endCxn id="6" idx="2"/>
          </p:cNvCxnSpPr>
          <p:nvPr/>
        </p:nvCxnSpPr>
        <p:spPr>
          <a:xfrm flipV="1">
            <a:off x="5591944" y="3465004"/>
            <a:ext cx="0" cy="8280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672064" y="3645024"/>
            <a:ext cx="64807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2"/>
          </p:cNvCxnSpPr>
          <p:nvPr/>
        </p:nvCxnSpPr>
        <p:spPr>
          <a:xfrm>
            <a:off x="5591944" y="5085184"/>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672065" y="5085184"/>
            <a:ext cx="664127" cy="6484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544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479</TotalTime>
  <Words>7207</Words>
  <Application>Microsoft Macintosh PowerPoint</Application>
  <PresentationFormat>Widescreen</PresentationFormat>
  <Paragraphs>269</Paragraphs>
  <Slides>34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Gill Sans MT</vt:lpstr>
      <vt:lpstr>MyriadPro</vt:lpstr>
      <vt:lpstr>Wingdings</vt:lpstr>
      <vt:lpstr>Arial</vt:lpstr>
      <vt:lpstr>1_Parcel</vt:lpstr>
      <vt:lpstr>Gallery</vt:lpstr>
      <vt:lpstr>British International School of Houston</vt:lpstr>
      <vt:lpstr>What is it?</vt:lpstr>
      <vt:lpstr>What makes a good question?</vt:lpstr>
      <vt:lpstr>Good questions?????</vt:lpstr>
      <vt:lpstr>What is your question?</vt:lpstr>
      <vt:lpstr>Examples of Questions that got 7’s from past Students</vt:lpstr>
      <vt:lpstr>Examples of Questions that got 7’s from past Students</vt:lpstr>
      <vt:lpstr>Planning your IA</vt:lpstr>
      <vt:lpstr>Example of an Answer Overview</vt:lpstr>
      <vt:lpstr>Start Writing</vt:lpstr>
      <vt:lpstr>Section 1: Identification and evaluation of sources (6 marks)</vt:lpstr>
      <vt:lpstr>PowerPoint Presentation</vt:lpstr>
      <vt:lpstr>Example 1 – marks and comments</vt:lpstr>
      <vt:lpstr>PowerPoint Presentation</vt:lpstr>
      <vt:lpstr>Example 1 – marks and comments</vt:lpstr>
      <vt:lpstr>PowerPoint Presentation</vt:lpstr>
      <vt:lpstr>Example 3 – marks and comments</vt:lpstr>
      <vt:lpstr>PowerPoint Presentation</vt:lpstr>
      <vt:lpstr>Example 4 – marks and comments</vt:lpstr>
      <vt:lpstr>PowerPoint Presentation</vt:lpstr>
      <vt:lpstr>Example 5 – marks and comments</vt:lpstr>
      <vt:lpstr>Section 2: Investigation </vt:lpstr>
      <vt:lpstr>Example 4 – moderator feedback</vt:lpstr>
      <vt:lpstr>Example 5 – moderator feedback</vt:lpstr>
      <vt:lpstr>Section 3: Reflection </vt:lpstr>
      <vt:lpstr>Example 4 - reflection</vt:lpstr>
      <vt:lpstr>Example 4 – moderator feedback</vt:lpstr>
      <vt:lpstr>Example 5 - reflection</vt:lpstr>
      <vt:lpstr>Example 5 – moderators Feedback</vt:lpstr>
      <vt:lpstr>Additional Info</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Morgan</dc:creator>
  <cp:lastModifiedBy>Helen Morgan</cp:lastModifiedBy>
  <cp:revision>9</cp:revision>
  <dcterms:created xsi:type="dcterms:W3CDTF">2016-09-01T19:06:02Z</dcterms:created>
  <dcterms:modified xsi:type="dcterms:W3CDTF">2016-09-02T03:05:04Z</dcterms:modified>
</cp:coreProperties>
</file>