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11" r:id="rId3"/>
    <p:sldId id="259" r:id="rId4"/>
    <p:sldId id="312" r:id="rId5"/>
    <p:sldId id="258" r:id="rId6"/>
    <p:sldId id="280" r:id="rId7"/>
    <p:sldId id="273" r:id="rId8"/>
    <p:sldId id="275" r:id="rId9"/>
    <p:sldId id="313" r:id="rId10"/>
    <p:sldId id="274" r:id="rId11"/>
    <p:sldId id="303" r:id="rId12"/>
    <p:sldId id="304" r:id="rId13"/>
    <p:sldId id="288" r:id="rId14"/>
    <p:sldId id="289" r:id="rId15"/>
    <p:sldId id="305" r:id="rId16"/>
    <p:sldId id="306" r:id="rId17"/>
    <p:sldId id="307" r:id="rId18"/>
    <p:sldId id="315" r:id="rId19"/>
    <p:sldId id="277" r:id="rId20"/>
    <p:sldId id="276" r:id="rId21"/>
    <p:sldId id="314" r:id="rId22"/>
    <p:sldId id="308" r:id="rId23"/>
    <p:sldId id="309" r:id="rId24"/>
    <p:sldId id="267" r:id="rId25"/>
    <p:sldId id="281" r:id="rId26"/>
    <p:sldId id="283" r:id="rId27"/>
    <p:sldId id="310" r:id="rId28"/>
    <p:sldId id="316" r:id="rId29"/>
    <p:sldId id="279" r:id="rId30"/>
    <p:sldId id="278" r:id="rId31"/>
    <p:sldId id="295" r:id="rId32"/>
    <p:sldId id="296" r:id="rId33"/>
    <p:sldId id="261" r:id="rId34"/>
    <p:sldId id="299" r:id="rId35"/>
    <p:sldId id="300" r:id="rId36"/>
    <p:sldId id="301" r:id="rId37"/>
    <p:sldId id="286" r:id="rId38"/>
    <p:sldId id="302" r:id="rId39"/>
    <p:sldId id="284" r:id="rId40"/>
    <p:sldId id="297" r:id="rId41"/>
    <p:sldId id="298" r:id="rId42"/>
    <p:sldId id="317" r:id="rId43"/>
    <p:sldId id="31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689"/>
  </p:normalViewPr>
  <p:slideViewPr>
    <p:cSldViewPr snapToObjects="1">
      <p:cViewPr varScale="1">
        <p:scale>
          <a:sx n="90" d="100"/>
          <a:sy n="90" d="100"/>
        </p:scale>
        <p:origin x="1568"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A2914-22DF-428E-8E14-E66EC9BBECB5}" type="datetimeFigureOut">
              <a:rPr lang="en-US" smtClean="0"/>
              <a:t>5/31/19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1A4F3-3C5B-4C51-94B5-B1CE961FA1D6}" type="slidenum">
              <a:rPr lang="en-US" smtClean="0"/>
              <a:t>‹#›</a:t>
            </a:fld>
            <a:endParaRPr lang="en-US"/>
          </a:p>
        </p:txBody>
      </p:sp>
    </p:spTree>
    <p:extLst>
      <p:ext uri="{BB962C8B-B14F-4D97-AF65-F5344CB8AC3E}">
        <p14:creationId xmlns:p14="http://schemas.microsoft.com/office/powerpoint/2010/main" val="102501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1A4F3-3C5B-4C51-94B5-B1CE961FA1D6}" type="slidenum">
              <a:rPr lang="en-US" smtClean="0"/>
              <a:t>1</a:t>
            </a:fld>
            <a:endParaRPr lang="en-US"/>
          </a:p>
        </p:txBody>
      </p:sp>
    </p:spTree>
    <p:extLst>
      <p:ext uri="{BB962C8B-B14F-4D97-AF65-F5344CB8AC3E}">
        <p14:creationId xmlns:p14="http://schemas.microsoft.com/office/powerpoint/2010/main" val="20629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CD74F-BA75-9248-9AE4-B335FDF02CBC}" type="slidenum">
              <a:rPr lang="en-US" smtClean="0"/>
              <a:t>4</a:t>
            </a:fld>
            <a:endParaRPr lang="en-US"/>
          </a:p>
        </p:txBody>
      </p:sp>
    </p:spTree>
    <p:extLst>
      <p:ext uri="{BB962C8B-B14F-4D97-AF65-F5344CB8AC3E}">
        <p14:creationId xmlns:p14="http://schemas.microsoft.com/office/powerpoint/2010/main" val="230272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1A4F3-3C5B-4C51-94B5-B1CE961FA1D6}" type="slidenum">
              <a:rPr lang="en-US" smtClean="0"/>
              <a:t>10</a:t>
            </a:fld>
            <a:endParaRPr lang="en-US"/>
          </a:p>
        </p:txBody>
      </p:sp>
    </p:spTree>
    <p:extLst>
      <p:ext uri="{BB962C8B-B14F-4D97-AF65-F5344CB8AC3E}">
        <p14:creationId xmlns:p14="http://schemas.microsoft.com/office/powerpoint/2010/main" val="109928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1A4F3-3C5B-4C51-94B5-B1CE961FA1D6}" type="slidenum">
              <a:rPr lang="en-US" smtClean="0"/>
              <a:t>41</a:t>
            </a:fld>
            <a:endParaRPr lang="en-US"/>
          </a:p>
        </p:txBody>
      </p:sp>
    </p:spTree>
    <p:extLst>
      <p:ext uri="{BB962C8B-B14F-4D97-AF65-F5344CB8AC3E}">
        <p14:creationId xmlns:p14="http://schemas.microsoft.com/office/powerpoint/2010/main" val="246406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998FD-A22B-BD45-878D-8B419140953F}" type="datetimeFigureOut">
              <a:rPr lang="en-US" smtClean="0"/>
              <a:pPr/>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998FD-A22B-BD45-878D-8B419140953F}" type="datetimeFigureOut">
              <a:rPr lang="en-US" smtClean="0"/>
              <a:pPr/>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998FD-A22B-BD45-878D-8B419140953F}" type="datetimeFigureOut">
              <a:rPr lang="en-US" smtClean="0"/>
              <a:pPr/>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998FD-A22B-BD45-878D-8B419140953F}" type="datetimeFigureOut">
              <a:rPr lang="en-US" smtClean="0"/>
              <a:pPr/>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998FD-A22B-BD45-878D-8B419140953F}" type="datetimeFigureOut">
              <a:rPr lang="en-US" smtClean="0"/>
              <a:pPr/>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998FD-A22B-BD45-878D-8B419140953F}" type="datetimeFigureOut">
              <a:rPr lang="en-US" smtClean="0"/>
              <a:pPr/>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998FD-A22B-BD45-878D-8B419140953F}" type="datetimeFigureOut">
              <a:rPr lang="en-US" smtClean="0"/>
              <a:pPr/>
              <a:t>5/31/19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998FD-A22B-BD45-878D-8B419140953F}" type="datetimeFigureOut">
              <a:rPr lang="en-US" smtClean="0"/>
              <a:pPr/>
              <a:t>5/31/19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998FD-A22B-BD45-878D-8B419140953F}" type="datetimeFigureOut">
              <a:rPr lang="en-US" smtClean="0"/>
              <a:pPr/>
              <a:t>5/31/19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998FD-A22B-BD45-878D-8B419140953F}" type="datetimeFigureOut">
              <a:rPr lang="en-US" smtClean="0"/>
              <a:pPr/>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998FD-A22B-BD45-878D-8B419140953F}" type="datetimeFigureOut">
              <a:rPr lang="en-US" smtClean="0"/>
              <a:pPr/>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809D5-B463-3F49-B6EC-79D7B3AA15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998FD-A22B-BD45-878D-8B419140953F}" type="datetimeFigureOut">
              <a:rPr lang="en-US" smtClean="0"/>
              <a:pPr/>
              <a:t>5/31/19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809D5-B463-3F49-B6EC-79D7B3AA15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www.cnn.com/2017/01/23/travel/marriott-marquis-houston-texas-shaped-lazy-river/"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greenfieldgeography.wikispaces.com/The+leisure+hierarchy+and+intra-urban+pattern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joanmirohouston.blogspot.com/2013/06/joan-miro-sculpture-milam-at-capitol.html"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770188" y="2770188"/>
            <a:ext cx="7772400" cy="1470025"/>
          </a:xfrm>
        </p:spPr>
        <p:txBody>
          <a:bodyPr>
            <a:normAutofit/>
          </a:bodyPr>
          <a:lstStyle/>
          <a:p>
            <a:r>
              <a:rPr lang="en-US" dirty="0">
                <a:solidFill>
                  <a:srgbClr val="FF0000"/>
                </a:solidFill>
              </a:rPr>
              <a:t>IA Section D – Analysis </a:t>
            </a:r>
          </a:p>
        </p:txBody>
      </p:sp>
      <p:sp>
        <p:nvSpPr>
          <p:cNvPr id="3" name="Subtitle 2"/>
          <p:cNvSpPr>
            <a:spLocks noGrp="1"/>
          </p:cNvSpPr>
          <p:nvPr>
            <p:ph type="subTitle" idx="1"/>
          </p:nvPr>
        </p:nvSpPr>
        <p:spPr>
          <a:xfrm>
            <a:off x="2232025" y="6096000"/>
            <a:ext cx="6400800" cy="1752600"/>
          </a:xfrm>
        </p:spPr>
        <p:txBody>
          <a:bodyPr/>
          <a:lstStyle/>
          <a:p>
            <a:r>
              <a:rPr lang="en-US" sz="2000" b="1" u="sng" dirty="0">
                <a:solidFill>
                  <a:srgbClr val="7030A0"/>
                </a:solidFill>
              </a:rPr>
              <a:t>D: Written analysis (0-8 marks) – 1,350 words</a:t>
            </a:r>
            <a:endParaRPr lang="en-US" dirty="0"/>
          </a:p>
        </p:txBody>
      </p:sp>
      <p:pic>
        <p:nvPicPr>
          <p:cNvPr id="6" name="Picture 5">
            <a:extLst>
              <a:ext uri="{FF2B5EF4-FFF2-40B4-BE49-F238E27FC236}">
                <a16:creationId xmlns:a16="http://schemas.microsoft.com/office/drawing/2014/main" id="{9BC89262-DA57-3A45-A697-01D2FB4FC1F1}"/>
              </a:ext>
            </a:extLst>
          </p:cNvPr>
          <p:cNvPicPr>
            <a:picLocks noChangeAspect="1"/>
          </p:cNvPicPr>
          <p:nvPr/>
        </p:nvPicPr>
        <p:blipFill>
          <a:blip r:embed="rId3"/>
          <a:stretch>
            <a:fillRect/>
          </a:stretch>
        </p:blipFill>
        <p:spPr>
          <a:xfrm>
            <a:off x="2971800" y="381000"/>
            <a:ext cx="4008940" cy="533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76200"/>
            <a:ext cx="7772400" cy="1470025"/>
          </a:xfrm>
        </p:spPr>
        <p:txBody>
          <a:bodyPr/>
          <a:lstStyle/>
          <a:p>
            <a:r>
              <a:rPr lang="en-US" dirty="0"/>
              <a:t>Locational characteristics of Downtown Houston </a:t>
            </a:r>
          </a:p>
        </p:txBody>
      </p:sp>
      <p:sp>
        <p:nvSpPr>
          <p:cNvPr id="5" name="Subtitle 4"/>
          <p:cNvSpPr>
            <a:spLocks noGrp="1"/>
          </p:cNvSpPr>
          <p:nvPr>
            <p:ph type="subTitle" idx="1"/>
          </p:nvPr>
        </p:nvSpPr>
        <p:spPr>
          <a:xfrm>
            <a:off x="0" y="1720210"/>
            <a:ext cx="9144000" cy="2209800"/>
          </a:xfrm>
        </p:spPr>
        <p:txBody>
          <a:bodyPr>
            <a:normAutofit fontScale="62500" lnSpcReduction="20000"/>
          </a:bodyPr>
          <a:lstStyle/>
          <a:p>
            <a:r>
              <a:rPr lang="en-US" sz="4500" b="1" u="sng" dirty="0">
                <a:solidFill>
                  <a:srgbClr val="31859C"/>
                </a:solidFill>
              </a:rPr>
              <a:t>Tips: </a:t>
            </a:r>
          </a:p>
          <a:p>
            <a:pPr>
              <a:buFont typeface="Arial"/>
              <a:buChar char="•"/>
            </a:pPr>
            <a:r>
              <a:rPr lang="en-US" sz="4500" dirty="0">
                <a:solidFill>
                  <a:srgbClr val="31859C"/>
                </a:solidFill>
              </a:rPr>
              <a:t>You don’t have to mention every single location in analysis</a:t>
            </a:r>
          </a:p>
          <a:p>
            <a:pPr>
              <a:buFont typeface="Arial"/>
              <a:buChar char="•"/>
            </a:pPr>
            <a:r>
              <a:rPr lang="en-US" sz="4500" dirty="0">
                <a:solidFill>
                  <a:srgbClr val="31859C"/>
                </a:solidFill>
              </a:rPr>
              <a:t>Try to look for patterns- these may be clear in some of the mapping data presentation. </a:t>
            </a:r>
          </a:p>
          <a:p>
            <a:pPr>
              <a:buFont typeface="Arial"/>
              <a:buChar char="•"/>
            </a:pPr>
            <a:r>
              <a:rPr lang="en-US" sz="4500" dirty="0">
                <a:solidFill>
                  <a:srgbClr val="31859C"/>
                </a:solidFill>
              </a:rPr>
              <a:t>Be clear about location specific anomalies </a:t>
            </a:r>
          </a:p>
          <a:p>
            <a:pPr>
              <a:buFont typeface="Arial"/>
              <a:buChar char="•"/>
            </a:pPr>
            <a:endParaRPr lang="en-US" dirty="0">
              <a:solidFill>
                <a:srgbClr val="31859C"/>
              </a:solidFill>
            </a:endParaRPr>
          </a:p>
          <a:p>
            <a:pPr>
              <a:buFont typeface="Arial"/>
              <a:buChar char="•"/>
            </a:pPr>
            <a:endParaRPr lang="en-US" dirty="0">
              <a:solidFill>
                <a:srgbClr val="31859C"/>
              </a:solidFill>
            </a:endParaRPr>
          </a:p>
          <a:p>
            <a:pPr>
              <a:buFont typeface="Arial"/>
              <a:buChar char="•"/>
            </a:pPr>
            <a:endParaRPr lang="en-US" dirty="0">
              <a:solidFill>
                <a:srgbClr val="7030A0"/>
              </a:solidFill>
            </a:endParaRPr>
          </a:p>
        </p:txBody>
      </p:sp>
      <p:sp>
        <p:nvSpPr>
          <p:cNvPr id="2" name="TextBox 1"/>
          <p:cNvSpPr txBox="1"/>
          <p:nvPr/>
        </p:nvSpPr>
        <p:spPr>
          <a:xfrm>
            <a:off x="838200" y="5791200"/>
            <a:ext cx="9220200" cy="830997"/>
          </a:xfrm>
          <a:prstGeom prst="rect">
            <a:avLst/>
          </a:prstGeom>
          <a:noFill/>
        </p:spPr>
        <p:txBody>
          <a:bodyPr wrap="square" rtlCol="0">
            <a:spAutoFit/>
          </a:bodyPr>
          <a:lstStyle/>
          <a:p>
            <a:r>
              <a:rPr lang="en-US" sz="4800" dirty="0">
                <a:solidFill>
                  <a:srgbClr val="7030A0"/>
                </a:solidFill>
              </a:rPr>
              <a:t>Refer to field trip-follow up PPT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706396"/>
            <a:ext cx="4343400" cy="20906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Site 1: Chevron buildings </a:t>
            </a:r>
          </a:p>
        </p:txBody>
      </p:sp>
      <p:pic>
        <p:nvPicPr>
          <p:cNvPr id="4" name="Content Placeholder 3"/>
          <p:cNvPicPr>
            <a:picLocks noGrp="1" noChangeAspect="1"/>
          </p:cNvPicPr>
          <p:nvPr>
            <p:ph idx="1"/>
          </p:nvPr>
        </p:nvPicPr>
        <p:blipFill>
          <a:blip r:embed="rId2"/>
          <a:stretch>
            <a:fillRect/>
          </a:stretch>
        </p:blipFill>
        <p:spPr>
          <a:xfrm>
            <a:off x="762000" y="1600200"/>
            <a:ext cx="3396611" cy="4525963"/>
          </a:xfrm>
          <a:prstGeom prst="rect">
            <a:avLst/>
          </a:prstGeom>
        </p:spPr>
      </p:pic>
      <p:sp>
        <p:nvSpPr>
          <p:cNvPr id="6" name="TextBox 5"/>
          <p:cNvSpPr txBox="1"/>
          <p:nvPr/>
        </p:nvSpPr>
        <p:spPr>
          <a:xfrm>
            <a:off x="4724400" y="1981200"/>
            <a:ext cx="3048000" cy="1200329"/>
          </a:xfrm>
          <a:prstGeom prst="rect">
            <a:avLst/>
          </a:prstGeom>
          <a:noFill/>
        </p:spPr>
        <p:txBody>
          <a:bodyPr wrap="square" rtlCol="0">
            <a:spAutoFit/>
          </a:bodyPr>
          <a:lstStyle/>
          <a:p>
            <a:r>
              <a:rPr lang="en-US" b="1" dirty="0">
                <a:solidFill>
                  <a:srgbClr val="7030A0"/>
                </a:solidFill>
              </a:rPr>
              <a:t>Edge of CBD but does show some characteristics of the core (i.e. TNCs, tall buildings) but also car parks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352800"/>
            <a:ext cx="4114800" cy="3082862"/>
          </a:xfrm>
          <a:prstGeom prst="rect">
            <a:avLst/>
          </a:prstGeom>
        </p:spPr>
      </p:pic>
    </p:spTree>
    <p:extLst>
      <p:ext uri="{BB962C8B-B14F-4D97-AF65-F5344CB8AC3E}">
        <p14:creationId xmlns:p14="http://schemas.microsoft.com/office/powerpoint/2010/main" val="177761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813" y="0"/>
            <a:ext cx="8229600" cy="1143000"/>
          </a:xfrm>
        </p:spPr>
        <p:txBody>
          <a:bodyPr/>
          <a:lstStyle/>
          <a:p>
            <a:r>
              <a:rPr lang="en-US" dirty="0">
                <a:solidFill>
                  <a:srgbClr val="00B0F0"/>
                </a:solidFill>
              </a:rPr>
              <a:t>Site 2: Cathedral </a:t>
            </a:r>
          </a:p>
        </p:txBody>
      </p:sp>
      <p:pic>
        <p:nvPicPr>
          <p:cNvPr id="4" name="Content Placeholder 3"/>
          <p:cNvPicPr>
            <a:picLocks noGrp="1" noChangeAspect="1"/>
          </p:cNvPicPr>
          <p:nvPr>
            <p:ph idx="1"/>
          </p:nvPr>
        </p:nvPicPr>
        <p:blipFill>
          <a:blip r:embed="rId2"/>
          <a:stretch>
            <a:fillRect/>
          </a:stretch>
        </p:blipFill>
        <p:spPr>
          <a:xfrm>
            <a:off x="304800" y="1409922"/>
            <a:ext cx="3762375" cy="2957051"/>
          </a:xfrm>
          <a:prstGeom prst="rect">
            <a:avLst/>
          </a:prstGeom>
        </p:spPr>
      </p:pic>
      <p:pic>
        <p:nvPicPr>
          <p:cNvPr id="5" name="Picture 4"/>
          <p:cNvPicPr>
            <a:picLocks noChangeAspect="1"/>
          </p:cNvPicPr>
          <p:nvPr/>
        </p:nvPicPr>
        <p:blipFill>
          <a:blip r:embed="rId3"/>
          <a:stretch>
            <a:fillRect/>
          </a:stretch>
        </p:blipFill>
        <p:spPr>
          <a:xfrm>
            <a:off x="4267200" y="129249"/>
            <a:ext cx="2976562" cy="2326508"/>
          </a:xfrm>
          <a:prstGeom prst="rect">
            <a:avLst/>
          </a:prstGeom>
        </p:spPr>
      </p:pic>
      <p:pic>
        <p:nvPicPr>
          <p:cNvPr id="6" name="Picture 5"/>
          <p:cNvPicPr>
            <a:picLocks noChangeAspect="1"/>
          </p:cNvPicPr>
          <p:nvPr/>
        </p:nvPicPr>
        <p:blipFill>
          <a:blip r:embed="rId4"/>
          <a:stretch>
            <a:fillRect/>
          </a:stretch>
        </p:blipFill>
        <p:spPr>
          <a:xfrm>
            <a:off x="1276350" y="4366973"/>
            <a:ext cx="2790825" cy="2266966"/>
          </a:xfrm>
          <a:prstGeom prst="rect">
            <a:avLst/>
          </a:prstGeom>
        </p:spPr>
      </p:pic>
      <p:sp>
        <p:nvSpPr>
          <p:cNvPr id="7" name="TextBox 6"/>
          <p:cNvSpPr txBox="1"/>
          <p:nvPr/>
        </p:nvSpPr>
        <p:spPr>
          <a:xfrm>
            <a:off x="4370355" y="4876800"/>
            <a:ext cx="4773645" cy="1754326"/>
          </a:xfrm>
          <a:prstGeom prst="rect">
            <a:avLst/>
          </a:prstGeom>
          <a:noFill/>
        </p:spPr>
        <p:txBody>
          <a:bodyPr wrap="square" rtlCol="0">
            <a:spAutoFit/>
          </a:bodyPr>
          <a:lstStyle/>
          <a:p>
            <a:r>
              <a:rPr lang="en-US" b="1" dirty="0">
                <a:solidFill>
                  <a:srgbClr val="7030A0"/>
                </a:solidFill>
              </a:rPr>
              <a:t>Cathedral (modern) so on the edge. </a:t>
            </a:r>
          </a:p>
          <a:p>
            <a:r>
              <a:rPr lang="en-US" b="1" dirty="0">
                <a:solidFill>
                  <a:srgbClr val="7030A0"/>
                </a:solidFill>
              </a:rPr>
              <a:t>Evidence of regeneration of brownfield sites around area- new hotels e.g. Holiday Inn and new apartments </a:t>
            </a:r>
          </a:p>
          <a:p>
            <a:r>
              <a:rPr lang="en-US" b="1" dirty="0">
                <a:solidFill>
                  <a:srgbClr val="7030A0"/>
                </a:solidFill>
              </a:rPr>
              <a:t>St. Joseph's hospital nearby</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355" y="2610997"/>
            <a:ext cx="2893460" cy="2110562"/>
          </a:xfrm>
          <a:prstGeom prst="rect">
            <a:avLst/>
          </a:prstGeom>
        </p:spPr>
      </p:pic>
      <p:sp>
        <p:nvSpPr>
          <p:cNvPr id="9" name="TextBox 8"/>
          <p:cNvSpPr txBox="1"/>
          <p:nvPr/>
        </p:nvSpPr>
        <p:spPr>
          <a:xfrm>
            <a:off x="4495799" y="2610997"/>
            <a:ext cx="1804987" cy="646331"/>
          </a:xfrm>
          <a:prstGeom prst="rect">
            <a:avLst/>
          </a:prstGeom>
          <a:noFill/>
        </p:spPr>
        <p:txBody>
          <a:bodyPr wrap="square" rtlCol="0">
            <a:spAutoFit/>
          </a:bodyPr>
          <a:lstStyle/>
          <a:p>
            <a:r>
              <a:rPr lang="en-US" dirty="0"/>
              <a:t>Redevelopment- new apartments </a:t>
            </a:r>
          </a:p>
        </p:txBody>
      </p:sp>
    </p:spTree>
    <p:extLst>
      <p:ext uri="{BB962C8B-B14F-4D97-AF65-F5344CB8AC3E}">
        <p14:creationId xmlns:p14="http://schemas.microsoft.com/office/powerpoint/2010/main" val="1914852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Site 2: Cathedral </a:t>
            </a:r>
          </a:p>
        </p:txBody>
      </p:sp>
      <p:pic>
        <p:nvPicPr>
          <p:cNvPr id="4" name="Content Placeholder 3"/>
          <p:cNvPicPr>
            <a:picLocks noGrp="1" noChangeAspect="1"/>
          </p:cNvPicPr>
          <p:nvPr>
            <p:ph idx="1"/>
          </p:nvPr>
        </p:nvPicPr>
        <p:blipFill>
          <a:blip r:embed="rId2"/>
          <a:stretch>
            <a:fillRect/>
          </a:stretch>
        </p:blipFill>
        <p:spPr>
          <a:xfrm>
            <a:off x="496363" y="1425354"/>
            <a:ext cx="2133600" cy="1676910"/>
          </a:xfrm>
          <a:prstGeom prst="rect">
            <a:avLst/>
          </a:prstGeom>
        </p:spPr>
      </p:pic>
      <p:pic>
        <p:nvPicPr>
          <p:cNvPr id="5" name="Picture 4"/>
          <p:cNvPicPr>
            <a:picLocks noChangeAspect="1"/>
          </p:cNvPicPr>
          <p:nvPr/>
        </p:nvPicPr>
        <p:blipFill>
          <a:blip r:embed="rId3"/>
          <a:stretch>
            <a:fillRect/>
          </a:stretch>
        </p:blipFill>
        <p:spPr>
          <a:xfrm>
            <a:off x="3200400" y="1448139"/>
            <a:ext cx="2096563" cy="1638693"/>
          </a:xfrm>
          <a:prstGeom prst="rect">
            <a:avLst/>
          </a:prstGeom>
        </p:spPr>
      </p:pic>
      <p:pic>
        <p:nvPicPr>
          <p:cNvPr id="6" name="Picture 5"/>
          <p:cNvPicPr>
            <a:picLocks noChangeAspect="1"/>
          </p:cNvPicPr>
          <p:nvPr/>
        </p:nvPicPr>
        <p:blipFill>
          <a:blip r:embed="rId4"/>
          <a:stretch>
            <a:fillRect/>
          </a:stretch>
        </p:blipFill>
        <p:spPr>
          <a:xfrm>
            <a:off x="5867400" y="1394489"/>
            <a:ext cx="2172443" cy="1764659"/>
          </a:xfrm>
          <a:prstGeom prst="rect">
            <a:avLst/>
          </a:prstGeom>
        </p:spPr>
      </p:pic>
      <p:sp>
        <p:nvSpPr>
          <p:cNvPr id="7" name="TextBox 6"/>
          <p:cNvSpPr txBox="1"/>
          <p:nvPr/>
        </p:nvSpPr>
        <p:spPr>
          <a:xfrm>
            <a:off x="426334" y="3505200"/>
            <a:ext cx="8412866" cy="2585323"/>
          </a:xfrm>
          <a:prstGeom prst="rect">
            <a:avLst/>
          </a:prstGeom>
          <a:noFill/>
        </p:spPr>
        <p:txBody>
          <a:bodyPr wrap="square" rtlCol="0">
            <a:spAutoFit/>
          </a:bodyPr>
          <a:lstStyle/>
          <a:p>
            <a:endParaRPr lang="en-US" b="1" dirty="0">
              <a:solidFill>
                <a:srgbClr val="7030A0"/>
              </a:solidFill>
            </a:endParaRPr>
          </a:p>
          <a:p>
            <a:r>
              <a:rPr lang="en-US" b="1" i="1" dirty="0">
                <a:solidFill>
                  <a:srgbClr val="7030A0"/>
                </a:solidFill>
              </a:rPr>
              <a:t>Is this where a cathedral may be found in European city? </a:t>
            </a:r>
          </a:p>
          <a:p>
            <a:r>
              <a:rPr lang="en-US" b="1" i="1" dirty="0">
                <a:solidFill>
                  <a:srgbClr val="7030A0"/>
                </a:solidFill>
              </a:rPr>
              <a:t>Why may new developments be created here? </a:t>
            </a:r>
          </a:p>
          <a:p>
            <a:endParaRPr lang="en-US" b="1" i="1" u="sng" dirty="0">
              <a:solidFill>
                <a:srgbClr val="7030A0"/>
              </a:solidFill>
            </a:endParaRPr>
          </a:p>
          <a:p>
            <a:r>
              <a:rPr lang="en-US" b="1" i="1" u="sng" dirty="0">
                <a:solidFill>
                  <a:srgbClr val="7030A0"/>
                </a:solidFill>
              </a:rPr>
              <a:t>Other land use in area:</a:t>
            </a:r>
          </a:p>
          <a:p>
            <a:pPr>
              <a:buFont typeface="Arial" pitchFamily="34" charset="0"/>
              <a:buChar char="•"/>
            </a:pPr>
            <a:r>
              <a:rPr lang="en-US" b="1" dirty="0">
                <a:solidFill>
                  <a:srgbClr val="7030A0"/>
                </a:solidFill>
                <a:latin typeface="Adobe Ming Std L" pitchFamily="18" charset="-128"/>
                <a:ea typeface="Adobe Ming Std L" pitchFamily="18" charset="-128"/>
              </a:rPr>
              <a:t>Hospital- why would this land use be unlike to be in the core?  </a:t>
            </a:r>
          </a:p>
          <a:p>
            <a:pPr>
              <a:buFont typeface="Arial" pitchFamily="34" charset="0"/>
              <a:buChar char="•"/>
            </a:pPr>
            <a:r>
              <a:rPr lang="en-US" b="1" dirty="0">
                <a:solidFill>
                  <a:srgbClr val="7030A0"/>
                </a:solidFill>
                <a:latin typeface="Adobe Ming Std L" pitchFamily="18" charset="-128"/>
                <a:ea typeface="Adobe Ming Std L" pitchFamily="18" charset="-128"/>
              </a:rPr>
              <a:t>Disused land- is this a sign of  the frame? </a:t>
            </a:r>
          </a:p>
          <a:p>
            <a:pPr>
              <a:buFont typeface="Arial" pitchFamily="34" charset="0"/>
              <a:buChar char="•"/>
            </a:pPr>
            <a:r>
              <a:rPr lang="en-US" b="1" dirty="0">
                <a:solidFill>
                  <a:srgbClr val="7030A0"/>
                </a:solidFill>
                <a:latin typeface="Adobe Ming Std L" pitchFamily="18" charset="-128"/>
                <a:ea typeface="Adobe Ming Std L" pitchFamily="18" charset="-128"/>
              </a:rPr>
              <a:t>Regeneration- why may this be happening here? </a:t>
            </a:r>
          </a:p>
          <a:p>
            <a:endParaRPr lang="en-US" i="1" dirty="0">
              <a:solidFill>
                <a:srgbClr val="7030A0"/>
              </a:solidFill>
            </a:endParaRPr>
          </a:p>
        </p:txBody>
      </p:sp>
    </p:spTree>
    <p:extLst>
      <p:ext uri="{BB962C8B-B14F-4D97-AF65-F5344CB8AC3E}">
        <p14:creationId xmlns:p14="http://schemas.microsoft.com/office/powerpoint/2010/main" val="223822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Site 3: Toyota Centre</a:t>
            </a:r>
          </a:p>
        </p:txBody>
      </p:sp>
      <p:pic>
        <p:nvPicPr>
          <p:cNvPr id="4" name="Content Placeholder 3"/>
          <p:cNvPicPr>
            <a:picLocks noGrp="1" noChangeAspect="1"/>
          </p:cNvPicPr>
          <p:nvPr>
            <p:ph idx="1"/>
          </p:nvPr>
        </p:nvPicPr>
        <p:blipFill>
          <a:blip r:embed="rId2"/>
          <a:stretch>
            <a:fillRect/>
          </a:stretch>
        </p:blipFill>
        <p:spPr>
          <a:xfrm>
            <a:off x="990600" y="1676400"/>
            <a:ext cx="3058999" cy="2362200"/>
          </a:xfrm>
          <a:prstGeom prst="rect">
            <a:avLst/>
          </a:prstGeom>
        </p:spPr>
      </p:pic>
      <p:pic>
        <p:nvPicPr>
          <p:cNvPr id="5" name="Picture 4"/>
          <p:cNvPicPr>
            <a:picLocks noChangeAspect="1"/>
          </p:cNvPicPr>
          <p:nvPr/>
        </p:nvPicPr>
        <p:blipFill>
          <a:blip r:embed="rId3"/>
          <a:stretch>
            <a:fillRect/>
          </a:stretch>
        </p:blipFill>
        <p:spPr>
          <a:xfrm>
            <a:off x="4389474" y="1437894"/>
            <a:ext cx="4262602" cy="3200400"/>
          </a:xfrm>
          <a:prstGeom prst="rect">
            <a:avLst/>
          </a:prstGeom>
        </p:spPr>
      </p:pic>
      <p:sp>
        <p:nvSpPr>
          <p:cNvPr id="6" name="TextBox 5"/>
          <p:cNvSpPr txBox="1"/>
          <p:nvPr/>
        </p:nvSpPr>
        <p:spPr>
          <a:xfrm>
            <a:off x="1219200" y="4572000"/>
            <a:ext cx="2971800" cy="1477328"/>
          </a:xfrm>
          <a:prstGeom prst="rect">
            <a:avLst/>
          </a:prstGeom>
          <a:noFill/>
        </p:spPr>
        <p:txBody>
          <a:bodyPr wrap="square" rtlCol="0">
            <a:spAutoFit/>
          </a:bodyPr>
          <a:lstStyle/>
          <a:p>
            <a:r>
              <a:rPr lang="en-US" b="1" dirty="0">
                <a:solidFill>
                  <a:srgbClr val="7030A0"/>
                </a:solidFill>
              </a:rPr>
              <a:t>Many car parks etc. to support major sports and concert venue </a:t>
            </a:r>
          </a:p>
          <a:p>
            <a:r>
              <a:rPr lang="en-US" b="1" dirty="0">
                <a:solidFill>
                  <a:srgbClr val="7030A0"/>
                </a:solidFill>
              </a:rPr>
              <a:t>Landscaping/ park to make area attractive for visitors </a:t>
            </a:r>
          </a:p>
        </p:txBody>
      </p:sp>
    </p:spTree>
    <p:extLst>
      <p:ext uri="{BB962C8B-B14F-4D97-AF65-F5344CB8AC3E}">
        <p14:creationId xmlns:p14="http://schemas.microsoft.com/office/powerpoint/2010/main" val="815017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Site 4: Discovery Green (zone of assimilation?)</a:t>
            </a:r>
          </a:p>
        </p:txBody>
      </p:sp>
      <p:pic>
        <p:nvPicPr>
          <p:cNvPr id="5123" name="Picture 3"/>
          <p:cNvPicPr>
            <a:picLocks noChangeAspect="1" noChangeArrowheads="1"/>
          </p:cNvPicPr>
          <p:nvPr/>
        </p:nvPicPr>
        <p:blipFill>
          <a:blip r:embed="rId2"/>
          <a:srcRect/>
          <a:stretch>
            <a:fillRect/>
          </a:stretch>
        </p:blipFill>
        <p:spPr bwMode="auto">
          <a:xfrm>
            <a:off x="5029201" y="1679546"/>
            <a:ext cx="3533774" cy="2644005"/>
          </a:xfrm>
          <a:prstGeom prst="rect">
            <a:avLst/>
          </a:prstGeom>
          <a:noFill/>
          <a:ln w="9525">
            <a:noFill/>
            <a:miter lim="800000"/>
            <a:headEnd/>
            <a:tailEnd/>
          </a:ln>
        </p:spPr>
      </p:pic>
      <p:sp>
        <p:nvSpPr>
          <p:cNvPr id="6" name="TextBox 5"/>
          <p:cNvSpPr txBox="1"/>
          <p:nvPr/>
        </p:nvSpPr>
        <p:spPr>
          <a:xfrm>
            <a:off x="304800" y="4767109"/>
            <a:ext cx="9067800" cy="2308324"/>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Green space- playgrounds/ lakes </a:t>
            </a:r>
            <a:r>
              <a:rPr lang="en-US" b="1" dirty="0" err="1">
                <a:solidFill>
                  <a:srgbClr val="7030A0"/>
                </a:solidFill>
                <a:latin typeface="Adobe Ming Std L" pitchFamily="18" charset="-128"/>
                <a:ea typeface="Adobe Ming Std L" pitchFamily="18" charset="-128"/>
              </a:rPr>
              <a:t>etc</a:t>
            </a:r>
            <a:r>
              <a:rPr lang="en-US" b="1" dirty="0">
                <a:solidFill>
                  <a:srgbClr val="7030A0"/>
                </a:solidFill>
                <a:latin typeface="Adobe Ming Std L" pitchFamily="18" charset="-128"/>
                <a:ea typeface="Adobe Ming Std L" pitchFamily="18" charset="-128"/>
              </a:rPr>
              <a:t>- </a:t>
            </a:r>
            <a:r>
              <a:rPr lang="en-US" dirty="0">
                <a:solidFill>
                  <a:srgbClr val="7030A0"/>
                </a:solidFill>
                <a:latin typeface="Adobe Ming Std L" pitchFamily="18" charset="-128"/>
                <a:ea typeface="Adobe Ming Std L" pitchFamily="18" charset="-128"/>
              </a:rPr>
              <a:t>why have they placed this in the CBD?</a:t>
            </a:r>
            <a:r>
              <a:rPr lang="en-US" b="1" dirty="0">
                <a:solidFill>
                  <a:srgbClr val="7030A0"/>
                </a:solidFill>
                <a:latin typeface="Adobe Ming Std L" pitchFamily="18" charset="-128"/>
                <a:ea typeface="Adobe Ming Std L" pitchFamily="18" charset="-128"/>
              </a:rPr>
              <a:t> </a:t>
            </a:r>
          </a:p>
          <a:p>
            <a:pPr>
              <a:buFont typeface="Arial" pitchFamily="34" charset="0"/>
              <a:buChar char="•"/>
            </a:pPr>
            <a:r>
              <a:rPr lang="en-US" b="1" dirty="0">
                <a:solidFill>
                  <a:srgbClr val="7030A0"/>
                </a:solidFill>
                <a:latin typeface="Adobe Ming Std L" pitchFamily="18" charset="-128"/>
                <a:ea typeface="Adobe Ming Std L" pitchFamily="18" charset="-128"/>
              </a:rPr>
              <a:t>New hotels- </a:t>
            </a:r>
            <a:r>
              <a:rPr lang="en-US" dirty="0">
                <a:solidFill>
                  <a:srgbClr val="7030A0"/>
                </a:solidFill>
                <a:latin typeface="Adobe Ming Std L" pitchFamily="18" charset="-128"/>
                <a:ea typeface="Adobe Ming Std L" pitchFamily="18" charset="-128"/>
              </a:rPr>
              <a:t>why would this land use be here? </a:t>
            </a:r>
            <a:endParaRPr lang="en-US" b="1" dirty="0">
              <a:solidFill>
                <a:srgbClr val="7030A0"/>
              </a:solidFill>
              <a:latin typeface="Adobe Ming Std L" pitchFamily="18" charset="-128"/>
              <a:ea typeface="Adobe Ming Std L" pitchFamily="18" charset="-128"/>
            </a:endParaRPr>
          </a:p>
          <a:p>
            <a:pPr>
              <a:buFont typeface="Arial" pitchFamily="34" charset="0"/>
              <a:buChar char="•"/>
            </a:pPr>
            <a:r>
              <a:rPr lang="en-US" b="1" dirty="0">
                <a:solidFill>
                  <a:srgbClr val="7030A0"/>
                </a:solidFill>
                <a:latin typeface="Adobe Ming Std L" pitchFamily="18" charset="-128"/>
                <a:ea typeface="Adobe Ming Std L" pitchFamily="18" charset="-128"/>
              </a:rPr>
              <a:t>Restaurants-</a:t>
            </a:r>
            <a:r>
              <a:rPr lang="en-US" dirty="0">
                <a:solidFill>
                  <a:srgbClr val="7030A0"/>
                </a:solidFill>
                <a:latin typeface="Adobe Ming Std L" pitchFamily="18" charset="-128"/>
                <a:ea typeface="Adobe Ming Std L" pitchFamily="18" charset="-128"/>
              </a:rPr>
              <a:t>why would this land use be here? </a:t>
            </a:r>
            <a:r>
              <a:rPr lang="en-US" b="1" dirty="0">
                <a:solidFill>
                  <a:srgbClr val="7030A0"/>
                </a:solidFill>
                <a:latin typeface="Adobe Ming Std L" pitchFamily="18" charset="-128"/>
                <a:ea typeface="Adobe Ming Std L" pitchFamily="18" charset="-128"/>
              </a:rPr>
              <a:t> </a:t>
            </a:r>
          </a:p>
          <a:p>
            <a:pPr>
              <a:buFont typeface="Arial" pitchFamily="34" charset="0"/>
              <a:buChar char="•"/>
            </a:pPr>
            <a:r>
              <a:rPr lang="en-US" b="1" dirty="0">
                <a:solidFill>
                  <a:srgbClr val="7030A0"/>
                </a:solidFill>
                <a:latin typeface="Adobe Ming Std L" pitchFamily="18" charset="-128"/>
                <a:ea typeface="Adobe Ming Std L" pitchFamily="18" charset="-128"/>
              </a:rPr>
              <a:t>Convention </a:t>
            </a:r>
            <a:r>
              <a:rPr lang="en-US" b="1" dirty="0" err="1">
                <a:solidFill>
                  <a:srgbClr val="7030A0"/>
                </a:solidFill>
                <a:latin typeface="Adobe Ming Std L" pitchFamily="18" charset="-128"/>
                <a:ea typeface="Adobe Ming Std L" pitchFamily="18" charset="-128"/>
              </a:rPr>
              <a:t>centre</a:t>
            </a:r>
            <a:r>
              <a:rPr lang="en-US" b="1" dirty="0">
                <a:solidFill>
                  <a:srgbClr val="7030A0"/>
                </a:solidFill>
                <a:latin typeface="Adobe Ming Std L" pitchFamily="18" charset="-128"/>
                <a:ea typeface="Adobe Ming Std L" pitchFamily="18" charset="-128"/>
              </a:rPr>
              <a:t>- </a:t>
            </a:r>
            <a:r>
              <a:rPr lang="en-US" dirty="0">
                <a:solidFill>
                  <a:srgbClr val="7030A0"/>
                </a:solidFill>
                <a:latin typeface="Adobe Ming Std L" pitchFamily="18" charset="-128"/>
                <a:ea typeface="Adobe Ming Std L" pitchFamily="18" charset="-128"/>
              </a:rPr>
              <a:t>why would this land use be here? </a:t>
            </a:r>
            <a:endParaRPr lang="en-US" b="1" dirty="0">
              <a:solidFill>
                <a:srgbClr val="7030A0"/>
              </a:solidFill>
              <a:latin typeface="Adobe Ming Std L" pitchFamily="18" charset="-128"/>
              <a:ea typeface="Adobe Ming Std L" pitchFamily="18" charset="-128"/>
            </a:endParaRPr>
          </a:p>
          <a:p>
            <a:pPr>
              <a:buFont typeface="Arial" pitchFamily="34" charset="0"/>
              <a:buChar char="•"/>
            </a:pPr>
            <a:r>
              <a:rPr lang="en-US" b="1" dirty="0">
                <a:solidFill>
                  <a:srgbClr val="7030A0"/>
                </a:solidFill>
                <a:latin typeface="Adobe Ming Std L" pitchFamily="18" charset="-128"/>
                <a:ea typeface="Adobe Ming Std L" pitchFamily="18" charset="-128"/>
              </a:rPr>
              <a:t>New development- </a:t>
            </a:r>
            <a:r>
              <a:rPr lang="en-US" dirty="0">
                <a:solidFill>
                  <a:srgbClr val="7030A0"/>
                </a:solidFill>
                <a:latin typeface="Adobe Ming Std L" pitchFamily="18" charset="-128"/>
                <a:ea typeface="Adobe Ming Std L" pitchFamily="18" charset="-128"/>
              </a:rPr>
              <a:t>building height? </a:t>
            </a:r>
          </a:p>
          <a:p>
            <a:pPr>
              <a:buFont typeface="Arial" pitchFamily="34" charset="0"/>
              <a:buChar char="•"/>
            </a:pPr>
            <a:r>
              <a:rPr lang="en-US" b="1" dirty="0">
                <a:solidFill>
                  <a:srgbClr val="7030A0"/>
                </a:solidFill>
                <a:latin typeface="Adobe Ming Std L" pitchFamily="18" charset="-128"/>
                <a:ea typeface="Adobe Ming Std L" pitchFamily="18" charset="-128"/>
              </a:rPr>
              <a:t>Centre for events in Houston i.e. </a:t>
            </a:r>
            <a:r>
              <a:rPr lang="en-US" b="1" dirty="0" err="1">
                <a:solidFill>
                  <a:srgbClr val="7030A0"/>
                </a:solidFill>
                <a:latin typeface="Adobe Ming Std L" pitchFamily="18" charset="-128"/>
                <a:ea typeface="Adobe Ming Std L" pitchFamily="18" charset="-128"/>
              </a:rPr>
              <a:t>Superbowl</a:t>
            </a:r>
            <a:r>
              <a:rPr lang="en-US" b="1" dirty="0">
                <a:solidFill>
                  <a:srgbClr val="7030A0"/>
                </a:solidFill>
                <a:latin typeface="Adobe Ming Std L" pitchFamily="18" charset="-128"/>
                <a:ea typeface="Adobe Ming Std L" pitchFamily="18" charset="-128"/>
              </a:rPr>
              <a:t> celebrations and marathon etc. </a:t>
            </a:r>
          </a:p>
          <a:p>
            <a:pPr>
              <a:buFont typeface="Arial" pitchFamily="34" charset="0"/>
              <a:buChar char="•"/>
            </a:pPr>
            <a:r>
              <a:rPr lang="en-US" b="1" dirty="0">
                <a:solidFill>
                  <a:srgbClr val="7030A0"/>
                </a:solidFill>
                <a:latin typeface="Adobe Ming Std L" pitchFamily="18" charset="-128"/>
                <a:ea typeface="Adobe Ming Std L" pitchFamily="18" charset="-128"/>
              </a:rPr>
              <a:t>. </a:t>
            </a:r>
          </a:p>
          <a:p>
            <a:pPr>
              <a:buFont typeface="Arial" pitchFamily="34" charset="0"/>
              <a:buChar char="•"/>
            </a:pPr>
            <a:endParaRPr lang="en-US" dirty="0"/>
          </a:p>
        </p:txBody>
      </p:sp>
      <p:pic>
        <p:nvPicPr>
          <p:cNvPr id="9" name="Content Placeholder 8"/>
          <p:cNvPicPr>
            <a:picLocks noGrp="1" noChangeAspect="1"/>
          </p:cNvPicPr>
          <p:nvPr>
            <p:ph idx="1"/>
          </p:nvPr>
        </p:nvPicPr>
        <p:blipFill>
          <a:blip r:embed="rId3"/>
          <a:stretch>
            <a:fillRect/>
          </a:stretch>
        </p:blipFill>
        <p:spPr>
          <a:xfrm>
            <a:off x="7391400" y="975868"/>
            <a:ext cx="1612342" cy="1178456"/>
          </a:xfrm>
          <a:prstGeom prst="rect">
            <a:avLst/>
          </a:prstGeom>
        </p:spPr>
      </p:pic>
      <p:pic>
        <p:nvPicPr>
          <p:cNvPr id="7" name="Picture 6"/>
          <p:cNvPicPr>
            <a:picLocks noChangeAspect="1"/>
          </p:cNvPicPr>
          <p:nvPr/>
        </p:nvPicPr>
        <p:blipFill>
          <a:blip r:embed="rId4"/>
          <a:stretch>
            <a:fillRect/>
          </a:stretch>
        </p:blipFill>
        <p:spPr>
          <a:xfrm>
            <a:off x="281355" y="1409922"/>
            <a:ext cx="2461846" cy="2000250"/>
          </a:xfrm>
          <a:prstGeom prst="rect">
            <a:avLst/>
          </a:prstGeom>
        </p:spPr>
      </p:pic>
      <p:pic>
        <p:nvPicPr>
          <p:cNvPr id="8" name="Picture 7"/>
          <p:cNvPicPr>
            <a:picLocks noChangeAspect="1"/>
          </p:cNvPicPr>
          <p:nvPr/>
        </p:nvPicPr>
        <p:blipFill>
          <a:blip r:embed="rId5"/>
          <a:stretch>
            <a:fillRect/>
          </a:stretch>
        </p:blipFill>
        <p:spPr>
          <a:xfrm>
            <a:off x="1724036" y="2154324"/>
            <a:ext cx="2847964" cy="2119312"/>
          </a:xfrm>
          <a:prstGeom prst="rect">
            <a:avLst/>
          </a:prstGeom>
        </p:spPr>
      </p:pic>
    </p:spTree>
    <p:extLst>
      <p:ext uri="{BB962C8B-B14F-4D97-AF65-F5344CB8AC3E}">
        <p14:creationId xmlns:p14="http://schemas.microsoft.com/office/powerpoint/2010/main" val="54848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Redevelopment in area: Zone of assimilation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7832" y="1085263"/>
            <a:ext cx="1990988" cy="2680022"/>
          </a:xfrm>
        </p:spPr>
      </p:pic>
      <p:pic>
        <p:nvPicPr>
          <p:cNvPr id="4" name="Picture 3"/>
          <p:cNvPicPr>
            <a:picLocks noChangeAspect="1"/>
          </p:cNvPicPr>
          <p:nvPr/>
        </p:nvPicPr>
        <p:blipFill>
          <a:blip r:embed="rId3"/>
          <a:stretch>
            <a:fillRect/>
          </a:stretch>
        </p:blipFill>
        <p:spPr>
          <a:xfrm>
            <a:off x="3347906" y="1526914"/>
            <a:ext cx="2870018" cy="2255014"/>
          </a:xfrm>
          <a:prstGeom prst="rect">
            <a:avLst/>
          </a:prstGeom>
        </p:spPr>
      </p:pic>
      <p:pic>
        <p:nvPicPr>
          <p:cNvPr id="5" name="Picture 5"/>
          <p:cNvPicPr>
            <a:picLocks noChangeAspect="1" noChangeArrowheads="1"/>
          </p:cNvPicPr>
          <p:nvPr/>
        </p:nvPicPr>
        <p:blipFill>
          <a:blip r:embed="rId4"/>
          <a:srcRect/>
          <a:stretch>
            <a:fillRect/>
          </a:stretch>
        </p:blipFill>
        <p:spPr bwMode="auto">
          <a:xfrm>
            <a:off x="473241" y="1514282"/>
            <a:ext cx="2590800" cy="2251003"/>
          </a:xfrm>
          <a:prstGeom prst="rect">
            <a:avLst/>
          </a:prstGeom>
          <a:noFill/>
          <a:ln w="9525">
            <a:noFill/>
            <a:miter lim="800000"/>
            <a:headEnd/>
            <a:tailEnd/>
          </a:ln>
        </p:spPr>
      </p:pic>
      <p:sp>
        <p:nvSpPr>
          <p:cNvPr id="7" name="TextBox 6"/>
          <p:cNvSpPr txBox="1"/>
          <p:nvPr/>
        </p:nvSpPr>
        <p:spPr>
          <a:xfrm>
            <a:off x="2052507" y="1828800"/>
            <a:ext cx="979452" cy="369332"/>
          </a:xfrm>
          <a:prstGeom prst="rect">
            <a:avLst/>
          </a:prstGeom>
          <a:noFill/>
        </p:spPr>
        <p:txBody>
          <a:bodyPr wrap="square" rtlCol="0">
            <a:spAutoFit/>
          </a:bodyPr>
          <a:lstStyle/>
          <a:p>
            <a:r>
              <a:rPr lang="en-US" dirty="0">
                <a:solidFill>
                  <a:srgbClr val="FFFF00"/>
                </a:solidFill>
              </a:rPr>
              <a:t>2015</a:t>
            </a:r>
          </a:p>
        </p:txBody>
      </p:sp>
      <p:sp>
        <p:nvSpPr>
          <p:cNvPr id="8" name="TextBox 7"/>
          <p:cNvSpPr txBox="1"/>
          <p:nvPr/>
        </p:nvSpPr>
        <p:spPr>
          <a:xfrm>
            <a:off x="5032611" y="1644134"/>
            <a:ext cx="979452" cy="369332"/>
          </a:xfrm>
          <a:prstGeom prst="rect">
            <a:avLst/>
          </a:prstGeom>
          <a:noFill/>
        </p:spPr>
        <p:txBody>
          <a:bodyPr wrap="square" rtlCol="0">
            <a:spAutoFit/>
          </a:bodyPr>
          <a:lstStyle/>
          <a:p>
            <a:r>
              <a:rPr lang="en-US" dirty="0">
                <a:solidFill>
                  <a:srgbClr val="FFFF00"/>
                </a:solidFill>
              </a:rPr>
              <a:t>2016</a:t>
            </a:r>
          </a:p>
        </p:txBody>
      </p:sp>
      <p:sp>
        <p:nvSpPr>
          <p:cNvPr id="9" name="TextBox 8"/>
          <p:cNvSpPr txBox="1"/>
          <p:nvPr/>
        </p:nvSpPr>
        <p:spPr>
          <a:xfrm>
            <a:off x="7529368" y="1417638"/>
            <a:ext cx="979452" cy="369332"/>
          </a:xfrm>
          <a:prstGeom prst="rect">
            <a:avLst/>
          </a:prstGeom>
          <a:noFill/>
        </p:spPr>
        <p:txBody>
          <a:bodyPr wrap="square" rtlCol="0">
            <a:spAutoFit/>
          </a:bodyPr>
          <a:lstStyle/>
          <a:p>
            <a:r>
              <a:rPr lang="en-US" dirty="0">
                <a:solidFill>
                  <a:srgbClr val="FFFF00"/>
                </a:solidFill>
              </a:rPr>
              <a:t>2017</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915269"/>
            <a:ext cx="2844800" cy="2171444"/>
          </a:xfrm>
          <a:prstGeom prst="rect">
            <a:avLst/>
          </a:prstGeom>
        </p:spPr>
      </p:pic>
      <p:sp>
        <p:nvSpPr>
          <p:cNvPr id="11" name="Rectangle 10"/>
          <p:cNvSpPr/>
          <p:nvPr/>
        </p:nvSpPr>
        <p:spPr>
          <a:xfrm>
            <a:off x="3581400" y="3861929"/>
            <a:ext cx="4572000" cy="646331"/>
          </a:xfrm>
          <a:prstGeom prst="rect">
            <a:avLst/>
          </a:prstGeom>
        </p:spPr>
        <p:txBody>
          <a:bodyPr>
            <a:spAutoFit/>
          </a:bodyPr>
          <a:lstStyle/>
          <a:p>
            <a:r>
              <a:rPr lang="en-US" dirty="0">
                <a:hlinkClick r:id="rId6"/>
              </a:rPr>
              <a:t>http://</a:t>
            </a:r>
            <a:r>
              <a:rPr lang="en-US" dirty="0" err="1">
                <a:hlinkClick r:id="rId6"/>
              </a:rPr>
              <a:t>www.cnn.com</a:t>
            </a:r>
            <a:r>
              <a:rPr lang="en-US" dirty="0">
                <a:hlinkClick r:id="rId6"/>
              </a:rPr>
              <a:t>/2017/01/23/travel/</a:t>
            </a:r>
            <a:r>
              <a:rPr lang="en-US" dirty="0" err="1">
                <a:hlinkClick r:id="rId6"/>
              </a:rPr>
              <a:t>marriott</a:t>
            </a:r>
            <a:r>
              <a:rPr lang="en-US" dirty="0">
                <a:hlinkClick r:id="rId6"/>
              </a:rPr>
              <a:t>-marquis-</a:t>
            </a:r>
            <a:r>
              <a:rPr lang="en-US" dirty="0" err="1">
                <a:hlinkClick r:id="rId6"/>
              </a:rPr>
              <a:t>houston</a:t>
            </a:r>
            <a:r>
              <a:rPr lang="en-US" dirty="0">
                <a:hlinkClick r:id="rId6"/>
              </a:rPr>
              <a:t>-</a:t>
            </a:r>
            <a:r>
              <a:rPr lang="en-US" dirty="0" err="1">
                <a:hlinkClick r:id="rId6"/>
              </a:rPr>
              <a:t>texas</a:t>
            </a:r>
            <a:r>
              <a:rPr lang="en-US" dirty="0">
                <a:hlinkClick r:id="rId6"/>
              </a:rPr>
              <a:t>-shaped-lazy-river/</a:t>
            </a:r>
            <a:endParaRPr lang="en-US" dirty="0"/>
          </a:p>
        </p:txBody>
      </p:sp>
      <p:sp>
        <p:nvSpPr>
          <p:cNvPr id="12" name="Rectangle 11"/>
          <p:cNvSpPr/>
          <p:nvPr/>
        </p:nvSpPr>
        <p:spPr>
          <a:xfrm>
            <a:off x="3726063" y="4762707"/>
            <a:ext cx="4572000" cy="1477328"/>
          </a:xfrm>
          <a:prstGeom prst="rect">
            <a:avLst/>
          </a:prstGeom>
        </p:spPr>
        <p:txBody>
          <a:bodyPr>
            <a:spAutoFit/>
          </a:bodyPr>
          <a:lstStyle/>
          <a:p>
            <a:r>
              <a:rPr lang="en-US" dirty="0">
                <a:solidFill>
                  <a:srgbClr val="1D1D1D"/>
                </a:solidFill>
                <a:latin typeface="CNNSansDisplayW04-Light" charset="0"/>
              </a:rPr>
              <a:t>The $360 million Marriott Marquis, which opened in December, has 29 floors, 1,000 guest rooms and 52 event rooms with more than 100,000 square feet of space, including a 39,000 square-foot ballroom. </a:t>
            </a:r>
            <a:endParaRPr lang="en-US" dirty="0"/>
          </a:p>
        </p:txBody>
      </p:sp>
    </p:spTree>
    <p:extLst>
      <p:ext uri="{BB962C8B-B14F-4D97-AF65-F5344CB8AC3E}">
        <p14:creationId xmlns:p14="http://schemas.microsoft.com/office/powerpoint/2010/main" val="88502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Discovery Green: Centre for activities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3425237"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417638"/>
            <a:ext cx="2377526" cy="3581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163" y="1524000"/>
            <a:ext cx="1773382" cy="2362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163" y="3914274"/>
            <a:ext cx="2315596" cy="2865438"/>
          </a:xfrm>
          <a:prstGeom prst="rect">
            <a:avLst/>
          </a:prstGeom>
        </p:spPr>
      </p:pic>
    </p:spTree>
    <p:extLst>
      <p:ext uri="{BB962C8B-B14F-4D97-AF65-F5344CB8AC3E}">
        <p14:creationId xmlns:p14="http://schemas.microsoft.com/office/powerpoint/2010/main" val="140799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3464-7C9C-544B-BBD8-E3435D04BFDC}"/>
              </a:ext>
            </a:extLst>
          </p:cNvPr>
          <p:cNvSpPr>
            <a:spLocks noGrp="1"/>
          </p:cNvSpPr>
          <p:nvPr>
            <p:ph type="title"/>
          </p:nvPr>
        </p:nvSpPr>
        <p:spPr>
          <a:xfrm>
            <a:off x="346653" y="-76200"/>
            <a:ext cx="8229600" cy="1143000"/>
          </a:xfrm>
        </p:spPr>
        <p:txBody>
          <a:bodyPr/>
          <a:lstStyle/>
          <a:p>
            <a:r>
              <a:rPr lang="en-US" dirty="0"/>
              <a:t>2019 </a:t>
            </a:r>
          </a:p>
        </p:txBody>
      </p:sp>
      <p:pic>
        <p:nvPicPr>
          <p:cNvPr id="5" name="Content Placeholder 4">
            <a:extLst>
              <a:ext uri="{FF2B5EF4-FFF2-40B4-BE49-F238E27FC236}">
                <a16:creationId xmlns:a16="http://schemas.microsoft.com/office/drawing/2014/main" id="{BE258578-09CE-244F-8D46-78E38E81688D}"/>
              </a:ext>
            </a:extLst>
          </p:cNvPr>
          <p:cNvPicPr>
            <a:picLocks noGrp="1" noChangeAspect="1"/>
          </p:cNvPicPr>
          <p:nvPr>
            <p:ph idx="1"/>
          </p:nvPr>
        </p:nvPicPr>
        <p:blipFill>
          <a:blip r:embed="rId2"/>
          <a:stretch>
            <a:fillRect/>
          </a:stretch>
        </p:blipFill>
        <p:spPr>
          <a:xfrm>
            <a:off x="1143000" y="495300"/>
            <a:ext cx="2467745" cy="3199490"/>
          </a:xfrm>
        </p:spPr>
      </p:pic>
      <p:pic>
        <p:nvPicPr>
          <p:cNvPr id="7" name="Picture 6">
            <a:extLst>
              <a:ext uri="{FF2B5EF4-FFF2-40B4-BE49-F238E27FC236}">
                <a16:creationId xmlns:a16="http://schemas.microsoft.com/office/drawing/2014/main" id="{A8265FCE-D3AC-F147-8FBB-F682698357F4}"/>
              </a:ext>
            </a:extLst>
          </p:cNvPr>
          <p:cNvPicPr>
            <a:picLocks noChangeAspect="1"/>
          </p:cNvPicPr>
          <p:nvPr/>
        </p:nvPicPr>
        <p:blipFill>
          <a:blip r:embed="rId3"/>
          <a:stretch>
            <a:fillRect/>
          </a:stretch>
        </p:blipFill>
        <p:spPr>
          <a:xfrm>
            <a:off x="4146212" y="892174"/>
            <a:ext cx="3369034" cy="2536826"/>
          </a:xfrm>
          <a:prstGeom prst="rect">
            <a:avLst/>
          </a:prstGeom>
        </p:spPr>
      </p:pic>
      <p:pic>
        <p:nvPicPr>
          <p:cNvPr id="9" name="Picture 8">
            <a:extLst>
              <a:ext uri="{FF2B5EF4-FFF2-40B4-BE49-F238E27FC236}">
                <a16:creationId xmlns:a16="http://schemas.microsoft.com/office/drawing/2014/main" id="{6234B0B2-3708-474B-BE99-D00369F2B610}"/>
              </a:ext>
            </a:extLst>
          </p:cNvPr>
          <p:cNvPicPr>
            <a:picLocks noChangeAspect="1"/>
          </p:cNvPicPr>
          <p:nvPr/>
        </p:nvPicPr>
        <p:blipFill>
          <a:blip r:embed="rId4"/>
          <a:stretch>
            <a:fillRect/>
          </a:stretch>
        </p:blipFill>
        <p:spPr>
          <a:xfrm>
            <a:off x="4567237" y="3635374"/>
            <a:ext cx="2381293" cy="3163210"/>
          </a:xfrm>
          <a:prstGeom prst="rect">
            <a:avLst/>
          </a:prstGeom>
        </p:spPr>
      </p:pic>
      <p:pic>
        <p:nvPicPr>
          <p:cNvPr id="11" name="Picture 10">
            <a:extLst>
              <a:ext uri="{FF2B5EF4-FFF2-40B4-BE49-F238E27FC236}">
                <a16:creationId xmlns:a16="http://schemas.microsoft.com/office/drawing/2014/main" id="{21EA6D3B-E750-1E44-8B26-E0AF22957E38}"/>
              </a:ext>
            </a:extLst>
          </p:cNvPr>
          <p:cNvPicPr>
            <a:picLocks noChangeAspect="1"/>
          </p:cNvPicPr>
          <p:nvPr/>
        </p:nvPicPr>
        <p:blipFill>
          <a:blip r:embed="rId5"/>
          <a:stretch>
            <a:fillRect/>
          </a:stretch>
        </p:blipFill>
        <p:spPr>
          <a:xfrm>
            <a:off x="990600" y="3948566"/>
            <a:ext cx="3312417" cy="2536827"/>
          </a:xfrm>
          <a:prstGeom prst="rect">
            <a:avLst/>
          </a:prstGeom>
        </p:spPr>
      </p:pic>
      <p:sp>
        <p:nvSpPr>
          <p:cNvPr id="12" name="TextBox 11">
            <a:extLst>
              <a:ext uri="{FF2B5EF4-FFF2-40B4-BE49-F238E27FC236}">
                <a16:creationId xmlns:a16="http://schemas.microsoft.com/office/drawing/2014/main" id="{F5F05991-4BA0-4544-B401-7B3B582DE05B}"/>
              </a:ext>
            </a:extLst>
          </p:cNvPr>
          <p:cNvSpPr txBox="1"/>
          <p:nvPr/>
        </p:nvSpPr>
        <p:spPr>
          <a:xfrm>
            <a:off x="7315200" y="3948566"/>
            <a:ext cx="1600200" cy="2031325"/>
          </a:xfrm>
          <a:prstGeom prst="rect">
            <a:avLst/>
          </a:prstGeom>
          <a:noFill/>
        </p:spPr>
        <p:txBody>
          <a:bodyPr wrap="square" rtlCol="0">
            <a:spAutoFit/>
          </a:bodyPr>
          <a:lstStyle/>
          <a:p>
            <a:r>
              <a:rPr lang="en-US" dirty="0"/>
              <a:t>Temporary art instillations to increase environmental quality and interest for visitors. </a:t>
            </a:r>
          </a:p>
        </p:txBody>
      </p:sp>
    </p:spTree>
    <p:extLst>
      <p:ext uri="{BB962C8B-B14F-4D97-AF65-F5344CB8AC3E}">
        <p14:creationId xmlns:p14="http://schemas.microsoft.com/office/powerpoint/2010/main" val="3024127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Possible theory </a:t>
            </a:r>
          </a:p>
        </p:txBody>
      </p:sp>
      <p:sp>
        <p:nvSpPr>
          <p:cNvPr id="3" name="Content Placeholder 2"/>
          <p:cNvSpPr>
            <a:spLocks noGrp="1"/>
          </p:cNvSpPr>
          <p:nvPr>
            <p:ph idx="1"/>
          </p:nvPr>
        </p:nvSpPr>
        <p:spPr>
          <a:xfrm>
            <a:off x="583398" y="2248635"/>
            <a:ext cx="8229600" cy="4925144"/>
          </a:xfrm>
        </p:spPr>
        <p:txBody>
          <a:bodyPr/>
          <a:lstStyle/>
          <a:p>
            <a:r>
              <a:rPr lang="en-US" sz="2400" dirty="0"/>
              <a:t>Escape from urban stress</a:t>
            </a:r>
          </a:p>
          <a:p>
            <a:r>
              <a:rPr lang="en-US" sz="2400" dirty="0"/>
              <a:t>Moderate urban microclimates</a:t>
            </a:r>
          </a:p>
          <a:p>
            <a:r>
              <a:rPr lang="en-US" sz="2400" dirty="0"/>
              <a:t>Individual and community health benefits</a:t>
            </a:r>
          </a:p>
          <a:p>
            <a:r>
              <a:rPr lang="en-US" sz="2400" dirty="0"/>
              <a:t>Ecological understanding and sustainability</a:t>
            </a:r>
          </a:p>
          <a:p>
            <a:r>
              <a:rPr lang="en-US" sz="2400" dirty="0"/>
              <a:t>Preserve natural and cultural heritage- e.g. museums and woodlands</a:t>
            </a:r>
          </a:p>
          <a:p>
            <a:r>
              <a:rPr lang="en-US" sz="2400" dirty="0"/>
              <a:t>Prevent conflict in urban areas- skateboarders/ football/ cycling/ jogging etc… </a:t>
            </a:r>
          </a:p>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5562600" y="1412776"/>
            <a:ext cx="3250398" cy="1630488"/>
          </a:xfrm>
          <a:prstGeom prst="rect">
            <a:avLst/>
          </a:prstGeom>
          <a:noFill/>
          <a:ln w="9525">
            <a:noFill/>
            <a:miter lim="800000"/>
            <a:headEnd/>
            <a:tailEnd/>
          </a:ln>
          <a:effectLst/>
        </p:spPr>
      </p:pic>
      <p:sp>
        <p:nvSpPr>
          <p:cNvPr id="5" name="Rectangle 4"/>
          <p:cNvSpPr/>
          <p:nvPr/>
        </p:nvSpPr>
        <p:spPr>
          <a:xfrm>
            <a:off x="990600" y="1417638"/>
            <a:ext cx="4572000" cy="830997"/>
          </a:xfrm>
          <a:prstGeom prst="rect">
            <a:avLst/>
          </a:prstGeom>
        </p:spPr>
        <p:txBody>
          <a:bodyPr>
            <a:spAutoFit/>
          </a:bodyPr>
          <a:lstStyle/>
          <a:p>
            <a:r>
              <a:rPr lang="en-US" sz="2400" b="1" dirty="0">
                <a:solidFill>
                  <a:srgbClr val="31859C"/>
                </a:solidFill>
              </a:rPr>
              <a:t>What is the importance of parks in urban areas?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167A42-7CB2-4649-B8C5-5F3BAAE8B7FD}"/>
              </a:ext>
            </a:extLst>
          </p:cNvPr>
          <p:cNvPicPr>
            <a:picLocks noChangeAspect="1"/>
          </p:cNvPicPr>
          <p:nvPr/>
        </p:nvPicPr>
        <p:blipFill>
          <a:blip r:embed="rId2"/>
          <a:stretch>
            <a:fillRect/>
          </a:stretch>
        </p:blipFill>
        <p:spPr>
          <a:xfrm>
            <a:off x="368056" y="0"/>
            <a:ext cx="8407888" cy="6858000"/>
          </a:xfrm>
          <a:prstGeom prst="rect">
            <a:avLst/>
          </a:prstGeom>
        </p:spPr>
      </p:pic>
    </p:spTree>
    <p:extLst>
      <p:ext uri="{BB962C8B-B14F-4D97-AF65-F5344CB8AC3E}">
        <p14:creationId xmlns:p14="http://schemas.microsoft.com/office/powerpoint/2010/main" val="424728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theory </a:t>
            </a:r>
          </a:p>
        </p:txBody>
      </p:sp>
      <p:pic>
        <p:nvPicPr>
          <p:cNvPr id="4" name="Content Placeholder 3" descr="Screen shot 2015-06-26 at 11.31.10 AM.png"/>
          <p:cNvPicPr>
            <a:picLocks noGrp="1" noChangeAspect="1"/>
          </p:cNvPicPr>
          <p:nvPr>
            <p:ph idx="1"/>
          </p:nvPr>
        </p:nvPicPr>
        <p:blipFill>
          <a:blip r:embed="rId2"/>
          <a:stretch>
            <a:fillRect/>
          </a:stretch>
        </p:blipFill>
        <p:spPr>
          <a:xfrm>
            <a:off x="0" y="2063969"/>
            <a:ext cx="9206667" cy="3840162"/>
          </a:xfrm>
        </p:spPr>
      </p:pic>
      <p:sp>
        <p:nvSpPr>
          <p:cNvPr id="5" name="Rectangle 4"/>
          <p:cNvSpPr/>
          <p:nvPr/>
        </p:nvSpPr>
        <p:spPr>
          <a:xfrm>
            <a:off x="1524000" y="1417638"/>
            <a:ext cx="7162800" cy="646331"/>
          </a:xfrm>
          <a:prstGeom prst="rect">
            <a:avLst/>
          </a:prstGeom>
        </p:spPr>
        <p:txBody>
          <a:bodyPr wrap="square">
            <a:spAutoFit/>
          </a:bodyPr>
          <a:lstStyle/>
          <a:p>
            <a:r>
              <a:rPr lang="en-US" dirty="0" err="1">
                <a:hlinkClick r:id="rId3"/>
              </a:rPr>
              <a:t>http://greenfieldgeography.wikispaces.com/The+leisure+hierarchy+and+intra-urban+patterns</a:t>
            </a:r>
            <a:endParaRPr lang="en-US" dirty="0"/>
          </a:p>
        </p:txBody>
      </p:sp>
      <p:sp>
        <p:nvSpPr>
          <p:cNvPr id="6" name="TextBox 5"/>
          <p:cNvSpPr txBox="1"/>
          <p:nvPr/>
        </p:nvSpPr>
        <p:spPr>
          <a:xfrm>
            <a:off x="533400" y="1676400"/>
            <a:ext cx="990600" cy="369332"/>
          </a:xfrm>
          <a:prstGeom prst="rect">
            <a:avLst/>
          </a:prstGeom>
          <a:noFill/>
        </p:spPr>
        <p:txBody>
          <a:bodyPr wrap="square" rtlCol="0">
            <a:spAutoFit/>
          </a:bodyPr>
          <a:lstStyle/>
          <a:p>
            <a:r>
              <a:rPr lang="en-US" dirty="0"/>
              <a:t>Source: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theory </a:t>
            </a:r>
          </a:p>
        </p:txBody>
      </p:sp>
      <p:sp>
        <p:nvSpPr>
          <p:cNvPr id="3" name="Content Placeholder 2"/>
          <p:cNvSpPr>
            <a:spLocks noGrp="1"/>
          </p:cNvSpPr>
          <p:nvPr>
            <p:ph idx="1"/>
          </p:nvPr>
        </p:nvSpPr>
        <p:spPr/>
        <p:txBody>
          <a:bodyPr/>
          <a:lstStyle/>
          <a:p>
            <a:pPr marL="0" indent="0">
              <a:buNone/>
            </a:pPr>
            <a:r>
              <a:rPr lang="en-US" i="1" dirty="0">
                <a:solidFill>
                  <a:srgbClr val="FF0000"/>
                </a:solidFill>
              </a:rPr>
              <a:t>Zone of Assimilation </a:t>
            </a:r>
            <a:r>
              <a:rPr lang="en-US" dirty="0"/>
              <a:t>– areas into which the CBD (and its characteristics) is expanding. The process by which areas of cities are improved through investment and development is known as… </a:t>
            </a:r>
            <a:r>
              <a:rPr lang="en-US" sz="3600" b="1" dirty="0">
                <a:solidFill>
                  <a:srgbClr val="00B050"/>
                </a:solidFill>
              </a:rPr>
              <a:t>URBAN</a:t>
            </a:r>
            <a:r>
              <a:rPr lang="en-US" b="1" dirty="0">
                <a:solidFill>
                  <a:srgbClr val="00B050"/>
                </a:solidFill>
              </a:rPr>
              <a:t> </a:t>
            </a:r>
            <a:r>
              <a:rPr lang="en-US" sz="3600" b="1" dirty="0">
                <a:solidFill>
                  <a:srgbClr val="00B050"/>
                </a:solidFill>
              </a:rPr>
              <a:t>REGENERATION</a:t>
            </a:r>
          </a:p>
        </p:txBody>
      </p:sp>
    </p:spTree>
    <p:extLst>
      <p:ext uri="{BB962C8B-B14F-4D97-AF65-F5344CB8AC3E}">
        <p14:creationId xmlns:p14="http://schemas.microsoft.com/office/powerpoint/2010/main" val="2880381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0"/>
            <a:ext cx="9127958" cy="571500"/>
          </a:xfrm>
        </p:spPr>
        <p:txBody>
          <a:bodyPr>
            <a:normAutofit fontScale="90000"/>
          </a:bodyPr>
          <a:lstStyle/>
          <a:p>
            <a:r>
              <a:rPr lang="en-US" dirty="0">
                <a:solidFill>
                  <a:srgbClr val="0070C0"/>
                </a:solidFill>
              </a:rPr>
              <a:t>Site 5: Minute Maid Park</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3657600"/>
            <a:ext cx="4267200" cy="2984573"/>
          </a:xfrm>
        </p:spPr>
      </p:pic>
      <p:sp>
        <p:nvSpPr>
          <p:cNvPr id="6" name="TextBox 5"/>
          <p:cNvSpPr txBox="1"/>
          <p:nvPr/>
        </p:nvSpPr>
        <p:spPr>
          <a:xfrm>
            <a:off x="5791200" y="4724400"/>
            <a:ext cx="3810000" cy="2308324"/>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Baseball ground</a:t>
            </a:r>
          </a:p>
          <a:p>
            <a:pPr>
              <a:buFont typeface="Arial" pitchFamily="34" charset="0"/>
              <a:buChar char="•"/>
            </a:pPr>
            <a:r>
              <a:rPr lang="en-US" b="1" dirty="0">
                <a:solidFill>
                  <a:srgbClr val="7030A0"/>
                </a:solidFill>
                <a:latin typeface="Adobe Ming Std L" pitchFamily="18" charset="-128"/>
                <a:ea typeface="Adobe Ming Std L" pitchFamily="18" charset="-128"/>
              </a:rPr>
              <a:t>Homeless shelters</a:t>
            </a:r>
          </a:p>
          <a:p>
            <a:pPr>
              <a:buFont typeface="Arial" pitchFamily="34" charset="0"/>
              <a:buChar char="•"/>
            </a:pPr>
            <a:r>
              <a:rPr lang="en-US" b="1" dirty="0">
                <a:solidFill>
                  <a:srgbClr val="7030A0"/>
                </a:solidFill>
                <a:latin typeface="Adobe Ming Std L" pitchFamily="18" charset="-128"/>
                <a:ea typeface="Adobe Ming Std L" pitchFamily="18" charset="-128"/>
              </a:rPr>
              <a:t>Salvation army/ women's </a:t>
            </a:r>
            <a:r>
              <a:rPr lang="en-US" b="1" dirty="0" err="1">
                <a:solidFill>
                  <a:srgbClr val="7030A0"/>
                </a:solidFill>
                <a:latin typeface="Adobe Ming Std L" pitchFamily="18" charset="-128"/>
                <a:ea typeface="Adobe Ming Std L" pitchFamily="18" charset="-128"/>
              </a:rPr>
              <a:t>centre</a:t>
            </a:r>
            <a:endParaRPr lang="en-US" b="1" dirty="0">
              <a:solidFill>
                <a:srgbClr val="7030A0"/>
              </a:solidFill>
              <a:latin typeface="Adobe Ming Std L" pitchFamily="18" charset="-128"/>
              <a:ea typeface="Adobe Ming Std L" pitchFamily="18" charset="-128"/>
            </a:endParaRPr>
          </a:p>
          <a:p>
            <a:pPr>
              <a:buFont typeface="Arial" pitchFamily="34" charset="0"/>
              <a:buChar char="•"/>
            </a:pPr>
            <a:r>
              <a:rPr lang="en-US" b="1" dirty="0">
                <a:solidFill>
                  <a:srgbClr val="7030A0"/>
                </a:solidFill>
                <a:latin typeface="Adobe Ming Std L" pitchFamily="18" charset="-128"/>
                <a:ea typeface="Adobe Ming Std L" pitchFamily="18" charset="-128"/>
              </a:rPr>
              <a:t>Car parks</a:t>
            </a:r>
          </a:p>
          <a:p>
            <a:pPr>
              <a:buFont typeface="Arial" pitchFamily="34" charset="0"/>
              <a:buChar char="•"/>
            </a:pPr>
            <a:r>
              <a:rPr lang="en-US" b="1" dirty="0">
                <a:solidFill>
                  <a:srgbClr val="7030A0"/>
                </a:solidFill>
                <a:latin typeface="Adobe Ming Std L" pitchFamily="18" charset="-128"/>
                <a:ea typeface="Adobe Ming Std L" pitchFamily="18" charset="-128"/>
              </a:rPr>
              <a:t>Bail bonds</a:t>
            </a:r>
          </a:p>
          <a:p>
            <a:pPr>
              <a:buFont typeface="Arial" pitchFamily="34" charset="0"/>
              <a:buChar char="•"/>
            </a:pPr>
            <a:r>
              <a:rPr lang="en-US" b="1" dirty="0">
                <a:solidFill>
                  <a:srgbClr val="7030A0"/>
                </a:solidFill>
                <a:latin typeface="Adobe Ming Std L" pitchFamily="18" charset="-128"/>
                <a:ea typeface="Adobe Ming Std L" pitchFamily="18" charset="-128"/>
              </a:rPr>
              <a:t>Bars</a:t>
            </a:r>
          </a:p>
          <a:p>
            <a:endParaRPr lang="en-US" b="1" dirty="0">
              <a:solidFill>
                <a:srgbClr val="7030A0"/>
              </a:solidFill>
              <a:latin typeface="Adobe Ming Std L" pitchFamily="18" charset="-128"/>
              <a:ea typeface="Adobe Ming Std L" pitchFamily="18" charset="-128"/>
            </a:endParaRPr>
          </a:p>
          <a:p>
            <a:pPr>
              <a:buFont typeface="Arial" pitchFamily="34" charset="0"/>
              <a:buChar char="•"/>
            </a:pPr>
            <a:endParaRPr lang="en-US" b="1" dirty="0">
              <a:solidFill>
                <a:srgbClr val="7030A0"/>
              </a:solidFill>
              <a:latin typeface="Adobe Ming Std L" pitchFamily="18" charset="-128"/>
              <a:ea typeface="Adobe Ming Std L" pitchFamily="18" charset="-128"/>
            </a:endParaRPr>
          </a:p>
        </p:txBody>
      </p:sp>
      <p:pic>
        <p:nvPicPr>
          <p:cNvPr id="4" name="Picture 3"/>
          <p:cNvPicPr>
            <a:picLocks noChangeAspect="1"/>
          </p:cNvPicPr>
          <p:nvPr/>
        </p:nvPicPr>
        <p:blipFill>
          <a:blip r:embed="rId3"/>
          <a:stretch>
            <a:fillRect/>
          </a:stretch>
        </p:blipFill>
        <p:spPr>
          <a:xfrm>
            <a:off x="-76200" y="575511"/>
            <a:ext cx="4038600" cy="2935956"/>
          </a:xfrm>
          <a:prstGeom prst="rect">
            <a:avLst/>
          </a:prstGeom>
        </p:spPr>
      </p:pic>
      <p:pic>
        <p:nvPicPr>
          <p:cNvPr id="5" name="Picture 4"/>
          <p:cNvPicPr>
            <a:picLocks noChangeAspect="1"/>
          </p:cNvPicPr>
          <p:nvPr/>
        </p:nvPicPr>
        <p:blipFill>
          <a:blip r:embed="rId4"/>
          <a:stretch>
            <a:fillRect/>
          </a:stretch>
        </p:blipFill>
        <p:spPr>
          <a:xfrm>
            <a:off x="5305269" y="571500"/>
            <a:ext cx="3505857" cy="2743200"/>
          </a:xfrm>
          <a:prstGeom prst="rect">
            <a:avLst/>
          </a:prstGeom>
        </p:spPr>
      </p:pic>
    </p:spTree>
    <p:extLst>
      <p:ext uri="{BB962C8B-B14F-4D97-AF65-F5344CB8AC3E}">
        <p14:creationId xmlns:p14="http://schemas.microsoft.com/office/powerpoint/2010/main" val="1024868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Site 6: Sheriffs office/ Jail District (zone of Discard?)</a:t>
            </a:r>
          </a:p>
        </p:txBody>
      </p:sp>
      <p:sp>
        <p:nvSpPr>
          <p:cNvPr id="6" name="TextBox 5"/>
          <p:cNvSpPr txBox="1"/>
          <p:nvPr/>
        </p:nvSpPr>
        <p:spPr>
          <a:xfrm>
            <a:off x="402116" y="4838707"/>
            <a:ext cx="4169884" cy="1754326"/>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Sheriffs office</a:t>
            </a:r>
          </a:p>
          <a:p>
            <a:pPr>
              <a:buFont typeface="Arial" pitchFamily="34" charset="0"/>
              <a:buChar char="•"/>
            </a:pPr>
            <a:r>
              <a:rPr lang="en-US" b="1" dirty="0">
                <a:solidFill>
                  <a:srgbClr val="7030A0"/>
                </a:solidFill>
                <a:latin typeface="Adobe Ming Std L" pitchFamily="18" charset="-128"/>
                <a:ea typeface="Adobe Ming Std L" pitchFamily="18" charset="-128"/>
              </a:rPr>
              <a:t>Jail</a:t>
            </a:r>
          </a:p>
          <a:p>
            <a:pPr>
              <a:buFont typeface="Arial" pitchFamily="34" charset="0"/>
              <a:buChar char="•"/>
            </a:pPr>
            <a:r>
              <a:rPr lang="en-US" b="1" dirty="0">
                <a:solidFill>
                  <a:srgbClr val="7030A0"/>
                </a:solidFill>
                <a:latin typeface="Adobe Ming Std L" pitchFamily="18" charset="-128"/>
                <a:ea typeface="Adobe Ming Std L" pitchFamily="18" charset="-128"/>
              </a:rPr>
              <a:t>Bail bonds</a:t>
            </a:r>
          </a:p>
          <a:p>
            <a:pPr>
              <a:buFont typeface="Arial" pitchFamily="34" charset="0"/>
              <a:buChar char="•"/>
            </a:pPr>
            <a:r>
              <a:rPr lang="en-US" b="1" dirty="0">
                <a:solidFill>
                  <a:srgbClr val="7030A0"/>
                </a:solidFill>
                <a:latin typeface="Adobe Ming Std L" pitchFamily="18" charset="-128"/>
                <a:ea typeface="Adobe Ming Std L" pitchFamily="18" charset="-128"/>
              </a:rPr>
              <a:t>Residential  </a:t>
            </a:r>
          </a:p>
          <a:p>
            <a:pPr>
              <a:buFont typeface="Arial" pitchFamily="34" charset="0"/>
              <a:buChar char="•"/>
            </a:pPr>
            <a:r>
              <a:rPr lang="en-US" b="1" dirty="0">
                <a:solidFill>
                  <a:srgbClr val="7030A0"/>
                </a:solidFill>
                <a:latin typeface="Adobe Ming Std L" pitchFamily="18" charset="-128"/>
                <a:ea typeface="Adobe Ming Std L" pitchFamily="18" charset="-128"/>
              </a:rPr>
              <a:t>Near University of Houston </a:t>
            </a:r>
          </a:p>
          <a:p>
            <a:pPr>
              <a:buFont typeface="Arial" pitchFamily="34" charset="0"/>
              <a:buChar char="•"/>
            </a:pP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5108" y="1752600"/>
            <a:ext cx="3433724" cy="452596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89" y="1892106"/>
            <a:ext cx="4118811" cy="2865661"/>
          </a:xfrm>
          <a:prstGeom prst="rect">
            <a:avLst/>
          </a:prstGeom>
        </p:spPr>
      </p:pic>
    </p:spTree>
    <p:extLst>
      <p:ext uri="{BB962C8B-B14F-4D97-AF65-F5344CB8AC3E}">
        <p14:creationId xmlns:p14="http://schemas.microsoft.com/office/powerpoint/2010/main" val="22794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fontScale="90000"/>
          </a:bodyPr>
          <a:lstStyle/>
          <a:p>
            <a:r>
              <a:rPr lang="en-US" dirty="0">
                <a:solidFill>
                  <a:srgbClr val="0070C0"/>
                </a:solidFill>
              </a:rPr>
              <a:t>Site 5: Sheriff’s Office/ Jail District (zone of Discard?)</a:t>
            </a:r>
          </a:p>
        </p:txBody>
      </p:sp>
      <p:pic>
        <p:nvPicPr>
          <p:cNvPr id="4098" name="Picture 2"/>
          <p:cNvPicPr>
            <a:picLocks noGrp="1" noChangeAspect="1" noChangeArrowheads="1"/>
          </p:cNvPicPr>
          <p:nvPr>
            <p:ph idx="1"/>
          </p:nvPr>
        </p:nvPicPr>
        <p:blipFill>
          <a:blip r:embed="rId2"/>
          <a:srcRect/>
          <a:stretch>
            <a:fillRect/>
          </a:stretch>
        </p:blipFill>
        <p:spPr bwMode="auto">
          <a:xfrm>
            <a:off x="152400" y="1417638"/>
            <a:ext cx="3503788" cy="2605881"/>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038600" y="2522907"/>
            <a:ext cx="3900488" cy="3001224"/>
          </a:xfrm>
          <a:prstGeom prst="rect">
            <a:avLst/>
          </a:prstGeom>
          <a:noFill/>
          <a:ln w="9525">
            <a:noFill/>
            <a:miter lim="800000"/>
            <a:headEnd/>
            <a:tailEnd/>
          </a:ln>
        </p:spPr>
      </p:pic>
      <p:sp>
        <p:nvSpPr>
          <p:cNvPr id="6" name="TextBox 5"/>
          <p:cNvSpPr txBox="1"/>
          <p:nvPr/>
        </p:nvSpPr>
        <p:spPr>
          <a:xfrm>
            <a:off x="457200" y="4138136"/>
            <a:ext cx="3048000" cy="1754327"/>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Sheriffs office</a:t>
            </a:r>
          </a:p>
          <a:p>
            <a:pPr>
              <a:buFont typeface="Arial" pitchFamily="34" charset="0"/>
              <a:buChar char="•"/>
            </a:pPr>
            <a:r>
              <a:rPr lang="en-US" b="1" dirty="0">
                <a:solidFill>
                  <a:srgbClr val="7030A0"/>
                </a:solidFill>
                <a:latin typeface="Adobe Ming Std L" pitchFamily="18" charset="-128"/>
                <a:ea typeface="Adobe Ming Std L" pitchFamily="18" charset="-128"/>
              </a:rPr>
              <a:t>Jail</a:t>
            </a:r>
          </a:p>
          <a:p>
            <a:pPr>
              <a:buFont typeface="Arial" pitchFamily="34" charset="0"/>
              <a:buChar char="•"/>
            </a:pPr>
            <a:r>
              <a:rPr lang="en-US" b="1" dirty="0">
                <a:solidFill>
                  <a:srgbClr val="7030A0"/>
                </a:solidFill>
                <a:latin typeface="Adobe Ming Std L" pitchFamily="18" charset="-128"/>
                <a:ea typeface="Adobe Ming Std L" pitchFamily="18" charset="-128"/>
              </a:rPr>
              <a:t>Bail bonds</a:t>
            </a:r>
          </a:p>
          <a:p>
            <a:pPr>
              <a:buFont typeface="Arial" pitchFamily="34" charset="0"/>
              <a:buChar char="•"/>
            </a:pPr>
            <a:r>
              <a:rPr lang="en-US" b="1" dirty="0">
                <a:solidFill>
                  <a:srgbClr val="7030A0"/>
                </a:solidFill>
                <a:latin typeface="Adobe Ming Std L" pitchFamily="18" charset="-128"/>
                <a:ea typeface="Adobe Ming Std L" pitchFamily="18" charset="-128"/>
              </a:rPr>
              <a:t>Residential</a:t>
            </a:r>
          </a:p>
          <a:p>
            <a:endParaRPr lang="en-US" b="1" dirty="0">
              <a:solidFill>
                <a:srgbClr val="7030A0"/>
              </a:solidFill>
              <a:latin typeface="Adobe Ming Std L" pitchFamily="18" charset="-128"/>
              <a:ea typeface="Adobe Ming Std L" pitchFamily="18" charset="-128"/>
            </a:endParaRPr>
          </a:p>
          <a:p>
            <a:r>
              <a:rPr lang="en-US" dirty="0">
                <a:solidFill>
                  <a:srgbClr val="7030A0"/>
                </a:solidFill>
                <a:latin typeface="Adobe Ming Std L" pitchFamily="18" charset="-128"/>
                <a:ea typeface="Adobe Ming Std L" pitchFamily="18" charset="-128"/>
              </a:rPr>
              <a:t>Group with site 4</a:t>
            </a:r>
            <a:r>
              <a:rPr lang="en-US" b="1" dirty="0">
                <a:solidFill>
                  <a:srgbClr val="7030A0"/>
                </a:solidFill>
                <a:latin typeface="Adobe Ming Std L" pitchFamily="18" charset="-128"/>
                <a:ea typeface="Adobe Ming Std L" pitchFamily="18" charset="-128"/>
              </a:rPr>
              <a:t>  </a:t>
            </a:r>
          </a:p>
          <a:p>
            <a:pPr>
              <a:buFont typeface="Arial" pitchFamily="34" charset="0"/>
              <a:buChar cha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rgbClr val="FF0000"/>
                </a:solidFill>
              </a:rPr>
              <a:t>Theory: Zone of Discard</a:t>
            </a:r>
          </a:p>
        </p:txBody>
      </p:sp>
      <p:sp>
        <p:nvSpPr>
          <p:cNvPr id="3" name="Content Placeholder 2"/>
          <p:cNvSpPr>
            <a:spLocks noGrp="1"/>
          </p:cNvSpPr>
          <p:nvPr>
            <p:ph idx="1"/>
          </p:nvPr>
        </p:nvSpPr>
        <p:spPr/>
        <p:txBody>
          <a:bodyPr>
            <a:normAutofit lnSpcReduction="10000"/>
          </a:bodyPr>
          <a:lstStyle/>
          <a:p>
            <a:pPr marL="0" indent="0">
              <a:buNone/>
            </a:pPr>
            <a:r>
              <a:rPr lang="en-GB" dirty="0"/>
              <a:t>A haven for the homeless and social dropouts and as an area for adult entertainment. Common functions include pawnshops, cheap bars, low-grade cafes, cheap movie houses, repair shops, gun shops and low quality consumer mechanise.</a:t>
            </a:r>
            <a:endParaRPr lang="en-US" dirty="0"/>
          </a:p>
          <a:p>
            <a:pPr marL="0" indent="0">
              <a:buNone/>
            </a:pPr>
            <a:endParaRPr lang="en-US" dirty="0"/>
          </a:p>
          <a:p>
            <a:pPr marL="0" indent="0">
              <a:buNone/>
            </a:pPr>
            <a:endParaRPr lang="en-US" dirty="0"/>
          </a:p>
          <a:p>
            <a:pPr marL="0" indent="0">
              <a:buNone/>
            </a:pPr>
            <a:r>
              <a:rPr lang="en-US" dirty="0">
                <a:solidFill>
                  <a:srgbClr val="3366FF"/>
                </a:solidFill>
              </a:rPr>
              <a:t>Do sites 5 and 6 show these characteristics?  </a:t>
            </a:r>
          </a:p>
        </p:txBody>
      </p:sp>
      <p:pic>
        <p:nvPicPr>
          <p:cNvPr id="2050" name="Picture 2"/>
          <p:cNvPicPr>
            <a:picLocks noChangeAspect="1" noChangeArrowheads="1"/>
          </p:cNvPicPr>
          <p:nvPr/>
        </p:nvPicPr>
        <p:blipFill>
          <a:blip r:embed="rId2" cstate="print"/>
          <a:srcRect/>
          <a:stretch>
            <a:fillRect/>
          </a:stretch>
        </p:blipFill>
        <p:spPr bwMode="auto">
          <a:xfrm>
            <a:off x="4953000" y="3943887"/>
            <a:ext cx="2819400" cy="1256225"/>
          </a:xfrm>
          <a:prstGeom prst="rect">
            <a:avLst/>
          </a:prstGeom>
          <a:noFill/>
          <a:ln w="9525">
            <a:noFill/>
            <a:miter lim="800000"/>
            <a:headEnd/>
            <a:tailEnd/>
          </a:ln>
        </p:spPr>
      </p:pic>
    </p:spTree>
    <p:extLst>
      <p:ext uri="{BB962C8B-B14F-4D97-AF65-F5344CB8AC3E}">
        <p14:creationId xmlns:p14="http://schemas.microsoft.com/office/powerpoint/2010/main" val="192102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Decline in the CBD </a:t>
            </a:r>
            <a:r>
              <a:rPr lang="en-US" sz="2400" dirty="0"/>
              <a:t>(source IB textbook)</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rot="10800000">
            <a:off x="387621" y="1752600"/>
            <a:ext cx="8756379" cy="33909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42"/>
            <a:ext cx="8229600" cy="1143000"/>
          </a:xfrm>
        </p:spPr>
        <p:txBody>
          <a:bodyPr>
            <a:normAutofit fontScale="90000"/>
          </a:bodyPr>
          <a:lstStyle/>
          <a:p>
            <a:r>
              <a:rPr lang="en-US" dirty="0">
                <a:solidFill>
                  <a:srgbClr val="0070C0"/>
                </a:solidFill>
              </a:rPr>
              <a:t>Site 7 : Theater District/ Chase Tower</a:t>
            </a:r>
          </a:p>
        </p:txBody>
      </p:sp>
      <p:pic>
        <p:nvPicPr>
          <p:cNvPr id="5122" name="Picture 2"/>
          <p:cNvPicPr>
            <a:picLocks noGrp="1" noChangeAspect="1" noChangeArrowheads="1"/>
          </p:cNvPicPr>
          <p:nvPr>
            <p:ph idx="1"/>
          </p:nvPr>
        </p:nvPicPr>
        <p:blipFill>
          <a:blip r:embed="rId2"/>
          <a:srcRect/>
          <a:stretch>
            <a:fillRect/>
          </a:stretch>
        </p:blipFill>
        <p:spPr bwMode="auto">
          <a:xfrm>
            <a:off x="304800" y="1066800"/>
            <a:ext cx="2482308" cy="3230563"/>
          </a:xfrm>
          <a:prstGeom prst="rect">
            <a:avLst/>
          </a:prstGeom>
          <a:noFill/>
          <a:ln w="9525">
            <a:noFill/>
            <a:miter lim="800000"/>
            <a:headEnd/>
            <a:tailEnd/>
          </a:ln>
        </p:spPr>
      </p:pic>
      <p:pic>
        <p:nvPicPr>
          <p:cNvPr id="5126" name="Picture 6"/>
          <p:cNvPicPr>
            <a:picLocks noChangeAspect="1" noChangeArrowheads="1"/>
          </p:cNvPicPr>
          <p:nvPr/>
        </p:nvPicPr>
        <p:blipFill>
          <a:blip r:embed="rId3"/>
          <a:srcRect/>
          <a:stretch>
            <a:fillRect/>
          </a:stretch>
        </p:blipFill>
        <p:spPr bwMode="auto">
          <a:xfrm>
            <a:off x="457200" y="4526821"/>
            <a:ext cx="2747963" cy="2132107"/>
          </a:xfrm>
          <a:prstGeom prst="rect">
            <a:avLst/>
          </a:prstGeom>
          <a:noFill/>
          <a:ln w="9525">
            <a:noFill/>
            <a:miter lim="800000"/>
            <a:headEnd/>
            <a:tailEnd/>
          </a:ln>
        </p:spPr>
      </p:pic>
      <p:sp>
        <p:nvSpPr>
          <p:cNvPr id="9" name="TextBox 8"/>
          <p:cNvSpPr txBox="1"/>
          <p:nvPr/>
        </p:nvSpPr>
        <p:spPr>
          <a:xfrm>
            <a:off x="3427071" y="4549676"/>
            <a:ext cx="5446776" cy="2308324"/>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Concentration of theatres- Alley/ </a:t>
            </a:r>
            <a:r>
              <a:rPr lang="en-US" b="1" dirty="0" err="1">
                <a:solidFill>
                  <a:srgbClr val="7030A0"/>
                </a:solidFill>
                <a:latin typeface="Adobe Ming Std L" pitchFamily="18" charset="-128"/>
                <a:ea typeface="Adobe Ming Std L" pitchFamily="18" charset="-128"/>
              </a:rPr>
              <a:t>Wortham</a:t>
            </a:r>
            <a:r>
              <a:rPr lang="en-US" b="1" dirty="0">
                <a:solidFill>
                  <a:srgbClr val="7030A0"/>
                </a:solidFill>
                <a:latin typeface="Adobe Ming Std L" pitchFamily="18" charset="-128"/>
                <a:ea typeface="Adobe Ming Std L" pitchFamily="18" charset="-128"/>
              </a:rPr>
              <a:t>  Ballet )/ Jones Hall- symphony  </a:t>
            </a:r>
          </a:p>
          <a:p>
            <a:pPr>
              <a:buFont typeface="Arial" pitchFamily="34" charset="0"/>
              <a:buChar char="•"/>
            </a:pPr>
            <a:r>
              <a:rPr lang="en-US" b="1" dirty="0">
                <a:solidFill>
                  <a:srgbClr val="7030A0"/>
                </a:solidFill>
                <a:latin typeface="Adobe Ming Std L" pitchFamily="18" charset="-128"/>
                <a:ea typeface="Adobe Ming Std L" pitchFamily="18" charset="-128"/>
              </a:rPr>
              <a:t>Restaurants</a:t>
            </a:r>
          </a:p>
          <a:p>
            <a:pPr>
              <a:buFont typeface="Arial" pitchFamily="34" charset="0"/>
              <a:buChar char="•"/>
            </a:pPr>
            <a:r>
              <a:rPr lang="en-US" b="1" dirty="0">
                <a:solidFill>
                  <a:srgbClr val="7030A0"/>
                </a:solidFill>
                <a:latin typeface="Adobe Ming Std L" pitchFamily="18" charset="-128"/>
                <a:ea typeface="Adobe Ming Std L" pitchFamily="18" charset="-128"/>
              </a:rPr>
              <a:t>Hotels</a:t>
            </a:r>
          </a:p>
          <a:p>
            <a:pPr>
              <a:buFont typeface="Arial" pitchFamily="34" charset="0"/>
              <a:buChar char="•"/>
            </a:pPr>
            <a:r>
              <a:rPr lang="en-US" b="1" dirty="0">
                <a:solidFill>
                  <a:srgbClr val="7030A0"/>
                </a:solidFill>
                <a:latin typeface="Adobe Ming Std L" pitchFamily="18" charset="-128"/>
                <a:ea typeface="Adobe Ming Std L" pitchFamily="18" charset="-128"/>
              </a:rPr>
              <a:t>Concert venue </a:t>
            </a:r>
          </a:p>
          <a:p>
            <a:pPr>
              <a:buFont typeface="Arial" pitchFamily="34" charset="0"/>
              <a:buChar char="•"/>
            </a:pPr>
            <a:r>
              <a:rPr lang="en-US" b="1" dirty="0">
                <a:solidFill>
                  <a:srgbClr val="7030A0"/>
                </a:solidFill>
                <a:latin typeface="Adobe Ming Std L" pitchFamily="18" charset="-128"/>
                <a:ea typeface="Adobe Ming Std L" pitchFamily="18" charset="-128"/>
              </a:rPr>
              <a:t>Chase- highest building- PVLI</a:t>
            </a:r>
          </a:p>
          <a:p>
            <a:pPr>
              <a:buFont typeface="Arial" pitchFamily="34" charset="0"/>
              <a:buChar char="•"/>
            </a:pPr>
            <a:r>
              <a:rPr lang="en-US" b="1" dirty="0">
                <a:solidFill>
                  <a:srgbClr val="7030A0"/>
                </a:solidFill>
                <a:latin typeface="Adobe Ming Std L" pitchFamily="18" charset="-128"/>
                <a:ea typeface="Adobe Ming Std L" pitchFamily="18" charset="-128"/>
              </a:rPr>
              <a:t>Concentration of offices </a:t>
            </a:r>
          </a:p>
          <a:p>
            <a:pPr>
              <a:buFont typeface="Arial" pitchFamily="34" charset="0"/>
              <a:buChar char="•"/>
            </a:pPr>
            <a:endParaRPr lang="en-US" dirty="0"/>
          </a:p>
        </p:txBody>
      </p:sp>
      <p:pic>
        <p:nvPicPr>
          <p:cNvPr id="3" name="Picture 2"/>
          <p:cNvPicPr>
            <a:picLocks noChangeAspect="1"/>
          </p:cNvPicPr>
          <p:nvPr/>
        </p:nvPicPr>
        <p:blipFill>
          <a:blip r:embed="rId4"/>
          <a:stretch>
            <a:fillRect/>
          </a:stretch>
        </p:blipFill>
        <p:spPr>
          <a:xfrm>
            <a:off x="2878082" y="1301571"/>
            <a:ext cx="3780326" cy="2914650"/>
          </a:xfrm>
          <a:prstGeom prst="rect">
            <a:avLst/>
          </a:prstGeom>
        </p:spPr>
      </p:pic>
      <p:pic>
        <p:nvPicPr>
          <p:cNvPr id="4" name="Picture 3"/>
          <p:cNvPicPr>
            <a:picLocks noChangeAspect="1"/>
          </p:cNvPicPr>
          <p:nvPr/>
        </p:nvPicPr>
        <p:blipFill>
          <a:blip r:embed="rId5"/>
          <a:stretch>
            <a:fillRect/>
          </a:stretch>
        </p:blipFill>
        <p:spPr>
          <a:xfrm>
            <a:off x="6749383" y="1570007"/>
            <a:ext cx="1937417" cy="2574986"/>
          </a:xfrm>
          <a:prstGeom prst="rect">
            <a:avLst/>
          </a:prstGeom>
        </p:spPr>
      </p:pic>
    </p:spTree>
    <p:extLst>
      <p:ext uri="{BB962C8B-B14F-4D97-AF65-F5344CB8AC3E}">
        <p14:creationId xmlns:p14="http://schemas.microsoft.com/office/powerpoint/2010/main" val="1306683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54DB-59CC-2A4B-9D7E-3CABA0775D29}"/>
              </a:ext>
            </a:extLst>
          </p:cNvPr>
          <p:cNvSpPr>
            <a:spLocks noGrp="1"/>
          </p:cNvSpPr>
          <p:nvPr>
            <p:ph type="title"/>
          </p:nvPr>
        </p:nvSpPr>
        <p:spPr/>
        <p:txBody>
          <a:bodyPr>
            <a:normAutofit fontScale="90000"/>
          </a:bodyPr>
          <a:lstStyle/>
          <a:p>
            <a:r>
              <a:rPr lang="en-US" dirty="0"/>
              <a:t>Joan Miro sculpture Milam at Capitol Houston</a:t>
            </a:r>
            <a:br>
              <a:rPr lang="en-US" dirty="0"/>
            </a:br>
            <a:endParaRPr lang="en-US" dirty="0"/>
          </a:p>
        </p:txBody>
      </p:sp>
      <p:pic>
        <p:nvPicPr>
          <p:cNvPr id="5" name="Content Placeholder 4">
            <a:extLst>
              <a:ext uri="{FF2B5EF4-FFF2-40B4-BE49-F238E27FC236}">
                <a16:creationId xmlns:a16="http://schemas.microsoft.com/office/drawing/2014/main" id="{D99FDCFA-5711-F549-9FE7-C3EDE2CB9E4E}"/>
              </a:ext>
            </a:extLst>
          </p:cNvPr>
          <p:cNvPicPr>
            <a:picLocks noGrp="1" noChangeAspect="1"/>
          </p:cNvPicPr>
          <p:nvPr>
            <p:ph idx="1"/>
          </p:nvPr>
        </p:nvPicPr>
        <p:blipFill>
          <a:blip r:embed="rId2"/>
          <a:stretch>
            <a:fillRect/>
          </a:stretch>
        </p:blipFill>
        <p:spPr>
          <a:xfrm>
            <a:off x="762000" y="1208290"/>
            <a:ext cx="4039808" cy="5375072"/>
          </a:xfrm>
        </p:spPr>
      </p:pic>
      <p:sp>
        <p:nvSpPr>
          <p:cNvPr id="6" name="Rectangle 5">
            <a:extLst>
              <a:ext uri="{FF2B5EF4-FFF2-40B4-BE49-F238E27FC236}">
                <a16:creationId xmlns:a16="http://schemas.microsoft.com/office/drawing/2014/main" id="{AAEA1601-10EC-7345-AFB5-18045C3BFB52}"/>
              </a:ext>
            </a:extLst>
          </p:cNvPr>
          <p:cNvSpPr/>
          <p:nvPr/>
        </p:nvSpPr>
        <p:spPr>
          <a:xfrm>
            <a:off x="5715000" y="3186816"/>
            <a:ext cx="2971800" cy="1200329"/>
          </a:xfrm>
          <a:prstGeom prst="rect">
            <a:avLst/>
          </a:prstGeom>
        </p:spPr>
        <p:txBody>
          <a:bodyPr wrap="square">
            <a:spAutoFit/>
          </a:bodyPr>
          <a:lstStyle/>
          <a:p>
            <a:r>
              <a:rPr lang="en-US" dirty="0">
                <a:hlinkClick r:id="rId3"/>
              </a:rPr>
              <a:t>http://</a:t>
            </a:r>
            <a:r>
              <a:rPr lang="en-US" dirty="0" err="1">
                <a:hlinkClick r:id="rId3"/>
              </a:rPr>
              <a:t>joanmirohouston.blogspot.com</a:t>
            </a:r>
            <a:r>
              <a:rPr lang="en-US" dirty="0">
                <a:hlinkClick r:id="rId3"/>
              </a:rPr>
              <a:t>/2013/06/</a:t>
            </a:r>
            <a:r>
              <a:rPr lang="en-US" dirty="0" err="1">
                <a:hlinkClick r:id="rId3"/>
              </a:rPr>
              <a:t>joan</a:t>
            </a:r>
            <a:r>
              <a:rPr lang="en-US" dirty="0">
                <a:hlinkClick r:id="rId3"/>
              </a:rPr>
              <a:t>-</a:t>
            </a:r>
            <a:r>
              <a:rPr lang="en-US" dirty="0" err="1">
                <a:hlinkClick r:id="rId3"/>
              </a:rPr>
              <a:t>miro</a:t>
            </a:r>
            <a:r>
              <a:rPr lang="en-US" dirty="0">
                <a:hlinkClick r:id="rId3"/>
              </a:rPr>
              <a:t>-sculpture-</a:t>
            </a:r>
            <a:r>
              <a:rPr lang="en-US" dirty="0" err="1">
                <a:hlinkClick r:id="rId3"/>
              </a:rPr>
              <a:t>milam</a:t>
            </a:r>
            <a:r>
              <a:rPr lang="en-US" dirty="0">
                <a:hlinkClick r:id="rId3"/>
              </a:rPr>
              <a:t>-at-</a:t>
            </a:r>
            <a:r>
              <a:rPr lang="en-US" dirty="0" err="1">
                <a:hlinkClick r:id="rId3"/>
              </a:rPr>
              <a:t>capitol.html</a:t>
            </a:r>
            <a:endParaRPr lang="en-US" dirty="0"/>
          </a:p>
        </p:txBody>
      </p:sp>
    </p:spTree>
    <p:extLst>
      <p:ext uri="{BB962C8B-B14F-4D97-AF65-F5344CB8AC3E}">
        <p14:creationId xmlns:p14="http://schemas.microsoft.com/office/powerpoint/2010/main" val="2712048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229600" cy="1143000"/>
          </a:xfrm>
        </p:spPr>
        <p:txBody>
          <a:bodyPr>
            <a:normAutofit fontScale="90000"/>
          </a:bodyPr>
          <a:lstStyle/>
          <a:p>
            <a:r>
              <a:rPr lang="en-US" dirty="0"/>
              <a:t>Theory: </a:t>
            </a:r>
            <a:r>
              <a:rPr lang="en-US" b="1" dirty="0">
                <a:solidFill>
                  <a:schemeClr val="accent4">
                    <a:lumMod val="75000"/>
                  </a:schemeClr>
                </a:solidFill>
              </a:rPr>
              <a:t>THE ZONING OF URBAN AND SUBURBAN FUNCTIONS</a:t>
            </a:r>
            <a:br>
              <a:rPr lang="en-US" dirty="0"/>
            </a:br>
            <a:endParaRPr lang="en-US" dirty="0"/>
          </a:p>
        </p:txBody>
      </p:sp>
      <p:sp>
        <p:nvSpPr>
          <p:cNvPr id="4" name="Content Placeholder 2"/>
          <p:cNvSpPr txBox="1">
            <a:spLocks/>
          </p:cNvSpPr>
          <p:nvPr/>
        </p:nvSpPr>
        <p:spPr>
          <a:xfrm>
            <a:off x="609600" y="1752600"/>
            <a:ext cx="8229600" cy="495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 term used to describe the phenomenon when buildings of the same function cluster together in an area of a city or town.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Businesses of the same kind locate near to each other. For example, fashion shops are located in a particular street of a CBD, and jewelry shops are located together in a different street.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Agglomeration: </a:t>
            </a:r>
            <a:r>
              <a:rPr kumimoji="0" lang="en-US" sz="2400" b="0" i="0" u="none" strike="noStrike" kern="1200" cap="none" spc="0" normalizeH="0" baseline="0" noProof="0" dirty="0">
                <a:ln>
                  <a:noFill/>
                </a:ln>
                <a:solidFill>
                  <a:schemeClr val="tx1"/>
                </a:solidFill>
                <a:effectLst/>
                <a:uLnTx/>
                <a:uFillTx/>
                <a:latin typeface="+mn-lt"/>
                <a:ea typeface="+mn-ea"/>
                <a:cs typeface="+mn-cs"/>
              </a:rPr>
              <a:t>Closely associated businesses locate close to one another, and the links between them are increased. This is a similar concept to that in urban agglomeration where cities grow into each other.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1….</a:t>
            </a:r>
          </a:p>
        </p:txBody>
      </p:sp>
      <p:pic>
        <p:nvPicPr>
          <p:cNvPr id="4" name="Content Placeholder 3" descr="Screen shot 2012-12-05 at 5.51.31 PM.png"/>
          <p:cNvPicPr>
            <a:picLocks noGrp="1" noChangeAspect="1"/>
          </p:cNvPicPr>
          <p:nvPr>
            <p:ph idx="1"/>
          </p:nvPr>
        </p:nvPicPr>
        <p:blipFill>
          <a:blip r:embed="rId2"/>
          <a:stretch>
            <a:fillRect/>
          </a:stretch>
        </p:blipFill>
        <p:spPr>
          <a:xfrm>
            <a:off x="228600" y="1417638"/>
            <a:ext cx="8686800" cy="305762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5750"/>
            <a:ext cx="8229600" cy="1143000"/>
          </a:xfrm>
        </p:spPr>
        <p:txBody>
          <a:bodyPr/>
          <a:lstStyle/>
          <a:p>
            <a:r>
              <a:rPr lang="fr-FR" sz="3200" dirty="0" err="1"/>
              <a:t>Bid</a:t>
            </a:r>
            <a:r>
              <a:rPr lang="fr-FR" sz="3200" dirty="0"/>
              <a:t>-</a:t>
            </a:r>
            <a:r>
              <a:rPr lang="fr-FR" sz="3200" dirty="0" err="1"/>
              <a:t>Rent</a:t>
            </a:r>
            <a:r>
              <a:rPr lang="fr-FR" sz="3200" dirty="0"/>
              <a:t> </a:t>
            </a:r>
            <a:r>
              <a:rPr lang="fr-FR" sz="3200" dirty="0" err="1"/>
              <a:t>Theory</a:t>
            </a:r>
            <a:br>
              <a:rPr lang="fr-FR" sz="2400" dirty="0"/>
            </a:br>
            <a:r>
              <a:rPr lang="fr-FR" sz="2400" dirty="0" err="1"/>
              <a:t>Concentrating</a:t>
            </a:r>
            <a:r>
              <a:rPr lang="fr-FR" sz="2400" dirty="0"/>
              <a:t> on Commerce </a:t>
            </a:r>
            <a:r>
              <a:rPr lang="fr-FR" sz="2400" dirty="0" err="1"/>
              <a:t>Rental</a:t>
            </a:r>
            <a:r>
              <a:rPr lang="fr-FR" sz="2400" dirty="0"/>
              <a:t> Values (A)</a:t>
            </a:r>
          </a:p>
        </p:txBody>
      </p:sp>
      <p:pic>
        <p:nvPicPr>
          <p:cNvPr id="10242" name="Picture 2"/>
          <p:cNvPicPr>
            <a:picLocks noChangeAspect="1" noChangeArrowheads="1"/>
          </p:cNvPicPr>
          <p:nvPr/>
        </p:nvPicPr>
        <p:blipFill>
          <a:blip r:embed="rId2" cstate="print"/>
          <a:srcRect/>
          <a:stretch>
            <a:fillRect/>
          </a:stretch>
        </p:blipFill>
        <p:spPr bwMode="auto">
          <a:xfrm>
            <a:off x="1643042" y="1357298"/>
            <a:ext cx="5715040" cy="5105913"/>
          </a:xfrm>
          <a:prstGeom prst="rect">
            <a:avLst/>
          </a:prstGeom>
          <a:noFill/>
          <a:ln w="9525">
            <a:noFill/>
            <a:miter lim="800000"/>
            <a:headEnd/>
            <a:tailEnd/>
          </a:ln>
          <a:effectLst/>
        </p:spPr>
      </p:pic>
      <p:sp>
        <p:nvSpPr>
          <p:cNvPr id="5" name="TextBox 4"/>
          <p:cNvSpPr txBox="1"/>
          <p:nvPr/>
        </p:nvSpPr>
        <p:spPr>
          <a:xfrm>
            <a:off x="7358082" y="1600200"/>
            <a:ext cx="1785918" cy="1754327"/>
          </a:xfrm>
          <a:prstGeom prst="rect">
            <a:avLst/>
          </a:prstGeom>
          <a:noFill/>
        </p:spPr>
        <p:txBody>
          <a:bodyPr wrap="square" rtlCol="0">
            <a:spAutoFit/>
          </a:bodyPr>
          <a:lstStyle/>
          <a:p>
            <a:r>
              <a:rPr lang="en-US" dirty="0">
                <a:solidFill>
                  <a:srgbClr val="31859C"/>
                </a:solidFill>
              </a:rPr>
              <a:t>Any key theory should be explained on context of study in the introduction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839200" cy="1143000"/>
          </a:xfrm>
        </p:spPr>
        <p:txBody>
          <a:bodyPr>
            <a:normAutofit fontScale="90000"/>
          </a:bodyPr>
          <a:lstStyle/>
          <a:p>
            <a:r>
              <a:rPr lang="en-US" dirty="0">
                <a:solidFill>
                  <a:srgbClr val="0070C0"/>
                </a:solidFill>
              </a:rPr>
              <a:t>Site 8: Retail (under regeneration)- Main and Dallas</a:t>
            </a:r>
          </a:p>
        </p:txBody>
      </p:sp>
      <p:pic>
        <p:nvPicPr>
          <p:cNvPr id="6146" name="Picture 2"/>
          <p:cNvPicPr>
            <a:picLocks noChangeAspect="1" noChangeArrowheads="1"/>
          </p:cNvPicPr>
          <p:nvPr/>
        </p:nvPicPr>
        <p:blipFill>
          <a:blip r:embed="rId2"/>
          <a:srcRect/>
          <a:stretch>
            <a:fillRect/>
          </a:stretch>
        </p:blipFill>
        <p:spPr bwMode="auto">
          <a:xfrm>
            <a:off x="457200" y="3533775"/>
            <a:ext cx="4319021" cy="33242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57200" y="1600200"/>
            <a:ext cx="3414061" cy="2544762"/>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4776221" y="1417638"/>
            <a:ext cx="3424238" cy="2552700"/>
          </a:xfrm>
          <a:prstGeom prst="rect">
            <a:avLst/>
          </a:prstGeom>
          <a:noFill/>
          <a:ln w="9525">
            <a:noFill/>
            <a:miter lim="800000"/>
            <a:headEnd/>
            <a:tailEnd/>
          </a:ln>
        </p:spPr>
      </p:pic>
      <p:pic>
        <p:nvPicPr>
          <p:cNvPr id="6148" name="Picture 4"/>
          <p:cNvPicPr>
            <a:picLocks noChangeAspect="1" noChangeArrowheads="1"/>
          </p:cNvPicPr>
          <p:nvPr/>
        </p:nvPicPr>
        <p:blipFill>
          <a:blip r:embed="rId5"/>
          <a:srcRect/>
          <a:stretch>
            <a:fillRect/>
          </a:stretch>
        </p:blipFill>
        <p:spPr bwMode="auto">
          <a:xfrm>
            <a:off x="5181600" y="4152900"/>
            <a:ext cx="3292562" cy="2443163"/>
          </a:xfrm>
          <a:prstGeom prst="rect">
            <a:avLst/>
          </a:prstGeom>
          <a:noFill/>
          <a:ln w="9525">
            <a:noFill/>
            <a:miter lim="800000"/>
            <a:headEnd/>
            <a:tailEnd/>
          </a:ln>
        </p:spPr>
      </p:pic>
      <p:sp>
        <p:nvSpPr>
          <p:cNvPr id="8" name="TextBox 7"/>
          <p:cNvSpPr txBox="1"/>
          <p:nvPr/>
        </p:nvSpPr>
        <p:spPr>
          <a:xfrm>
            <a:off x="1295400" y="4876800"/>
            <a:ext cx="3048000" cy="2031325"/>
          </a:xfrm>
          <a:prstGeom prst="rect">
            <a:avLst/>
          </a:prstGeom>
          <a:noFill/>
        </p:spPr>
        <p:txBody>
          <a:bodyPr wrap="square" rtlCol="0">
            <a:spAutoFit/>
          </a:bodyPr>
          <a:lstStyle/>
          <a:p>
            <a:pPr>
              <a:buFont typeface="Arial" pitchFamily="34" charset="0"/>
              <a:buChar char="•"/>
            </a:pPr>
            <a:r>
              <a:rPr lang="en-US" b="1" dirty="0">
                <a:solidFill>
                  <a:srgbClr val="FFFF00"/>
                </a:solidFill>
                <a:latin typeface="Adobe Ming Std L" pitchFamily="18" charset="-128"/>
                <a:ea typeface="Adobe Ming Std L" pitchFamily="18" charset="-128"/>
              </a:rPr>
              <a:t>Shopping (but many abandoned- i.e. Macy’s)</a:t>
            </a:r>
          </a:p>
          <a:p>
            <a:pPr>
              <a:buFont typeface="Arial" pitchFamily="34" charset="0"/>
              <a:buChar char="•"/>
            </a:pPr>
            <a:r>
              <a:rPr lang="en-US" b="1" dirty="0">
                <a:solidFill>
                  <a:srgbClr val="FFFF00"/>
                </a:solidFill>
                <a:latin typeface="Adobe Ming Std L" pitchFamily="18" charset="-128"/>
                <a:ea typeface="Adobe Ming Std L" pitchFamily="18" charset="-128"/>
              </a:rPr>
              <a:t>Hotel</a:t>
            </a:r>
          </a:p>
          <a:p>
            <a:pPr>
              <a:buFont typeface="Arial" pitchFamily="34" charset="0"/>
              <a:buChar char="•"/>
            </a:pPr>
            <a:r>
              <a:rPr lang="en-US" b="1" dirty="0">
                <a:solidFill>
                  <a:srgbClr val="FFFF00"/>
                </a:solidFill>
                <a:latin typeface="Adobe Ming Std L" pitchFamily="18" charset="-128"/>
                <a:ea typeface="Adobe Ming Std L" pitchFamily="18" charset="-128"/>
              </a:rPr>
              <a:t>Cafes/ restaurants </a:t>
            </a:r>
          </a:p>
          <a:p>
            <a:pPr>
              <a:buFont typeface="Arial" pitchFamily="34" charset="0"/>
              <a:buChar char="•"/>
            </a:pPr>
            <a:r>
              <a:rPr lang="en-US" b="1" dirty="0">
                <a:solidFill>
                  <a:srgbClr val="FFFF00"/>
                </a:solidFill>
                <a:latin typeface="Adobe Ming Std L" pitchFamily="18" charset="-128"/>
                <a:ea typeface="Adobe Ming Std L" pitchFamily="18" charset="-128"/>
              </a:rPr>
              <a:t>Good access to sustainable transport </a:t>
            </a:r>
          </a:p>
          <a:p>
            <a:pPr>
              <a:buFont typeface="Arial" pitchFamily="34" charset="0"/>
              <a:buChar char="•"/>
            </a:pPr>
            <a:endParaRPr lang="en-US" dirty="0"/>
          </a:p>
        </p:txBody>
      </p:sp>
    </p:spTree>
    <p:extLst>
      <p:ext uri="{BB962C8B-B14F-4D97-AF65-F5344CB8AC3E}">
        <p14:creationId xmlns:p14="http://schemas.microsoft.com/office/powerpoint/2010/main" val="108707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solidFill>
                  <a:srgbClr val="0070C0"/>
                </a:solidFill>
              </a:rPr>
              <a:t>Site 9: Library/ Town Hall (core) </a:t>
            </a:r>
          </a:p>
        </p:txBody>
      </p:sp>
      <p:pic>
        <p:nvPicPr>
          <p:cNvPr id="9218" name="Picture 2"/>
          <p:cNvPicPr>
            <a:picLocks noChangeAspect="1" noChangeArrowheads="1"/>
          </p:cNvPicPr>
          <p:nvPr/>
        </p:nvPicPr>
        <p:blipFill>
          <a:blip r:embed="rId2"/>
          <a:srcRect/>
          <a:stretch>
            <a:fillRect/>
          </a:stretch>
        </p:blipFill>
        <p:spPr bwMode="auto">
          <a:xfrm>
            <a:off x="457200" y="1828800"/>
            <a:ext cx="4363923" cy="3319463"/>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5410200" y="1417638"/>
            <a:ext cx="2878511" cy="3810000"/>
          </a:xfrm>
          <a:prstGeom prst="rect">
            <a:avLst/>
          </a:prstGeom>
          <a:noFill/>
          <a:ln w="9525">
            <a:noFill/>
            <a:miter lim="800000"/>
            <a:headEnd/>
            <a:tailEnd/>
          </a:ln>
        </p:spPr>
      </p:pic>
      <p:pic>
        <p:nvPicPr>
          <p:cNvPr id="9220" name="Picture 4"/>
          <p:cNvPicPr>
            <a:picLocks noChangeAspect="1" noChangeArrowheads="1"/>
          </p:cNvPicPr>
          <p:nvPr/>
        </p:nvPicPr>
        <p:blipFill>
          <a:blip r:embed="rId4"/>
          <a:srcRect/>
          <a:stretch>
            <a:fillRect/>
          </a:stretch>
        </p:blipFill>
        <p:spPr bwMode="auto">
          <a:xfrm>
            <a:off x="3352800" y="4419600"/>
            <a:ext cx="2690349" cy="2081213"/>
          </a:xfrm>
          <a:prstGeom prst="rect">
            <a:avLst/>
          </a:prstGeom>
          <a:noFill/>
          <a:ln w="9525">
            <a:noFill/>
            <a:miter lim="800000"/>
            <a:headEnd/>
            <a:tailEnd/>
          </a:ln>
        </p:spPr>
      </p:pic>
      <p:sp>
        <p:nvSpPr>
          <p:cNvPr id="7" name="TextBox 6"/>
          <p:cNvSpPr txBox="1"/>
          <p:nvPr/>
        </p:nvSpPr>
        <p:spPr>
          <a:xfrm>
            <a:off x="414647" y="5227638"/>
            <a:ext cx="3048000" cy="1477328"/>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City hall- low density- parkland </a:t>
            </a:r>
          </a:p>
          <a:p>
            <a:pPr>
              <a:buFont typeface="Arial" pitchFamily="34" charset="0"/>
              <a:buChar char="•"/>
            </a:pPr>
            <a:r>
              <a:rPr lang="en-US" b="1" dirty="0">
                <a:solidFill>
                  <a:srgbClr val="7030A0"/>
                </a:solidFill>
                <a:latin typeface="Adobe Ming Std L" pitchFamily="18" charset="-128"/>
                <a:ea typeface="Adobe Ming Std L" pitchFamily="18" charset="-128"/>
              </a:rPr>
              <a:t> Central Library </a:t>
            </a:r>
          </a:p>
          <a:p>
            <a:pPr>
              <a:buFont typeface="Arial" pitchFamily="34" charset="0"/>
              <a:buChar char="•"/>
            </a:pPr>
            <a:r>
              <a:rPr lang="en-US" b="1" dirty="0">
                <a:solidFill>
                  <a:srgbClr val="7030A0"/>
                </a:solidFill>
                <a:latin typeface="Adobe Ming Std L" pitchFamily="18" charset="-128"/>
                <a:ea typeface="Adobe Ming Std L" pitchFamily="18" charset="-128"/>
              </a:rPr>
              <a:t>High rise office blocks</a:t>
            </a:r>
          </a:p>
          <a:p>
            <a:pPr>
              <a:buFont typeface="Arial" pitchFamily="34" charset="0"/>
              <a:buChar char="•"/>
            </a:pPr>
            <a:endParaRPr lang="en-US" dirty="0"/>
          </a:p>
        </p:txBody>
      </p:sp>
    </p:spTree>
    <p:extLst>
      <p:ext uri="{BB962C8B-B14F-4D97-AF65-F5344CB8AC3E}">
        <p14:creationId xmlns:p14="http://schemas.microsoft.com/office/powerpoint/2010/main" val="278973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Peer assessment: </a:t>
            </a:r>
          </a:p>
        </p:txBody>
      </p:sp>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p:txBody>
          <a:bodyPr/>
          <a:lstStyle/>
          <a:p>
            <a:r>
              <a:rPr lang="en-US" dirty="0"/>
              <a:t>1: What level descriptor  and why?</a:t>
            </a:r>
          </a:p>
          <a:p>
            <a:r>
              <a:rPr lang="en-US" dirty="0"/>
              <a:t>2: What was good about it?</a:t>
            </a:r>
          </a:p>
          <a:p>
            <a:r>
              <a:rPr lang="en-US" dirty="0"/>
              <a:t>3: What could be improved?</a:t>
            </a:r>
          </a:p>
          <a:p>
            <a:r>
              <a:rPr lang="en-US" dirty="0"/>
              <a:t>4: What have I learnt for my own IA?</a:t>
            </a:r>
          </a:p>
        </p:txBody>
      </p:sp>
      <p:pic>
        <p:nvPicPr>
          <p:cNvPr id="9" name="Content Placeholder 3"/>
          <p:cNvPicPr>
            <a:picLocks/>
          </p:cNvPicPr>
          <p:nvPr/>
        </p:nvPicPr>
        <p:blipFill>
          <a:blip r:embed="rId2" cstate="print"/>
          <a:srcRect/>
          <a:stretch>
            <a:fillRect/>
          </a:stretch>
        </p:blipFill>
        <p:spPr bwMode="auto">
          <a:xfrm>
            <a:off x="457200" y="1600200"/>
            <a:ext cx="4038600" cy="1371600"/>
          </a:xfrm>
          <a:prstGeom prst="rect">
            <a:avLst/>
          </a:prstGeom>
          <a:noFill/>
          <a:ln w="9525">
            <a:noFill/>
            <a:miter lim="800000"/>
            <a:headEnd/>
            <a:tailEnd/>
          </a:ln>
        </p:spPr>
      </p:pic>
      <p:pic>
        <p:nvPicPr>
          <p:cNvPr id="10" name="Picture 9"/>
          <p:cNvPicPr/>
          <p:nvPr/>
        </p:nvPicPr>
        <p:blipFill>
          <a:blip r:embed="rId3" cstate="print"/>
          <a:srcRect/>
          <a:stretch>
            <a:fillRect/>
          </a:stretch>
        </p:blipFill>
        <p:spPr bwMode="auto">
          <a:xfrm>
            <a:off x="609600" y="2971800"/>
            <a:ext cx="3886200" cy="274556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723" y="1238250"/>
            <a:ext cx="7696200" cy="2400300"/>
          </a:xfrm>
          <a:prstGeom prst="rect">
            <a:avLst/>
          </a:prstGeom>
        </p:spPr>
      </p:pic>
      <p:sp>
        <p:nvSpPr>
          <p:cNvPr id="3" name="TextBox 2"/>
          <p:cNvSpPr txBox="1"/>
          <p:nvPr/>
        </p:nvSpPr>
        <p:spPr>
          <a:xfrm>
            <a:off x="457200" y="413266"/>
            <a:ext cx="3429000" cy="523220"/>
          </a:xfrm>
          <a:prstGeom prst="rect">
            <a:avLst/>
          </a:prstGeom>
          <a:noFill/>
        </p:spPr>
        <p:txBody>
          <a:bodyPr wrap="square" rtlCol="0">
            <a:spAutoFit/>
          </a:bodyPr>
          <a:lstStyle/>
          <a:p>
            <a:r>
              <a:rPr lang="en-US" sz="2800" dirty="0">
                <a:solidFill>
                  <a:srgbClr val="7030A0"/>
                </a:solidFill>
              </a:rPr>
              <a:t>Sample paragraph 1</a:t>
            </a:r>
          </a:p>
        </p:txBody>
      </p:sp>
    </p:spTree>
    <p:extLst>
      <p:ext uri="{BB962C8B-B14F-4D97-AF65-F5344CB8AC3E}">
        <p14:creationId xmlns:p14="http://schemas.microsoft.com/office/powerpoint/2010/main" val="331055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662" y="1447800"/>
            <a:ext cx="7686675" cy="4038600"/>
          </a:xfrm>
          <a:prstGeom prst="rect">
            <a:avLst/>
          </a:prstGeom>
        </p:spPr>
      </p:pic>
      <p:sp>
        <p:nvSpPr>
          <p:cNvPr id="3" name="TextBox 2"/>
          <p:cNvSpPr txBox="1"/>
          <p:nvPr/>
        </p:nvSpPr>
        <p:spPr>
          <a:xfrm>
            <a:off x="457200" y="413266"/>
            <a:ext cx="3429000" cy="523220"/>
          </a:xfrm>
          <a:prstGeom prst="rect">
            <a:avLst/>
          </a:prstGeom>
          <a:noFill/>
        </p:spPr>
        <p:txBody>
          <a:bodyPr wrap="square" rtlCol="0">
            <a:spAutoFit/>
          </a:bodyPr>
          <a:lstStyle/>
          <a:p>
            <a:r>
              <a:rPr lang="en-US" sz="2800" dirty="0">
                <a:solidFill>
                  <a:srgbClr val="7030A0"/>
                </a:solidFill>
              </a:rPr>
              <a:t>Sample paragraph 2</a:t>
            </a:r>
          </a:p>
        </p:txBody>
      </p:sp>
    </p:spTree>
    <p:extLst>
      <p:ext uri="{BB962C8B-B14F-4D97-AF65-F5344CB8AC3E}">
        <p14:creationId xmlns:p14="http://schemas.microsoft.com/office/powerpoint/2010/main" val="3827749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13266"/>
            <a:ext cx="3429000" cy="523220"/>
          </a:xfrm>
          <a:prstGeom prst="rect">
            <a:avLst/>
          </a:prstGeom>
          <a:noFill/>
        </p:spPr>
        <p:txBody>
          <a:bodyPr wrap="square" rtlCol="0">
            <a:spAutoFit/>
          </a:bodyPr>
          <a:lstStyle/>
          <a:p>
            <a:r>
              <a:rPr lang="en-US" sz="2800" dirty="0">
                <a:solidFill>
                  <a:srgbClr val="7030A0"/>
                </a:solidFill>
              </a:rPr>
              <a:t>Sample paragraph 3</a:t>
            </a:r>
          </a:p>
        </p:txBody>
      </p:sp>
      <p:pic>
        <p:nvPicPr>
          <p:cNvPr id="4" name="Picture 3"/>
          <p:cNvPicPr>
            <a:picLocks noChangeAspect="1"/>
          </p:cNvPicPr>
          <p:nvPr/>
        </p:nvPicPr>
        <p:blipFill>
          <a:blip r:embed="rId2"/>
          <a:stretch>
            <a:fillRect/>
          </a:stretch>
        </p:blipFill>
        <p:spPr>
          <a:xfrm>
            <a:off x="609600" y="1811438"/>
            <a:ext cx="8440615" cy="3352800"/>
          </a:xfrm>
          <a:prstGeom prst="rect">
            <a:avLst/>
          </a:prstGeom>
        </p:spPr>
      </p:pic>
    </p:spTree>
    <p:extLst>
      <p:ext uri="{BB962C8B-B14F-4D97-AF65-F5344CB8AC3E}">
        <p14:creationId xmlns:p14="http://schemas.microsoft.com/office/powerpoint/2010/main" val="319695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6-26 at 1.23.13 PM.png"/>
          <p:cNvPicPr>
            <a:picLocks noGrp="1" noChangeAspect="1"/>
          </p:cNvPicPr>
          <p:nvPr>
            <p:ph sz="half" idx="4294967295"/>
          </p:nvPr>
        </p:nvPicPr>
        <p:blipFill>
          <a:blip r:embed="rId2"/>
          <a:stretch>
            <a:fillRect/>
          </a:stretch>
        </p:blipFill>
        <p:spPr>
          <a:xfrm>
            <a:off x="914400" y="1827212"/>
            <a:ext cx="7260032" cy="2439988"/>
          </a:xfrm>
        </p:spPr>
      </p:pic>
      <p:cxnSp>
        <p:nvCxnSpPr>
          <p:cNvPr id="7" name="Straight Arrow Connector 6"/>
          <p:cNvCxnSpPr/>
          <p:nvPr/>
        </p:nvCxnSpPr>
        <p:spPr>
          <a:xfrm rot="5400000" flipH="1" flipV="1">
            <a:off x="6629400" y="1905000"/>
            <a:ext cx="1371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29400" y="718066"/>
            <a:ext cx="1545032" cy="369332"/>
          </a:xfrm>
          <a:prstGeom prst="rect">
            <a:avLst/>
          </a:prstGeom>
          <a:noFill/>
        </p:spPr>
        <p:txBody>
          <a:bodyPr wrap="square" rtlCol="0">
            <a:spAutoFit/>
          </a:bodyPr>
          <a:lstStyle/>
          <a:p>
            <a:r>
              <a:rPr lang="en-US" dirty="0"/>
              <a:t>Use of data</a:t>
            </a:r>
          </a:p>
        </p:txBody>
      </p:sp>
      <p:cxnSp>
        <p:nvCxnSpPr>
          <p:cNvPr id="10" name="Straight Arrow Connector 9"/>
          <p:cNvCxnSpPr/>
          <p:nvPr/>
        </p:nvCxnSpPr>
        <p:spPr>
          <a:xfrm rot="16200000" flipV="1">
            <a:off x="3695700" y="1714500"/>
            <a:ext cx="11430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03168" y="877669"/>
            <a:ext cx="1545032" cy="646331"/>
          </a:xfrm>
          <a:prstGeom prst="rect">
            <a:avLst/>
          </a:prstGeom>
          <a:noFill/>
        </p:spPr>
        <p:txBody>
          <a:bodyPr wrap="square" rtlCol="0">
            <a:spAutoFit/>
          </a:bodyPr>
          <a:lstStyle/>
          <a:p>
            <a:r>
              <a:rPr lang="en-US" dirty="0"/>
              <a:t>Reference to figure number</a:t>
            </a:r>
          </a:p>
        </p:txBody>
      </p:sp>
      <p:cxnSp>
        <p:nvCxnSpPr>
          <p:cNvPr id="13" name="Straight Arrow Connector 12"/>
          <p:cNvCxnSpPr/>
          <p:nvPr/>
        </p:nvCxnSpPr>
        <p:spPr>
          <a:xfrm rot="16200000" flipH="1">
            <a:off x="7135216" y="3532784"/>
            <a:ext cx="1600200" cy="478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401916" y="4572000"/>
            <a:ext cx="1545032" cy="646331"/>
          </a:xfrm>
          <a:prstGeom prst="rect">
            <a:avLst/>
          </a:prstGeom>
          <a:noFill/>
        </p:spPr>
        <p:txBody>
          <a:bodyPr wrap="square" rtlCol="0">
            <a:spAutoFit/>
          </a:bodyPr>
          <a:lstStyle/>
          <a:p>
            <a:r>
              <a:rPr lang="en-US" dirty="0"/>
              <a:t>Clear link to hypothesis</a:t>
            </a:r>
          </a:p>
        </p:txBody>
      </p:sp>
      <p:cxnSp>
        <p:nvCxnSpPr>
          <p:cNvPr id="17" name="Straight Arrow Connector 16"/>
          <p:cNvCxnSpPr/>
          <p:nvPr/>
        </p:nvCxnSpPr>
        <p:spPr>
          <a:xfrm rot="5400000">
            <a:off x="1522702" y="3962400"/>
            <a:ext cx="2246531"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104282" y="5390466"/>
            <a:ext cx="2525117" cy="923330"/>
          </a:xfrm>
          <a:prstGeom prst="rect">
            <a:avLst/>
          </a:prstGeom>
          <a:noFill/>
        </p:spPr>
        <p:txBody>
          <a:bodyPr wrap="square" rtlCol="0">
            <a:spAutoFit/>
          </a:bodyPr>
          <a:lstStyle/>
          <a:p>
            <a:r>
              <a:rPr lang="en-US" dirty="0"/>
              <a:t>Good use of </a:t>
            </a:r>
            <a:r>
              <a:rPr lang="en-US" dirty="0" err="1"/>
              <a:t>locational</a:t>
            </a:r>
            <a:r>
              <a:rPr lang="en-US" dirty="0"/>
              <a:t> specific extra reading related to study</a:t>
            </a:r>
          </a:p>
        </p:txBody>
      </p:sp>
      <p:sp>
        <p:nvSpPr>
          <p:cNvPr id="19" name="TextBox 18"/>
          <p:cNvSpPr txBox="1"/>
          <p:nvPr/>
        </p:nvSpPr>
        <p:spPr>
          <a:xfrm>
            <a:off x="533400" y="304800"/>
            <a:ext cx="3352800" cy="461665"/>
          </a:xfrm>
          <a:prstGeom prst="rect">
            <a:avLst/>
          </a:prstGeom>
          <a:noFill/>
        </p:spPr>
        <p:txBody>
          <a:bodyPr wrap="square" rtlCol="0">
            <a:spAutoFit/>
          </a:bodyPr>
          <a:lstStyle/>
          <a:p>
            <a:r>
              <a:rPr lang="en-US" sz="2400" dirty="0">
                <a:solidFill>
                  <a:srgbClr val="FF0000"/>
                </a:solidFill>
              </a:rPr>
              <a:t>From example A on </a:t>
            </a:r>
            <a:r>
              <a:rPr lang="en-US" sz="2400" dirty="0" err="1">
                <a:solidFill>
                  <a:srgbClr val="FF0000"/>
                </a:solidFill>
              </a:rPr>
              <a:t>wiki</a:t>
            </a:r>
            <a:endParaRPr lang="en-US" sz="2400" dirty="0">
              <a:solidFill>
                <a:srgbClr val="FF0000"/>
              </a:solidFill>
            </a:endParaRPr>
          </a:p>
        </p:txBody>
      </p:sp>
      <p:cxnSp>
        <p:nvCxnSpPr>
          <p:cNvPr id="20" name="Straight Arrow Connector 19"/>
          <p:cNvCxnSpPr/>
          <p:nvPr/>
        </p:nvCxnSpPr>
        <p:spPr>
          <a:xfrm rot="5400000">
            <a:off x="4363134" y="3962400"/>
            <a:ext cx="2246531"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14400" y="5542866"/>
            <a:ext cx="1545032" cy="369332"/>
          </a:xfrm>
          <a:prstGeom prst="rect">
            <a:avLst/>
          </a:prstGeom>
          <a:noFill/>
        </p:spPr>
        <p:txBody>
          <a:bodyPr wrap="square" rtlCol="0">
            <a:spAutoFit/>
          </a:bodyPr>
          <a:lstStyle/>
          <a:p>
            <a:r>
              <a:rPr lang="en-US" dirty="0"/>
              <a:t>Link </a:t>
            </a:r>
            <a:r>
              <a:rPr lang="en-US"/>
              <a:t>to theory </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2066925"/>
            <a:ext cx="6858000" cy="2724150"/>
          </a:xfrm>
          <a:prstGeom prst="rect">
            <a:avLst/>
          </a:prstGeom>
        </p:spPr>
      </p:pic>
      <p:sp>
        <p:nvSpPr>
          <p:cNvPr id="3" name="TextBox 2"/>
          <p:cNvSpPr txBox="1"/>
          <p:nvPr/>
        </p:nvSpPr>
        <p:spPr>
          <a:xfrm>
            <a:off x="457200" y="413266"/>
            <a:ext cx="3429000" cy="523220"/>
          </a:xfrm>
          <a:prstGeom prst="rect">
            <a:avLst/>
          </a:prstGeom>
          <a:noFill/>
        </p:spPr>
        <p:txBody>
          <a:bodyPr wrap="square" rtlCol="0">
            <a:spAutoFit/>
          </a:bodyPr>
          <a:lstStyle/>
          <a:p>
            <a:r>
              <a:rPr lang="en-US" sz="2800" dirty="0">
                <a:solidFill>
                  <a:srgbClr val="7030A0"/>
                </a:solidFill>
              </a:rPr>
              <a:t>Sample paragraph 3</a:t>
            </a:r>
          </a:p>
        </p:txBody>
      </p:sp>
      <p:cxnSp>
        <p:nvCxnSpPr>
          <p:cNvPr id="5" name="Straight Arrow Connector 4"/>
          <p:cNvCxnSpPr/>
          <p:nvPr/>
        </p:nvCxnSpPr>
        <p:spPr>
          <a:xfrm flipH="1">
            <a:off x="1905000" y="1676400"/>
            <a:ext cx="4572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62200" y="1066800"/>
            <a:ext cx="1143000" cy="923330"/>
          </a:xfrm>
          <a:prstGeom prst="rect">
            <a:avLst/>
          </a:prstGeom>
          <a:noFill/>
        </p:spPr>
        <p:txBody>
          <a:bodyPr wrap="square" rtlCol="0">
            <a:spAutoFit/>
          </a:bodyPr>
          <a:lstStyle/>
          <a:p>
            <a:r>
              <a:rPr lang="en-US" dirty="0"/>
              <a:t>Link to figure number</a:t>
            </a:r>
          </a:p>
        </p:txBody>
      </p:sp>
      <p:cxnSp>
        <p:nvCxnSpPr>
          <p:cNvPr id="9" name="Straight Arrow Connector 8"/>
          <p:cNvCxnSpPr/>
          <p:nvPr/>
        </p:nvCxnSpPr>
        <p:spPr>
          <a:xfrm flipH="1">
            <a:off x="3581400" y="1295400"/>
            <a:ext cx="533400" cy="1524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86200" y="762000"/>
            <a:ext cx="2514600" cy="646331"/>
          </a:xfrm>
          <a:prstGeom prst="rect">
            <a:avLst/>
          </a:prstGeom>
          <a:noFill/>
        </p:spPr>
        <p:txBody>
          <a:bodyPr wrap="square" rtlCol="0">
            <a:spAutoFit/>
          </a:bodyPr>
          <a:lstStyle/>
          <a:p>
            <a:r>
              <a:rPr lang="en-US" dirty="0"/>
              <a:t>Link to theory (using correct language) </a:t>
            </a:r>
          </a:p>
        </p:txBody>
      </p:sp>
      <p:sp>
        <p:nvSpPr>
          <p:cNvPr id="12" name="TextBox 11"/>
          <p:cNvSpPr txBox="1"/>
          <p:nvPr/>
        </p:nvSpPr>
        <p:spPr>
          <a:xfrm>
            <a:off x="609600" y="5181600"/>
            <a:ext cx="2286000" cy="646331"/>
          </a:xfrm>
          <a:prstGeom prst="rect">
            <a:avLst/>
          </a:prstGeom>
          <a:noFill/>
        </p:spPr>
        <p:txBody>
          <a:bodyPr wrap="square" rtlCol="0">
            <a:spAutoFit/>
          </a:bodyPr>
          <a:lstStyle/>
          <a:p>
            <a:r>
              <a:rPr lang="en-US" dirty="0"/>
              <a:t>Explanation of anomalies </a:t>
            </a:r>
          </a:p>
        </p:txBody>
      </p:sp>
      <p:cxnSp>
        <p:nvCxnSpPr>
          <p:cNvPr id="14" name="Straight Arrow Connector 13"/>
          <p:cNvCxnSpPr/>
          <p:nvPr/>
        </p:nvCxnSpPr>
        <p:spPr>
          <a:xfrm flipV="1">
            <a:off x="838200" y="3657600"/>
            <a:ext cx="457200" cy="1295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flipV="1">
            <a:off x="1752600" y="3962400"/>
            <a:ext cx="2362200" cy="1219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581400" y="5486400"/>
            <a:ext cx="2590800" cy="646331"/>
          </a:xfrm>
          <a:prstGeom prst="rect">
            <a:avLst/>
          </a:prstGeom>
          <a:noFill/>
        </p:spPr>
        <p:txBody>
          <a:bodyPr wrap="square" rtlCol="0">
            <a:spAutoFit/>
          </a:bodyPr>
          <a:lstStyle/>
          <a:p>
            <a:r>
              <a:rPr lang="en-US" dirty="0"/>
              <a:t>Location specific factors considered </a:t>
            </a:r>
          </a:p>
        </p:txBody>
      </p:sp>
      <p:cxnSp>
        <p:nvCxnSpPr>
          <p:cNvPr id="19" name="Straight Arrow Connector 18"/>
          <p:cNvCxnSpPr/>
          <p:nvPr/>
        </p:nvCxnSpPr>
        <p:spPr>
          <a:xfrm flipH="1" flipV="1">
            <a:off x="3048000" y="4191000"/>
            <a:ext cx="1295400" cy="1295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934200" y="4685437"/>
            <a:ext cx="1600200" cy="1754326"/>
          </a:xfrm>
          <a:prstGeom prst="rect">
            <a:avLst/>
          </a:prstGeom>
          <a:noFill/>
        </p:spPr>
        <p:txBody>
          <a:bodyPr wrap="square" rtlCol="0">
            <a:spAutoFit/>
          </a:bodyPr>
          <a:lstStyle/>
          <a:p>
            <a:r>
              <a:rPr lang="en-US" dirty="0"/>
              <a:t>Some evaluation (although this should come properly in last section)</a:t>
            </a:r>
          </a:p>
        </p:txBody>
      </p:sp>
      <p:cxnSp>
        <p:nvCxnSpPr>
          <p:cNvPr id="22" name="Straight Arrow Connector 21"/>
          <p:cNvCxnSpPr/>
          <p:nvPr/>
        </p:nvCxnSpPr>
        <p:spPr>
          <a:xfrm flipH="1" flipV="1">
            <a:off x="5143500" y="4572000"/>
            <a:ext cx="1714500" cy="609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0486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Section E: Conclusion</a:t>
            </a:r>
          </a:p>
        </p:txBody>
      </p:sp>
      <p:sp>
        <p:nvSpPr>
          <p:cNvPr id="3" name="Content Placeholder 2"/>
          <p:cNvSpPr>
            <a:spLocks noGrp="1"/>
          </p:cNvSpPr>
          <p:nvPr>
            <p:ph idx="1"/>
          </p:nvPr>
        </p:nvSpPr>
        <p:spPr/>
        <p:txBody>
          <a:bodyPr/>
          <a:lstStyle/>
          <a:p>
            <a:r>
              <a:rPr lang="en-US" dirty="0"/>
              <a:t>Can you sketch out a core/ frame of Downtown Houston using the data?</a:t>
            </a:r>
          </a:p>
          <a:p>
            <a:r>
              <a:rPr lang="en-US" dirty="0"/>
              <a:t>Is that a possible thing to do- evaluation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Checklist 2…..</a:t>
            </a:r>
          </a:p>
        </p:txBody>
      </p:sp>
      <p:graphicFrame>
        <p:nvGraphicFramePr>
          <p:cNvPr id="8194" name="Object 2"/>
          <p:cNvGraphicFramePr>
            <a:graphicFrameLocks noChangeAspect="1"/>
          </p:cNvGraphicFramePr>
          <p:nvPr/>
        </p:nvGraphicFramePr>
        <p:xfrm>
          <a:off x="381000" y="1828800"/>
          <a:ext cx="8386733" cy="3048000"/>
        </p:xfrm>
        <a:graphic>
          <a:graphicData uri="http://schemas.openxmlformats.org/presentationml/2006/ole">
            <mc:AlternateContent xmlns:mc="http://schemas.openxmlformats.org/markup-compatibility/2006">
              <mc:Choice xmlns:v="urn:schemas-microsoft-com:vml" Requires="v">
                <p:oleObj spid="_x0000_s9221" name="Document" r:id="rId4" imgW="5625893" imgH="2044625" progId="Word.Document.12">
                  <p:link updateAutomatic="1"/>
                </p:oleObj>
              </mc:Choice>
              <mc:Fallback>
                <p:oleObj name="Document" r:id="rId4" imgW="5625893" imgH="2044625" progId="Word.Document.12">
                  <p:link updateAutomatic="1"/>
                  <p:pic>
                    <p:nvPicPr>
                      <p:cNvPr id="819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828800"/>
                        <a:ext cx="838673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5605C4C8-F928-3445-9DAF-67B39D296887}"/>
              </a:ext>
            </a:extLst>
          </p:cNvPr>
          <p:cNvSpPr txBox="1"/>
          <p:nvPr/>
        </p:nvSpPr>
        <p:spPr>
          <a:xfrm>
            <a:off x="304800" y="4724400"/>
            <a:ext cx="8382000" cy="923330"/>
          </a:xfrm>
          <a:prstGeom prst="rect">
            <a:avLst/>
          </a:prstGeom>
          <a:noFill/>
        </p:spPr>
        <p:txBody>
          <a:bodyPr wrap="square" rtlCol="0">
            <a:spAutoFit/>
          </a:bodyPr>
          <a:lstStyle/>
          <a:p>
            <a:r>
              <a:rPr lang="en-US" b="1" u="sng" dirty="0">
                <a:highlight>
                  <a:srgbClr val="FF0000"/>
                </a:highlight>
              </a:rPr>
              <a:t>Correction to the above checklist: </a:t>
            </a:r>
            <a:r>
              <a:rPr lang="en-US" dirty="0">
                <a:highlight>
                  <a:srgbClr val="FF0000"/>
                </a:highlight>
              </a:rPr>
              <a:t>Ensure that you accurately conduct a statistical test e.g. Spearman’s Rank. You need to explain the findings of your statistical test and relate them to your coursework question.</a:t>
            </a:r>
          </a:p>
        </p:txBody>
      </p:sp>
    </p:spTree>
    <p:extLst>
      <p:ext uri="{BB962C8B-B14F-4D97-AF65-F5344CB8AC3E}">
        <p14:creationId xmlns:p14="http://schemas.microsoft.com/office/powerpoint/2010/main" val="3304129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15962"/>
          </a:xfrm>
        </p:spPr>
        <p:txBody>
          <a:bodyPr>
            <a:normAutofit fontScale="90000"/>
          </a:bodyPr>
          <a:lstStyle/>
          <a:p>
            <a:r>
              <a:rPr lang="en-US" dirty="0"/>
              <a:t>What to include in the conclusion</a:t>
            </a:r>
          </a:p>
        </p:txBody>
      </p:sp>
      <p:sp>
        <p:nvSpPr>
          <p:cNvPr id="9" name="Content Placeholder 8"/>
          <p:cNvSpPr>
            <a:spLocks noGrp="1"/>
          </p:cNvSpPr>
          <p:nvPr>
            <p:ph idx="1"/>
          </p:nvPr>
        </p:nvSpPr>
        <p:spPr>
          <a:xfrm>
            <a:off x="76200" y="1219200"/>
            <a:ext cx="8915399" cy="2925763"/>
          </a:xfrm>
        </p:spPr>
        <p:txBody>
          <a:bodyPr>
            <a:normAutofit/>
          </a:bodyPr>
          <a:lstStyle/>
          <a:p>
            <a:pPr marL="0" indent="0">
              <a:buNone/>
            </a:pPr>
            <a:r>
              <a:rPr lang="en-US" sz="2400" b="1" dirty="0"/>
              <a:t>In this section you </a:t>
            </a:r>
            <a:r>
              <a:rPr lang="en-US" sz="2400" b="1" dirty="0" err="1"/>
              <a:t>summarise</a:t>
            </a:r>
            <a:r>
              <a:rPr lang="en-US" sz="2400" b="1" dirty="0"/>
              <a:t> your findings</a:t>
            </a:r>
          </a:p>
          <a:p>
            <a:pPr lvl="0"/>
            <a:r>
              <a:rPr lang="en-US" sz="2400" dirty="0"/>
              <a:t>A simple summary of what you have found</a:t>
            </a:r>
          </a:p>
          <a:p>
            <a:pPr lvl="0"/>
            <a:r>
              <a:rPr lang="en-US" sz="2400" dirty="0"/>
              <a:t>Have your hypotheses (if using) been proven or disproven</a:t>
            </a:r>
          </a:p>
          <a:p>
            <a:pPr lvl="0"/>
            <a:r>
              <a:rPr lang="en-US" sz="2400" dirty="0"/>
              <a:t>Include some basic figures to support your summary</a:t>
            </a:r>
          </a:p>
          <a:p>
            <a:pPr lvl="0"/>
            <a:r>
              <a:rPr lang="en-US" sz="2400" dirty="0"/>
              <a:t>Make sure you relate back to the research question and theory</a:t>
            </a:r>
          </a:p>
          <a:p>
            <a:pPr lvl="0"/>
            <a:r>
              <a:rPr lang="en-US" sz="2400" dirty="0"/>
              <a:t>Don’t introduce any new information in your conclusion</a:t>
            </a:r>
          </a:p>
          <a:p>
            <a:endParaRPr lang="en-US" dirty="0"/>
          </a:p>
        </p:txBody>
      </p:sp>
      <p:pic>
        <p:nvPicPr>
          <p:cNvPr id="2" name="Picture 1">
            <a:extLst>
              <a:ext uri="{FF2B5EF4-FFF2-40B4-BE49-F238E27FC236}">
                <a16:creationId xmlns:a16="http://schemas.microsoft.com/office/drawing/2014/main" id="{06775D4F-4B60-3648-9E11-BF107D4A6CB8}"/>
              </a:ext>
            </a:extLst>
          </p:cNvPr>
          <p:cNvPicPr>
            <a:picLocks noChangeAspect="1"/>
          </p:cNvPicPr>
          <p:nvPr/>
        </p:nvPicPr>
        <p:blipFill>
          <a:blip r:embed="rId2"/>
          <a:stretch>
            <a:fillRect/>
          </a:stretch>
        </p:blipFill>
        <p:spPr>
          <a:xfrm>
            <a:off x="0" y="4373563"/>
            <a:ext cx="9144000" cy="2258397"/>
          </a:xfrm>
          <a:prstGeom prst="rect">
            <a:avLst/>
          </a:prstGeom>
        </p:spPr>
      </p:pic>
    </p:spTree>
    <p:extLst>
      <p:ext uri="{BB962C8B-B14F-4D97-AF65-F5344CB8AC3E}">
        <p14:creationId xmlns:p14="http://schemas.microsoft.com/office/powerpoint/2010/main" val="2122727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229600" cy="1143000"/>
          </a:xfrm>
        </p:spPr>
        <p:txBody>
          <a:bodyPr>
            <a:normAutofit fontScale="90000"/>
          </a:bodyPr>
          <a:lstStyle/>
          <a:p>
            <a:r>
              <a:rPr lang="en-US" dirty="0"/>
              <a:t>In this section you could draw your interpretation of how Houston links to the core/ frame model </a:t>
            </a:r>
          </a:p>
        </p:txBody>
      </p:sp>
      <p:pic>
        <p:nvPicPr>
          <p:cNvPr id="4" name="Picture 3"/>
          <p:cNvPicPr>
            <a:picLocks noChangeAspect="1"/>
          </p:cNvPicPr>
          <p:nvPr/>
        </p:nvPicPr>
        <p:blipFill>
          <a:blip r:embed="rId3"/>
          <a:stretch>
            <a:fillRect/>
          </a:stretch>
        </p:blipFill>
        <p:spPr>
          <a:xfrm>
            <a:off x="260175" y="3276600"/>
            <a:ext cx="3257550" cy="3311192"/>
          </a:xfrm>
          <a:prstGeom prst="rect">
            <a:avLst/>
          </a:prstGeom>
        </p:spPr>
      </p:pic>
      <p:pic>
        <p:nvPicPr>
          <p:cNvPr id="6" name="Picture 5"/>
          <p:cNvPicPr>
            <a:picLocks noChangeAspect="1"/>
          </p:cNvPicPr>
          <p:nvPr/>
        </p:nvPicPr>
        <p:blipFill>
          <a:blip r:embed="rId4"/>
          <a:stretch>
            <a:fillRect/>
          </a:stretch>
        </p:blipFill>
        <p:spPr>
          <a:xfrm>
            <a:off x="2910551" y="1785541"/>
            <a:ext cx="3441525" cy="2616993"/>
          </a:xfrm>
          <a:prstGeom prst="rect">
            <a:avLst/>
          </a:prstGeom>
        </p:spPr>
      </p:pic>
      <p:pic>
        <p:nvPicPr>
          <p:cNvPr id="5" name="Picture 4"/>
          <p:cNvPicPr>
            <a:picLocks noChangeAspect="1"/>
          </p:cNvPicPr>
          <p:nvPr/>
        </p:nvPicPr>
        <p:blipFill>
          <a:blip r:embed="rId5"/>
          <a:stretch>
            <a:fillRect/>
          </a:stretch>
        </p:blipFill>
        <p:spPr>
          <a:xfrm>
            <a:off x="5791200" y="3486150"/>
            <a:ext cx="3228975" cy="3371850"/>
          </a:xfrm>
          <a:prstGeom prst="rect">
            <a:avLst/>
          </a:prstGeom>
        </p:spPr>
      </p:pic>
    </p:spTree>
    <p:extLst>
      <p:ext uri="{BB962C8B-B14F-4D97-AF65-F5344CB8AC3E}">
        <p14:creationId xmlns:p14="http://schemas.microsoft.com/office/powerpoint/2010/main" val="3054241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F54F6-C5D9-4E4F-8EA6-02BEF6E226C4}"/>
              </a:ext>
            </a:extLst>
          </p:cNvPr>
          <p:cNvPicPr>
            <a:picLocks noChangeAspect="1"/>
          </p:cNvPicPr>
          <p:nvPr/>
        </p:nvPicPr>
        <p:blipFill>
          <a:blip r:embed="rId2"/>
          <a:stretch>
            <a:fillRect/>
          </a:stretch>
        </p:blipFill>
        <p:spPr>
          <a:xfrm>
            <a:off x="0" y="215260"/>
            <a:ext cx="9144000" cy="6427480"/>
          </a:xfrm>
          <a:prstGeom prst="rect">
            <a:avLst/>
          </a:prstGeom>
        </p:spPr>
      </p:pic>
    </p:spTree>
    <p:extLst>
      <p:ext uri="{BB962C8B-B14F-4D97-AF65-F5344CB8AC3E}">
        <p14:creationId xmlns:p14="http://schemas.microsoft.com/office/powerpoint/2010/main" val="3773993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E78EB-02DD-C743-A35A-943C85838973}"/>
              </a:ext>
            </a:extLst>
          </p:cNvPr>
          <p:cNvPicPr>
            <a:picLocks noChangeAspect="1"/>
          </p:cNvPicPr>
          <p:nvPr/>
        </p:nvPicPr>
        <p:blipFill>
          <a:blip r:embed="rId2"/>
          <a:stretch>
            <a:fillRect/>
          </a:stretch>
        </p:blipFill>
        <p:spPr>
          <a:xfrm>
            <a:off x="130628" y="0"/>
            <a:ext cx="8882743" cy="6858000"/>
          </a:xfrm>
          <a:prstGeom prst="rect">
            <a:avLst/>
          </a:prstGeom>
        </p:spPr>
      </p:pic>
    </p:spTree>
    <p:extLst>
      <p:ext uri="{BB962C8B-B14F-4D97-AF65-F5344CB8AC3E}">
        <p14:creationId xmlns:p14="http://schemas.microsoft.com/office/powerpoint/2010/main" val="401170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Think back to your questions you posed in section A</a:t>
            </a:r>
          </a:p>
        </p:txBody>
      </p:sp>
      <p:sp>
        <p:nvSpPr>
          <p:cNvPr id="3" name="Content Placeholder 2"/>
          <p:cNvSpPr>
            <a:spLocks noGrp="1"/>
          </p:cNvSpPr>
          <p:nvPr>
            <p:ph idx="1"/>
          </p:nvPr>
        </p:nvSpPr>
        <p:spPr>
          <a:xfrm>
            <a:off x="457200" y="1600200"/>
            <a:ext cx="8229600" cy="5410200"/>
          </a:xfrm>
        </p:spPr>
        <p:txBody>
          <a:bodyPr>
            <a:normAutofit fontScale="92500" lnSpcReduction="20000"/>
          </a:bodyPr>
          <a:lstStyle/>
          <a:p>
            <a:pPr>
              <a:buNone/>
            </a:pPr>
            <a:r>
              <a:rPr lang="en-US" dirty="0">
                <a:solidFill>
                  <a:srgbClr val="FF0000"/>
                </a:solidFill>
              </a:rPr>
              <a:t>This is where you answer (or say if Houston did or did not meet the expected theory)</a:t>
            </a:r>
          </a:p>
          <a:p>
            <a:pPr lvl="0"/>
            <a:r>
              <a:rPr lang="en-US" dirty="0"/>
              <a:t>The building height will decline as you move away from the core</a:t>
            </a:r>
          </a:p>
          <a:p>
            <a:pPr lvl="0"/>
            <a:r>
              <a:rPr lang="en-US" dirty="0"/>
              <a:t>The quality of the environment will worsen as you move away from the Core</a:t>
            </a:r>
          </a:p>
          <a:p>
            <a:pPr lvl="0"/>
            <a:r>
              <a:rPr lang="en-US" dirty="0"/>
              <a:t>The number of pedestrians will decrease as you move away from the core</a:t>
            </a:r>
          </a:p>
          <a:p>
            <a:pPr lvl="0"/>
            <a:r>
              <a:rPr lang="en-US" dirty="0"/>
              <a:t>The quality of shops will decline as you move away from the core</a:t>
            </a:r>
          </a:p>
          <a:p>
            <a:r>
              <a:rPr lang="en-US" dirty="0"/>
              <a:t>There will be more high order services in the core than the frame </a:t>
            </a:r>
          </a:p>
          <a:p>
            <a:pPr>
              <a:buNone/>
            </a:pPr>
            <a:endParaRPr lang="en-US" dirty="0">
              <a:solidFill>
                <a:srgbClr val="FF0000"/>
              </a:solidFill>
            </a:endParaRPr>
          </a:p>
          <a:p>
            <a:pPr>
              <a:buNone/>
            </a:pPr>
            <a:endParaRPr lang="en-US"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27" y="94669"/>
            <a:ext cx="7886700" cy="1325563"/>
          </a:xfrm>
        </p:spPr>
        <p:txBody>
          <a:bodyPr>
            <a:normAutofit fontScale="90000"/>
          </a:bodyPr>
          <a:lstStyle/>
          <a:p>
            <a:r>
              <a:rPr lang="en-US" dirty="0"/>
              <a:t>What are the characteristics of the CBD?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3213482"/>
              </p:ext>
            </p:extLst>
          </p:nvPr>
        </p:nvGraphicFramePr>
        <p:xfrm>
          <a:off x="152400" y="1426971"/>
          <a:ext cx="8839199" cy="5522777"/>
        </p:xfrm>
        <a:graphic>
          <a:graphicData uri="http://schemas.openxmlformats.org/drawingml/2006/table">
            <a:tbl>
              <a:tblPr/>
              <a:tblGrid>
                <a:gridCol w="2509407">
                  <a:extLst>
                    <a:ext uri="{9D8B030D-6E8A-4147-A177-3AD203B41FA5}">
                      <a16:colId xmlns:a16="http://schemas.microsoft.com/office/drawing/2014/main" val="20000"/>
                    </a:ext>
                  </a:extLst>
                </a:gridCol>
                <a:gridCol w="6329792">
                  <a:extLst>
                    <a:ext uri="{9D8B030D-6E8A-4147-A177-3AD203B41FA5}">
                      <a16:colId xmlns:a16="http://schemas.microsoft.com/office/drawing/2014/main" val="20001"/>
                    </a:ext>
                  </a:extLst>
                </a:gridCol>
              </a:tblGrid>
              <a:tr h="536038">
                <a:tc>
                  <a:txBody>
                    <a:bodyPr/>
                    <a:lstStyle/>
                    <a:p>
                      <a:pPr fontAlgn="t"/>
                      <a:r>
                        <a:rPr lang="en-US" sz="1600" b="1" dirty="0">
                          <a:effectLst/>
                        </a:rPr>
                        <a:t>CHARACTERISTICS</a:t>
                      </a:r>
                      <a:br>
                        <a:rPr lang="en-US" sz="1600" dirty="0">
                          <a:effectLst/>
                        </a:rPr>
                      </a:br>
                      <a:endParaRPr lang="en-US"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b="1">
                          <a:effectLst/>
                        </a:rPr>
                        <a:t>DESCRIPTIONS</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75218">
                <a:tc>
                  <a:txBody>
                    <a:bodyPr/>
                    <a:lstStyle/>
                    <a:p>
                      <a:pPr fontAlgn="t"/>
                      <a:r>
                        <a:rPr lang="en-US" sz="1600">
                          <a:effectLst/>
                        </a:rPr>
                        <a:t>Intensive land use </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Multi-storied buildings: highest retail productivity per unit area, characteristics by higher order functions.</a:t>
                      </a:r>
                      <a:br>
                        <a:rPr lang="en-GB" sz="1600" dirty="0">
                          <a:effectLst/>
                        </a:rPr>
                      </a:br>
                      <a:endParaRPr lang="en-GB"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36038">
                <a:tc>
                  <a:txBody>
                    <a:bodyPr/>
                    <a:lstStyle/>
                    <a:p>
                      <a:pPr fontAlgn="t"/>
                      <a:r>
                        <a:rPr lang="en-US" sz="1600">
                          <a:effectLst/>
                        </a:rPr>
                        <a:t>Extended vertical scale</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Growth mainly vertical.</a:t>
                      </a:r>
                      <a:br>
                        <a:rPr lang="en-US" sz="1600" dirty="0">
                          <a:effectLst/>
                        </a:rPr>
                      </a:br>
                      <a:endParaRPr lang="en-US"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22043">
                <a:tc>
                  <a:txBody>
                    <a:bodyPr/>
                    <a:lstStyle/>
                    <a:p>
                      <a:pPr fontAlgn="t"/>
                      <a:r>
                        <a:rPr lang="en-US" sz="1600">
                          <a:effectLst/>
                        </a:rPr>
                        <a:t>Limited horizontal scale </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Greatest horizontal dimension seldom exceed walking scale.</a:t>
                      </a:r>
                      <a:br>
                        <a:rPr lang="en-GB" sz="1600" dirty="0">
                          <a:effectLst/>
                        </a:rPr>
                      </a:br>
                      <a:endParaRPr lang="en-GB"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75218">
                <a:tc>
                  <a:txBody>
                    <a:bodyPr/>
                    <a:lstStyle/>
                    <a:p>
                      <a:pPr fontAlgn="t"/>
                      <a:r>
                        <a:rPr lang="en-US" sz="1600">
                          <a:effectLst/>
                        </a:rPr>
                        <a:t>Limited horizontal change </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Gradual horizontal change, with slums and undesirables limited to a few blocks.</a:t>
                      </a:r>
                      <a:br>
                        <a:rPr lang="en-GB" sz="1600" dirty="0">
                          <a:effectLst/>
                        </a:rPr>
                      </a:br>
                      <a:endParaRPr lang="en-GB"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75218">
                <a:tc>
                  <a:txBody>
                    <a:bodyPr/>
                    <a:lstStyle/>
                    <a:p>
                      <a:pPr fontAlgn="t"/>
                      <a:r>
                        <a:rPr lang="en-US" sz="1600">
                          <a:effectLst/>
                        </a:rPr>
                        <a:t>Concentrated day time population</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Location of highest concentration foot traffic; absence of permanent residential population.</a:t>
                      </a:r>
                      <a:br>
                        <a:rPr lang="en-GB" sz="1600" dirty="0">
                          <a:effectLst/>
                        </a:rPr>
                      </a:br>
                      <a:endParaRPr lang="en-GB"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36038">
                <a:tc>
                  <a:txBody>
                    <a:bodyPr/>
                    <a:lstStyle/>
                    <a:p>
                      <a:pPr fontAlgn="t"/>
                      <a:r>
                        <a:rPr lang="en-US" sz="1600">
                          <a:effectLst/>
                        </a:rPr>
                        <a:t>Focus of mass transit</a:t>
                      </a:r>
                      <a:br>
                        <a:rPr lang="en-US" sz="1600">
                          <a:effectLst/>
                        </a:rPr>
                      </a:br>
                      <a:endParaRPr lang="en-US" sz="160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Major mass transit interchange location for entire city.</a:t>
                      </a: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75218">
                <a:tc>
                  <a:txBody>
                    <a:bodyPr/>
                    <a:lstStyle/>
                    <a:p>
                      <a:pPr fontAlgn="t"/>
                      <a:r>
                        <a:rPr lang="en-US" sz="1600" dirty="0">
                          <a:effectLst/>
                        </a:rPr>
                        <a:t>Centre of </a:t>
                      </a:r>
                      <a:r>
                        <a:rPr lang="en-US" sz="1600" dirty="0" err="1">
                          <a:effectLst/>
                        </a:rPr>
                        <a:t>specialised</a:t>
                      </a:r>
                      <a:r>
                        <a:rPr lang="en-US" sz="1600" dirty="0">
                          <a:effectLst/>
                        </a:rPr>
                        <a:t> functions</a:t>
                      </a:r>
                      <a:br>
                        <a:rPr lang="en-US" sz="1600" dirty="0">
                          <a:effectLst/>
                        </a:rPr>
                      </a:br>
                      <a:endParaRPr lang="en-US" sz="1600" dirty="0">
                        <a:effectLst/>
                      </a:endParaRP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GB" sz="1600" dirty="0">
                          <a:effectLst/>
                        </a:rPr>
                        <a:t>Extensive use of office space for executive and policy making functions: centre of specialised professional and business services.</a:t>
                      </a:r>
                    </a:p>
                  </a:txBody>
                  <a:tcPr marL="44102" marR="44102" marT="29401" marB="29401">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1989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5-03 at 6.01.32 PM.png"/>
          <p:cNvPicPr>
            <a:picLocks noChangeAspect="1"/>
          </p:cNvPicPr>
          <p:nvPr/>
        </p:nvPicPr>
        <p:blipFill>
          <a:blip r:embed="rId2"/>
          <a:stretch>
            <a:fillRect/>
          </a:stretch>
        </p:blipFill>
        <p:spPr>
          <a:xfrm>
            <a:off x="228600" y="457200"/>
            <a:ext cx="8686800" cy="5425281"/>
          </a:xfrm>
          <a:prstGeom prst="rect">
            <a:avLst/>
          </a:prstGeom>
        </p:spPr>
      </p:pic>
      <p:sp>
        <p:nvSpPr>
          <p:cNvPr id="5" name="TextBox 4"/>
          <p:cNvSpPr txBox="1"/>
          <p:nvPr/>
        </p:nvSpPr>
        <p:spPr>
          <a:xfrm>
            <a:off x="4495800" y="184666"/>
            <a:ext cx="3962400" cy="1200329"/>
          </a:xfrm>
          <a:prstGeom prst="rect">
            <a:avLst/>
          </a:prstGeom>
          <a:noFill/>
        </p:spPr>
        <p:txBody>
          <a:bodyPr wrap="square" rtlCol="0">
            <a:spAutoFit/>
          </a:bodyPr>
          <a:lstStyle/>
          <a:p>
            <a:r>
              <a:rPr lang="en-US" dirty="0">
                <a:solidFill>
                  <a:schemeClr val="accent5">
                    <a:lumMod val="75000"/>
                  </a:schemeClr>
                </a:solidFill>
              </a:rPr>
              <a:t>Make sure that you are referring to this theory and terminology  throughout and also making link to the specific </a:t>
            </a:r>
            <a:r>
              <a:rPr lang="en-US" dirty="0" err="1">
                <a:solidFill>
                  <a:schemeClr val="accent5">
                    <a:lumMod val="75000"/>
                  </a:schemeClr>
                </a:solidFill>
              </a:rPr>
              <a:t>locational</a:t>
            </a:r>
            <a:r>
              <a:rPr lang="en-US" dirty="0">
                <a:solidFill>
                  <a:schemeClr val="accent5">
                    <a:lumMod val="75000"/>
                  </a:schemeClr>
                </a:solidFill>
              </a:rPr>
              <a:t> characteristics of Houston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frame model expectations</a:t>
            </a:r>
          </a:p>
        </p:txBody>
      </p:sp>
      <p:pic>
        <p:nvPicPr>
          <p:cNvPr id="4" name="Content Placeholder 3" descr="Screen shot 2015-05-03 at 5.59.31 PM.png"/>
          <p:cNvPicPr>
            <a:picLocks noGrp="1" noChangeAspect="1"/>
          </p:cNvPicPr>
          <p:nvPr>
            <p:ph idx="1"/>
          </p:nvPr>
        </p:nvPicPr>
        <p:blipFill>
          <a:blip r:embed="rId2"/>
          <a:stretch>
            <a:fillRect/>
          </a:stretch>
        </p:blipFill>
        <p:spPr>
          <a:xfrm>
            <a:off x="457200" y="1417638"/>
            <a:ext cx="8653372" cy="483844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31569"/>
            <a:ext cx="8229600" cy="6629400"/>
          </a:xfrm>
        </p:spPr>
        <p:txBody>
          <a:bodyPr>
            <a:normAutofit fontScale="55000" lnSpcReduction="20000"/>
          </a:bodyPr>
          <a:lstStyle/>
          <a:p>
            <a:r>
              <a:rPr lang="en-US" dirty="0"/>
              <a:t>This is the section where you describe and explain your results. It maybe done as a separate section, or incorporated into your data presentation section. This section is extremely important because it is where you prove or disprove your hypotheses.</a:t>
            </a:r>
          </a:p>
          <a:p>
            <a:pPr>
              <a:buNone/>
            </a:pPr>
            <a:r>
              <a:rPr lang="en-US" b="1" dirty="0">
                <a:solidFill>
                  <a:srgbClr val="31859C"/>
                </a:solidFill>
              </a:rPr>
              <a:t> </a:t>
            </a:r>
            <a:r>
              <a:rPr lang="en-US" b="1" u="sng" dirty="0">
                <a:solidFill>
                  <a:srgbClr val="31859C"/>
                </a:solidFill>
              </a:rPr>
              <a:t>Things to Remember</a:t>
            </a:r>
            <a:endParaRPr lang="en-US" dirty="0">
              <a:solidFill>
                <a:srgbClr val="31859C"/>
              </a:solidFill>
            </a:endParaRPr>
          </a:p>
          <a:p>
            <a:pPr>
              <a:buNone/>
            </a:pPr>
            <a:r>
              <a:rPr lang="en-US" dirty="0"/>
              <a:t> </a:t>
            </a:r>
          </a:p>
          <a:p>
            <a:pPr lvl="0"/>
            <a:r>
              <a:rPr lang="en-US" dirty="0"/>
              <a:t>When describing graphs and maps clearly refer to which graph/map you are talking about i.e. graph one / figure 3.2  shows that……….</a:t>
            </a:r>
          </a:p>
          <a:p>
            <a:pPr lvl="0"/>
            <a:r>
              <a:rPr lang="en-US" dirty="0"/>
              <a:t>When describing graphs or maps you must use figures and units and where appropriate dates i.e. Location 1 had the most pedestrians with 57.</a:t>
            </a:r>
          </a:p>
          <a:p>
            <a:pPr lvl="0"/>
            <a:r>
              <a:rPr lang="en-US" dirty="0"/>
              <a:t>When describing graphs, tables and maps make sure that you relate them back to your hypotheses (if you are using them). If you don’t prove or disprove your hypotheses then your questions are irrelevant.</a:t>
            </a:r>
          </a:p>
          <a:p>
            <a:pPr lvl="0"/>
            <a:r>
              <a:rPr lang="en-US" dirty="0"/>
              <a:t>Remember it does not matter whether your analysis proves or disproves your hypotheses. It also does not matter if your findings are inconclusive as long as you clearly state this in your analysis.</a:t>
            </a:r>
          </a:p>
          <a:p>
            <a:pPr lvl="0"/>
            <a:r>
              <a:rPr lang="en-US" dirty="0"/>
              <a:t>You must explain your results. If there are anomalies (things that don’t fit the trend) or results that don’t match your predictions try and explain why. Traffic might have been lower than expected because of a road closure or pedestrians might have been more than expected because of a market</a:t>
            </a:r>
          </a:p>
          <a:p>
            <a:pPr lvl="0"/>
            <a:r>
              <a:rPr lang="en-US" dirty="0"/>
              <a:t>Compare data between the weekday sample and weekend sample</a:t>
            </a:r>
          </a:p>
          <a:p>
            <a:pPr lvl="0"/>
            <a:r>
              <a:rPr lang="en-US" dirty="0"/>
              <a:t>Relate your analysis back to theory i.e. core frame model.</a:t>
            </a:r>
          </a:p>
          <a:p>
            <a:pPr lvl="0"/>
            <a:r>
              <a:rPr lang="en-US" dirty="0"/>
              <a:t>Manipulate your data using a statistical technique e.g. Spearman’s Rank correlation. </a:t>
            </a:r>
          </a:p>
        </p:txBody>
      </p:sp>
    </p:spTree>
    <p:extLst>
      <p:ext uri="{BB962C8B-B14F-4D97-AF65-F5344CB8AC3E}">
        <p14:creationId xmlns:p14="http://schemas.microsoft.com/office/powerpoint/2010/main" val="3040616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1390</Words>
  <Application>Microsoft Macintosh PowerPoint</Application>
  <PresentationFormat>On-screen Show (4:3)</PresentationFormat>
  <Paragraphs>184</Paragraphs>
  <Slides>43</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Links</vt:lpstr>
      </vt:variant>
      <vt:variant>
        <vt:i4>1</vt:i4>
      </vt:variant>
      <vt:variant>
        <vt:lpstr>Slide Titles</vt:lpstr>
      </vt:variant>
      <vt:variant>
        <vt:i4>43</vt:i4>
      </vt:variant>
    </vt:vector>
  </HeadingPairs>
  <TitlesOfParts>
    <vt:vector size="49" baseType="lpstr">
      <vt:lpstr>Adobe Ming Std L</vt:lpstr>
      <vt:lpstr>Arial</vt:lpstr>
      <vt:lpstr>Calibri</vt:lpstr>
      <vt:lpstr>CNNSansDisplayW04-Light</vt:lpstr>
      <vt:lpstr>Office Theme</vt:lpstr>
      <vt:lpstr>???</vt:lpstr>
      <vt:lpstr>IA Section D – Analysis </vt:lpstr>
      <vt:lpstr>PowerPoint Presentation</vt:lpstr>
      <vt:lpstr>Checklist 1….</vt:lpstr>
      <vt:lpstr>Checklist 2…..</vt:lpstr>
      <vt:lpstr>Think back to your questions you posed in section A</vt:lpstr>
      <vt:lpstr>What are the characteristics of the CBD?</vt:lpstr>
      <vt:lpstr>PowerPoint Presentation</vt:lpstr>
      <vt:lpstr>Core frame model expectations</vt:lpstr>
      <vt:lpstr>PowerPoint Presentation</vt:lpstr>
      <vt:lpstr>Locational characteristics of Downtown Houston </vt:lpstr>
      <vt:lpstr>Site 1: Chevron buildings </vt:lpstr>
      <vt:lpstr>Site 2: Cathedral </vt:lpstr>
      <vt:lpstr>Site 2: Cathedral </vt:lpstr>
      <vt:lpstr>Site 3: Toyota Centre</vt:lpstr>
      <vt:lpstr>Site 4: Discovery Green (zone of assimilation?)</vt:lpstr>
      <vt:lpstr>Redevelopment in area: Zone of assimilation</vt:lpstr>
      <vt:lpstr>Discovery Green: Centre for activities</vt:lpstr>
      <vt:lpstr>2019 </vt:lpstr>
      <vt:lpstr>Possible theory </vt:lpstr>
      <vt:lpstr>Possible theory </vt:lpstr>
      <vt:lpstr>Possible theory </vt:lpstr>
      <vt:lpstr>Site 5: Minute Maid Park</vt:lpstr>
      <vt:lpstr>Site 6: Sheriffs office/ Jail District (zone of Discard?)</vt:lpstr>
      <vt:lpstr>Site 5: Sheriff’s Office/ Jail District (zone of Discard?)</vt:lpstr>
      <vt:lpstr>Theory: Zone of Discard</vt:lpstr>
      <vt:lpstr>Decline in the CBD (source IB textbook)</vt:lpstr>
      <vt:lpstr>Site 7 : Theater District/ Chase Tower</vt:lpstr>
      <vt:lpstr>Joan Miro sculpture Milam at Capitol Houston </vt:lpstr>
      <vt:lpstr>Theory: THE ZONING OF URBAN AND SUBURBAN FUNCTIONS </vt:lpstr>
      <vt:lpstr>Bid-Rent Theory Concentrating on Commerce Rental Values (A)</vt:lpstr>
      <vt:lpstr>Site 8: Retail (under regeneration)- Main and Dallas</vt:lpstr>
      <vt:lpstr>Site 9: Library/ Town Hall (core) </vt:lpstr>
      <vt:lpstr>Peer assessment: </vt:lpstr>
      <vt:lpstr>PowerPoint Presentation</vt:lpstr>
      <vt:lpstr>PowerPoint Presentation</vt:lpstr>
      <vt:lpstr>PowerPoint Presentation</vt:lpstr>
      <vt:lpstr>PowerPoint Presentation</vt:lpstr>
      <vt:lpstr>PowerPoint Presentation</vt:lpstr>
      <vt:lpstr>Section E: Conclusion</vt:lpstr>
      <vt:lpstr>What to include in the conclusion</vt:lpstr>
      <vt:lpstr>In this section you could draw your interpretation of how Houston links to the core/ frame model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 Section D</dc:title>
  <dc:creator>Anna Bennett</dc:creator>
  <cp:lastModifiedBy>Anna Bennett</cp:lastModifiedBy>
  <cp:revision>29</cp:revision>
  <dcterms:created xsi:type="dcterms:W3CDTF">2015-06-26T18:31:58Z</dcterms:created>
  <dcterms:modified xsi:type="dcterms:W3CDTF">2019-06-02T00:52:25Z</dcterms:modified>
</cp:coreProperties>
</file>