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71" r:id="rId4"/>
    <p:sldId id="277" r:id="rId5"/>
    <p:sldId id="267" r:id="rId6"/>
    <p:sldId id="268" r:id="rId7"/>
    <p:sldId id="264" r:id="rId8"/>
    <p:sldId id="265" r:id="rId9"/>
    <p:sldId id="257" r:id="rId10"/>
    <p:sldId id="258" r:id="rId11"/>
    <p:sldId id="259" r:id="rId12"/>
    <p:sldId id="262" r:id="rId13"/>
    <p:sldId id="260" r:id="rId14"/>
    <p:sldId id="26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0"/>
    <p:restoredTop sz="94611"/>
  </p:normalViewPr>
  <p:slideViewPr>
    <p:cSldViewPr snapToGrid="0" snapToObjects="1">
      <p:cViewPr varScale="1">
        <p:scale>
          <a:sx n="84" d="100"/>
          <a:sy n="84" d="100"/>
        </p:scale>
        <p:origin x="192"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483E49-D978-DC42-8B00-09D1C25B86E1}" type="datetimeFigureOut">
              <a:rPr lang="en-US" smtClean="0"/>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08971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83E49-D978-DC42-8B00-09D1C25B86E1}" type="datetimeFigureOut">
              <a:rPr lang="en-US" smtClean="0"/>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59598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83E49-D978-DC42-8B00-09D1C25B86E1}" type="datetimeFigureOut">
              <a:rPr lang="en-US" smtClean="0"/>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82984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83E49-D978-DC42-8B00-09D1C25B86E1}" type="datetimeFigureOut">
              <a:rPr lang="en-US" smtClean="0"/>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15986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483E49-D978-DC42-8B00-09D1C25B86E1}" type="datetimeFigureOut">
              <a:rPr lang="en-US" smtClean="0"/>
              <a:t>9/26/18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18807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483E49-D978-DC42-8B00-09D1C25B86E1}" type="datetimeFigureOut">
              <a:rPr lang="en-US" smtClean="0"/>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68996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483E49-D978-DC42-8B00-09D1C25B86E1}" type="datetimeFigureOut">
              <a:rPr lang="en-US" smtClean="0"/>
              <a:t>9/26/18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9274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483E49-D978-DC42-8B00-09D1C25B86E1}" type="datetimeFigureOut">
              <a:rPr lang="en-US" smtClean="0"/>
              <a:t>9/26/18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89419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83E49-D978-DC42-8B00-09D1C25B86E1}" type="datetimeFigureOut">
              <a:rPr lang="en-US" smtClean="0"/>
              <a:t>9/26/18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43630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483E49-D978-DC42-8B00-09D1C25B86E1}" type="datetimeFigureOut">
              <a:rPr lang="en-US" smtClean="0"/>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7842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483E49-D978-DC42-8B00-09D1C25B86E1}" type="datetimeFigureOut">
              <a:rPr lang="en-US" smtClean="0"/>
              <a:t>9/26/18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53730-6FEE-664F-8995-009DB60F374E}" type="slidenum">
              <a:rPr lang="en-US" smtClean="0"/>
              <a:t>‹#›</a:t>
            </a:fld>
            <a:endParaRPr lang="en-US"/>
          </a:p>
        </p:txBody>
      </p:sp>
    </p:spTree>
    <p:extLst>
      <p:ext uri="{BB962C8B-B14F-4D97-AF65-F5344CB8AC3E}">
        <p14:creationId xmlns:p14="http://schemas.microsoft.com/office/powerpoint/2010/main" val="1679230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83E49-D978-DC42-8B00-09D1C25B86E1}" type="datetimeFigureOut">
              <a:rPr lang="en-US" smtClean="0"/>
              <a:t>9/26/18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53730-6FEE-664F-8995-009DB60F374E}" type="slidenum">
              <a:rPr lang="en-US" smtClean="0"/>
              <a:t>‹#›</a:t>
            </a:fld>
            <a:endParaRPr lang="en-US"/>
          </a:p>
        </p:txBody>
      </p:sp>
    </p:spTree>
    <p:extLst>
      <p:ext uri="{BB962C8B-B14F-4D97-AF65-F5344CB8AC3E}">
        <p14:creationId xmlns:p14="http://schemas.microsoft.com/office/powerpoint/2010/main" val="2136048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O1BWVUz2KX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964" y="3300203"/>
            <a:ext cx="11998036" cy="1242524"/>
          </a:xfrm>
        </p:spPr>
        <p:txBody>
          <a:bodyPr>
            <a:noAutofit/>
          </a:bodyPr>
          <a:lstStyle/>
          <a:p>
            <a:r>
              <a:rPr lang="en-US" sz="6600" b="1" dirty="0"/>
              <a:t>What are the impacts of Hurricanes</a:t>
            </a:r>
          </a:p>
        </p:txBody>
      </p:sp>
      <p:sp>
        <p:nvSpPr>
          <p:cNvPr id="3" name="Subtitle 2"/>
          <p:cNvSpPr>
            <a:spLocks noGrp="1"/>
          </p:cNvSpPr>
          <p:nvPr>
            <p:ph type="subTitle" idx="1"/>
          </p:nvPr>
        </p:nvSpPr>
        <p:spPr>
          <a:xfrm>
            <a:off x="1371600" y="4613420"/>
            <a:ext cx="9144000" cy="1655762"/>
          </a:xfrm>
        </p:spPr>
        <p:txBody>
          <a:bodyPr>
            <a:normAutofit lnSpcReduction="10000"/>
          </a:bodyPr>
          <a:lstStyle/>
          <a:p>
            <a:r>
              <a:rPr lang="en-US" dirty="0"/>
              <a:t>What: The impacts of hurricanes.</a:t>
            </a:r>
          </a:p>
          <a:p>
            <a:r>
              <a:rPr lang="en-US" dirty="0"/>
              <a:t>Why:</a:t>
            </a:r>
            <a:r>
              <a:rPr lang="en-GB" dirty="0"/>
              <a:t>To be able to assess </a:t>
            </a:r>
            <a:r>
              <a:rPr lang="en-GB"/>
              <a:t>which areas </a:t>
            </a:r>
            <a:r>
              <a:rPr lang="en-GB" dirty="0"/>
              <a:t>of the </a:t>
            </a:r>
            <a:r>
              <a:rPr lang="en-GB"/>
              <a:t>US are </a:t>
            </a:r>
            <a:r>
              <a:rPr lang="en-GB" dirty="0"/>
              <a:t>most hazardous.</a:t>
            </a:r>
          </a:p>
          <a:p>
            <a:r>
              <a:rPr lang="en-US" dirty="0"/>
              <a:t> How: Investigating and analyzing eye witness experiences of various hurricanes.  </a:t>
            </a:r>
          </a:p>
        </p:txBody>
      </p:sp>
      <p:pic>
        <p:nvPicPr>
          <p:cNvPr id="4" name="Picture 3"/>
          <p:cNvPicPr>
            <a:picLocks noChangeAspect="1"/>
          </p:cNvPicPr>
          <p:nvPr/>
        </p:nvPicPr>
        <p:blipFill>
          <a:blip r:embed="rId2"/>
          <a:stretch>
            <a:fillRect/>
          </a:stretch>
        </p:blipFill>
        <p:spPr>
          <a:xfrm>
            <a:off x="304802" y="139169"/>
            <a:ext cx="3533164" cy="2354649"/>
          </a:xfrm>
          <a:prstGeom prst="rect">
            <a:avLst/>
          </a:prstGeom>
        </p:spPr>
      </p:pic>
      <p:pic>
        <p:nvPicPr>
          <p:cNvPr id="5" name="Picture 4"/>
          <p:cNvPicPr>
            <a:picLocks noChangeAspect="1"/>
          </p:cNvPicPr>
          <p:nvPr/>
        </p:nvPicPr>
        <p:blipFill>
          <a:blip r:embed="rId3"/>
          <a:stretch>
            <a:fillRect/>
          </a:stretch>
        </p:blipFill>
        <p:spPr>
          <a:xfrm>
            <a:off x="7883236" y="209861"/>
            <a:ext cx="3934691" cy="2213264"/>
          </a:xfrm>
          <a:prstGeom prst="rect">
            <a:avLst/>
          </a:prstGeom>
        </p:spPr>
      </p:pic>
    </p:spTree>
    <p:extLst>
      <p:ext uri="{BB962C8B-B14F-4D97-AF65-F5344CB8AC3E}">
        <p14:creationId xmlns:p14="http://schemas.microsoft.com/office/powerpoint/2010/main" val="145669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Maribel Valentin Espino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10688" y="3990975"/>
            <a:ext cx="2743200" cy="2667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023552"/>
            <a:ext cx="7767638" cy="4072448"/>
          </a:xfrm>
          <a:prstGeom prst="rect">
            <a:avLst/>
          </a:prstGeom>
        </p:spPr>
      </p:pic>
    </p:spTree>
    <p:extLst>
      <p:ext uri="{BB962C8B-B14F-4D97-AF65-F5344CB8AC3E}">
        <p14:creationId xmlns:p14="http://schemas.microsoft.com/office/powerpoint/2010/main" val="861409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Gloria Castillo Luna</a:t>
            </a:r>
          </a:p>
        </p:txBody>
      </p:sp>
      <p:pic>
        <p:nvPicPr>
          <p:cNvPr id="7" name="Picture 6">
            <a:extLst>
              <a:ext uri="{FF2B5EF4-FFF2-40B4-BE49-F238E27FC236}">
                <a16:creationId xmlns:a16="http://schemas.microsoft.com/office/drawing/2014/main" id="{D62E706D-C41F-1344-B1E3-DDBA2E4271ED}"/>
              </a:ext>
            </a:extLst>
          </p:cNvPr>
          <p:cNvPicPr>
            <a:picLocks noChangeAspect="1"/>
          </p:cNvPicPr>
          <p:nvPr/>
        </p:nvPicPr>
        <p:blipFill>
          <a:blip r:embed="rId2"/>
          <a:stretch>
            <a:fillRect/>
          </a:stretch>
        </p:blipFill>
        <p:spPr>
          <a:xfrm>
            <a:off x="7545069" y="719266"/>
            <a:ext cx="3594669" cy="3319333"/>
          </a:xfrm>
          <a:prstGeom prst="rect">
            <a:avLst/>
          </a:prstGeom>
        </p:spPr>
      </p:pic>
      <p:pic>
        <p:nvPicPr>
          <p:cNvPr id="11" name="Content Placeholder 10">
            <a:extLst>
              <a:ext uri="{FF2B5EF4-FFF2-40B4-BE49-F238E27FC236}">
                <a16:creationId xmlns:a16="http://schemas.microsoft.com/office/drawing/2014/main" id="{004DC023-170C-BC4B-B93E-02D2E1BF1661}"/>
              </a:ext>
            </a:extLst>
          </p:cNvPr>
          <p:cNvPicPr>
            <a:picLocks noGrp="1" noChangeAspect="1"/>
          </p:cNvPicPr>
          <p:nvPr>
            <p:ph idx="1"/>
          </p:nvPr>
        </p:nvPicPr>
        <p:blipFill>
          <a:blip r:embed="rId3"/>
          <a:stretch>
            <a:fillRect/>
          </a:stretch>
        </p:blipFill>
        <p:spPr>
          <a:xfrm>
            <a:off x="1156991" y="1862930"/>
            <a:ext cx="4361138" cy="4351338"/>
          </a:xfrm>
        </p:spPr>
      </p:pic>
    </p:spTree>
    <p:extLst>
      <p:ext uri="{BB962C8B-B14F-4D97-AF65-F5344CB8AC3E}">
        <p14:creationId xmlns:p14="http://schemas.microsoft.com/office/powerpoint/2010/main" val="785114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Jessica Brightman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0650" y="4000500"/>
            <a:ext cx="2971800" cy="2857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2377070"/>
            <a:ext cx="6621463" cy="4036430"/>
          </a:xfrm>
          <a:prstGeom prst="rect">
            <a:avLst/>
          </a:prstGeom>
        </p:spPr>
      </p:pic>
    </p:spTree>
    <p:extLst>
      <p:ext uri="{BB962C8B-B14F-4D97-AF65-F5344CB8AC3E}">
        <p14:creationId xmlns:p14="http://schemas.microsoft.com/office/powerpoint/2010/main" val="1679833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Lesley Quinones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115" y="2057400"/>
            <a:ext cx="4421520" cy="435133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363" y="3695700"/>
            <a:ext cx="2679700" cy="2882900"/>
          </a:xfrm>
          <a:prstGeom prst="rect">
            <a:avLst/>
          </a:prstGeom>
        </p:spPr>
      </p:pic>
    </p:spTree>
    <p:extLst>
      <p:ext uri="{BB962C8B-B14F-4D97-AF65-F5344CB8AC3E}">
        <p14:creationId xmlns:p14="http://schemas.microsoft.com/office/powerpoint/2010/main" val="918161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Vita Bella residents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137" y="1690688"/>
            <a:ext cx="7607300" cy="3657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500" y="4001294"/>
            <a:ext cx="2730500" cy="2794000"/>
          </a:xfrm>
          <a:prstGeom prst="rect">
            <a:avLst/>
          </a:prstGeom>
        </p:spPr>
      </p:pic>
    </p:spTree>
    <p:extLst>
      <p:ext uri="{BB962C8B-B14F-4D97-AF65-F5344CB8AC3E}">
        <p14:creationId xmlns:p14="http://schemas.microsoft.com/office/powerpoint/2010/main" val="178870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278C-1563-1142-BD12-604CCC42F91E}"/>
              </a:ext>
            </a:extLst>
          </p:cNvPr>
          <p:cNvSpPr>
            <a:spLocks noGrp="1"/>
          </p:cNvSpPr>
          <p:nvPr>
            <p:ph type="title"/>
          </p:nvPr>
        </p:nvSpPr>
        <p:spPr/>
        <p:txBody>
          <a:bodyPr/>
          <a:lstStyle/>
          <a:p>
            <a:r>
              <a:rPr lang="en-US" dirty="0">
                <a:latin typeface="dearJoe 5 CASUAL PRO" panose="02000000000000000000" pitchFamily="2" charset="0"/>
              </a:rPr>
              <a:t>Task: Create an infographic </a:t>
            </a:r>
          </a:p>
        </p:txBody>
      </p:sp>
      <p:sp>
        <p:nvSpPr>
          <p:cNvPr id="3" name="Content Placeholder 2">
            <a:extLst>
              <a:ext uri="{FF2B5EF4-FFF2-40B4-BE49-F238E27FC236}">
                <a16:creationId xmlns:a16="http://schemas.microsoft.com/office/drawing/2014/main" id="{10732376-5699-B549-AD9B-ABB22D0612A4}"/>
              </a:ext>
            </a:extLst>
          </p:cNvPr>
          <p:cNvSpPr>
            <a:spLocks noGrp="1"/>
          </p:cNvSpPr>
          <p:nvPr>
            <p:ph idx="1"/>
          </p:nvPr>
        </p:nvSpPr>
        <p:spPr/>
        <p:txBody>
          <a:bodyPr>
            <a:normAutofit fontScale="77500" lnSpcReduction="20000"/>
          </a:bodyPr>
          <a:lstStyle/>
          <a:p>
            <a:pPr marL="0" indent="0">
              <a:buNone/>
            </a:pPr>
            <a:r>
              <a:rPr lang="en-US" b="1" dirty="0"/>
              <a:t>Dealing with heavy content- geographical skill:</a:t>
            </a:r>
            <a:br>
              <a:rPr lang="en-US" dirty="0"/>
            </a:br>
            <a:r>
              <a:rPr lang="en-US" dirty="0"/>
              <a:t>Creating visual representations to encourage understanding and highlight key information. Graphics are visual elements often used to point readers and viewers to particular information. They are also used in an effort to aid readers in their understanding of a particular concept or maker the concept more clear or interesting.</a:t>
            </a:r>
            <a:br>
              <a:rPr lang="en-US" dirty="0"/>
            </a:br>
            <a:br>
              <a:rPr lang="en-US" dirty="0"/>
            </a:br>
            <a:r>
              <a:rPr lang="en-US" b="1" dirty="0"/>
              <a:t>Challenge:</a:t>
            </a:r>
            <a:br>
              <a:rPr lang="en-US" dirty="0"/>
            </a:br>
            <a:r>
              <a:rPr lang="en-US" dirty="0"/>
              <a:t>To include a range of specific case study detail figures/ place names) information about Hurricane Harvey relevant to the IGCSE geography course:</a:t>
            </a:r>
          </a:p>
          <a:p>
            <a:r>
              <a:rPr lang="en-US" dirty="0"/>
              <a:t>Causes of hurricanes- physical development</a:t>
            </a:r>
          </a:p>
          <a:p>
            <a:r>
              <a:rPr lang="en-US" dirty="0"/>
              <a:t>Wider causes- i.e. climate change and urbanisation in Houston</a:t>
            </a:r>
          </a:p>
          <a:p>
            <a:r>
              <a:rPr lang="en-US" dirty="0"/>
              <a:t>Impacts of a specific hurricane on a coastal area (Rockport)</a:t>
            </a:r>
          </a:p>
          <a:p>
            <a:r>
              <a:rPr lang="en-US" dirty="0"/>
              <a:t>Impacts of flooding (Houston)</a:t>
            </a:r>
          </a:p>
          <a:p>
            <a:pPr marL="0" indent="0">
              <a:buNone/>
            </a:pPr>
            <a:br>
              <a:rPr lang="en-US" dirty="0"/>
            </a:br>
            <a:endParaRPr lang="en-US" dirty="0"/>
          </a:p>
        </p:txBody>
      </p:sp>
    </p:spTree>
    <p:extLst>
      <p:ext uri="{BB962C8B-B14F-4D97-AF65-F5344CB8AC3E}">
        <p14:creationId xmlns:p14="http://schemas.microsoft.com/office/powerpoint/2010/main" val="184334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a:t>
            </a:r>
            <a:r>
              <a:rPr lang="mr-IN" dirty="0"/>
              <a:t>–</a:t>
            </a:r>
            <a:r>
              <a:rPr lang="en-US" dirty="0"/>
              <a:t> Impacts of hurricanes </a:t>
            </a:r>
          </a:p>
        </p:txBody>
      </p:sp>
      <p:sp>
        <p:nvSpPr>
          <p:cNvPr id="3" name="Content Placeholder 2"/>
          <p:cNvSpPr>
            <a:spLocks noGrp="1"/>
          </p:cNvSpPr>
          <p:nvPr>
            <p:ph idx="1"/>
          </p:nvPr>
        </p:nvSpPr>
        <p:spPr/>
        <p:txBody>
          <a:bodyPr/>
          <a:lstStyle/>
          <a:p>
            <a:r>
              <a:rPr lang="en-US" dirty="0"/>
              <a:t>With your teacher go to word wall next to the Hive. </a:t>
            </a:r>
          </a:p>
          <a:p>
            <a:endParaRPr lang="en-US" dirty="0"/>
          </a:p>
          <a:p>
            <a:endParaRPr lang="en-US" dirty="0"/>
          </a:p>
          <a:p>
            <a:r>
              <a:rPr lang="en-US" dirty="0"/>
              <a:t>A) Recall your experience of a hurricane event. What did you see /experience ? How did you feel?</a:t>
            </a:r>
          </a:p>
          <a:p>
            <a:endParaRPr lang="en-US" dirty="0"/>
          </a:p>
          <a:p>
            <a:r>
              <a:rPr lang="en-US" dirty="0"/>
              <a:t>B) How can you categorize the impacts? </a:t>
            </a:r>
          </a:p>
        </p:txBody>
      </p:sp>
    </p:spTree>
    <p:extLst>
      <p:ext uri="{BB962C8B-B14F-4D97-AF65-F5344CB8AC3E}">
        <p14:creationId xmlns:p14="http://schemas.microsoft.com/office/powerpoint/2010/main" val="208826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0072"/>
          </a:xfrm>
          <a:prstGeom prst="rect">
            <a:avLst/>
          </a:prstGeom>
        </p:spPr>
      </p:pic>
    </p:spTree>
    <p:extLst>
      <p:ext uri="{BB962C8B-B14F-4D97-AF65-F5344CB8AC3E}">
        <p14:creationId xmlns:p14="http://schemas.microsoft.com/office/powerpoint/2010/main" val="292465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8061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0EAA-70EA-4949-8BAD-BBC897DBD856}"/>
              </a:ext>
            </a:extLst>
          </p:cNvPr>
          <p:cNvSpPr>
            <a:spLocks noGrp="1"/>
          </p:cNvSpPr>
          <p:nvPr>
            <p:ph type="title"/>
          </p:nvPr>
        </p:nvSpPr>
        <p:spPr/>
        <p:txBody>
          <a:bodyPr/>
          <a:lstStyle/>
          <a:p>
            <a:r>
              <a:rPr lang="en-US" dirty="0"/>
              <a:t>Source 1: Harvey: Into the Deluge</a:t>
            </a:r>
          </a:p>
        </p:txBody>
      </p:sp>
      <p:pic>
        <p:nvPicPr>
          <p:cNvPr id="5" name="Content Placeholder 4">
            <a:hlinkClick r:id="rId2"/>
            <a:extLst>
              <a:ext uri="{FF2B5EF4-FFF2-40B4-BE49-F238E27FC236}">
                <a16:creationId xmlns:a16="http://schemas.microsoft.com/office/drawing/2014/main" id="{A5D195F9-B8FA-804E-8D75-D4C51FEAC84B}"/>
              </a:ext>
            </a:extLst>
          </p:cNvPr>
          <p:cNvPicPr>
            <a:picLocks noGrp="1" noChangeAspect="1"/>
          </p:cNvPicPr>
          <p:nvPr>
            <p:ph idx="1"/>
          </p:nvPr>
        </p:nvPicPr>
        <p:blipFill>
          <a:blip r:embed="rId3"/>
          <a:stretch>
            <a:fillRect/>
          </a:stretch>
        </p:blipFill>
        <p:spPr>
          <a:xfrm>
            <a:off x="723321" y="1870595"/>
            <a:ext cx="7687363" cy="4351338"/>
          </a:xfrm>
        </p:spPr>
      </p:pic>
      <p:sp>
        <p:nvSpPr>
          <p:cNvPr id="6" name="TextBox 5">
            <a:extLst>
              <a:ext uri="{FF2B5EF4-FFF2-40B4-BE49-F238E27FC236}">
                <a16:creationId xmlns:a16="http://schemas.microsoft.com/office/drawing/2014/main" id="{8DFA1C86-B656-5F49-9178-A6DC59A0C5CB}"/>
              </a:ext>
            </a:extLst>
          </p:cNvPr>
          <p:cNvSpPr txBox="1"/>
          <p:nvPr/>
        </p:nvSpPr>
        <p:spPr>
          <a:xfrm>
            <a:off x="8619344" y="1993692"/>
            <a:ext cx="2908092" cy="646331"/>
          </a:xfrm>
          <a:prstGeom prst="rect">
            <a:avLst/>
          </a:prstGeom>
          <a:noFill/>
        </p:spPr>
        <p:txBody>
          <a:bodyPr wrap="square" rtlCol="0">
            <a:spAutoFit/>
          </a:bodyPr>
          <a:lstStyle/>
          <a:p>
            <a:r>
              <a:rPr lang="en-US" dirty="0"/>
              <a:t>Watch the video and  add to the effects of Harvey</a:t>
            </a:r>
          </a:p>
        </p:txBody>
      </p:sp>
    </p:spTree>
    <p:extLst>
      <p:ext uri="{BB962C8B-B14F-4D97-AF65-F5344CB8AC3E}">
        <p14:creationId xmlns:p14="http://schemas.microsoft.com/office/powerpoint/2010/main" val="15189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A025-99F2-E54A-82AD-05ECB9347B16}"/>
              </a:ext>
            </a:extLst>
          </p:cNvPr>
          <p:cNvSpPr>
            <a:spLocks noGrp="1"/>
          </p:cNvSpPr>
          <p:nvPr>
            <p:ph type="title"/>
          </p:nvPr>
        </p:nvSpPr>
        <p:spPr/>
        <p:txBody>
          <a:bodyPr/>
          <a:lstStyle/>
          <a:p>
            <a:r>
              <a:rPr lang="en-US" dirty="0"/>
              <a:t>Source 2: When the roads turned to rivers </a:t>
            </a:r>
          </a:p>
        </p:txBody>
      </p:sp>
      <p:pic>
        <p:nvPicPr>
          <p:cNvPr id="5" name="Content Placeholder 4">
            <a:extLst>
              <a:ext uri="{FF2B5EF4-FFF2-40B4-BE49-F238E27FC236}">
                <a16:creationId xmlns:a16="http://schemas.microsoft.com/office/drawing/2014/main" id="{172E2A52-A126-764D-8ACD-32C71514E7FE}"/>
              </a:ext>
            </a:extLst>
          </p:cNvPr>
          <p:cNvPicPr>
            <a:picLocks noGrp="1" noChangeAspect="1"/>
          </p:cNvPicPr>
          <p:nvPr>
            <p:ph idx="1"/>
          </p:nvPr>
        </p:nvPicPr>
        <p:blipFill>
          <a:blip r:embed="rId2"/>
          <a:stretch>
            <a:fillRect/>
          </a:stretch>
        </p:blipFill>
        <p:spPr>
          <a:xfrm>
            <a:off x="560751" y="1447988"/>
            <a:ext cx="7781501" cy="4351338"/>
          </a:xfrm>
        </p:spPr>
      </p:pic>
      <p:sp>
        <p:nvSpPr>
          <p:cNvPr id="6" name="TextBox 5">
            <a:extLst>
              <a:ext uri="{FF2B5EF4-FFF2-40B4-BE49-F238E27FC236}">
                <a16:creationId xmlns:a16="http://schemas.microsoft.com/office/drawing/2014/main" id="{E0F188B5-464C-5F43-9E7B-76C290A4A012}"/>
              </a:ext>
            </a:extLst>
          </p:cNvPr>
          <p:cNvSpPr txBox="1"/>
          <p:nvPr/>
        </p:nvSpPr>
        <p:spPr>
          <a:xfrm>
            <a:off x="8619344" y="1993692"/>
            <a:ext cx="2908092" cy="646331"/>
          </a:xfrm>
          <a:prstGeom prst="rect">
            <a:avLst/>
          </a:prstGeom>
          <a:noFill/>
        </p:spPr>
        <p:txBody>
          <a:bodyPr wrap="square" rtlCol="0">
            <a:spAutoFit/>
          </a:bodyPr>
          <a:lstStyle/>
          <a:p>
            <a:r>
              <a:rPr lang="en-US" dirty="0"/>
              <a:t>Watch the video and  add to the effects of Harvey</a:t>
            </a:r>
          </a:p>
        </p:txBody>
      </p:sp>
    </p:spTree>
    <p:extLst>
      <p:ext uri="{BB962C8B-B14F-4D97-AF65-F5344CB8AC3E}">
        <p14:creationId xmlns:p14="http://schemas.microsoft.com/office/powerpoint/2010/main" val="55449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2- Eye witness accounts </a:t>
            </a:r>
          </a:p>
        </p:txBody>
      </p:sp>
      <p:sp>
        <p:nvSpPr>
          <p:cNvPr id="3" name="Content Placeholder 2"/>
          <p:cNvSpPr>
            <a:spLocks noGrp="1"/>
          </p:cNvSpPr>
          <p:nvPr>
            <p:ph idx="1"/>
          </p:nvPr>
        </p:nvSpPr>
        <p:spPr/>
        <p:txBody>
          <a:bodyPr/>
          <a:lstStyle/>
          <a:p>
            <a:r>
              <a:rPr lang="en-US" dirty="0"/>
              <a:t>Use the QR code reader to complete the table.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30543384"/>
              </p:ext>
            </p:extLst>
          </p:nvPr>
        </p:nvGraphicFramePr>
        <p:xfrm>
          <a:off x="838200" y="2904726"/>
          <a:ext cx="9968344" cy="3104187"/>
        </p:xfrm>
        <a:graphic>
          <a:graphicData uri="http://schemas.openxmlformats.org/drawingml/2006/table">
            <a:tbl>
              <a:tblPr firstRow="1" bandRow="1">
                <a:tableStyleId>{5C22544A-7EE6-4342-B048-85BDC9FD1C3A}</a:tableStyleId>
              </a:tblPr>
              <a:tblGrid>
                <a:gridCol w="2492086">
                  <a:extLst>
                    <a:ext uri="{9D8B030D-6E8A-4147-A177-3AD203B41FA5}">
                      <a16:colId xmlns:a16="http://schemas.microsoft.com/office/drawing/2014/main" val="20000"/>
                    </a:ext>
                  </a:extLst>
                </a:gridCol>
                <a:gridCol w="2492086">
                  <a:extLst>
                    <a:ext uri="{9D8B030D-6E8A-4147-A177-3AD203B41FA5}">
                      <a16:colId xmlns:a16="http://schemas.microsoft.com/office/drawing/2014/main" val="20001"/>
                    </a:ext>
                  </a:extLst>
                </a:gridCol>
                <a:gridCol w="2492086">
                  <a:extLst>
                    <a:ext uri="{9D8B030D-6E8A-4147-A177-3AD203B41FA5}">
                      <a16:colId xmlns:a16="http://schemas.microsoft.com/office/drawing/2014/main" val="20002"/>
                    </a:ext>
                  </a:extLst>
                </a:gridCol>
                <a:gridCol w="2492086">
                  <a:extLst>
                    <a:ext uri="{9D8B030D-6E8A-4147-A177-3AD203B41FA5}">
                      <a16:colId xmlns:a16="http://schemas.microsoft.com/office/drawing/2014/main" val="20003"/>
                    </a:ext>
                  </a:extLst>
                </a:gridCol>
              </a:tblGrid>
              <a:tr h="1133703">
                <a:tc>
                  <a:txBody>
                    <a:bodyPr/>
                    <a:lstStyle/>
                    <a:p>
                      <a:r>
                        <a:rPr lang="en-US" dirty="0"/>
                        <a:t>Name</a:t>
                      </a:r>
                    </a:p>
                  </a:txBody>
                  <a:tcPr/>
                </a:tc>
                <a:tc>
                  <a:txBody>
                    <a:bodyPr/>
                    <a:lstStyle/>
                    <a:p>
                      <a:r>
                        <a:rPr lang="en-US" dirty="0"/>
                        <a:t>Hurricane</a:t>
                      </a:r>
                    </a:p>
                  </a:txBody>
                  <a:tcPr/>
                </a:tc>
                <a:tc>
                  <a:txBody>
                    <a:bodyPr/>
                    <a:lstStyle/>
                    <a:p>
                      <a:r>
                        <a:rPr lang="en-US" dirty="0"/>
                        <a:t>Summary of their experience </a:t>
                      </a:r>
                    </a:p>
                  </a:txBody>
                  <a:tcPr/>
                </a:tc>
                <a:tc>
                  <a:txBody>
                    <a:bodyPr/>
                    <a:lstStyle/>
                    <a:p>
                      <a:r>
                        <a:rPr lang="en-US" dirty="0"/>
                        <a:t>On a scale of 1-10 (10 being disastrous</a:t>
                      </a:r>
                      <a:r>
                        <a:rPr lang="en-US" baseline="0" dirty="0"/>
                        <a:t>) rank their experience </a:t>
                      </a:r>
                      <a:endParaRPr lang="en-US" dirty="0"/>
                    </a:p>
                  </a:txBody>
                  <a:tcPr/>
                </a:tc>
                <a:extLst>
                  <a:ext uri="{0D108BD9-81ED-4DB2-BD59-A6C34878D82A}">
                    <a16:rowId xmlns:a16="http://schemas.microsoft.com/office/drawing/2014/main" val="10000"/>
                  </a:ext>
                </a:extLst>
              </a:tr>
              <a:tr h="656828">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656828">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656828">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5145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 </a:t>
            </a:r>
          </a:p>
        </p:txBody>
      </p:sp>
      <p:sp>
        <p:nvSpPr>
          <p:cNvPr id="3" name="Content Placeholder 2"/>
          <p:cNvSpPr>
            <a:spLocks noGrp="1"/>
          </p:cNvSpPr>
          <p:nvPr>
            <p:ph idx="1"/>
          </p:nvPr>
        </p:nvSpPr>
        <p:spPr/>
        <p:txBody>
          <a:bodyPr/>
          <a:lstStyle/>
          <a:p>
            <a:r>
              <a:rPr lang="en-US" dirty="0"/>
              <a:t>Draw out the following continuum and place the victims (and your experience of it). Justify your selection with a detailed paragraph. </a:t>
            </a:r>
          </a:p>
          <a:p>
            <a:endParaRPr lang="en-US" dirty="0"/>
          </a:p>
          <a:p>
            <a:endParaRPr lang="en-US" dirty="0"/>
          </a:p>
          <a:p>
            <a:pPr marL="0" indent="0">
              <a:buNone/>
            </a:pPr>
            <a:r>
              <a:rPr lang="en-US" dirty="0"/>
              <a:t>     1____________________________________________10</a:t>
            </a:r>
          </a:p>
          <a:p>
            <a:pPr marL="0" indent="0">
              <a:buNone/>
            </a:pPr>
            <a:r>
              <a:rPr lang="en-US" sz="1800" dirty="0"/>
              <a:t>Minimum 							              </a:t>
            </a:r>
            <a:r>
              <a:rPr lang="en-US" sz="1800" dirty="0">
                <a:solidFill>
                  <a:srgbClr val="FF0000"/>
                </a:solidFill>
              </a:rPr>
              <a:t>    Disastrous </a:t>
            </a:r>
          </a:p>
          <a:p>
            <a:pPr marL="0" indent="0">
              <a:buNone/>
            </a:pPr>
            <a:r>
              <a:rPr lang="en-US" sz="1800" dirty="0"/>
              <a:t>Impact experienced</a:t>
            </a:r>
          </a:p>
        </p:txBody>
      </p:sp>
      <p:pic>
        <p:nvPicPr>
          <p:cNvPr id="4" name="Picture 3"/>
          <p:cNvPicPr>
            <a:picLocks noChangeAspect="1"/>
          </p:cNvPicPr>
          <p:nvPr/>
        </p:nvPicPr>
        <p:blipFill>
          <a:blip r:embed="rId2"/>
          <a:stretch>
            <a:fillRect/>
          </a:stretch>
        </p:blipFill>
        <p:spPr>
          <a:xfrm>
            <a:off x="2587625" y="4945063"/>
            <a:ext cx="6616700" cy="1231900"/>
          </a:xfrm>
          <a:prstGeom prst="rect">
            <a:avLst/>
          </a:prstGeom>
        </p:spPr>
      </p:pic>
    </p:spTree>
    <p:extLst>
      <p:ext uri="{BB962C8B-B14F-4D97-AF65-F5344CB8AC3E}">
        <p14:creationId xmlns:p14="http://schemas.microsoft.com/office/powerpoint/2010/main" val="192911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children of  </a:t>
            </a:r>
            <a:r>
              <a:rPr lang="en-US" dirty="0" err="1"/>
              <a:t>Orocovis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7200" y="3640202"/>
            <a:ext cx="2844800" cy="2933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5241925" cy="3899029"/>
          </a:xfrm>
          <a:prstGeom prst="rect">
            <a:avLst/>
          </a:prstGeom>
        </p:spPr>
      </p:pic>
    </p:spTree>
    <p:extLst>
      <p:ext uri="{BB962C8B-B14F-4D97-AF65-F5344CB8AC3E}">
        <p14:creationId xmlns:p14="http://schemas.microsoft.com/office/powerpoint/2010/main" val="1450835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222</Words>
  <Application>Microsoft Macintosh PowerPoint</Application>
  <PresentationFormat>Widescreen</PresentationFormat>
  <Paragraphs>41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dearJoe 5 CASUAL PRO</vt:lpstr>
      <vt:lpstr>Mangal</vt:lpstr>
      <vt:lpstr>Office Theme</vt:lpstr>
      <vt:lpstr>What are the impacts of Hurricanes</vt:lpstr>
      <vt:lpstr>Task 1 – Impacts of hurricanes </vt:lpstr>
      <vt:lpstr>PowerPoint Presentation</vt:lpstr>
      <vt:lpstr>PowerPoint Presentation</vt:lpstr>
      <vt:lpstr>Source 1: Harvey: Into the Deluge</vt:lpstr>
      <vt:lpstr>Source 2: When the roads turned to rivers </vt:lpstr>
      <vt:lpstr>Task 2- Eye witness accounts </vt:lpstr>
      <vt:lpstr>Task 3 </vt:lpstr>
      <vt:lpstr>The children of  Orocovis</vt:lpstr>
      <vt:lpstr>Maribel Valentin Espino </vt:lpstr>
      <vt:lpstr>Gloria Castillo Luna</vt:lpstr>
      <vt:lpstr>Jessica Brightman</vt:lpstr>
      <vt:lpstr>Lesley Quinones</vt:lpstr>
      <vt:lpstr>La Vita Bella residents </vt:lpstr>
      <vt:lpstr>Task: Create an infographic </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Cirillo</dc:creator>
  <cp:lastModifiedBy>Anna Bennett</cp:lastModifiedBy>
  <cp:revision>13</cp:revision>
  <cp:lastPrinted>2018-09-26T15:13:37Z</cp:lastPrinted>
  <dcterms:created xsi:type="dcterms:W3CDTF">2017-11-07T13:01:17Z</dcterms:created>
  <dcterms:modified xsi:type="dcterms:W3CDTF">2018-09-26T18:23:27Z</dcterms:modified>
</cp:coreProperties>
</file>