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0"/>
  </p:notesMasterIdLst>
  <p:sldIdLst>
    <p:sldId id="279" r:id="rId2"/>
    <p:sldId id="278" r:id="rId3"/>
    <p:sldId id="280" r:id="rId4"/>
    <p:sldId id="283" r:id="rId5"/>
    <p:sldId id="282" r:id="rId6"/>
    <p:sldId id="273" r:id="rId7"/>
    <p:sldId id="286" r:id="rId8"/>
    <p:sldId id="497" r:id="rId9"/>
    <p:sldId id="498" r:id="rId10"/>
    <p:sldId id="284" r:id="rId11"/>
    <p:sldId id="292" r:id="rId12"/>
    <p:sldId id="290" r:id="rId13"/>
    <p:sldId id="285" r:id="rId14"/>
    <p:sldId id="503" r:id="rId15"/>
    <p:sldId id="495" r:id="rId16"/>
    <p:sldId id="287" r:id="rId17"/>
    <p:sldId id="505" r:id="rId18"/>
    <p:sldId id="506" r:id="rId19"/>
    <p:sldId id="275" r:id="rId20"/>
    <p:sldId id="509" r:id="rId21"/>
    <p:sldId id="276" r:id="rId22"/>
    <p:sldId id="511" r:id="rId23"/>
    <p:sldId id="277" r:id="rId24"/>
    <p:sldId id="288" r:id="rId25"/>
    <p:sldId id="289" r:id="rId26"/>
    <p:sldId id="510" r:id="rId27"/>
    <p:sldId id="499" r:id="rId28"/>
    <p:sldId id="291" r:id="rId2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9"/>
    <p:restoredTop sz="94583"/>
  </p:normalViewPr>
  <p:slideViewPr>
    <p:cSldViewPr snapToGrid="0" snapToObjects="1">
      <p:cViewPr varScale="1">
        <p:scale>
          <a:sx n="112" d="100"/>
          <a:sy n="112" d="100"/>
        </p:scale>
        <p:origin x="164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C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96" name="Shape 19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10" name="Shape 21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17" name="Shape 21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24" name="Shape 22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VHE 12D only because they are so far ahead. </a:t>
            </a:r>
          </a:p>
        </p:txBody>
      </p:sp>
      <p:sp>
        <p:nvSpPr>
          <p:cNvPr id="4" name="Slide Number Placeholder 3"/>
          <p:cNvSpPr>
            <a:spLocks noGrp="1"/>
          </p:cNvSpPr>
          <p:nvPr>
            <p:ph type="sldNum" sz="quarter" idx="10"/>
          </p:nvPr>
        </p:nvSpPr>
        <p:spPr/>
        <p:txBody>
          <a:bodyPr/>
          <a:lstStyle/>
          <a:p>
            <a:fld id="{D8C4A433-3259-40DC-91C6-FD9B8E493559}" type="slidenum">
              <a:rPr lang="en-GB" smtClean="0"/>
              <a:t>26</a:t>
            </a:fld>
            <a:endParaRPr lang="en-GB" dirty="0"/>
          </a:p>
        </p:txBody>
      </p:sp>
    </p:spTree>
    <p:extLst>
      <p:ext uri="{BB962C8B-B14F-4D97-AF65-F5344CB8AC3E}">
        <p14:creationId xmlns:p14="http://schemas.microsoft.com/office/powerpoint/2010/main" val="884061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628650" y="365126"/>
            <a:ext cx="78867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7" name="Shape 17"/>
          <p:cNvSpPr txBox="1">
            <a:spLocks noGrp="1"/>
          </p:cNvSpPr>
          <p:nvPr>
            <p:ph type="body" idx="1"/>
          </p:nvPr>
        </p:nvSpPr>
        <p:spPr>
          <a:xfrm>
            <a:off x="628650" y="1825625"/>
            <a:ext cx="78867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628650" y="365126"/>
            <a:ext cx="78867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4" name="Shape 74"/>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623593" y="2285206"/>
            <a:ext cx="5811838" cy="1971675"/>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80" name="Shape 80"/>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Shape 22"/>
          <p:cNvSpPr txBox="1">
            <a:spLocks noGrp="1"/>
          </p:cNvSpPr>
          <p:nvPr>
            <p:ph type="ctrTitle"/>
          </p:nvPr>
        </p:nvSpPr>
        <p:spPr>
          <a:xfrm>
            <a:off x="685800" y="1122363"/>
            <a:ext cx="7772400" cy="2387600"/>
          </a:xfrm>
          <a:prstGeom prst="rect">
            <a:avLst/>
          </a:prstGeom>
          <a:noFill/>
          <a:ln>
            <a:noFill/>
          </a:ln>
        </p:spPr>
        <p:txBody>
          <a:bodyPr spcFirstLastPara="1" wrap="square" lIns="91425" tIns="91425" rIns="91425" bIns="91425" anchor="b" anchorCtr="0"/>
          <a:lstStyle>
            <a:lvl1pPr marL="0" marR="0" lvl="0" indent="0" algn="ctr" rtl="0">
              <a:lnSpc>
                <a:spcPct val="90000"/>
              </a:lnSpc>
              <a:spcBef>
                <a:spcPts val="0"/>
              </a:spcBef>
              <a:spcAft>
                <a:spcPts val="0"/>
              </a:spcAft>
              <a:buClr>
                <a:schemeClr val="dk1"/>
              </a:buClr>
              <a:buSzPts val="1400"/>
              <a:buFont typeface="Calibri"/>
              <a:buNone/>
              <a:defRPr sz="60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3" name="Shape 23"/>
          <p:cNvSpPr txBox="1">
            <a:spLocks noGrp="1"/>
          </p:cNvSpPr>
          <p:nvPr>
            <p:ph type="subTitle" idx="1"/>
          </p:nvPr>
        </p:nvSpPr>
        <p:spPr>
          <a:xfrm>
            <a:off x="1143000" y="3602038"/>
            <a:ext cx="6858000" cy="1655762"/>
          </a:xfrm>
          <a:prstGeom prst="rect">
            <a:avLst/>
          </a:prstGeom>
          <a:noFill/>
          <a:ln>
            <a:noFill/>
          </a:ln>
        </p:spPr>
        <p:txBody>
          <a:bodyPr spcFirstLastPara="1" wrap="square" lIns="91425" tIns="91425" rIns="91425" bIns="91425" anchor="t" anchorCtr="0"/>
          <a:lstStyle>
            <a:lvl1pPr marL="0" marR="0" lvl="0" indent="0" algn="ctr" rtl="0">
              <a:lnSpc>
                <a:spcPct val="90000"/>
              </a:lnSpc>
              <a:spcBef>
                <a:spcPts val="1000"/>
              </a:spcBef>
              <a:spcAft>
                <a:spcPts val="0"/>
              </a:spcAft>
              <a:buClr>
                <a:schemeClr val="dk1"/>
              </a:buClr>
              <a:buSzPts val="2800"/>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spcAft>
                <a:spcPts val="0"/>
              </a:spcAft>
              <a:buClr>
                <a:schemeClr val="dk1"/>
              </a:buClr>
              <a:buSzPts val="2400"/>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spcAft>
                <a:spcPts val="0"/>
              </a:spcAft>
              <a:buClr>
                <a:schemeClr val="dk1"/>
              </a:buClr>
              <a:buSzPts val="2000"/>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spcAft>
                <a:spcPts val="0"/>
              </a:spcAft>
              <a:buClr>
                <a:schemeClr val="dk1"/>
              </a:buClr>
              <a:buSzPts val="18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623888" y="1709739"/>
            <a:ext cx="7886700" cy="2852737"/>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Calibri"/>
              <a:buNone/>
              <a:defRPr sz="60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9" name="Shape 29"/>
          <p:cNvSpPr txBox="1">
            <a:spLocks noGrp="1"/>
          </p:cNvSpPr>
          <p:nvPr>
            <p:ph type="body" idx="1"/>
          </p:nvPr>
        </p:nvSpPr>
        <p:spPr>
          <a:xfrm>
            <a:off x="623888" y="4589464"/>
            <a:ext cx="7886700" cy="1500187"/>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28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4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20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8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628650" y="365126"/>
            <a:ext cx="78867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5" name="Shape 35"/>
          <p:cNvSpPr txBox="1">
            <a:spLocks noGrp="1"/>
          </p:cNvSpPr>
          <p:nvPr>
            <p:ph type="body" idx="1"/>
          </p:nvPr>
        </p:nvSpPr>
        <p:spPr>
          <a:xfrm>
            <a:off x="628650" y="1825625"/>
            <a:ext cx="38862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29150" y="1825625"/>
            <a:ext cx="38862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629841" y="365126"/>
            <a:ext cx="78867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2" name="Shape 42"/>
          <p:cNvSpPr txBox="1">
            <a:spLocks noGrp="1"/>
          </p:cNvSpPr>
          <p:nvPr>
            <p:ph type="body" idx="1"/>
          </p:nvPr>
        </p:nvSpPr>
        <p:spPr>
          <a:xfrm>
            <a:off x="629842" y="1681163"/>
            <a:ext cx="3868340"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8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629842" y="2505075"/>
            <a:ext cx="3868340"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4629150" y="1681163"/>
            <a:ext cx="3887391"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8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4629150" y="2505075"/>
            <a:ext cx="3887391"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628650" y="365126"/>
            <a:ext cx="78867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1" name="Shape 51"/>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629841" y="457200"/>
            <a:ext cx="2949178"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Calibri"/>
              <a:buNone/>
              <a:defRPr sz="32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0" name="Shape 60"/>
          <p:cNvSpPr txBox="1">
            <a:spLocks noGrp="1"/>
          </p:cNvSpPr>
          <p:nvPr>
            <p:ph type="body" idx="1"/>
          </p:nvPr>
        </p:nvSpPr>
        <p:spPr>
          <a:xfrm>
            <a:off x="3887391" y="987426"/>
            <a:ext cx="4629150" cy="4873625"/>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629841" y="2057400"/>
            <a:ext cx="2949178"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28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629841" y="457200"/>
            <a:ext cx="2949178"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1400"/>
              <a:buFont typeface="Calibri"/>
              <a:buNone/>
              <a:defRPr sz="32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7" name="Shape 67"/>
          <p:cNvSpPr>
            <a:spLocks noGrp="1"/>
          </p:cNvSpPr>
          <p:nvPr>
            <p:ph type="pic" idx="2"/>
          </p:nvPr>
        </p:nvSpPr>
        <p:spPr>
          <a:xfrm>
            <a:off x="3887391" y="987426"/>
            <a:ext cx="4629150" cy="4873625"/>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chemeClr val="dk1"/>
              </a:buClr>
              <a:buSzPts val="1400"/>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SzPts val="1400"/>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SzPts val="1400"/>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629841" y="2057400"/>
            <a:ext cx="2949178"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28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8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365126"/>
            <a:ext cx="78867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628650" y="1825625"/>
            <a:ext cx="78867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628650" y="6356351"/>
            <a:ext cx="20574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028950" y="6356351"/>
            <a:ext cx="30861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arcgis.com/home/webmap/viewer.html?webmap=24a13ce70032475aba9e89388281fabd" TargetMode="Externa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Hk2Q7WLzn0s&amp;feature=emb_logo" TargetMode="External"/><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www.humanrightsfirst.org/blog/syrian-refugee-crisis-greenhouse-human-trafficking"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www.unicefusa.org/stories/sustainable-development-goals-aim-end-human-trafficking/29864" TargetMode="External"/><Relationship Id="rId4" Type="http://schemas.openxmlformats.org/officeDocument/2006/relationships/hyperlink" Target="https://www.theguardian.com/global-development/2014/jan/24/syrian-women-refugees-risk-sexual-exploitation"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ilo.org/global/about-the-ilo/newsroom/news/WCMS_243201/lang--en/index.htm" TargetMode="External"/><Relationship Id="rId2" Type="http://schemas.openxmlformats.org/officeDocument/2006/relationships/hyperlink" Target="http://www.ilo.org/global/about-the-ilo/newsroom/news/WCMS_182109/lang--en/index.htm" TargetMode="External"/><Relationship Id="rId1" Type="http://schemas.openxmlformats.org/officeDocument/2006/relationships/slideLayout" Target="../slideLayouts/slideLayout1.xml"/><Relationship Id="rId4" Type="http://schemas.openxmlformats.org/officeDocument/2006/relationships/hyperlink" Target="http://www.dol.gov/ilab/reports/child-labor/list-of-good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2FE6AF-6DCC-C24E-98A5-234077F8E2F0}"/>
              </a:ext>
            </a:extLst>
          </p:cNvPr>
          <p:cNvPicPr>
            <a:picLocks noChangeAspect="1"/>
          </p:cNvPicPr>
          <p:nvPr/>
        </p:nvPicPr>
        <p:blipFill>
          <a:blip r:embed="rId2"/>
          <a:stretch>
            <a:fillRect/>
          </a:stretch>
        </p:blipFill>
        <p:spPr>
          <a:xfrm>
            <a:off x="0" y="0"/>
            <a:ext cx="9144000" cy="4003058"/>
          </a:xfrm>
          <a:prstGeom prst="rect">
            <a:avLst/>
          </a:prstGeom>
        </p:spPr>
      </p:pic>
      <p:sp>
        <p:nvSpPr>
          <p:cNvPr id="4" name="TextBox 3">
            <a:extLst>
              <a:ext uri="{FF2B5EF4-FFF2-40B4-BE49-F238E27FC236}">
                <a16:creationId xmlns:a16="http://schemas.microsoft.com/office/drawing/2014/main" id="{730CA2C9-595F-ED4A-97FB-AA15246DA2D8}"/>
              </a:ext>
            </a:extLst>
          </p:cNvPr>
          <p:cNvSpPr txBox="1"/>
          <p:nvPr/>
        </p:nvSpPr>
        <p:spPr>
          <a:xfrm>
            <a:off x="668215" y="4466492"/>
            <a:ext cx="7702062" cy="830997"/>
          </a:xfrm>
          <a:prstGeom prst="rect">
            <a:avLst/>
          </a:prstGeom>
          <a:noFill/>
        </p:spPr>
        <p:txBody>
          <a:bodyPr wrap="square" rtlCol="0">
            <a:spAutoFit/>
          </a:bodyPr>
          <a:lstStyle/>
          <a:p>
            <a:r>
              <a:rPr lang="en-US" sz="2400" dirty="0">
                <a:latin typeface="dearJoe 5 CASUAL PRO" panose="02000000000000000000" pitchFamily="2" charset="0"/>
              </a:rPr>
              <a:t>What: </a:t>
            </a:r>
            <a:r>
              <a:rPr lang="en-US" sz="2400" dirty="0"/>
              <a:t>Policies associated with managing population change, focusing on anti-trafficking policies</a:t>
            </a:r>
          </a:p>
        </p:txBody>
      </p:sp>
    </p:spTree>
    <p:extLst>
      <p:ext uri="{BB962C8B-B14F-4D97-AF65-F5344CB8AC3E}">
        <p14:creationId xmlns:p14="http://schemas.microsoft.com/office/powerpoint/2010/main" val="610294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65F58B-C72D-2B41-9739-18DE2FEC61B2}"/>
              </a:ext>
            </a:extLst>
          </p:cNvPr>
          <p:cNvSpPr>
            <a:spLocks noGrp="1"/>
          </p:cNvSpPr>
          <p:nvPr>
            <p:ph type="title"/>
          </p:nvPr>
        </p:nvSpPr>
        <p:spPr>
          <a:xfrm>
            <a:off x="628650" y="0"/>
            <a:ext cx="7886700" cy="1325563"/>
          </a:xfrm>
          <a:solidFill>
            <a:srgbClr val="00B0F0"/>
          </a:solidFill>
        </p:spPr>
        <p:txBody>
          <a:bodyPr/>
          <a:lstStyle/>
          <a:p>
            <a:r>
              <a:rPr lang="en-US" dirty="0"/>
              <a:t>Sex trafficking in Houston</a:t>
            </a:r>
          </a:p>
        </p:txBody>
      </p:sp>
      <p:sp>
        <p:nvSpPr>
          <p:cNvPr id="5" name="Text Placeholder 4">
            <a:extLst>
              <a:ext uri="{FF2B5EF4-FFF2-40B4-BE49-F238E27FC236}">
                <a16:creationId xmlns:a16="http://schemas.microsoft.com/office/drawing/2014/main" id="{6C6844B6-F95C-3D47-941D-0D298B4D0B7C}"/>
              </a:ext>
            </a:extLst>
          </p:cNvPr>
          <p:cNvSpPr>
            <a:spLocks noGrp="1"/>
          </p:cNvSpPr>
          <p:nvPr>
            <p:ph type="body" idx="1"/>
          </p:nvPr>
        </p:nvSpPr>
        <p:spPr>
          <a:xfrm>
            <a:off x="628650" y="1321533"/>
            <a:ext cx="7886700" cy="4351338"/>
          </a:xfrm>
        </p:spPr>
        <p:txBody>
          <a:bodyPr/>
          <a:lstStyle/>
          <a:p>
            <a:pPr marL="50800" indent="0">
              <a:buNone/>
            </a:pPr>
            <a:r>
              <a:rPr lang="en-US" dirty="0"/>
              <a:t>Houston is the main port of entry and the hub of human sex trafficking in the U.S.</a:t>
            </a:r>
          </a:p>
          <a:p>
            <a:pPr marL="50800" indent="0">
              <a:buNone/>
            </a:pPr>
            <a:r>
              <a:rPr lang="en-US" dirty="0"/>
              <a:t>1.  Houston is close to the Mexican border, where most sex trafficking victims enter the U.S.</a:t>
            </a:r>
            <a:br>
              <a:rPr lang="en-US" dirty="0"/>
            </a:br>
            <a:r>
              <a:rPr lang="en-US" dirty="0"/>
              <a:t>2.  Houston is home to energy and medical industries, and hosts many conventions and sports events. Bottom line, anything that attracts men with money attracts sex trafficking.</a:t>
            </a:r>
            <a:br>
              <a:rPr lang="en-US" dirty="0"/>
            </a:br>
            <a:r>
              <a:rPr lang="en-US" dirty="0"/>
              <a:t>3.  Houston has one of the busiest ports in the world.</a:t>
            </a:r>
            <a:br>
              <a:rPr lang="en-US" dirty="0"/>
            </a:br>
            <a:r>
              <a:rPr lang="en-US" dirty="0"/>
              <a:t>4.  Houston is midway along the I-10 corridor from Florida to California.</a:t>
            </a:r>
            <a:br>
              <a:rPr lang="en-US" dirty="0"/>
            </a:br>
            <a:r>
              <a:rPr lang="en-US" dirty="0"/>
              <a:t>5.  Houston has many upscale strip clubs.</a:t>
            </a:r>
          </a:p>
        </p:txBody>
      </p:sp>
    </p:spTree>
    <p:extLst>
      <p:ext uri="{BB962C8B-B14F-4D97-AF65-F5344CB8AC3E}">
        <p14:creationId xmlns:p14="http://schemas.microsoft.com/office/powerpoint/2010/main" val="3093168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9ACF52-4118-134A-AE86-ABB12B6CB9E9}"/>
              </a:ext>
            </a:extLst>
          </p:cNvPr>
          <p:cNvSpPr>
            <a:spLocks noGrp="1"/>
          </p:cNvSpPr>
          <p:nvPr>
            <p:ph type="title"/>
          </p:nvPr>
        </p:nvSpPr>
        <p:spPr/>
        <p:txBody>
          <a:bodyPr/>
          <a:lstStyle/>
          <a:p>
            <a:br>
              <a:rPr lang="en-US" dirty="0"/>
            </a:br>
            <a:br>
              <a:rPr lang="en-US" dirty="0"/>
            </a:br>
            <a:endParaRPr lang="en-US" dirty="0"/>
          </a:p>
        </p:txBody>
      </p:sp>
      <p:sp>
        <p:nvSpPr>
          <p:cNvPr id="5" name="Text Placeholder 4">
            <a:extLst>
              <a:ext uri="{FF2B5EF4-FFF2-40B4-BE49-F238E27FC236}">
                <a16:creationId xmlns:a16="http://schemas.microsoft.com/office/drawing/2014/main" id="{E07F645A-C8B8-C347-94F2-194B41C9B5F4}"/>
              </a:ext>
            </a:extLst>
          </p:cNvPr>
          <p:cNvSpPr>
            <a:spLocks noGrp="1"/>
          </p:cNvSpPr>
          <p:nvPr>
            <p:ph type="body" idx="1"/>
          </p:nvPr>
        </p:nvSpPr>
        <p:spPr>
          <a:xfrm>
            <a:off x="417634" y="1325563"/>
            <a:ext cx="7886700" cy="4351338"/>
          </a:xfrm>
        </p:spPr>
        <p:txBody>
          <a:bodyPr/>
          <a:lstStyle/>
          <a:p>
            <a:pPr marL="50800" indent="0">
              <a:buNone/>
            </a:pPr>
            <a:r>
              <a:rPr lang="en-US" sz="1600" dirty="0">
                <a:hlinkClick r:id="rId2"/>
              </a:rPr>
              <a:t>https://</a:t>
            </a:r>
            <a:r>
              <a:rPr lang="en-US" sz="1600" dirty="0" err="1">
                <a:hlinkClick r:id="rId2"/>
              </a:rPr>
              <a:t>www.arcgis.com</a:t>
            </a:r>
            <a:r>
              <a:rPr lang="en-US" sz="1600" dirty="0">
                <a:hlinkClick r:id="rId2"/>
              </a:rPr>
              <a:t>/home/</a:t>
            </a:r>
            <a:r>
              <a:rPr lang="en-US" sz="1600" dirty="0" err="1">
                <a:hlinkClick r:id="rId2"/>
              </a:rPr>
              <a:t>webmap</a:t>
            </a:r>
            <a:r>
              <a:rPr lang="en-US" sz="1600" dirty="0">
                <a:hlinkClick r:id="rId2"/>
              </a:rPr>
              <a:t>/</a:t>
            </a:r>
            <a:r>
              <a:rPr lang="en-US" sz="1600" dirty="0" err="1">
                <a:hlinkClick r:id="rId2"/>
              </a:rPr>
              <a:t>viewer.html?webmap</a:t>
            </a:r>
            <a:r>
              <a:rPr lang="en-US" sz="1600" dirty="0">
                <a:hlinkClick r:id="rId2"/>
              </a:rPr>
              <a:t>=24a13ce70032475aba9e89388281fabd</a:t>
            </a:r>
            <a:endParaRPr lang="en-US" sz="1600" dirty="0"/>
          </a:p>
        </p:txBody>
      </p:sp>
      <p:sp>
        <p:nvSpPr>
          <p:cNvPr id="6" name="Title 3">
            <a:extLst>
              <a:ext uri="{FF2B5EF4-FFF2-40B4-BE49-F238E27FC236}">
                <a16:creationId xmlns:a16="http://schemas.microsoft.com/office/drawing/2014/main" id="{7894BDE3-6695-0C4D-B35F-011AC5F59C2D}"/>
              </a:ext>
            </a:extLst>
          </p:cNvPr>
          <p:cNvSpPr txBox="1">
            <a:spLocks/>
          </p:cNvSpPr>
          <p:nvPr/>
        </p:nvSpPr>
        <p:spPr>
          <a:xfrm>
            <a:off x="628650" y="0"/>
            <a:ext cx="7886700" cy="1325563"/>
          </a:xfrm>
          <a:prstGeom prst="rect">
            <a:avLst/>
          </a:prstGeom>
          <a:solidFill>
            <a:srgbClr val="00B0F0"/>
          </a:solid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marR="0" lvl="1"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Sex trafficking in Houston map</a:t>
            </a:r>
          </a:p>
        </p:txBody>
      </p:sp>
      <p:pic>
        <p:nvPicPr>
          <p:cNvPr id="8" name="Picture 7">
            <a:extLst>
              <a:ext uri="{FF2B5EF4-FFF2-40B4-BE49-F238E27FC236}">
                <a16:creationId xmlns:a16="http://schemas.microsoft.com/office/drawing/2014/main" id="{F362F378-9374-6244-9E0A-7039FAB4E1D7}"/>
              </a:ext>
            </a:extLst>
          </p:cNvPr>
          <p:cNvPicPr>
            <a:picLocks noChangeAspect="1"/>
          </p:cNvPicPr>
          <p:nvPr/>
        </p:nvPicPr>
        <p:blipFill>
          <a:blip r:embed="rId3"/>
          <a:stretch>
            <a:fillRect/>
          </a:stretch>
        </p:blipFill>
        <p:spPr>
          <a:xfrm>
            <a:off x="417634" y="2055814"/>
            <a:ext cx="6088674" cy="4309881"/>
          </a:xfrm>
          <a:prstGeom prst="rect">
            <a:avLst/>
          </a:prstGeom>
        </p:spPr>
      </p:pic>
      <p:pic>
        <p:nvPicPr>
          <p:cNvPr id="10" name="Picture 9">
            <a:extLst>
              <a:ext uri="{FF2B5EF4-FFF2-40B4-BE49-F238E27FC236}">
                <a16:creationId xmlns:a16="http://schemas.microsoft.com/office/drawing/2014/main" id="{D444A2FE-DD1E-E94C-89AC-9897E1DF9EB5}"/>
              </a:ext>
            </a:extLst>
          </p:cNvPr>
          <p:cNvPicPr>
            <a:picLocks noChangeAspect="1"/>
          </p:cNvPicPr>
          <p:nvPr/>
        </p:nvPicPr>
        <p:blipFill>
          <a:blip r:embed="rId4"/>
          <a:stretch>
            <a:fillRect/>
          </a:stretch>
        </p:blipFill>
        <p:spPr>
          <a:xfrm>
            <a:off x="4771292" y="5915587"/>
            <a:ext cx="4688254" cy="900216"/>
          </a:xfrm>
          <a:prstGeom prst="rect">
            <a:avLst/>
          </a:prstGeom>
        </p:spPr>
      </p:pic>
      <p:sp>
        <p:nvSpPr>
          <p:cNvPr id="11" name="TextBox 10">
            <a:extLst>
              <a:ext uri="{FF2B5EF4-FFF2-40B4-BE49-F238E27FC236}">
                <a16:creationId xmlns:a16="http://schemas.microsoft.com/office/drawing/2014/main" id="{7D827210-5CFD-AE43-8ED2-77DD4050113E}"/>
              </a:ext>
            </a:extLst>
          </p:cNvPr>
          <p:cNvSpPr txBox="1"/>
          <p:nvPr/>
        </p:nvSpPr>
        <p:spPr>
          <a:xfrm>
            <a:off x="6752492" y="2450123"/>
            <a:ext cx="1875693" cy="523220"/>
          </a:xfrm>
          <a:prstGeom prst="rect">
            <a:avLst/>
          </a:prstGeom>
          <a:solidFill>
            <a:srgbClr val="FFFF00"/>
          </a:solidFill>
        </p:spPr>
        <p:txBody>
          <a:bodyPr wrap="square" rtlCol="0">
            <a:spAutoFit/>
          </a:bodyPr>
          <a:lstStyle/>
          <a:p>
            <a:r>
              <a:rPr lang="en-US" dirty="0"/>
              <a:t>Link to crime in </a:t>
            </a:r>
            <a:r>
              <a:rPr lang="en-US"/>
              <a:t>urban environments</a:t>
            </a:r>
          </a:p>
        </p:txBody>
      </p:sp>
    </p:spTree>
    <p:extLst>
      <p:ext uri="{BB962C8B-B14F-4D97-AF65-F5344CB8AC3E}">
        <p14:creationId xmlns:p14="http://schemas.microsoft.com/office/powerpoint/2010/main" val="543491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FAD68A-E84D-CA4B-B1C7-F39A64EE930C}"/>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AE66DF48-4530-0643-902A-684227EAA3BD}"/>
              </a:ext>
            </a:extLst>
          </p:cNvPr>
          <p:cNvSpPr>
            <a:spLocks noGrp="1"/>
          </p:cNvSpPr>
          <p:nvPr>
            <p:ph type="body" idx="1"/>
          </p:nvPr>
        </p:nvSpPr>
        <p:spPr>
          <a:xfrm>
            <a:off x="459771" y="1192192"/>
            <a:ext cx="3128381" cy="4351338"/>
          </a:xfrm>
        </p:spPr>
        <p:txBody>
          <a:bodyPr/>
          <a:lstStyle/>
          <a:p>
            <a:r>
              <a:rPr lang="en-US" dirty="0"/>
              <a:t>Links to hurricane Harvey- trafficking greater at times of disaster </a:t>
            </a:r>
          </a:p>
          <a:p>
            <a:endParaRPr lang="en-US" dirty="0"/>
          </a:p>
        </p:txBody>
      </p:sp>
      <p:sp>
        <p:nvSpPr>
          <p:cNvPr id="4" name="Title 3">
            <a:extLst>
              <a:ext uri="{FF2B5EF4-FFF2-40B4-BE49-F238E27FC236}">
                <a16:creationId xmlns:a16="http://schemas.microsoft.com/office/drawing/2014/main" id="{970ECCA0-C4F1-8F4E-9329-73D859E0ABA0}"/>
              </a:ext>
            </a:extLst>
          </p:cNvPr>
          <p:cNvSpPr txBox="1">
            <a:spLocks/>
          </p:cNvSpPr>
          <p:nvPr/>
        </p:nvSpPr>
        <p:spPr>
          <a:xfrm>
            <a:off x="628650" y="1"/>
            <a:ext cx="8353304" cy="1192191"/>
          </a:xfrm>
          <a:prstGeom prst="rect">
            <a:avLst/>
          </a:prstGeom>
          <a:solidFill>
            <a:srgbClr val="00B0F0"/>
          </a:solid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SzPts val="1400"/>
              <a:buFont typeface="Calibri"/>
              <a:buNone/>
              <a:defRPr sz="6000" b="0" i="0" u="none" strike="noStrike" cap="none">
                <a:solidFill>
                  <a:schemeClr val="dk1"/>
                </a:solidFill>
                <a:latin typeface="Calibri"/>
                <a:ea typeface="Calibri"/>
                <a:cs typeface="Calibri"/>
                <a:sym typeface="Calibri"/>
              </a:defRPr>
            </a:lvl1pPr>
            <a:lvl2pPr marR="0" lvl="1"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Sex trafficking in Houston</a:t>
            </a:r>
          </a:p>
        </p:txBody>
      </p:sp>
      <p:pic>
        <p:nvPicPr>
          <p:cNvPr id="8" name="Picture 7">
            <a:extLst>
              <a:ext uri="{FF2B5EF4-FFF2-40B4-BE49-F238E27FC236}">
                <a16:creationId xmlns:a16="http://schemas.microsoft.com/office/drawing/2014/main" id="{2C59BFF3-7E6B-C041-B49C-BFDBCA979B8A}"/>
              </a:ext>
            </a:extLst>
          </p:cNvPr>
          <p:cNvPicPr>
            <a:picLocks noChangeAspect="1"/>
          </p:cNvPicPr>
          <p:nvPr/>
        </p:nvPicPr>
        <p:blipFill>
          <a:blip r:embed="rId2"/>
          <a:stretch>
            <a:fillRect/>
          </a:stretch>
        </p:blipFill>
        <p:spPr>
          <a:xfrm>
            <a:off x="4116436" y="1173942"/>
            <a:ext cx="4398914" cy="5706464"/>
          </a:xfrm>
          <a:prstGeom prst="rect">
            <a:avLst/>
          </a:prstGeom>
        </p:spPr>
      </p:pic>
    </p:spTree>
    <p:extLst>
      <p:ext uri="{BB962C8B-B14F-4D97-AF65-F5344CB8AC3E}">
        <p14:creationId xmlns:p14="http://schemas.microsoft.com/office/powerpoint/2010/main" val="3164372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1FD7DB-584E-9241-9A21-968D07335C33}"/>
              </a:ext>
            </a:extLst>
          </p:cNvPr>
          <p:cNvSpPr>
            <a:spLocks noGrp="1"/>
          </p:cNvSpPr>
          <p:nvPr>
            <p:ph type="title"/>
          </p:nvPr>
        </p:nvSpPr>
        <p:spPr>
          <a:solidFill>
            <a:srgbClr val="00B0F0"/>
          </a:solidFill>
        </p:spPr>
        <p:txBody>
          <a:bodyPr/>
          <a:lstStyle/>
          <a:p>
            <a:r>
              <a:rPr lang="en-US" dirty="0"/>
              <a:t>Sex trafficking in Houston</a:t>
            </a:r>
          </a:p>
        </p:txBody>
      </p:sp>
      <p:sp>
        <p:nvSpPr>
          <p:cNvPr id="5" name="Text Placeholder 4">
            <a:extLst>
              <a:ext uri="{FF2B5EF4-FFF2-40B4-BE49-F238E27FC236}">
                <a16:creationId xmlns:a16="http://schemas.microsoft.com/office/drawing/2014/main" id="{4DCC5DA6-8D35-1D48-A638-29A35733AE8A}"/>
              </a:ext>
            </a:extLst>
          </p:cNvPr>
          <p:cNvSpPr>
            <a:spLocks noGrp="1"/>
          </p:cNvSpPr>
          <p:nvPr>
            <p:ph type="body" idx="1"/>
          </p:nvPr>
        </p:nvSpPr>
        <p:spPr/>
        <p:txBody>
          <a:bodyPr/>
          <a:lstStyle/>
          <a:p>
            <a:r>
              <a:rPr lang="en-US" dirty="0"/>
              <a:t>Texas has more than 300,000 human trafficking victims, including nearly 79,000 youths or minors who have been forced into prostitution or other forms of sex trafficking, a new University of Texas study has found.</a:t>
            </a:r>
          </a:p>
        </p:txBody>
      </p:sp>
      <p:sp>
        <p:nvSpPr>
          <p:cNvPr id="6" name="TextBox 5">
            <a:extLst>
              <a:ext uri="{FF2B5EF4-FFF2-40B4-BE49-F238E27FC236}">
                <a16:creationId xmlns:a16="http://schemas.microsoft.com/office/drawing/2014/main" id="{13B8E03C-A6B1-2648-9C69-7B5434E77D7A}"/>
              </a:ext>
            </a:extLst>
          </p:cNvPr>
          <p:cNvSpPr txBox="1"/>
          <p:nvPr/>
        </p:nvSpPr>
        <p:spPr>
          <a:xfrm>
            <a:off x="4740520" y="4091354"/>
            <a:ext cx="3774830" cy="1815882"/>
          </a:xfrm>
          <a:prstGeom prst="rect">
            <a:avLst/>
          </a:prstGeom>
          <a:solidFill>
            <a:srgbClr val="FFFF00"/>
          </a:solidFill>
        </p:spPr>
        <p:txBody>
          <a:bodyPr wrap="square" rtlCol="0">
            <a:spAutoFit/>
          </a:bodyPr>
          <a:lstStyle/>
          <a:p>
            <a:r>
              <a:rPr lang="en-US" b="1" u="sng" dirty="0"/>
              <a:t>Task</a:t>
            </a:r>
          </a:p>
          <a:p>
            <a:r>
              <a:rPr lang="en-US" dirty="0"/>
              <a:t>Use the resources on the </a:t>
            </a:r>
            <a:r>
              <a:rPr lang="en-US" dirty="0" err="1"/>
              <a:t>weebly</a:t>
            </a:r>
            <a:r>
              <a:rPr lang="en-US" dirty="0"/>
              <a:t> to create a case study of Sex trafficking in Houston. </a:t>
            </a:r>
          </a:p>
          <a:p>
            <a:r>
              <a:rPr lang="en-US" dirty="0"/>
              <a:t>Include:</a:t>
            </a:r>
          </a:p>
          <a:p>
            <a:r>
              <a:rPr lang="en-US" b="1" dirty="0"/>
              <a:t>Why</a:t>
            </a:r>
            <a:r>
              <a:rPr lang="en-US" dirty="0"/>
              <a:t> is it happening?</a:t>
            </a:r>
          </a:p>
          <a:p>
            <a:r>
              <a:rPr lang="en-US" b="1" dirty="0"/>
              <a:t>Where</a:t>
            </a:r>
            <a:r>
              <a:rPr lang="en-US" dirty="0"/>
              <a:t> is it happening?</a:t>
            </a:r>
          </a:p>
          <a:p>
            <a:r>
              <a:rPr lang="en-US" b="1" dirty="0"/>
              <a:t>Who</a:t>
            </a:r>
            <a:r>
              <a:rPr lang="en-US" dirty="0"/>
              <a:t> does it involve?</a:t>
            </a:r>
          </a:p>
          <a:p>
            <a:r>
              <a:rPr lang="en-US" b="1" dirty="0"/>
              <a:t>What</a:t>
            </a:r>
            <a:r>
              <a:rPr lang="en-US" dirty="0"/>
              <a:t> is/could be done about it? </a:t>
            </a:r>
          </a:p>
        </p:txBody>
      </p:sp>
    </p:spTree>
    <p:extLst>
      <p:ext uri="{BB962C8B-B14F-4D97-AF65-F5344CB8AC3E}">
        <p14:creationId xmlns:p14="http://schemas.microsoft.com/office/powerpoint/2010/main" val="3679643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817647"/>
            <a:ext cx="9144000" cy="253916"/>
          </a:xfrm>
          <a:prstGeom prst="rect">
            <a:avLst/>
          </a:prstGeom>
          <a:solidFill>
            <a:schemeClr val="accent1">
              <a:lumMod val="40000"/>
              <a:lumOff val="60000"/>
            </a:schemeClr>
          </a:solidFill>
        </p:spPr>
        <p:txBody>
          <a:bodyPr wrap="square" lIns="68580" tIns="34290" rIns="68580" bIns="34290">
            <a:spAutoFit/>
          </a:bodyPr>
          <a:lstStyle/>
          <a:p>
            <a:r>
              <a:rPr lang="en-US" sz="1200" dirty="0">
                <a:ln w="18000">
                  <a:solidFill>
                    <a:schemeClr val="tx1">
                      <a:lumMod val="95000"/>
                      <a:lumOff val="5000"/>
                    </a:schemeClr>
                  </a:solidFill>
                  <a:prstDash val="solid"/>
                  <a:miter lim="800000"/>
                </a:ln>
                <a:solidFill>
                  <a:schemeClr val="tx1">
                    <a:lumMod val="95000"/>
                    <a:lumOff val="5000"/>
                  </a:schemeClr>
                </a:solidFill>
                <a:latin typeface="Century Gothic" panose="020B0502020202020204" pitchFamily="34" charset="0"/>
              </a:rPr>
              <a:t>To</a:t>
            </a:r>
          </a:p>
        </p:txBody>
      </p:sp>
      <p:sp>
        <p:nvSpPr>
          <p:cNvPr id="8" name="Rectangle 7"/>
          <p:cNvSpPr/>
          <p:nvPr/>
        </p:nvSpPr>
        <p:spPr>
          <a:xfrm>
            <a:off x="0" y="817647"/>
            <a:ext cx="9144000" cy="253916"/>
          </a:xfrm>
          <a:prstGeom prst="rect">
            <a:avLst/>
          </a:prstGeom>
          <a:solidFill>
            <a:schemeClr val="accent1">
              <a:lumMod val="40000"/>
              <a:lumOff val="60000"/>
            </a:schemeClr>
          </a:solidFill>
        </p:spPr>
        <p:txBody>
          <a:bodyPr wrap="square" lIns="68580" tIns="34290" rIns="68580" bIns="34290">
            <a:spAutoFit/>
          </a:bodyPr>
          <a:lstStyle/>
          <a:p>
            <a:r>
              <a:rPr lang="en-GB" sz="1200" dirty="0">
                <a:ln w="18000">
                  <a:solidFill>
                    <a:schemeClr val="tx1">
                      <a:lumMod val="95000"/>
                      <a:lumOff val="5000"/>
                    </a:schemeClr>
                  </a:solidFill>
                  <a:prstDash val="solid"/>
                  <a:miter lim="800000"/>
                </a:ln>
                <a:solidFill>
                  <a:schemeClr val="tx1">
                    <a:lumMod val="95000"/>
                    <a:lumOff val="5000"/>
                  </a:schemeClr>
                </a:solidFill>
                <a:latin typeface="Century Gothic" panose="020B0502020202020204" pitchFamily="34" charset="0"/>
              </a:rPr>
              <a:t>To explore policies associated with managing population change, focusing on anti-trafficking policies</a:t>
            </a:r>
            <a:endParaRPr lang="en-US" sz="1200" dirty="0">
              <a:ln w="18000">
                <a:solidFill>
                  <a:schemeClr val="tx1">
                    <a:lumMod val="95000"/>
                    <a:lumOff val="5000"/>
                  </a:schemeClr>
                </a:solidFill>
                <a:prstDash val="solid"/>
                <a:miter lim="800000"/>
              </a:ln>
              <a:solidFill>
                <a:schemeClr val="tx1">
                  <a:lumMod val="95000"/>
                  <a:lumOff val="5000"/>
                </a:schemeClr>
              </a:solidFill>
              <a:latin typeface="Century Gothic" panose="020B0502020202020204" pitchFamily="34" charset="0"/>
            </a:endParaRPr>
          </a:p>
        </p:txBody>
      </p:sp>
      <p:sp>
        <p:nvSpPr>
          <p:cNvPr id="5" name="Rectangle 4"/>
          <p:cNvSpPr/>
          <p:nvPr/>
        </p:nvSpPr>
        <p:spPr>
          <a:xfrm>
            <a:off x="467544" y="1430778"/>
            <a:ext cx="8208912" cy="2031325"/>
          </a:xfrm>
          <a:prstGeom prst="rect">
            <a:avLst/>
          </a:prstGeom>
          <a:solidFill>
            <a:schemeClr val="accent1">
              <a:lumMod val="20000"/>
              <a:lumOff val="80000"/>
            </a:schemeClr>
          </a:solidFill>
        </p:spPr>
        <p:txBody>
          <a:bodyPr wrap="square">
            <a:spAutoFit/>
          </a:bodyPr>
          <a:lstStyle/>
          <a:p>
            <a:r>
              <a:rPr lang="en-GB" sz="1050" dirty="0">
                <a:latin typeface="Century Gothic" panose="020B0502020202020204" pitchFamily="34" charset="0"/>
              </a:rPr>
              <a:t>The USA publishes a Trafficking in Persons Report annually (http://www.state.gov/j/tip/rls/tiprpt/) and the United Nations has produced two reports on global trafficking. </a:t>
            </a:r>
          </a:p>
          <a:p>
            <a:endParaRPr lang="en-GB" sz="1050" dirty="0">
              <a:latin typeface="Century Gothic" panose="020B0502020202020204" pitchFamily="34" charset="0"/>
            </a:endParaRPr>
          </a:p>
          <a:p>
            <a:r>
              <a:rPr lang="en-GB" sz="1050" dirty="0">
                <a:latin typeface="Century Gothic" panose="020B0502020202020204" pitchFamily="34" charset="0"/>
              </a:rPr>
              <a:t>The USA’s Trafficking and Violence Protection Act (TVPA, 2000) encourages governments to join in the fight against human trafficking.</a:t>
            </a:r>
          </a:p>
          <a:p>
            <a:endParaRPr lang="en-GB" sz="1050" dirty="0">
              <a:latin typeface="Century Gothic" panose="020B0502020202020204" pitchFamily="34" charset="0"/>
            </a:endParaRPr>
          </a:p>
          <a:p>
            <a:r>
              <a:rPr lang="en-GB" sz="1050" dirty="0">
                <a:latin typeface="Century Gothic" panose="020B0502020202020204" pitchFamily="34" charset="0"/>
              </a:rPr>
              <a:t>The TVPA contains three main components:</a:t>
            </a:r>
          </a:p>
          <a:p>
            <a:pPr marL="214313" indent="-214313">
              <a:buFont typeface="Arial" panose="020B0604020202020204" pitchFamily="34" charset="0"/>
              <a:buChar char="•"/>
            </a:pPr>
            <a:r>
              <a:rPr lang="en-GB" sz="1050" dirty="0">
                <a:latin typeface="Century Gothic" panose="020B0502020202020204" pitchFamily="34" charset="0"/>
              </a:rPr>
              <a:t>protection – increased efforts to protect foreign national victims as well as non-immigrants;</a:t>
            </a:r>
          </a:p>
          <a:p>
            <a:pPr marL="214313" indent="-214313">
              <a:buFont typeface="Arial" panose="020B0604020202020204" pitchFamily="34" charset="0"/>
              <a:buChar char="•"/>
            </a:pPr>
            <a:r>
              <a:rPr lang="en-GB" sz="1050" dirty="0">
                <a:latin typeface="Century Gothic" panose="020B0502020202020204" pitchFamily="34" charset="0"/>
              </a:rPr>
              <a:t>prosecution – of traffickers related to forced labour and sexual exploitation</a:t>
            </a:r>
          </a:p>
          <a:p>
            <a:pPr marL="214313" indent="-214313">
              <a:buFont typeface="Arial" panose="020B0604020202020204" pitchFamily="34" charset="0"/>
              <a:buChar char="•"/>
            </a:pPr>
            <a:r>
              <a:rPr lang="en-GB" sz="1050" dirty="0">
                <a:latin typeface="Century Gothic" panose="020B0502020202020204" pitchFamily="34" charset="0"/>
              </a:rPr>
              <a:t>prevention – to assist other governments to reduce trafficking.</a:t>
            </a:r>
          </a:p>
          <a:p>
            <a:pPr marL="214313" indent="-214313">
              <a:buFont typeface="Arial" panose="020B0604020202020204" pitchFamily="34" charset="0"/>
              <a:buChar char="•"/>
            </a:pPr>
            <a:endParaRPr lang="en-GB" sz="1050" b="1" dirty="0">
              <a:latin typeface="Century Gothic" panose="020B0502020202020204" pitchFamily="34" charset="0"/>
            </a:endParaRPr>
          </a:p>
          <a:p>
            <a:r>
              <a:rPr lang="en-GB" sz="1050" b="1" dirty="0">
                <a:latin typeface="Century Gothic" panose="020B0502020202020204" pitchFamily="34" charset="0"/>
              </a:rPr>
              <a:t>There’s more on this on page 416-417</a:t>
            </a:r>
          </a:p>
        </p:txBody>
      </p:sp>
    </p:spTree>
    <p:extLst>
      <p:ext uri="{BB962C8B-B14F-4D97-AF65-F5344CB8AC3E}">
        <p14:creationId xmlns:p14="http://schemas.microsoft.com/office/powerpoint/2010/main" val="429007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817647"/>
            <a:ext cx="9144000" cy="253916"/>
          </a:xfrm>
          <a:prstGeom prst="rect">
            <a:avLst/>
          </a:prstGeom>
          <a:solidFill>
            <a:schemeClr val="accent1">
              <a:lumMod val="40000"/>
              <a:lumOff val="60000"/>
            </a:schemeClr>
          </a:solidFill>
        </p:spPr>
        <p:txBody>
          <a:bodyPr wrap="square" lIns="68580" tIns="34290" rIns="68580" bIns="34290">
            <a:spAutoFit/>
          </a:bodyPr>
          <a:lstStyle/>
          <a:p>
            <a:r>
              <a:rPr lang="en-US" sz="1200" dirty="0">
                <a:ln w="18000">
                  <a:solidFill>
                    <a:schemeClr val="tx1">
                      <a:lumMod val="95000"/>
                      <a:lumOff val="5000"/>
                    </a:schemeClr>
                  </a:solidFill>
                  <a:prstDash val="solid"/>
                  <a:miter lim="800000"/>
                </a:ln>
                <a:solidFill>
                  <a:schemeClr val="tx1">
                    <a:lumMod val="95000"/>
                    <a:lumOff val="5000"/>
                  </a:schemeClr>
                </a:solidFill>
                <a:latin typeface="Century Gothic" panose="020B0502020202020204" pitchFamily="34" charset="0"/>
              </a:rPr>
              <a:t>To</a:t>
            </a:r>
          </a:p>
        </p:txBody>
      </p:sp>
      <p:sp>
        <p:nvSpPr>
          <p:cNvPr id="8" name="Rectangle 7"/>
          <p:cNvSpPr/>
          <p:nvPr/>
        </p:nvSpPr>
        <p:spPr>
          <a:xfrm>
            <a:off x="0" y="817647"/>
            <a:ext cx="9144000" cy="253916"/>
          </a:xfrm>
          <a:prstGeom prst="rect">
            <a:avLst/>
          </a:prstGeom>
          <a:solidFill>
            <a:schemeClr val="accent1">
              <a:lumMod val="40000"/>
              <a:lumOff val="60000"/>
            </a:schemeClr>
          </a:solidFill>
        </p:spPr>
        <p:txBody>
          <a:bodyPr wrap="square" lIns="68580" tIns="34290" rIns="68580" bIns="34290">
            <a:spAutoFit/>
          </a:bodyPr>
          <a:lstStyle/>
          <a:p>
            <a:r>
              <a:rPr lang="en-GB" sz="1200" dirty="0">
                <a:ln w="18000">
                  <a:solidFill>
                    <a:schemeClr val="tx1">
                      <a:lumMod val="95000"/>
                      <a:lumOff val="5000"/>
                    </a:schemeClr>
                  </a:solidFill>
                  <a:prstDash val="solid"/>
                  <a:miter lim="800000"/>
                </a:ln>
                <a:solidFill>
                  <a:schemeClr val="tx1">
                    <a:lumMod val="95000"/>
                    <a:lumOff val="5000"/>
                  </a:schemeClr>
                </a:solidFill>
                <a:latin typeface="Century Gothic" panose="020B0502020202020204" pitchFamily="34" charset="0"/>
              </a:rPr>
              <a:t>To explore policies associated with managing population change, focusing on anti-trafficking policies</a:t>
            </a:r>
            <a:endParaRPr lang="en-US" sz="1200" dirty="0">
              <a:ln w="18000">
                <a:solidFill>
                  <a:schemeClr val="tx1">
                    <a:lumMod val="95000"/>
                    <a:lumOff val="5000"/>
                  </a:schemeClr>
                </a:solidFill>
                <a:prstDash val="solid"/>
                <a:miter lim="800000"/>
              </a:ln>
              <a:solidFill>
                <a:schemeClr val="tx1">
                  <a:lumMod val="95000"/>
                  <a:lumOff val="5000"/>
                </a:schemeClr>
              </a:solidFill>
              <a:latin typeface="Century Gothic" panose="020B0502020202020204" pitchFamily="34" charset="0"/>
            </a:endParaRPr>
          </a:p>
        </p:txBody>
      </p:sp>
      <p:sp>
        <p:nvSpPr>
          <p:cNvPr id="5" name="Rectangle 4"/>
          <p:cNvSpPr/>
          <p:nvPr/>
        </p:nvSpPr>
        <p:spPr>
          <a:xfrm>
            <a:off x="467544" y="1430779"/>
            <a:ext cx="8208912" cy="2354491"/>
          </a:xfrm>
          <a:prstGeom prst="rect">
            <a:avLst/>
          </a:prstGeom>
          <a:solidFill>
            <a:schemeClr val="accent1">
              <a:lumMod val="20000"/>
              <a:lumOff val="80000"/>
            </a:schemeClr>
          </a:solidFill>
        </p:spPr>
        <p:txBody>
          <a:bodyPr wrap="square">
            <a:spAutoFit/>
          </a:bodyPr>
          <a:lstStyle/>
          <a:p>
            <a:r>
              <a:rPr lang="en-GB" sz="1050" dirty="0">
                <a:latin typeface="Century Gothic" panose="020B0502020202020204" pitchFamily="34" charset="0"/>
              </a:rPr>
              <a:t>The 3P Anti-Trafficking Policy Index evaluates governmental anti-trafficking efforts in the three main policy dimensions (3Ps), based on the requirements prescribed by the United Nations Protocol to Prevent, Suppress and Punish Trafficking in Persons, especially Women and Children (2000).</a:t>
            </a:r>
          </a:p>
          <a:p>
            <a:endParaRPr lang="en-GB" sz="1050" dirty="0">
              <a:latin typeface="Century Gothic" panose="020B0502020202020204" pitchFamily="34" charset="0"/>
            </a:endParaRPr>
          </a:p>
          <a:p>
            <a:r>
              <a:rPr lang="en-GB" sz="1050" dirty="0">
                <a:latin typeface="Century Gothic" panose="020B0502020202020204" pitchFamily="34" charset="0"/>
              </a:rPr>
              <a:t> </a:t>
            </a:r>
          </a:p>
          <a:p>
            <a:r>
              <a:rPr lang="en-GB" sz="1050" dirty="0">
                <a:latin typeface="Century Gothic" panose="020B0502020202020204" pitchFamily="34" charset="0"/>
              </a:rPr>
              <a:t>Each of the 3P areas is evaluated on a 5-point scale and each index is combined to give the overall 3P Anti-trafficking Index as the  sum (score 3-15).</a:t>
            </a:r>
          </a:p>
          <a:p>
            <a:endParaRPr lang="en-GB" sz="1050" dirty="0">
              <a:latin typeface="Century Gothic" panose="020B0502020202020204" pitchFamily="34" charset="0"/>
            </a:endParaRPr>
          </a:p>
          <a:p>
            <a:pPr lvl="0"/>
            <a:r>
              <a:rPr lang="en-GB" sz="1050" dirty="0">
                <a:latin typeface="Century Gothic" panose="020B0502020202020204" pitchFamily="34" charset="0"/>
              </a:rPr>
              <a:t>Prosecution Index Score: 1 (no compliance) - 5 (full compliance)</a:t>
            </a:r>
          </a:p>
          <a:p>
            <a:pPr lvl="0"/>
            <a:r>
              <a:rPr lang="en-GB" sz="1050" dirty="0">
                <a:latin typeface="Century Gothic" panose="020B0502020202020204" pitchFamily="34" charset="0"/>
              </a:rPr>
              <a:t>Prevention Index Score: 1 (no compliance) - 5 (full compliance)</a:t>
            </a:r>
          </a:p>
          <a:p>
            <a:pPr lvl="0"/>
            <a:r>
              <a:rPr lang="en-GB" sz="1050" dirty="0">
                <a:latin typeface="Century Gothic" panose="020B0502020202020204" pitchFamily="34" charset="0"/>
              </a:rPr>
              <a:t>Protection Index Score: 1 (no compliance) - 5 (full compliance)</a:t>
            </a:r>
          </a:p>
          <a:p>
            <a:pPr lvl="0"/>
            <a:endParaRPr lang="en-GB" sz="1050" dirty="0">
              <a:latin typeface="Century Gothic" panose="020B0502020202020204" pitchFamily="34" charset="0"/>
            </a:endParaRPr>
          </a:p>
          <a:p>
            <a:r>
              <a:rPr lang="en-GB" sz="1050" dirty="0">
                <a:latin typeface="Century Gothic" panose="020B0502020202020204" pitchFamily="34" charset="0"/>
              </a:rPr>
              <a:t>3P Anti-trafficking Policy Index Score: 3 (no compliance for any of the three areas) - 15 (full compliance for all of the three areas)</a:t>
            </a:r>
          </a:p>
        </p:txBody>
      </p:sp>
    </p:spTree>
    <p:extLst>
      <p:ext uri="{BB962C8B-B14F-4D97-AF65-F5344CB8AC3E}">
        <p14:creationId xmlns:p14="http://schemas.microsoft.com/office/powerpoint/2010/main" val="2906463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DFC7BC-723B-5649-91C7-0A2CE88FF30A}"/>
              </a:ext>
            </a:extLst>
          </p:cNvPr>
          <p:cNvSpPr>
            <a:spLocks noGrp="1"/>
          </p:cNvSpPr>
          <p:nvPr>
            <p:ph type="title"/>
          </p:nvPr>
        </p:nvSpPr>
        <p:spPr>
          <a:solidFill>
            <a:srgbClr val="00B0F0"/>
          </a:solidFill>
        </p:spPr>
        <p:txBody>
          <a:bodyPr/>
          <a:lstStyle/>
          <a:p>
            <a:r>
              <a:rPr lang="en-US" dirty="0"/>
              <a:t>Labour trafficking </a:t>
            </a:r>
          </a:p>
        </p:txBody>
      </p:sp>
      <p:sp>
        <p:nvSpPr>
          <p:cNvPr id="5" name="Text Placeholder 4">
            <a:extLst>
              <a:ext uri="{FF2B5EF4-FFF2-40B4-BE49-F238E27FC236}">
                <a16:creationId xmlns:a16="http://schemas.microsoft.com/office/drawing/2014/main" id="{96A46B8A-8672-984F-9ABB-82801E434AA8}"/>
              </a:ext>
            </a:extLst>
          </p:cNvPr>
          <p:cNvSpPr>
            <a:spLocks noGrp="1"/>
          </p:cNvSpPr>
          <p:nvPr>
            <p:ph type="body" idx="1"/>
          </p:nvPr>
        </p:nvSpPr>
        <p:spPr/>
        <p:txBody>
          <a:bodyPr/>
          <a:lstStyle/>
          <a:p>
            <a:pPr marL="50800" indent="0">
              <a:buNone/>
            </a:pPr>
            <a:r>
              <a:rPr lang="en-US" dirty="0"/>
              <a:t>Read through the information on the </a:t>
            </a:r>
            <a:r>
              <a:rPr lang="en-US" dirty="0" err="1"/>
              <a:t>weebly</a:t>
            </a:r>
            <a:r>
              <a:rPr lang="en-US" dirty="0"/>
              <a:t> and </a:t>
            </a:r>
            <a:r>
              <a:rPr lang="en-US" dirty="0" err="1"/>
              <a:t>Kognity</a:t>
            </a:r>
            <a:r>
              <a:rPr lang="en-US" dirty="0"/>
              <a:t>. Make notes on what labour trafficking with a case study of Nepal. </a:t>
            </a:r>
          </a:p>
        </p:txBody>
      </p:sp>
      <p:sp>
        <p:nvSpPr>
          <p:cNvPr id="2" name="TextBox 1">
            <a:extLst>
              <a:ext uri="{FF2B5EF4-FFF2-40B4-BE49-F238E27FC236}">
                <a16:creationId xmlns:a16="http://schemas.microsoft.com/office/drawing/2014/main" id="{48F8C8DD-9B39-D943-BA78-B4D83985B3F5}"/>
              </a:ext>
            </a:extLst>
          </p:cNvPr>
          <p:cNvSpPr txBox="1"/>
          <p:nvPr/>
        </p:nvSpPr>
        <p:spPr>
          <a:xfrm>
            <a:off x="514350" y="3499307"/>
            <a:ext cx="3440430" cy="2893100"/>
          </a:xfrm>
          <a:prstGeom prst="rect">
            <a:avLst/>
          </a:prstGeom>
          <a:solidFill>
            <a:srgbClr val="FFFF00"/>
          </a:solidFill>
        </p:spPr>
        <p:txBody>
          <a:bodyPr wrap="square" rtlCol="0">
            <a:spAutoFit/>
          </a:bodyPr>
          <a:lstStyle/>
          <a:p>
            <a:r>
              <a:rPr lang="en-US" b="1" dirty="0"/>
              <a:t>Bonded</a:t>
            </a:r>
            <a:r>
              <a:rPr lang="en-US" dirty="0"/>
              <a:t> </a:t>
            </a:r>
            <a:r>
              <a:rPr lang="en-US" b="1" dirty="0" err="1"/>
              <a:t>labour</a:t>
            </a:r>
            <a:r>
              <a:rPr lang="en-US" b="1" dirty="0"/>
              <a:t> </a:t>
            </a:r>
            <a:r>
              <a:rPr lang="en-US" dirty="0"/>
              <a:t>(debt bondage) is where the victim's </a:t>
            </a:r>
            <a:r>
              <a:rPr lang="en-US" dirty="0" err="1"/>
              <a:t>labour</a:t>
            </a:r>
            <a:r>
              <a:rPr lang="en-US" dirty="0"/>
              <a:t> is required as repayment of a debt; conditions are unclear and unfair and the </a:t>
            </a:r>
            <a:r>
              <a:rPr lang="en-US" dirty="0" err="1"/>
              <a:t>labour</a:t>
            </a:r>
            <a:r>
              <a:rPr lang="en-US" dirty="0"/>
              <a:t> provided is generally worth a lot more than the original debt.</a:t>
            </a:r>
          </a:p>
          <a:p>
            <a:endParaRPr lang="en-US" dirty="0"/>
          </a:p>
          <a:p>
            <a:r>
              <a:rPr lang="en-US" b="1" dirty="0"/>
              <a:t>Forced</a:t>
            </a:r>
            <a:r>
              <a:rPr lang="en-US" dirty="0"/>
              <a:t> </a:t>
            </a:r>
            <a:r>
              <a:rPr lang="en-US" b="1" dirty="0" err="1"/>
              <a:t>labour</a:t>
            </a:r>
            <a:r>
              <a:rPr lang="en-US" dirty="0"/>
              <a:t> is where the victim works under threat of violence to themselves or their family. Work may be as a domestic servant, as an agricultural hand or in factory sweat shops.</a:t>
            </a:r>
          </a:p>
          <a:p>
            <a:endParaRPr lang="en-US" dirty="0"/>
          </a:p>
        </p:txBody>
      </p:sp>
      <p:pic>
        <p:nvPicPr>
          <p:cNvPr id="6" name="Picture 5">
            <a:extLst>
              <a:ext uri="{FF2B5EF4-FFF2-40B4-BE49-F238E27FC236}">
                <a16:creationId xmlns:a16="http://schemas.microsoft.com/office/drawing/2014/main" id="{5205BC1C-B7B5-FD43-86BB-B7D4EF8C7B49}"/>
              </a:ext>
            </a:extLst>
          </p:cNvPr>
          <p:cNvPicPr>
            <a:picLocks noChangeAspect="1"/>
          </p:cNvPicPr>
          <p:nvPr/>
        </p:nvPicPr>
        <p:blipFill>
          <a:blip r:embed="rId2"/>
          <a:stretch>
            <a:fillRect/>
          </a:stretch>
        </p:blipFill>
        <p:spPr>
          <a:xfrm>
            <a:off x="4318056" y="3429000"/>
            <a:ext cx="4657033" cy="2620010"/>
          </a:xfrm>
          <a:prstGeom prst="rect">
            <a:avLst/>
          </a:prstGeom>
        </p:spPr>
      </p:pic>
      <p:sp>
        <p:nvSpPr>
          <p:cNvPr id="7" name="TextBox 6">
            <a:extLst>
              <a:ext uri="{FF2B5EF4-FFF2-40B4-BE49-F238E27FC236}">
                <a16:creationId xmlns:a16="http://schemas.microsoft.com/office/drawing/2014/main" id="{0D0C9D45-4D50-A043-BE76-F2280066251D}"/>
              </a:ext>
            </a:extLst>
          </p:cNvPr>
          <p:cNvSpPr txBox="1"/>
          <p:nvPr/>
        </p:nvSpPr>
        <p:spPr>
          <a:xfrm>
            <a:off x="4686300" y="6176963"/>
            <a:ext cx="3280410" cy="738664"/>
          </a:xfrm>
          <a:prstGeom prst="rect">
            <a:avLst/>
          </a:prstGeom>
          <a:noFill/>
        </p:spPr>
        <p:txBody>
          <a:bodyPr wrap="square" rtlCol="0">
            <a:spAutoFit/>
          </a:bodyPr>
          <a:lstStyle/>
          <a:p>
            <a:r>
              <a:rPr lang="en-US" dirty="0">
                <a:hlinkClick r:id="rId3"/>
              </a:rPr>
              <a:t>https://www.youtube.com/watch?v=Hk2Q7WLzn0s&amp;feature=emb_logo</a:t>
            </a:r>
            <a:endParaRPr lang="en-US" dirty="0"/>
          </a:p>
          <a:p>
            <a:endParaRPr lang="en-US" dirty="0"/>
          </a:p>
        </p:txBody>
      </p:sp>
    </p:spTree>
    <p:extLst>
      <p:ext uri="{BB962C8B-B14F-4D97-AF65-F5344CB8AC3E}">
        <p14:creationId xmlns:p14="http://schemas.microsoft.com/office/powerpoint/2010/main" val="618186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817647"/>
            <a:ext cx="9144000" cy="253916"/>
          </a:xfrm>
          <a:prstGeom prst="rect">
            <a:avLst/>
          </a:prstGeom>
          <a:solidFill>
            <a:schemeClr val="accent1">
              <a:lumMod val="40000"/>
              <a:lumOff val="60000"/>
            </a:schemeClr>
          </a:solidFill>
        </p:spPr>
        <p:txBody>
          <a:bodyPr wrap="square" lIns="68580" tIns="34290" rIns="68580" bIns="34290">
            <a:spAutoFit/>
          </a:bodyPr>
          <a:lstStyle/>
          <a:p>
            <a:r>
              <a:rPr lang="en-US" sz="1200" dirty="0">
                <a:ln w="18000">
                  <a:solidFill>
                    <a:schemeClr val="tx1">
                      <a:lumMod val="95000"/>
                      <a:lumOff val="5000"/>
                    </a:schemeClr>
                  </a:solidFill>
                  <a:prstDash val="solid"/>
                  <a:miter lim="800000"/>
                </a:ln>
                <a:solidFill>
                  <a:schemeClr val="tx1">
                    <a:lumMod val="95000"/>
                    <a:lumOff val="5000"/>
                  </a:schemeClr>
                </a:solidFill>
                <a:latin typeface="Century Gothic" panose="020B0502020202020204" pitchFamily="34" charset="0"/>
              </a:rPr>
              <a:t>To</a:t>
            </a:r>
          </a:p>
        </p:txBody>
      </p:sp>
      <p:sp>
        <p:nvSpPr>
          <p:cNvPr id="8" name="Rectangle 7"/>
          <p:cNvSpPr/>
          <p:nvPr/>
        </p:nvSpPr>
        <p:spPr>
          <a:xfrm>
            <a:off x="0" y="817647"/>
            <a:ext cx="9144000" cy="253916"/>
          </a:xfrm>
          <a:prstGeom prst="rect">
            <a:avLst/>
          </a:prstGeom>
          <a:solidFill>
            <a:schemeClr val="accent1">
              <a:lumMod val="40000"/>
              <a:lumOff val="60000"/>
            </a:schemeClr>
          </a:solidFill>
        </p:spPr>
        <p:txBody>
          <a:bodyPr wrap="square" lIns="68580" tIns="34290" rIns="68580" bIns="34290">
            <a:spAutoFit/>
          </a:bodyPr>
          <a:lstStyle/>
          <a:p>
            <a:r>
              <a:rPr lang="en-GB" sz="1200" dirty="0">
                <a:ln w="18000">
                  <a:solidFill>
                    <a:schemeClr val="tx1">
                      <a:lumMod val="95000"/>
                      <a:lumOff val="5000"/>
                    </a:schemeClr>
                  </a:solidFill>
                  <a:prstDash val="solid"/>
                  <a:miter lim="800000"/>
                </a:ln>
                <a:solidFill>
                  <a:schemeClr val="tx1">
                    <a:lumMod val="95000"/>
                    <a:lumOff val="5000"/>
                  </a:schemeClr>
                </a:solidFill>
                <a:latin typeface="Century Gothic" panose="020B0502020202020204" pitchFamily="34" charset="0"/>
              </a:rPr>
              <a:t>To explore policies associated with managing population change, focusing on anti-trafficking policies</a:t>
            </a:r>
            <a:endParaRPr lang="en-US" sz="1200" dirty="0">
              <a:ln w="18000">
                <a:solidFill>
                  <a:schemeClr val="tx1">
                    <a:lumMod val="95000"/>
                    <a:lumOff val="5000"/>
                  </a:schemeClr>
                </a:solidFill>
                <a:prstDash val="solid"/>
                <a:miter lim="800000"/>
              </a:ln>
              <a:solidFill>
                <a:schemeClr val="tx1">
                  <a:lumMod val="95000"/>
                  <a:lumOff val="5000"/>
                </a:schemeClr>
              </a:solidFill>
              <a:latin typeface="Century Gothic" panose="020B0502020202020204" pitchFamily="34" charset="0"/>
            </a:endParaRPr>
          </a:p>
        </p:txBody>
      </p:sp>
      <p:sp>
        <p:nvSpPr>
          <p:cNvPr id="6" name="Rectangle 5">
            <a:extLst>
              <a:ext uri="{FF2B5EF4-FFF2-40B4-BE49-F238E27FC236}">
                <a16:creationId xmlns:a16="http://schemas.microsoft.com/office/drawing/2014/main" id="{68EBE7EF-817A-490A-AF16-14A8F21D5457}"/>
              </a:ext>
            </a:extLst>
          </p:cNvPr>
          <p:cNvSpPr/>
          <p:nvPr/>
        </p:nvSpPr>
        <p:spPr>
          <a:xfrm>
            <a:off x="-66731" y="1071562"/>
            <a:ext cx="9210731" cy="553998"/>
          </a:xfrm>
          <a:prstGeom prst="rect">
            <a:avLst/>
          </a:prstGeom>
          <a:noFill/>
        </p:spPr>
        <p:txBody>
          <a:bodyPr wrap="square">
            <a:spAutoFit/>
          </a:bodyPr>
          <a:lstStyle/>
          <a:p>
            <a:pPr algn="ctr"/>
            <a:r>
              <a:rPr lang="en-GB" sz="3000" dirty="0">
                <a:latin typeface="Century Gothic" panose="020B0502020202020204" pitchFamily="34" charset="0"/>
              </a:rPr>
              <a:t>Forced Migration &amp; Trafficking Case Study: Syria</a:t>
            </a:r>
            <a:endParaRPr lang="en-US" sz="3000" dirty="0">
              <a:latin typeface="Century Gothic" panose="020B0502020202020204" pitchFamily="34" charset="0"/>
            </a:endParaRPr>
          </a:p>
        </p:txBody>
      </p:sp>
      <p:sp>
        <p:nvSpPr>
          <p:cNvPr id="2" name="Rectangle 2">
            <a:extLst>
              <a:ext uri="{FF2B5EF4-FFF2-40B4-BE49-F238E27FC236}">
                <a16:creationId xmlns:a16="http://schemas.microsoft.com/office/drawing/2014/main" id="{A4E73BAC-C5FE-4E2C-B01F-B7881A9B247E}"/>
              </a:ext>
            </a:extLst>
          </p:cNvPr>
          <p:cNvSpPr>
            <a:spLocks noChangeArrowheads="1"/>
          </p:cNvSpPr>
          <p:nvPr/>
        </p:nvSpPr>
        <p:spPr bwMode="auto">
          <a:xfrm>
            <a:off x="-66730" y="2710087"/>
            <a:ext cx="13856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GB" sz="1050"/>
          </a:p>
        </p:txBody>
      </p:sp>
      <p:pic>
        <p:nvPicPr>
          <p:cNvPr id="2049" name="Picture 5133">
            <a:extLst>
              <a:ext uri="{FF2B5EF4-FFF2-40B4-BE49-F238E27FC236}">
                <a16:creationId xmlns:a16="http://schemas.microsoft.com/office/drawing/2014/main" id="{16905B00-9694-41EF-BC47-242F0CB5E6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7045" y="1970838"/>
            <a:ext cx="4045577" cy="306238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840592A7-7996-4D91-AC8F-968D6DCACA9A}"/>
              </a:ext>
            </a:extLst>
          </p:cNvPr>
          <p:cNvSpPr>
            <a:spLocks noChangeArrowheads="1"/>
          </p:cNvSpPr>
          <p:nvPr/>
        </p:nvSpPr>
        <p:spPr bwMode="auto">
          <a:xfrm>
            <a:off x="254734" y="1973398"/>
            <a:ext cx="4400847" cy="3370153"/>
          </a:xfrm>
          <a:prstGeom prst="rect">
            <a:avLst/>
          </a:prstGeom>
          <a:solidFill>
            <a:schemeClr val="accent1">
              <a:lumMod val="20000"/>
              <a:lumOff val="80000"/>
            </a:schemeClr>
          </a:solidFill>
          <a:ln>
            <a:noFill/>
          </a:ln>
          <a:effec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4810125" algn="l"/>
              </a:tabLst>
              <a:defRPr>
                <a:solidFill>
                  <a:schemeClr val="tx1"/>
                </a:solidFill>
                <a:latin typeface="Arial" panose="020B0604020202020204" pitchFamily="34" charset="0"/>
              </a:defRPr>
            </a:lvl1pPr>
            <a:lvl2pPr eaLnBrk="0" fontAlgn="base" hangingPunct="0">
              <a:spcBef>
                <a:spcPct val="0"/>
              </a:spcBef>
              <a:spcAft>
                <a:spcPct val="0"/>
              </a:spcAft>
              <a:tabLst>
                <a:tab pos="4810125" algn="l"/>
              </a:tabLst>
              <a:defRPr>
                <a:solidFill>
                  <a:schemeClr val="tx1"/>
                </a:solidFill>
                <a:latin typeface="Arial" panose="020B0604020202020204" pitchFamily="34" charset="0"/>
              </a:defRPr>
            </a:lvl2pPr>
            <a:lvl3pPr eaLnBrk="0" fontAlgn="base" hangingPunct="0">
              <a:spcBef>
                <a:spcPct val="0"/>
              </a:spcBef>
              <a:spcAft>
                <a:spcPct val="0"/>
              </a:spcAft>
              <a:tabLst>
                <a:tab pos="4810125" algn="l"/>
              </a:tabLst>
              <a:defRPr>
                <a:solidFill>
                  <a:schemeClr val="tx1"/>
                </a:solidFill>
                <a:latin typeface="Arial" panose="020B0604020202020204" pitchFamily="34" charset="0"/>
              </a:defRPr>
            </a:lvl3pPr>
            <a:lvl4pPr eaLnBrk="0" fontAlgn="base" hangingPunct="0">
              <a:spcBef>
                <a:spcPct val="0"/>
              </a:spcBef>
              <a:spcAft>
                <a:spcPct val="0"/>
              </a:spcAft>
              <a:tabLst>
                <a:tab pos="4810125" algn="l"/>
              </a:tabLst>
              <a:defRPr>
                <a:solidFill>
                  <a:schemeClr val="tx1"/>
                </a:solidFill>
                <a:latin typeface="Arial" panose="020B0604020202020204" pitchFamily="34" charset="0"/>
              </a:defRPr>
            </a:lvl4pPr>
            <a:lvl5pPr eaLnBrk="0" fontAlgn="base" hangingPunct="0">
              <a:spcBef>
                <a:spcPct val="0"/>
              </a:spcBef>
              <a:spcAft>
                <a:spcPct val="0"/>
              </a:spcAft>
              <a:tabLst>
                <a:tab pos="4810125" algn="l"/>
              </a:tabLst>
              <a:defRPr>
                <a:solidFill>
                  <a:schemeClr val="tx1"/>
                </a:solidFill>
                <a:latin typeface="Arial" panose="020B0604020202020204" pitchFamily="34" charset="0"/>
              </a:defRPr>
            </a:lvl5pPr>
            <a:lvl6pPr eaLnBrk="0" fontAlgn="base" hangingPunct="0">
              <a:spcBef>
                <a:spcPct val="0"/>
              </a:spcBef>
              <a:spcAft>
                <a:spcPct val="0"/>
              </a:spcAft>
              <a:tabLst>
                <a:tab pos="4810125" algn="l"/>
              </a:tabLst>
              <a:defRPr>
                <a:solidFill>
                  <a:schemeClr val="tx1"/>
                </a:solidFill>
                <a:latin typeface="Arial" panose="020B0604020202020204" pitchFamily="34" charset="0"/>
              </a:defRPr>
            </a:lvl6pPr>
            <a:lvl7pPr eaLnBrk="0" fontAlgn="base" hangingPunct="0">
              <a:spcBef>
                <a:spcPct val="0"/>
              </a:spcBef>
              <a:spcAft>
                <a:spcPct val="0"/>
              </a:spcAft>
              <a:tabLst>
                <a:tab pos="4810125" algn="l"/>
              </a:tabLst>
              <a:defRPr>
                <a:solidFill>
                  <a:schemeClr val="tx1"/>
                </a:solidFill>
                <a:latin typeface="Arial" panose="020B0604020202020204" pitchFamily="34" charset="0"/>
              </a:defRPr>
            </a:lvl7pPr>
            <a:lvl8pPr eaLnBrk="0" fontAlgn="base" hangingPunct="0">
              <a:spcBef>
                <a:spcPct val="0"/>
              </a:spcBef>
              <a:spcAft>
                <a:spcPct val="0"/>
              </a:spcAft>
              <a:tabLst>
                <a:tab pos="4810125" algn="l"/>
              </a:tabLst>
              <a:defRPr>
                <a:solidFill>
                  <a:schemeClr val="tx1"/>
                </a:solidFill>
                <a:latin typeface="Arial" panose="020B0604020202020204" pitchFamily="34" charset="0"/>
              </a:defRPr>
            </a:lvl8pPr>
            <a:lvl9pPr eaLnBrk="0" fontAlgn="base" hangingPunct="0">
              <a:spcBef>
                <a:spcPct val="0"/>
              </a:spcBef>
              <a:spcAft>
                <a:spcPct val="0"/>
              </a:spcAft>
              <a:tabLst>
                <a:tab pos="4810125" algn="l"/>
              </a:tabLst>
              <a:defRPr>
                <a:solidFill>
                  <a:schemeClr val="tx1"/>
                </a:solidFill>
                <a:latin typeface="Arial" panose="020B0604020202020204" pitchFamily="34" charset="0"/>
              </a:defRPr>
            </a:lvl9pPr>
          </a:lstStyle>
          <a:p>
            <a:pPr defTabSz="685800">
              <a:buClrTx/>
              <a:tabLst>
                <a:tab pos="3607594" algn="l"/>
              </a:tabLst>
            </a:pPr>
            <a:r>
              <a:rPr lang="en-GB" altLang="en-US" sz="1650" b="1" dirty="0">
                <a:latin typeface="Century Gothic" panose="020B0502020202020204" pitchFamily="34" charset="0"/>
                <a:ea typeface="Calibri" panose="020F0502020204030204" pitchFamily="34" charset="0"/>
                <a:cs typeface="Times New Roman" panose="02020603050405020304" pitchFamily="18" charset="0"/>
              </a:rPr>
              <a:t>Background</a:t>
            </a:r>
            <a:endParaRPr lang="en-GB" altLang="en-US" sz="1650" dirty="0">
              <a:latin typeface="Century Gothic" panose="020B0502020202020204" pitchFamily="34" charset="0"/>
            </a:endParaRPr>
          </a:p>
          <a:p>
            <a:pPr defTabSz="685800">
              <a:buClrTx/>
              <a:tabLst>
                <a:tab pos="3607594" algn="l"/>
              </a:tabLst>
            </a:pPr>
            <a:r>
              <a:rPr lang="en-GB" altLang="en-US" sz="1650" dirty="0">
                <a:latin typeface="Century Gothic" panose="020B0502020202020204" pitchFamily="34" charset="0"/>
                <a:ea typeface="Calibri" panose="020F0502020204030204" pitchFamily="34" charset="0"/>
                <a:cs typeface="Times New Roman" panose="02020603050405020304" pitchFamily="18" charset="0"/>
              </a:rPr>
              <a:t>The Syrian crisis is an on-going armed conflict in Syria between forces loyal to the Ba'ath government and those opposing them.</a:t>
            </a:r>
            <a:endParaRPr lang="en-GB" altLang="en-US" sz="1650" dirty="0">
              <a:latin typeface="Century Gothic" panose="020B0502020202020204" pitchFamily="34" charset="0"/>
            </a:endParaRPr>
          </a:p>
          <a:p>
            <a:pPr defTabSz="685800">
              <a:buClrTx/>
              <a:tabLst>
                <a:tab pos="3607594" algn="l"/>
              </a:tabLst>
            </a:pPr>
            <a:r>
              <a:rPr lang="en-GB" altLang="en-US" sz="1650" dirty="0">
                <a:latin typeface="Century Gothic" panose="020B0502020202020204" pitchFamily="34" charset="0"/>
                <a:ea typeface="Calibri" panose="020F0502020204030204" pitchFamily="34" charset="0"/>
                <a:cs typeface="Times New Roman" panose="02020603050405020304" pitchFamily="18" charset="0"/>
              </a:rPr>
              <a:t>In 2016, reports estimated that fatalities caused by the civil war in Syria amounted to 470,000. </a:t>
            </a:r>
            <a:endParaRPr lang="en-GB" altLang="en-US" sz="1650" dirty="0">
              <a:latin typeface="Century Gothic" panose="020B0502020202020204" pitchFamily="34" charset="0"/>
            </a:endParaRPr>
          </a:p>
          <a:p>
            <a:pPr defTabSz="685800">
              <a:buClrTx/>
              <a:tabLst>
                <a:tab pos="3607594" algn="l"/>
              </a:tabLst>
            </a:pPr>
            <a:r>
              <a:rPr lang="en-GB" altLang="en-US" sz="1650" dirty="0">
                <a:latin typeface="Century Gothic" panose="020B0502020202020204" pitchFamily="34" charset="0"/>
                <a:ea typeface="Calibri" panose="020F0502020204030204" pitchFamily="34" charset="0"/>
                <a:cs typeface="Times New Roman" panose="02020603050405020304" pitchFamily="18" charset="0"/>
              </a:rPr>
              <a:t>An estimated 4.5 million refugees have fled the country, many to neighbouring countries such as Lebanon and Jordan. </a:t>
            </a:r>
            <a:endParaRPr lang="en-GB" altLang="en-US" sz="1650" dirty="0">
              <a:latin typeface="Century Gothic" panose="020B0502020202020204" pitchFamily="34" charset="0"/>
            </a:endParaRPr>
          </a:p>
          <a:p>
            <a:pPr defTabSz="685800">
              <a:buClrTx/>
              <a:tabLst>
                <a:tab pos="3607594" algn="l"/>
              </a:tabLst>
            </a:pPr>
            <a:r>
              <a:rPr lang="en-GB" altLang="en-US" sz="1650" dirty="0">
                <a:latin typeface="Century Gothic" panose="020B0502020202020204" pitchFamily="34" charset="0"/>
                <a:ea typeface="Calibri" panose="020F0502020204030204" pitchFamily="34" charset="0"/>
                <a:cs typeface="Times New Roman" panose="02020603050405020304" pitchFamily="18" charset="0"/>
              </a:rPr>
              <a:t>Whilst over 6 million are estimated to be internally displaced.</a:t>
            </a:r>
            <a:endParaRPr lang="en-GB" altLang="en-US" sz="1650" dirty="0">
              <a:latin typeface="Century Gothic" panose="020B0502020202020204" pitchFamily="34" charset="0"/>
            </a:endParaRPr>
          </a:p>
        </p:txBody>
      </p:sp>
    </p:spTree>
    <p:extLst>
      <p:ext uri="{BB962C8B-B14F-4D97-AF65-F5344CB8AC3E}">
        <p14:creationId xmlns:p14="http://schemas.microsoft.com/office/powerpoint/2010/main" val="3319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817647"/>
            <a:ext cx="9144000" cy="253916"/>
          </a:xfrm>
          <a:prstGeom prst="rect">
            <a:avLst/>
          </a:prstGeom>
          <a:solidFill>
            <a:schemeClr val="accent1">
              <a:lumMod val="40000"/>
              <a:lumOff val="60000"/>
            </a:schemeClr>
          </a:solidFill>
        </p:spPr>
        <p:txBody>
          <a:bodyPr wrap="square" lIns="68580" tIns="34290" rIns="68580" bIns="34290">
            <a:spAutoFit/>
          </a:bodyPr>
          <a:lstStyle/>
          <a:p>
            <a:r>
              <a:rPr lang="en-US" sz="1200" dirty="0">
                <a:ln w="18000">
                  <a:solidFill>
                    <a:schemeClr val="tx1">
                      <a:lumMod val="95000"/>
                      <a:lumOff val="5000"/>
                    </a:schemeClr>
                  </a:solidFill>
                  <a:prstDash val="solid"/>
                  <a:miter lim="800000"/>
                </a:ln>
                <a:solidFill>
                  <a:schemeClr val="tx1">
                    <a:lumMod val="95000"/>
                    <a:lumOff val="5000"/>
                  </a:schemeClr>
                </a:solidFill>
                <a:latin typeface="Century Gothic" panose="020B0502020202020204" pitchFamily="34" charset="0"/>
              </a:rPr>
              <a:t>To</a:t>
            </a:r>
          </a:p>
        </p:txBody>
      </p:sp>
      <p:sp>
        <p:nvSpPr>
          <p:cNvPr id="8" name="Rectangle 7"/>
          <p:cNvSpPr/>
          <p:nvPr/>
        </p:nvSpPr>
        <p:spPr>
          <a:xfrm>
            <a:off x="0" y="817647"/>
            <a:ext cx="9144000" cy="253916"/>
          </a:xfrm>
          <a:prstGeom prst="rect">
            <a:avLst/>
          </a:prstGeom>
          <a:solidFill>
            <a:schemeClr val="accent1">
              <a:lumMod val="40000"/>
              <a:lumOff val="60000"/>
            </a:schemeClr>
          </a:solidFill>
        </p:spPr>
        <p:txBody>
          <a:bodyPr wrap="square" lIns="68580" tIns="34290" rIns="68580" bIns="34290">
            <a:spAutoFit/>
          </a:bodyPr>
          <a:lstStyle/>
          <a:p>
            <a:r>
              <a:rPr lang="en-GB" sz="1200" dirty="0">
                <a:ln w="18000">
                  <a:solidFill>
                    <a:schemeClr val="tx1">
                      <a:lumMod val="95000"/>
                      <a:lumOff val="5000"/>
                    </a:schemeClr>
                  </a:solidFill>
                  <a:prstDash val="solid"/>
                  <a:miter lim="800000"/>
                </a:ln>
                <a:solidFill>
                  <a:schemeClr val="tx1">
                    <a:lumMod val="95000"/>
                    <a:lumOff val="5000"/>
                  </a:schemeClr>
                </a:solidFill>
                <a:latin typeface="Century Gothic" panose="020B0502020202020204" pitchFamily="34" charset="0"/>
              </a:rPr>
              <a:t>To explore policies associated with managing population change, focusing on anti-trafficking policies</a:t>
            </a:r>
            <a:endParaRPr lang="en-US" sz="1200" dirty="0">
              <a:ln w="18000">
                <a:solidFill>
                  <a:schemeClr val="tx1">
                    <a:lumMod val="95000"/>
                    <a:lumOff val="5000"/>
                  </a:schemeClr>
                </a:solidFill>
                <a:prstDash val="solid"/>
                <a:miter lim="800000"/>
              </a:ln>
              <a:solidFill>
                <a:schemeClr val="tx1">
                  <a:lumMod val="95000"/>
                  <a:lumOff val="5000"/>
                </a:schemeClr>
              </a:solidFill>
              <a:latin typeface="Century Gothic" panose="020B0502020202020204" pitchFamily="34" charset="0"/>
            </a:endParaRPr>
          </a:p>
        </p:txBody>
      </p:sp>
      <p:sp>
        <p:nvSpPr>
          <p:cNvPr id="6" name="Rectangle 5">
            <a:extLst>
              <a:ext uri="{FF2B5EF4-FFF2-40B4-BE49-F238E27FC236}">
                <a16:creationId xmlns:a16="http://schemas.microsoft.com/office/drawing/2014/main" id="{68EBE7EF-817A-490A-AF16-14A8F21D5457}"/>
              </a:ext>
            </a:extLst>
          </p:cNvPr>
          <p:cNvSpPr/>
          <p:nvPr/>
        </p:nvSpPr>
        <p:spPr>
          <a:xfrm>
            <a:off x="0" y="1071562"/>
            <a:ext cx="9144000" cy="553998"/>
          </a:xfrm>
          <a:prstGeom prst="rect">
            <a:avLst/>
          </a:prstGeom>
          <a:noFill/>
        </p:spPr>
        <p:txBody>
          <a:bodyPr wrap="square">
            <a:spAutoFit/>
          </a:bodyPr>
          <a:lstStyle/>
          <a:p>
            <a:pPr algn="ctr"/>
            <a:r>
              <a:rPr lang="en-GB" sz="3000" dirty="0">
                <a:latin typeface="Century Gothic" panose="020B0502020202020204" pitchFamily="34" charset="0"/>
              </a:rPr>
              <a:t>Forced Migration &amp; Trafficking Case Study: Syria</a:t>
            </a:r>
            <a:endParaRPr lang="en-US" sz="3000" dirty="0">
              <a:latin typeface="Century Gothic" panose="020B0502020202020204" pitchFamily="34" charset="0"/>
            </a:endParaRPr>
          </a:p>
        </p:txBody>
      </p:sp>
      <p:pic>
        <p:nvPicPr>
          <p:cNvPr id="9" name="Picture 8">
            <a:extLst>
              <a:ext uri="{FF2B5EF4-FFF2-40B4-BE49-F238E27FC236}">
                <a16:creationId xmlns:a16="http://schemas.microsoft.com/office/drawing/2014/main" id="{53F17737-B463-48B9-85F2-20DE3567CEE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855441"/>
            <a:ext cx="7506834" cy="3841811"/>
          </a:xfrm>
          <a:prstGeom prst="rect">
            <a:avLst/>
          </a:prstGeom>
          <a:noFill/>
        </p:spPr>
      </p:pic>
    </p:spTree>
    <p:extLst>
      <p:ext uri="{BB962C8B-B14F-4D97-AF65-F5344CB8AC3E}">
        <p14:creationId xmlns:p14="http://schemas.microsoft.com/office/powerpoint/2010/main" val="1830894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628650" y="365126"/>
            <a:ext cx="7886700" cy="1325563"/>
          </a:xfrm>
          <a:prstGeom prst="rect">
            <a:avLst/>
          </a:prstGeom>
          <a:solidFill>
            <a:srgbClr val="00B0F0"/>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Font typeface="Calibri"/>
              <a:buNone/>
            </a:pPr>
            <a:r>
              <a:rPr lang="en-CA" sz="4000" b="1" i="0" u="none" strike="noStrike" cap="none">
                <a:solidFill>
                  <a:schemeClr val="lt1"/>
                </a:solidFill>
                <a:latin typeface="Calibri"/>
                <a:ea typeface="Calibri"/>
                <a:cs typeface="Calibri"/>
                <a:sym typeface="Calibri"/>
              </a:rPr>
              <a:t>Trafficking: Links to Syrian Conflict</a:t>
            </a:r>
            <a:endParaRPr/>
          </a:p>
        </p:txBody>
      </p:sp>
      <p:pic>
        <p:nvPicPr>
          <p:cNvPr id="213" name="Shape 213"/>
          <p:cNvPicPr preferRelativeResize="0">
            <a:picLocks noGrp="1"/>
          </p:cNvPicPr>
          <p:nvPr>
            <p:ph type="body" idx="1"/>
          </p:nvPr>
        </p:nvPicPr>
        <p:blipFill rotWithShape="1">
          <a:blip r:embed="rId3">
            <a:alphaModFix/>
          </a:blip>
          <a:srcRect/>
          <a:stretch/>
        </p:blipFill>
        <p:spPr>
          <a:xfrm>
            <a:off x="2415396" y="1782493"/>
            <a:ext cx="4076322" cy="4929952"/>
          </a:xfrm>
          <a:prstGeom prst="rect">
            <a:avLst/>
          </a:prstGeom>
          <a:noFill/>
          <a:ln>
            <a:noFill/>
          </a:ln>
        </p:spPr>
      </p:pic>
      <p:sp>
        <p:nvSpPr>
          <p:cNvPr id="214" name="Shape 214"/>
          <p:cNvSpPr txBox="1"/>
          <p:nvPr/>
        </p:nvSpPr>
        <p:spPr>
          <a:xfrm>
            <a:off x="188233" y="6463883"/>
            <a:ext cx="1501373"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200" b="0" i="1" u="none" strike="noStrike" cap="none">
                <a:solidFill>
                  <a:schemeClr val="dk1"/>
                </a:solidFill>
                <a:latin typeface="Calibri"/>
                <a:ea typeface="Calibri"/>
                <a:cs typeface="Calibri"/>
                <a:sym typeface="Calibri"/>
              </a:rPr>
              <a:t>Source: UNODC 2016</a:t>
            </a:r>
            <a:endParaRPr sz="1200" i="1">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753C6B-B4E3-4E46-8F6C-79BACBC1C03F}"/>
              </a:ext>
            </a:extLst>
          </p:cNvPr>
          <p:cNvPicPr>
            <a:picLocks noChangeAspect="1"/>
          </p:cNvPicPr>
          <p:nvPr/>
        </p:nvPicPr>
        <p:blipFill>
          <a:blip r:embed="rId2"/>
          <a:stretch>
            <a:fillRect/>
          </a:stretch>
        </p:blipFill>
        <p:spPr>
          <a:xfrm>
            <a:off x="267677" y="1730619"/>
            <a:ext cx="8712200" cy="2552700"/>
          </a:xfrm>
          <a:prstGeom prst="rect">
            <a:avLst/>
          </a:prstGeom>
        </p:spPr>
      </p:pic>
    </p:spTree>
    <p:extLst>
      <p:ext uri="{BB962C8B-B14F-4D97-AF65-F5344CB8AC3E}">
        <p14:creationId xmlns:p14="http://schemas.microsoft.com/office/powerpoint/2010/main" val="2839626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817647"/>
            <a:ext cx="9144000" cy="253916"/>
          </a:xfrm>
          <a:prstGeom prst="rect">
            <a:avLst/>
          </a:prstGeom>
          <a:solidFill>
            <a:schemeClr val="accent1">
              <a:lumMod val="40000"/>
              <a:lumOff val="60000"/>
            </a:schemeClr>
          </a:solidFill>
        </p:spPr>
        <p:txBody>
          <a:bodyPr wrap="square" lIns="68580" tIns="34290" rIns="68580" bIns="34290">
            <a:spAutoFit/>
          </a:bodyPr>
          <a:lstStyle/>
          <a:p>
            <a:r>
              <a:rPr lang="en-US" sz="1200" dirty="0">
                <a:ln w="18000">
                  <a:solidFill>
                    <a:schemeClr val="tx1">
                      <a:lumMod val="95000"/>
                      <a:lumOff val="5000"/>
                    </a:schemeClr>
                  </a:solidFill>
                  <a:prstDash val="solid"/>
                  <a:miter lim="800000"/>
                </a:ln>
                <a:solidFill>
                  <a:schemeClr val="tx1">
                    <a:lumMod val="95000"/>
                    <a:lumOff val="5000"/>
                  </a:schemeClr>
                </a:solidFill>
                <a:latin typeface="Century Gothic" panose="020B0502020202020204" pitchFamily="34" charset="0"/>
              </a:rPr>
              <a:t>To</a:t>
            </a:r>
          </a:p>
        </p:txBody>
      </p:sp>
      <p:sp>
        <p:nvSpPr>
          <p:cNvPr id="8" name="Rectangle 7"/>
          <p:cNvSpPr/>
          <p:nvPr/>
        </p:nvSpPr>
        <p:spPr>
          <a:xfrm>
            <a:off x="0" y="817647"/>
            <a:ext cx="9144000" cy="253916"/>
          </a:xfrm>
          <a:prstGeom prst="rect">
            <a:avLst/>
          </a:prstGeom>
          <a:solidFill>
            <a:schemeClr val="accent1">
              <a:lumMod val="40000"/>
              <a:lumOff val="60000"/>
            </a:schemeClr>
          </a:solidFill>
        </p:spPr>
        <p:txBody>
          <a:bodyPr wrap="square" lIns="68580" tIns="34290" rIns="68580" bIns="34290">
            <a:spAutoFit/>
          </a:bodyPr>
          <a:lstStyle/>
          <a:p>
            <a:r>
              <a:rPr lang="en-GB" sz="1200" dirty="0">
                <a:ln w="18000">
                  <a:solidFill>
                    <a:schemeClr val="tx1">
                      <a:lumMod val="95000"/>
                      <a:lumOff val="5000"/>
                    </a:schemeClr>
                  </a:solidFill>
                  <a:prstDash val="solid"/>
                  <a:miter lim="800000"/>
                </a:ln>
                <a:solidFill>
                  <a:schemeClr val="tx1">
                    <a:lumMod val="95000"/>
                    <a:lumOff val="5000"/>
                  </a:schemeClr>
                </a:solidFill>
                <a:latin typeface="Century Gothic" panose="020B0502020202020204" pitchFamily="34" charset="0"/>
              </a:rPr>
              <a:t>To explore policies associated with managing population change, focusing on anti-trafficking policies</a:t>
            </a:r>
            <a:endParaRPr lang="en-US" sz="1200" dirty="0">
              <a:ln w="18000">
                <a:solidFill>
                  <a:schemeClr val="tx1">
                    <a:lumMod val="95000"/>
                    <a:lumOff val="5000"/>
                  </a:schemeClr>
                </a:solidFill>
                <a:prstDash val="solid"/>
                <a:miter lim="800000"/>
              </a:ln>
              <a:solidFill>
                <a:schemeClr val="tx1">
                  <a:lumMod val="95000"/>
                  <a:lumOff val="5000"/>
                </a:schemeClr>
              </a:solidFill>
              <a:latin typeface="Century Gothic" panose="020B0502020202020204" pitchFamily="34" charset="0"/>
            </a:endParaRPr>
          </a:p>
        </p:txBody>
      </p:sp>
      <p:sp>
        <p:nvSpPr>
          <p:cNvPr id="6" name="Rectangle 5">
            <a:extLst>
              <a:ext uri="{FF2B5EF4-FFF2-40B4-BE49-F238E27FC236}">
                <a16:creationId xmlns:a16="http://schemas.microsoft.com/office/drawing/2014/main" id="{68EBE7EF-817A-490A-AF16-14A8F21D5457}"/>
              </a:ext>
            </a:extLst>
          </p:cNvPr>
          <p:cNvSpPr/>
          <p:nvPr/>
        </p:nvSpPr>
        <p:spPr>
          <a:xfrm>
            <a:off x="0" y="1071562"/>
            <a:ext cx="9144000" cy="553998"/>
          </a:xfrm>
          <a:prstGeom prst="rect">
            <a:avLst/>
          </a:prstGeom>
          <a:noFill/>
        </p:spPr>
        <p:txBody>
          <a:bodyPr wrap="square">
            <a:spAutoFit/>
          </a:bodyPr>
          <a:lstStyle/>
          <a:p>
            <a:pPr algn="ctr"/>
            <a:r>
              <a:rPr lang="en-GB" sz="3000" dirty="0">
                <a:latin typeface="Century Gothic" panose="020B0502020202020204" pitchFamily="34" charset="0"/>
              </a:rPr>
              <a:t>Forced Migration &amp; Trafficking Case Study: Syria</a:t>
            </a:r>
            <a:endParaRPr lang="en-US" sz="3000" dirty="0">
              <a:latin typeface="Century Gothic" panose="020B0502020202020204" pitchFamily="34" charset="0"/>
            </a:endParaRPr>
          </a:p>
        </p:txBody>
      </p:sp>
      <p:sp>
        <p:nvSpPr>
          <p:cNvPr id="3" name="Rectangle 3">
            <a:extLst>
              <a:ext uri="{FF2B5EF4-FFF2-40B4-BE49-F238E27FC236}">
                <a16:creationId xmlns:a16="http://schemas.microsoft.com/office/drawing/2014/main" id="{A004D848-859C-477C-A420-D985D4686077}"/>
              </a:ext>
            </a:extLst>
          </p:cNvPr>
          <p:cNvSpPr>
            <a:spLocks noChangeArrowheads="1"/>
          </p:cNvSpPr>
          <p:nvPr/>
        </p:nvSpPr>
        <p:spPr bwMode="auto">
          <a:xfrm>
            <a:off x="143508" y="1754814"/>
            <a:ext cx="4104456" cy="3624069"/>
          </a:xfrm>
          <a:prstGeom prst="rect">
            <a:avLst/>
          </a:prstGeom>
          <a:solidFill>
            <a:schemeClr val="accent1">
              <a:lumMod val="20000"/>
              <a:lumOff val="80000"/>
            </a:schemeClr>
          </a:solidFill>
          <a:ln>
            <a:noFill/>
          </a:ln>
          <a:effec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4810125" algn="l"/>
              </a:tabLst>
              <a:defRPr>
                <a:solidFill>
                  <a:schemeClr val="tx1"/>
                </a:solidFill>
                <a:latin typeface="Arial" panose="020B0604020202020204" pitchFamily="34" charset="0"/>
              </a:defRPr>
            </a:lvl1pPr>
            <a:lvl2pPr eaLnBrk="0" fontAlgn="base" hangingPunct="0">
              <a:spcBef>
                <a:spcPct val="0"/>
              </a:spcBef>
              <a:spcAft>
                <a:spcPct val="0"/>
              </a:spcAft>
              <a:tabLst>
                <a:tab pos="4810125" algn="l"/>
              </a:tabLst>
              <a:defRPr>
                <a:solidFill>
                  <a:schemeClr val="tx1"/>
                </a:solidFill>
                <a:latin typeface="Arial" panose="020B0604020202020204" pitchFamily="34" charset="0"/>
              </a:defRPr>
            </a:lvl2pPr>
            <a:lvl3pPr eaLnBrk="0" fontAlgn="base" hangingPunct="0">
              <a:spcBef>
                <a:spcPct val="0"/>
              </a:spcBef>
              <a:spcAft>
                <a:spcPct val="0"/>
              </a:spcAft>
              <a:tabLst>
                <a:tab pos="4810125" algn="l"/>
              </a:tabLst>
              <a:defRPr>
                <a:solidFill>
                  <a:schemeClr val="tx1"/>
                </a:solidFill>
                <a:latin typeface="Arial" panose="020B0604020202020204" pitchFamily="34" charset="0"/>
              </a:defRPr>
            </a:lvl3pPr>
            <a:lvl4pPr eaLnBrk="0" fontAlgn="base" hangingPunct="0">
              <a:spcBef>
                <a:spcPct val="0"/>
              </a:spcBef>
              <a:spcAft>
                <a:spcPct val="0"/>
              </a:spcAft>
              <a:tabLst>
                <a:tab pos="4810125" algn="l"/>
              </a:tabLst>
              <a:defRPr>
                <a:solidFill>
                  <a:schemeClr val="tx1"/>
                </a:solidFill>
                <a:latin typeface="Arial" panose="020B0604020202020204" pitchFamily="34" charset="0"/>
              </a:defRPr>
            </a:lvl4pPr>
            <a:lvl5pPr eaLnBrk="0" fontAlgn="base" hangingPunct="0">
              <a:spcBef>
                <a:spcPct val="0"/>
              </a:spcBef>
              <a:spcAft>
                <a:spcPct val="0"/>
              </a:spcAft>
              <a:tabLst>
                <a:tab pos="4810125" algn="l"/>
              </a:tabLst>
              <a:defRPr>
                <a:solidFill>
                  <a:schemeClr val="tx1"/>
                </a:solidFill>
                <a:latin typeface="Arial" panose="020B0604020202020204" pitchFamily="34" charset="0"/>
              </a:defRPr>
            </a:lvl5pPr>
            <a:lvl6pPr eaLnBrk="0" fontAlgn="base" hangingPunct="0">
              <a:spcBef>
                <a:spcPct val="0"/>
              </a:spcBef>
              <a:spcAft>
                <a:spcPct val="0"/>
              </a:spcAft>
              <a:tabLst>
                <a:tab pos="4810125" algn="l"/>
              </a:tabLst>
              <a:defRPr>
                <a:solidFill>
                  <a:schemeClr val="tx1"/>
                </a:solidFill>
                <a:latin typeface="Arial" panose="020B0604020202020204" pitchFamily="34" charset="0"/>
              </a:defRPr>
            </a:lvl6pPr>
            <a:lvl7pPr eaLnBrk="0" fontAlgn="base" hangingPunct="0">
              <a:spcBef>
                <a:spcPct val="0"/>
              </a:spcBef>
              <a:spcAft>
                <a:spcPct val="0"/>
              </a:spcAft>
              <a:tabLst>
                <a:tab pos="4810125" algn="l"/>
              </a:tabLst>
              <a:defRPr>
                <a:solidFill>
                  <a:schemeClr val="tx1"/>
                </a:solidFill>
                <a:latin typeface="Arial" panose="020B0604020202020204" pitchFamily="34" charset="0"/>
              </a:defRPr>
            </a:lvl7pPr>
            <a:lvl8pPr eaLnBrk="0" fontAlgn="base" hangingPunct="0">
              <a:spcBef>
                <a:spcPct val="0"/>
              </a:spcBef>
              <a:spcAft>
                <a:spcPct val="0"/>
              </a:spcAft>
              <a:tabLst>
                <a:tab pos="4810125" algn="l"/>
              </a:tabLst>
              <a:defRPr>
                <a:solidFill>
                  <a:schemeClr val="tx1"/>
                </a:solidFill>
                <a:latin typeface="Arial" panose="020B0604020202020204" pitchFamily="34" charset="0"/>
              </a:defRPr>
            </a:lvl8pPr>
            <a:lvl9pPr eaLnBrk="0" fontAlgn="base" hangingPunct="0">
              <a:spcBef>
                <a:spcPct val="0"/>
              </a:spcBef>
              <a:spcAft>
                <a:spcPct val="0"/>
              </a:spcAft>
              <a:tabLst>
                <a:tab pos="4810125" algn="l"/>
              </a:tabLst>
              <a:defRPr>
                <a:solidFill>
                  <a:schemeClr val="tx1"/>
                </a:solidFill>
                <a:latin typeface="Arial" panose="020B0604020202020204" pitchFamily="34" charset="0"/>
              </a:defRPr>
            </a:lvl9pPr>
          </a:lstStyle>
          <a:p>
            <a:pPr defTabSz="685800">
              <a:buClrTx/>
              <a:tabLst>
                <a:tab pos="3607594" algn="l"/>
              </a:tabLst>
            </a:pPr>
            <a:r>
              <a:rPr lang="en-GB" altLang="en-US" sz="1650" dirty="0">
                <a:latin typeface="Century Gothic" panose="020B0502020202020204" pitchFamily="34" charset="0"/>
                <a:ea typeface="Calibri" panose="020F0502020204030204" pitchFamily="34" charset="0"/>
                <a:cs typeface="Times New Roman" panose="02020603050405020304" pitchFamily="18" charset="0"/>
              </a:rPr>
              <a:t>Since 2015 migrants and refuges fleeing to Europe has increased. </a:t>
            </a:r>
          </a:p>
          <a:p>
            <a:pPr defTabSz="685800">
              <a:buClrTx/>
              <a:tabLst>
                <a:tab pos="3607594" algn="l"/>
              </a:tabLst>
            </a:pPr>
            <a:endParaRPr lang="en-GB" altLang="en-US" sz="1650" dirty="0">
              <a:latin typeface="Century Gothic" panose="020B0502020202020204" pitchFamily="34" charset="0"/>
              <a:ea typeface="Calibri" panose="020F0502020204030204" pitchFamily="34" charset="0"/>
              <a:cs typeface="Times New Roman" panose="02020603050405020304" pitchFamily="18" charset="0"/>
            </a:endParaRPr>
          </a:p>
          <a:p>
            <a:pPr defTabSz="685800">
              <a:buClrTx/>
              <a:tabLst>
                <a:tab pos="3607594" algn="l"/>
              </a:tabLst>
            </a:pPr>
            <a:r>
              <a:rPr lang="en-GB" altLang="en-US" sz="1650" dirty="0">
                <a:latin typeface="Century Gothic" panose="020B0502020202020204" pitchFamily="34" charset="0"/>
                <a:ea typeface="Calibri" panose="020F0502020204030204" pitchFamily="34" charset="0"/>
                <a:cs typeface="Times New Roman" panose="02020603050405020304" pitchFamily="18" charset="0"/>
              </a:rPr>
              <a:t>Many are being trafficked and are still at risk of being trafficked once at their destination. Those without papers (identity etc) are at huge risk of being trafficked.</a:t>
            </a:r>
          </a:p>
          <a:p>
            <a:pPr defTabSz="685800">
              <a:buClrTx/>
              <a:tabLst>
                <a:tab pos="3607594" algn="l"/>
              </a:tabLst>
            </a:pPr>
            <a:endParaRPr lang="en-GB" altLang="en-US" sz="1650" dirty="0"/>
          </a:p>
          <a:p>
            <a:pPr defTabSz="685800">
              <a:buClrTx/>
              <a:tabLst>
                <a:tab pos="3607594" algn="l"/>
              </a:tabLst>
            </a:pPr>
            <a:r>
              <a:rPr lang="en-GB" altLang="en-US" sz="1650" dirty="0">
                <a:latin typeface="Century Gothic" panose="020B0502020202020204" pitchFamily="34" charset="0"/>
                <a:ea typeface="Calibri" panose="020F0502020204030204" pitchFamily="34" charset="0"/>
                <a:cs typeface="Times New Roman" panose="02020603050405020304" pitchFamily="18" charset="0"/>
              </a:rPr>
              <a:t>Governments can reduce the risk by increasing staff at ports, distributing leaflets to migrants and refugees explain the risks and inspecting documentation at work places</a:t>
            </a:r>
            <a:endParaRPr lang="en-GB" altLang="en-US" sz="1650" dirty="0"/>
          </a:p>
        </p:txBody>
      </p:sp>
      <p:pic>
        <p:nvPicPr>
          <p:cNvPr id="5" name="Picture 4">
            <a:extLst>
              <a:ext uri="{FF2B5EF4-FFF2-40B4-BE49-F238E27FC236}">
                <a16:creationId xmlns:a16="http://schemas.microsoft.com/office/drawing/2014/main" id="{4C8CE4E4-A5BB-4595-AF7C-4E6BD8940AE9}"/>
              </a:ext>
            </a:extLst>
          </p:cNvPr>
          <p:cNvPicPr>
            <a:picLocks noChangeAspect="1"/>
          </p:cNvPicPr>
          <p:nvPr/>
        </p:nvPicPr>
        <p:blipFill>
          <a:blip r:embed="rId2"/>
          <a:stretch>
            <a:fillRect/>
          </a:stretch>
        </p:blipFill>
        <p:spPr>
          <a:xfrm>
            <a:off x="4247964" y="1606884"/>
            <a:ext cx="4727406" cy="4083918"/>
          </a:xfrm>
          <a:prstGeom prst="rect">
            <a:avLst/>
          </a:prstGeom>
        </p:spPr>
      </p:pic>
    </p:spTree>
    <p:extLst>
      <p:ext uri="{BB962C8B-B14F-4D97-AF65-F5344CB8AC3E}">
        <p14:creationId xmlns:p14="http://schemas.microsoft.com/office/powerpoint/2010/main" val="2874603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628650" y="365126"/>
            <a:ext cx="7886700" cy="1325563"/>
          </a:xfrm>
          <a:prstGeom prst="rect">
            <a:avLst/>
          </a:prstGeom>
          <a:solidFill>
            <a:srgbClr val="00B0F0"/>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Font typeface="Calibri"/>
              <a:buNone/>
            </a:pPr>
            <a:r>
              <a:rPr lang="en-CA" sz="4000" b="1" i="0" u="none" strike="noStrike" cap="none">
                <a:solidFill>
                  <a:schemeClr val="lt1"/>
                </a:solidFill>
                <a:latin typeface="Calibri"/>
                <a:ea typeface="Calibri"/>
                <a:cs typeface="Calibri"/>
                <a:sym typeface="Calibri"/>
              </a:rPr>
              <a:t>Trafficking: Links to Syrian Conflict</a:t>
            </a:r>
            <a:endParaRPr/>
          </a:p>
        </p:txBody>
      </p:sp>
      <p:pic>
        <p:nvPicPr>
          <p:cNvPr id="220" name="Shape 220"/>
          <p:cNvPicPr preferRelativeResize="0">
            <a:picLocks noGrp="1"/>
          </p:cNvPicPr>
          <p:nvPr>
            <p:ph type="body" idx="1"/>
          </p:nvPr>
        </p:nvPicPr>
        <p:blipFill rotWithShape="1">
          <a:blip r:embed="rId3">
            <a:alphaModFix/>
          </a:blip>
          <a:srcRect/>
          <a:stretch/>
        </p:blipFill>
        <p:spPr>
          <a:xfrm>
            <a:off x="2027207" y="1765239"/>
            <a:ext cx="4920127" cy="4840557"/>
          </a:xfrm>
          <a:prstGeom prst="rect">
            <a:avLst/>
          </a:prstGeom>
          <a:noFill/>
          <a:ln>
            <a:noFill/>
          </a:ln>
        </p:spPr>
      </p:pic>
      <p:sp>
        <p:nvSpPr>
          <p:cNvPr id="221" name="Shape 221"/>
          <p:cNvSpPr txBox="1"/>
          <p:nvPr/>
        </p:nvSpPr>
        <p:spPr>
          <a:xfrm>
            <a:off x="189781" y="6401614"/>
            <a:ext cx="1501373"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CA" sz="1200" i="1">
                <a:solidFill>
                  <a:schemeClr val="dk1"/>
                </a:solidFill>
                <a:latin typeface="Calibri"/>
                <a:ea typeface="Calibri"/>
                <a:cs typeface="Calibri"/>
                <a:sym typeface="Calibri"/>
              </a:rPr>
              <a:t>Source: UNODC 2016</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9D35D-CAFA-4D5A-BC87-D9A54EF6CE2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9C180D4-EDF3-4457-89FA-756844ADFEA6}"/>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FAFF6ED6-3617-4B1E-8936-44E195F00E1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3508" y="857250"/>
            <a:ext cx="7290810" cy="5143500"/>
          </a:xfrm>
          <a:prstGeom prst="rect">
            <a:avLst/>
          </a:prstGeom>
          <a:noFill/>
        </p:spPr>
      </p:pic>
    </p:spTree>
    <p:extLst>
      <p:ext uri="{BB962C8B-B14F-4D97-AF65-F5344CB8AC3E}">
        <p14:creationId xmlns:p14="http://schemas.microsoft.com/office/powerpoint/2010/main" val="1376023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628650" y="365126"/>
            <a:ext cx="7886700" cy="1325563"/>
          </a:xfrm>
          <a:prstGeom prst="rect">
            <a:avLst/>
          </a:prstGeom>
          <a:solidFill>
            <a:srgbClr val="00B0F0"/>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Font typeface="Calibri"/>
              <a:buNone/>
            </a:pPr>
            <a:r>
              <a:rPr lang="en-CA" sz="4000" b="1" i="0" u="none" strike="noStrike" cap="none">
                <a:solidFill>
                  <a:schemeClr val="lt1"/>
                </a:solidFill>
                <a:latin typeface="Calibri"/>
                <a:ea typeface="Calibri"/>
                <a:cs typeface="Calibri"/>
                <a:sym typeface="Calibri"/>
              </a:rPr>
              <a:t>Trafficking: Links to Syrian Conflict</a:t>
            </a:r>
            <a:endParaRPr/>
          </a:p>
        </p:txBody>
      </p:sp>
      <p:sp>
        <p:nvSpPr>
          <p:cNvPr id="227" name="Shape 22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Font typeface="Arial"/>
              <a:buNone/>
            </a:pPr>
            <a:endParaRPr sz="2800" b="0" i="0" u="sng" strike="noStrike" cap="none">
              <a:solidFill>
                <a:schemeClr val="hlink"/>
              </a:solidFill>
              <a:latin typeface="Calibri"/>
              <a:ea typeface="Calibri"/>
              <a:cs typeface="Calibri"/>
              <a:sym typeface="Calibri"/>
              <a:hlinkClick r:id="rId3"/>
            </a:endParaRPr>
          </a:p>
          <a:p>
            <a:pPr marL="0" marR="0" lvl="0" indent="0" algn="l" rtl="0">
              <a:lnSpc>
                <a:spcPct val="90000"/>
              </a:lnSpc>
              <a:spcBef>
                <a:spcPts val="1000"/>
              </a:spcBef>
              <a:spcAft>
                <a:spcPts val="0"/>
              </a:spcAft>
              <a:buClr>
                <a:schemeClr val="dk1"/>
              </a:buClr>
              <a:buFont typeface="Arial"/>
              <a:buNone/>
            </a:pPr>
            <a:r>
              <a:rPr lang="en-CA" sz="2800" b="0" i="0" u="sng" strike="noStrike" cap="none">
                <a:solidFill>
                  <a:schemeClr val="hlink"/>
                </a:solidFill>
                <a:latin typeface="Calibri"/>
                <a:ea typeface="Calibri"/>
                <a:cs typeface="Calibri"/>
                <a:sym typeface="Calibri"/>
                <a:hlinkClick r:id="rId3"/>
              </a:rPr>
              <a:t>Refugee Crisis: A 'greenhouse' for human trafficking</a:t>
            </a: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Font typeface="Arial"/>
              <a:buNone/>
            </a:pPr>
            <a:r>
              <a:rPr lang="en-CA" sz="2800" b="0" i="0" u="sng" strike="noStrike" cap="none">
                <a:solidFill>
                  <a:schemeClr val="hlink"/>
                </a:solidFill>
                <a:latin typeface="Calibri"/>
                <a:ea typeface="Calibri"/>
                <a:cs typeface="Calibri"/>
                <a:sym typeface="Calibri"/>
                <a:hlinkClick r:id="rId4"/>
              </a:rPr>
              <a:t>Refugee camps put women at risk</a:t>
            </a: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Font typeface="Arial"/>
              <a:buNone/>
            </a:pPr>
            <a:r>
              <a:rPr lang="en-CA" sz="2800" b="0" i="0" u="sng" strike="noStrike" cap="none">
                <a:solidFill>
                  <a:schemeClr val="hlink"/>
                </a:solidFill>
                <a:latin typeface="Calibri"/>
                <a:ea typeface="Calibri"/>
                <a:cs typeface="Calibri"/>
                <a:sym typeface="Calibri"/>
                <a:hlinkClick r:id="rId5"/>
              </a:rPr>
              <a:t>SDGs aimed at addressing human trafficking</a:t>
            </a: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Font typeface="Arial"/>
              <a:buNone/>
            </a:pPr>
            <a:r>
              <a:rPr lang="en-CA" sz="2800" b="0" i="0" u="none" strike="noStrike" cap="none">
                <a:solidFill>
                  <a:schemeClr val="dk1"/>
                </a:solidFill>
                <a:latin typeface="Calibri"/>
                <a:ea typeface="Calibri"/>
                <a:cs typeface="Calibri"/>
                <a:sym typeface="Calibri"/>
              </a:rPr>
              <a:t>Read the following and take notes on why Syrian refugees are particularly vulnerable to being trafficked.</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89A342-F10F-C241-AD9C-59748A92AEDF}"/>
              </a:ext>
            </a:extLst>
          </p:cNvPr>
          <p:cNvSpPr>
            <a:spLocks noGrp="1"/>
          </p:cNvSpPr>
          <p:nvPr>
            <p:ph type="title"/>
          </p:nvPr>
        </p:nvSpPr>
        <p:spPr>
          <a:solidFill>
            <a:srgbClr val="00B0F0"/>
          </a:solidFill>
        </p:spPr>
        <p:txBody>
          <a:bodyPr/>
          <a:lstStyle/>
          <a:p>
            <a:r>
              <a:rPr lang="en-US" dirty="0"/>
              <a:t>Solutions 1: </a:t>
            </a:r>
          </a:p>
        </p:txBody>
      </p:sp>
      <p:sp>
        <p:nvSpPr>
          <p:cNvPr id="5" name="Text Placeholder 4">
            <a:extLst>
              <a:ext uri="{FF2B5EF4-FFF2-40B4-BE49-F238E27FC236}">
                <a16:creationId xmlns:a16="http://schemas.microsoft.com/office/drawing/2014/main" id="{99DAB0DA-AAE5-7D43-85CC-05365D955936}"/>
              </a:ext>
            </a:extLst>
          </p:cNvPr>
          <p:cNvSpPr>
            <a:spLocks noGrp="1"/>
          </p:cNvSpPr>
          <p:nvPr>
            <p:ph type="body" idx="1"/>
          </p:nvPr>
        </p:nvSpPr>
        <p:spPr/>
        <p:txBody>
          <a:bodyPr/>
          <a:lstStyle/>
          <a:p>
            <a:r>
              <a:rPr lang="en-US" dirty="0"/>
              <a:t>Using the information on the </a:t>
            </a:r>
            <a:r>
              <a:rPr lang="en-US" dirty="0" err="1"/>
              <a:t>weebly</a:t>
            </a:r>
            <a:r>
              <a:rPr lang="en-US" dirty="0"/>
              <a:t> and </a:t>
            </a:r>
            <a:r>
              <a:rPr lang="en-US" dirty="0" err="1"/>
              <a:t>kognity</a:t>
            </a:r>
            <a:r>
              <a:rPr lang="en-US" dirty="0"/>
              <a:t> create a simple mind-map to show the key aspects of UN strategy against human trafficking.</a:t>
            </a:r>
          </a:p>
        </p:txBody>
      </p:sp>
    </p:spTree>
    <p:extLst>
      <p:ext uri="{BB962C8B-B14F-4D97-AF65-F5344CB8AC3E}">
        <p14:creationId xmlns:p14="http://schemas.microsoft.com/office/powerpoint/2010/main" val="852625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F55B8C-D88E-464B-8D4B-5E8DCA22F5C0}"/>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BE0894C2-EF93-BC48-8F7D-2AF96ADFB546}"/>
              </a:ext>
            </a:extLst>
          </p:cNvPr>
          <p:cNvSpPr>
            <a:spLocks noGrp="1"/>
          </p:cNvSpPr>
          <p:nvPr>
            <p:ph type="body" idx="1"/>
          </p:nvPr>
        </p:nvSpPr>
        <p:spPr/>
        <p:txBody>
          <a:bodyPr/>
          <a:lstStyle/>
          <a:p>
            <a:r>
              <a:rPr lang="en-US" dirty="0"/>
              <a:t>Choose one of the projects/NGOs embedded on the </a:t>
            </a:r>
            <a:r>
              <a:rPr lang="en-US" dirty="0" err="1"/>
              <a:t>weebly</a:t>
            </a:r>
            <a:r>
              <a:rPr lang="en-US" dirty="0"/>
              <a:t> (or find your own) and create a simple case study file which includes:</a:t>
            </a:r>
          </a:p>
          <a:p>
            <a:r>
              <a:rPr lang="en-US" dirty="0"/>
              <a:t>Location, the nature of the problem and the goals of the project</a:t>
            </a:r>
          </a:p>
          <a:p>
            <a:r>
              <a:rPr lang="en-US" dirty="0"/>
              <a:t>Strategies used to tackle the problem</a:t>
            </a:r>
          </a:p>
          <a:p>
            <a:r>
              <a:rPr lang="en-US" dirty="0"/>
              <a:t>Impact and evaluation:</a:t>
            </a:r>
          </a:p>
          <a:p>
            <a:pPr lvl="1"/>
            <a:r>
              <a:rPr lang="en-US" dirty="0"/>
              <a:t>What have been the successes?</a:t>
            </a:r>
          </a:p>
          <a:p>
            <a:pPr lvl="1"/>
            <a:r>
              <a:rPr lang="en-US" dirty="0"/>
              <a:t>What still needs to be done/what are the limitations?</a:t>
            </a:r>
          </a:p>
          <a:p>
            <a:endParaRPr lang="en-US" dirty="0"/>
          </a:p>
        </p:txBody>
      </p:sp>
      <p:sp>
        <p:nvSpPr>
          <p:cNvPr id="4" name="Title 3">
            <a:extLst>
              <a:ext uri="{FF2B5EF4-FFF2-40B4-BE49-F238E27FC236}">
                <a16:creationId xmlns:a16="http://schemas.microsoft.com/office/drawing/2014/main" id="{24CBE8FD-ABE9-C94F-A76E-47E12B100B42}"/>
              </a:ext>
            </a:extLst>
          </p:cNvPr>
          <p:cNvSpPr txBox="1">
            <a:spLocks/>
          </p:cNvSpPr>
          <p:nvPr/>
        </p:nvSpPr>
        <p:spPr>
          <a:xfrm>
            <a:off x="628650" y="365126"/>
            <a:ext cx="7886700" cy="1325563"/>
          </a:xfrm>
          <a:prstGeom prst="rect">
            <a:avLst/>
          </a:prstGeom>
          <a:solidFill>
            <a:srgbClr val="00B0F0"/>
          </a:solid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SzPts val="1400"/>
              <a:buFont typeface="Calibri"/>
              <a:buNone/>
              <a:defRPr sz="6000" b="0" i="0" u="none" strike="noStrike" cap="none">
                <a:solidFill>
                  <a:schemeClr val="dk1"/>
                </a:solidFill>
                <a:latin typeface="Calibri"/>
                <a:ea typeface="Calibri"/>
                <a:cs typeface="Calibri"/>
                <a:sym typeface="Calibri"/>
              </a:defRPr>
            </a:lvl1pPr>
            <a:lvl2pPr marR="0" lvl="1"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dirty="0"/>
              <a:t>Solutions 2: </a:t>
            </a:r>
          </a:p>
        </p:txBody>
      </p:sp>
    </p:spTree>
    <p:extLst>
      <p:ext uri="{BB962C8B-B14F-4D97-AF65-F5344CB8AC3E}">
        <p14:creationId xmlns:p14="http://schemas.microsoft.com/office/powerpoint/2010/main" val="1388749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817647"/>
            <a:ext cx="9144000" cy="253916"/>
          </a:xfrm>
          <a:prstGeom prst="rect">
            <a:avLst/>
          </a:prstGeom>
          <a:solidFill>
            <a:schemeClr val="accent1">
              <a:lumMod val="40000"/>
              <a:lumOff val="60000"/>
            </a:schemeClr>
          </a:solidFill>
        </p:spPr>
        <p:txBody>
          <a:bodyPr wrap="square" lIns="68580" tIns="34290" rIns="68580" bIns="34290">
            <a:spAutoFit/>
          </a:bodyPr>
          <a:lstStyle/>
          <a:p>
            <a:r>
              <a:rPr lang="en-US" sz="1200" dirty="0">
                <a:ln w="18000">
                  <a:solidFill>
                    <a:schemeClr val="tx1">
                      <a:lumMod val="95000"/>
                      <a:lumOff val="5000"/>
                    </a:schemeClr>
                  </a:solidFill>
                  <a:prstDash val="solid"/>
                  <a:miter lim="800000"/>
                </a:ln>
                <a:solidFill>
                  <a:schemeClr val="tx1">
                    <a:lumMod val="95000"/>
                    <a:lumOff val="5000"/>
                  </a:schemeClr>
                </a:solidFill>
                <a:latin typeface="Century Gothic" panose="020B0502020202020204" pitchFamily="34" charset="0"/>
              </a:rPr>
              <a:t>To</a:t>
            </a:r>
          </a:p>
        </p:txBody>
      </p:sp>
      <p:sp>
        <p:nvSpPr>
          <p:cNvPr id="8" name="Rectangle 7"/>
          <p:cNvSpPr/>
          <p:nvPr/>
        </p:nvSpPr>
        <p:spPr>
          <a:xfrm>
            <a:off x="0" y="817647"/>
            <a:ext cx="9144000" cy="253916"/>
          </a:xfrm>
          <a:prstGeom prst="rect">
            <a:avLst/>
          </a:prstGeom>
          <a:solidFill>
            <a:schemeClr val="accent1">
              <a:lumMod val="40000"/>
              <a:lumOff val="60000"/>
            </a:schemeClr>
          </a:solidFill>
        </p:spPr>
        <p:txBody>
          <a:bodyPr wrap="square" lIns="68580" tIns="34290" rIns="68580" bIns="34290">
            <a:spAutoFit/>
          </a:bodyPr>
          <a:lstStyle/>
          <a:p>
            <a:r>
              <a:rPr lang="en-GB" sz="1200" dirty="0">
                <a:ln w="18000">
                  <a:solidFill>
                    <a:schemeClr val="tx1">
                      <a:lumMod val="95000"/>
                      <a:lumOff val="5000"/>
                    </a:schemeClr>
                  </a:solidFill>
                  <a:prstDash val="solid"/>
                  <a:miter lim="800000"/>
                </a:ln>
                <a:solidFill>
                  <a:schemeClr val="tx1">
                    <a:lumMod val="95000"/>
                    <a:lumOff val="5000"/>
                  </a:schemeClr>
                </a:solidFill>
                <a:latin typeface="Century Gothic" panose="020B0502020202020204" pitchFamily="34" charset="0"/>
              </a:rPr>
              <a:t>To explore policies associated with managing population change, focusing on anti-trafficking policies</a:t>
            </a:r>
            <a:endParaRPr lang="en-US" sz="1200" dirty="0">
              <a:ln w="18000">
                <a:solidFill>
                  <a:schemeClr val="tx1">
                    <a:lumMod val="95000"/>
                    <a:lumOff val="5000"/>
                  </a:schemeClr>
                </a:solidFill>
                <a:prstDash val="solid"/>
                <a:miter lim="800000"/>
              </a:ln>
              <a:solidFill>
                <a:schemeClr val="tx1">
                  <a:lumMod val="95000"/>
                  <a:lumOff val="5000"/>
                </a:schemeClr>
              </a:solidFill>
              <a:latin typeface="Century Gothic" panose="020B0502020202020204" pitchFamily="34" charset="0"/>
            </a:endParaRPr>
          </a:p>
        </p:txBody>
      </p:sp>
      <p:sp>
        <p:nvSpPr>
          <p:cNvPr id="3" name="Rectangle 2"/>
          <p:cNvSpPr/>
          <p:nvPr/>
        </p:nvSpPr>
        <p:spPr>
          <a:xfrm>
            <a:off x="969958" y="1475250"/>
            <a:ext cx="7976528" cy="1177245"/>
          </a:xfrm>
          <a:prstGeom prst="rect">
            <a:avLst/>
          </a:prstGeom>
          <a:solidFill>
            <a:srgbClr val="FFFFCC"/>
          </a:solidFill>
        </p:spPr>
        <p:txBody>
          <a:bodyPr wrap="square">
            <a:spAutoFit/>
          </a:bodyPr>
          <a:lstStyle/>
          <a:p>
            <a:r>
              <a:rPr lang="en-GB" sz="1500" b="1" dirty="0">
                <a:latin typeface="Century Gothic" panose="020B0502020202020204" pitchFamily="34" charset="0"/>
              </a:rPr>
              <a:t>Exam Style Question</a:t>
            </a:r>
          </a:p>
          <a:p>
            <a:endParaRPr lang="en-GB" sz="1500" dirty="0">
              <a:latin typeface="Century Gothic" panose="020B0502020202020204" pitchFamily="34" charset="0"/>
            </a:endParaRPr>
          </a:p>
          <a:p>
            <a:r>
              <a:rPr lang="en-GB" sz="1500" dirty="0">
                <a:latin typeface="Century Gothic" panose="020B0502020202020204" pitchFamily="34" charset="0"/>
              </a:rPr>
              <a:t>Examine the effectiveness of methods to combat the trafficking of people [10 marks]</a:t>
            </a:r>
          </a:p>
          <a:p>
            <a:endParaRPr lang="en-US" sz="1050" dirty="0">
              <a:latin typeface="Century Gothic" panose="020B0502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6772"/>
            <a:ext cx="969959" cy="969959"/>
          </a:xfrm>
          <a:prstGeom prst="rect">
            <a:avLst/>
          </a:prstGeom>
        </p:spPr>
      </p:pic>
    </p:spTree>
    <p:extLst>
      <p:ext uri="{BB962C8B-B14F-4D97-AF65-F5344CB8AC3E}">
        <p14:creationId xmlns:p14="http://schemas.microsoft.com/office/powerpoint/2010/main" val="2837523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latin typeface="Century Gothic" panose="020B0502020202020204" pitchFamily="34" charset="0"/>
              </a:rPr>
              <a:t>Examine the effectiveness of methods to combat the trafficking of people [10 marks]</a:t>
            </a:r>
            <a:br>
              <a:rPr lang="en-GB" dirty="0">
                <a:latin typeface="Century Gothic" panose="020B0502020202020204" pitchFamily="34" charset="0"/>
              </a:rPr>
            </a:br>
            <a:endParaRPr lang="en-GB" dirty="0"/>
          </a:p>
        </p:txBody>
      </p:sp>
      <p:pic>
        <p:nvPicPr>
          <p:cNvPr id="4" name="Picture 3"/>
          <p:cNvPicPr>
            <a:picLocks noChangeAspect="1"/>
          </p:cNvPicPr>
          <p:nvPr/>
        </p:nvPicPr>
        <p:blipFill>
          <a:blip r:embed="rId2"/>
          <a:stretch>
            <a:fillRect/>
          </a:stretch>
        </p:blipFill>
        <p:spPr>
          <a:xfrm>
            <a:off x="3871494" y="1712522"/>
            <a:ext cx="5272506" cy="4279404"/>
          </a:xfrm>
          <a:prstGeom prst="rect">
            <a:avLst/>
          </a:prstGeom>
        </p:spPr>
      </p:pic>
      <p:sp>
        <p:nvSpPr>
          <p:cNvPr id="5" name="Rectangle 4"/>
          <p:cNvSpPr/>
          <p:nvPr/>
        </p:nvSpPr>
        <p:spPr>
          <a:xfrm>
            <a:off x="143508" y="1843983"/>
            <a:ext cx="3834426" cy="3000821"/>
          </a:xfrm>
          <a:prstGeom prst="rect">
            <a:avLst/>
          </a:prstGeom>
          <a:solidFill>
            <a:schemeClr val="accent3">
              <a:lumMod val="20000"/>
              <a:lumOff val="80000"/>
            </a:schemeClr>
          </a:solidFill>
        </p:spPr>
        <p:txBody>
          <a:bodyPr wrap="square">
            <a:spAutoFit/>
          </a:bodyPr>
          <a:lstStyle/>
          <a:p>
            <a:r>
              <a:rPr lang="en-GB" sz="1050" dirty="0">
                <a:latin typeface="Century Gothic" panose="020B0502020202020204" pitchFamily="34" charset="0"/>
              </a:rPr>
              <a:t>1. defines key terms (what is human trafficking)</a:t>
            </a:r>
          </a:p>
          <a:p>
            <a:r>
              <a:rPr lang="en-GB" sz="1050" dirty="0">
                <a:latin typeface="Century Gothic" panose="020B0502020202020204" pitchFamily="34" charset="0"/>
              </a:rPr>
              <a:t>2. outlines the geographical context (where, why, how etc.) may include facts</a:t>
            </a:r>
          </a:p>
          <a:p>
            <a:endParaRPr lang="en-GB" sz="1050" dirty="0">
              <a:latin typeface="Century Gothic" panose="020B0502020202020204" pitchFamily="34" charset="0"/>
            </a:endParaRPr>
          </a:p>
          <a:p>
            <a:r>
              <a:rPr lang="en-GB" sz="1050" dirty="0">
                <a:latin typeface="Century Gothic" panose="020B0502020202020204" pitchFamily="34" charset="0"/>
              </a:rPr>
              <a:t>3. Describes and explains at least TWO methods of combatting trafficking </a:t>
            </a:r>
          </a:p>
          <a:p>
            <a:endParaRPr lang="en-GB" sz="1050" dirty="0">
              <a:latin typeface="Century Gothic" panose="020B0502020202020204" pitchFamily="34" charset="0"/>
            </a:endParaRPr>
          </a:p>
          <a:p>
            <a:r>
              <a:rPr lang="en-GB" sz="1050" dirty="0">
                <a:latin typeface="Century Gothic" panose="020B0502020202020204" pitchFamily="34" charset="0"/>
              </a:rPr>
              <a:t>4. Discusses the successes of the each method referred to</a:t>
            </a:r>
          </a:p>
          <a:p>
            <a:endParaRPr lang="en-GB" sz="1050" dirty="0">
              <a:latin typeface="Century Gothic" panose="020B0502020202020204" pitchFamily="34" charset="0"/>
            </a:endParaRPr>
          </a:p>
          <a:p>
            <a:r>
              <a:rPr lang="en-GB" sz="1050" dirty="0">
                <a:latin typeface="Century Gothic" panose="020B0502020202020204" pitchFamily="34" charset="0"/>
              </a:rPr>
              <a:t>5. Discusses the challenges/limitations of each method referred to</a:t>
            </a:r>
          </a:p>
          <a:p>
            <a:br>
              <a:rPr lang="en-GB" sz="1050" dirty="0">
                <a:latin typeface="Century Gothic" panose="020B0502020202020204" pitchFamily="34" charset="0"/>
              </a:rPr>
            </a:br>
            <a:r>
              <a:rPr lang="en-GB" sz="1050" dirty="0">
                <a:latin typeface="Century Gothic" panose="020B0502020202020204" pitchFamily="34" charset="0"/>
              </a:rPr>
              <a:t>6. Uses facts, stats and specifics from the examples referred to</a:t>
            </a:r>
          </a:p>
          <a:p>
            <a:endParaRPr lang="en-GB" sz="1050" dirty="0">
              <a:latin typeface="Century Gothic" panose="020B0502020202020204" pitchFamily="34" charset="0"/>
            </a:endParaRPr>
          </a:p>
          <a:p>
            <a:r>
              <a:rPr lang="en-GB" sz="1050" dirty="0">
                <a:latin typeface="Century Gothic" panose="020B0502020202020204" pitchFamily="34" charset="0"/>
              </a:rPr>
              <a:t>7. Gives an overall judgement on the effectiveness of the methods referred to</a:t>
            </a:r>
          </a:p>
        </p:txBody>
      </p:sp>
    </p:spTree>
    <p:extLst>
      <p:ext uri="{BB962C8B-B14F-4D97-AF65-F5344CB8AC3E}">
        <p14:creationId xmlns:p14="http://schemas.microsoft.com/office/powerpoint/2010/main" val="4886499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1A896F-E416-0343-B364-36C275AC3B98}"/>
              </a:ext>
            </a:extLst>
          </p:cNvPr>
          <p:cNvPicPr>
            <a:picLocks noChangeAspect="1"/>
          </p:cNvPicPr>
          <p:nvPr/>
        </p:nvPicPr>
        <p:blipFill>
          <a:blip r:embed="rId2"/>
          <a:stretch>
            <a:fillRect/>
          </a:stretch>
        </p:blipFill>
        <p:spPr>
          <a:xfrm>
            <a:off x="0" y="481724"/>
            <a:ext cx="9144000" cy="6376276"/>
          </a:xfrm>
          <a:prstGeom prst="rect">
            <a:avLst/>
          </a:prstGeom>
        </p:spPr>
      </p:pic>
      <p:sp>
        <p:nvSpPr>
          <p:cNvPr id="6" name="TextBox 5">
            <a:extLst>
              <a:ext uri="{FF2B5EF4-FFF2-40B4-BE49-F238E27FC236}">
                <a16:creationId xmlns:a16="http://schemas.microsoft.com/office/drawing/2014/main" id="{C67040B4-6475-F243-9D25-1DB67A0F9EB7}"/>
              </a:ext>
            </a:extLst>
          </p:cNvPr>
          <p:cNvSpPr txBox="1"/>
          <p:nvPr/>
        </p:nvSpPr>
        <p:spPr>
          <a:xfrm>
            <a:off x="140676" y="0"/>
            <a:ext cx="8417170" cy="646331"/>
          </a:xfrm>
          <a:prstGeom prst="rect">
            <a:avLst/>
          </a:prstGeom>
          <a:noFill/>
        </p:spPr>
        <p:txBody>
          <a:bodyPr wrap="square" rtlCol="0">
            <a:spAutoFit/>
          </a:bodyPr>
          <a:lstStyle/>
          <a:p>
            <a:r>
              <a:rPr lang="en-US" sz="3600" b="1" dirty="0"/>
              <a:t>Infographic question- 10 marks </a:t>
            </a:r>
          </a:p>
        </p:txBody>
      </p:sp>
    </p:spTree>
    <p:extLst>
      <p:ext uri="{BB962C8B-B14F-4D97-AF65-F5344CB8AC3E}">
        <p14:creationId xmlns:p14="http://schemas.microsoft.com/office/powerpoint/2010/main" val="2402023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F76ED8-1AEA-F24F-B1CA-C8FCD281F6C4}"/>
              </a:ext>
            </a:extLst>
          </p:cNvPr>
          <p:cNvSpPr>
            <a:spLocks noGrp="1"/>
          </p:cNvSpPr>
          <p:nvPr>
            <p:ph type="title"/>
          </p:nvPr>
        </p:nvSpPr>
        <p:spPr>
          <a:xfrm>
            <a:off x="640373" y="433754"/>
            <a:ext cx="7886700" cy="1325563"/>
          </a:xfrm>
        </p:spPr>
        <p:txBody>
          <a:bodyPr/>
          <a:lstStyle/>
          <a:p>
            <a:r>
              <a:rPr lang="en-US" dirty="0">
                <a:latin typeface="dearJoe 5 CASUAL PRO" panose="02000000000000000000" pitchFamily="2" charset="0"/>
              </a:rPr>
              <a:t>Why: </a:t>
            </a:r>
            <a:r>
              <a:rPr lang="en-US" b="1" dirty="0">
                <a:solidFill>
                  <a:schemeClr val="tx1"/>
                </a:solidFill>
              </a:rPr>
              <a:t>Links to migration and gender</a:t>
            </a:r>
            <a:br>
              <a:rPr lang="en-US" b="1" dirty="0">
                <a:solidFill>
                  <a:srgbClr val="00B0F0"/>
                </a:solidFill>
              </a:rPr>
            </a:br>
            <a:endParaRPr lang="en-US" dirty="0">
              <a:latin typeface="dearJoe 5 CASUAL PRO" panose="02000000000000000000" pitchFamily="2" charset="0"/>
            </a:endParaRPr>
          </a:p>
        </p:txBody>
      </p:sp>
      <p:sp>
        <p:nvSpPr>
          <p:cNvPr id="5" name="Text Placeholder 4">
            <a:extLst>
              <a:ext uri="{FF2B5EF4-FFF2-40B4-BE49-F238E27FC236}">
                <a16:creationId xmlns:a16="http://schemas.microsoft.com/office/drawing/2014/main" id="{F0A2E1FF-BBBB-B348-9068-53E41B22FD85}"/>
              </a:ext>
            </a:extLst>
          </p:cNvPr>
          <p:cNvSpPr>
            <a:spLocks noGrp="1"/>
          </p:cNvSpPr>
          <p:nvPr>
            <p:ph type="body" idx="1"/>
          </p:nvPr>
        </p:nvSpPr>
        <p:spPr>
          <a:xfrm>
            <a:off x="487973" y="1473932"/>
            <a:ext cx="7886700" cy="4351338"/>
          </a:xfrm>
        </p:spPr>
        <p:txBody>
          <a:bodyPr/>
          <a:lstStyle/>
          <a:p>
            <a:r>
              <a:rPr lang="en-US" dirty="0"/>
              <a:t>The International Labour Organization estimates that there are </a:t>
            </a:r>
            <a:r>
              <a:rPr lang="en-US" dirty="0">
                <a:hlinkClick r:id="rId2"/>
              </a:rPr>
              <a:t>20.9 million victims of human trafficking globally</a:t>
            </a:r>
            <a:r>
              <a:rPr lang="en-US" dirty="0"/>
              <a:t>.</a:t>
            </a:r>
          </a:p>
          <a:p>
            <a:pPr lvl="1"/>
            <a:r>
              <a:rPr lang="en-US" dirty="0"/>
              <a:t>68% of them are trapped in forced labor.</a:t>
            </a:r>
          </a:p>
          <a:p>
            <a:pPr lvl="1"/>
            <a:r>
              <a:rPr lang="en-US" dirty="0"/>
              <a:t>26% of them are children.</a:t>
            </a:r>
          </a:p>
          <a:p>
            <a:pPr lvl="1"/>
            <a:r>
              <a:rPr lang="en-US" dirty="0"/>
              <a:t>55% are women and girls.</a:t>
            </a:r>
          </a:p>
          <a:p>
            <a:r>
              <a:rPr lang="en-US" dirty="0"/>
              <a:t>The International Labor Organization estimates that forced labor and human trafficking is a </a:t>
            </a:r>
            <a:r>
              <a:rPr lang="en-US" dirty="0">
                <a:hlinkClick r:id="rId3"/>
              </a:rPr>
              <a:t>$150 billion industry worldwide</a:t>
            </a:r>
            <a:r>
              <a:rPr lang="en-US" dirty="0"/>
              <a:t>.</a:t>
            </a:r>
          </a:p>
          <a:p>
            <a:r>
              <a:rPr lang="en-US" dirty="0"/>
              <a:t>The U.S. Department of Labor has identified </a:t>
            </a:r>
            <a:r>
              <a:rPr lang="en-US" dirty="0">
                <a:hlinkClick r:id="rId4"/>
              </a:rPr>
              <a:t>139 goods from 75 countries</a:t>
            </a:r>
            <a:r>
              <a:rPr lang="en-US" dirty="0"/>
              <a:t> made by forced and child labor.</a:t>
            </a:r>
          </a:p>
        </p:txBody>
      </p:sp>
    </p:spTree>
    <p:extLst>
      <p:ext uri="{BB962C8B-B14F-4D97-AF65-F5344CB8AC3E}">
        <p14:creationId xmlns:p14="http://schemas.microsoft.com/office/powerpoint/2010/main" val="2500210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133091-F9F3-B347-99B8-2A1C46482FF4}"/>
              </a:ext>
            </a:extLst>
          </p:cNvPr>
          <p:cNvPicPr>
            <a:picLocks noChangeAspect="1"/>
          </p:cNvPicPr>
          <p:nvPr/>
        </p:nvPicPr>
        <p:blipFill>
          <a:blip r:embed="rId2"/>
          <a:stretch>
            <a:fillRect/>
          </a:stretch>
        </p:blipFill>
        <p:spPr>
          <a:xfrm>
            <a:off x="0" y="529698"/>
            <a:ext cx="9144000" cy="5775158"/>
          </a:xfrm>
          <a:prstGeom prst="rect">
            <a:avLst/>
          </a:prstGeom>
        </p:spPr>
      </p:pic>
      <p:sp>
        <p:nvSpPr>
          <p:cNvPr id="2" name="TextBox 1">
            <a:extLst>
              <a:ext uri="{FF2B5EF4-FFF2-40B4-BE49-F238E27FC236}">
                <a16:creationId xmlns:a16="http://schemas.microsoft.com/office/drawing/2014/main" id="{F3F1B4D4-E966-034D-B3D6-2FE5DCF44F2F}"/>
              </a:ext>
            </a:extLst>
          </p:cNvPr>
          <p:cNvSpPr txBox="1"/>
          <p:nvPr/>
        </p:nvSpPr>
        <p:spPr>
          <a:xfrm>
            <a:off x="6080760" y="160020"/>
            <a:ext cx="1897380" cy="523220"/>
          </a:xfrm>
          <a:prstGeom prst="rect">
            <a:avLst/>
          </a:prstGeom>
          <a:solidFill>
            <a:srgbClr val="FFFF00"/>
          </a:solidFill>
        </p:spPr>
        <p:txBody>
          <a:bodyPr wrap="square" rtlCol="0">
            <a:spAutoFit/>
          </a:bodyPr>
          <a:lstStyle/>
          <a:p>
            <a:r>
              <a:rPr lang="en-US" dirty="0"/>
              <a:t>HL links: international flows</a:t>
            </a:r>
          </a:p>
        </p:txBody>
      </p:sp>
    </p:spTree>
    <p:extLst>
      <p:ext uri="{BB962C8B-B14F-4D97-AF65-F5344CB8AC3E}">
        <p14:creationId xmlns:p14="http://schemas.microsoft.com/office/powerpoint/2010/main" val="2296127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38DA2E-E202-1E4D-8CB0-4D19F9551E3E}"/>
              </a:ext>
            </a:extLst>
          </p:cNvPr>
          <p:cNvSpPr>
            <a:spLocks noGrp="1"/>
          </p:cNvSpPr>
          <p:nvPr>
            <p:ph type="title"/>
          </p:nvPr>
        </p:nvSpPr>
        <p:spPr/>
        <p:txBody>
          <a:bodyPr/>
          <a:lstStyle/>
          <a:p>
            <a:r>
              <a:rPr lang="en-US" dirty="0">
                <a:latin typeface="dearJoe 5 CASUAL PRO" panose="02000000000000000000" pitchFamily="2" charset="0"/>
              </a:rPr>
              <a:t>How: </a:t>
            </a:r>
          </a:p>
        </p:txBody>
      </p:sp>
      <p:sp>
        <p:nvSpPr>
          <p:cNvPr id="5" name="Text Placeholder 4">
            <a:extLst>
              <a:ext uri="{FF2B5EF4-FFF2-40B4-BE49-F238E27FC236}">
                <a16:creationId xmlns:a16="http://schemas.microsoft.com/office/drawing/2014/main" id="{73A22801-B12D-C04A-8FF7-DB57F84C2C0D}"/>
              </a:ext>
            </a:extLst>
          </p:cNvPr>
          <p:cNvSpPr>
            <a:spLocks noGrp="1"/>
          </p:cNvSpPr>
          <p:nvPr>
            <p:ph type="body" idx="1"/>
          </p:nvPr>
        </p:nvSpPr>
        <p:spPr/>
        <p:txBody>
          <a:bodyPr/>
          <a:lstStyle/>
          <a:p>
            <a:pPr marL="50800" indent="0">
              <a:buNone/>
            </a:pPr>
            <a:r>
              <a:rPr lang="en-US" b="1" dirty="0"/>
              <a:t>Enquiry question: </a:t>
            </a:r>
            <a:r>
              <a:rPr lang="en-US" b="1" dirty="0">
                <a:latin typeface="dearJoe 5 CASUAL PRO" panose="02000000000000000000" pitchFamily="2" charset="0"/>
              </a:rPr>
              <a:t>What is trafficking and how big an issue is it?</a:t>
            </a:r>
          </a:p>
          <a:p>
            <a:r>
              <a:rPr lang="en-US" dirty="0"/>
              <a:t>​Use the materials on the </a:t>
            </a:r>
            <a:r>
              <a:rPr lang="en-US" dirty="0" err="1"/>
              <a:t>weebly</a:t>
            </a:r>
            <a:r>
              <a:rPr lang="en-US" dirty="0"/>
              <a:t>  to write definitions of:</a:t>
            </a:r>
          </a:p>
          <a:p>
            <a:r>
              <a:rPr lang="en-US" dirty="0"/>
              <a:t>Human trafficking</a:t>
            </a:r>
          </a:p>
          <a:p>
            <a:r>
              <a:rPr lang="en-US" dirty="0"/>
              <a:t>Labour trafficking (Nepal)</a:t>
            </a:r>
          </a:p>
          <a:p>
            <a:r>
              <a:rPr lang="en-US" dirty="0"/>
              <a:t>Sex trafficking (Houston)</a:t>
            </a:r>
          </a:p>
          <a:p>
            <a:pPr marL="50800" indent="0">
              <a:buNone/>
            </a:pPr>
            <a:r>
              <a:rPr lang="en-US" dirty="0"/>
              <a:t>Use data to explain the size of this issue worldwide.</a:t>
            </a:r>
          </a:p>
          <a:p>
            <a:endParaRPr lang="en-US" dirty="0"/>
          </a:p>
        </p:txBody>
      </p:sp>
    </p:spTree>
    <p:extLst>
      <p:ext uri="{BB962C8B-B14F-4D97-AF65-F5344CB8AC3E}">
        <p14:creationId xmlns:p14="http://schemas.microsoft.com/office/powerpoint/2010/main" val="1278735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Shape 198"/>
          <p:cNvSpPr txBox="1">
            <a:spLocks noGrp="1"/>
          </p:cNvSpPr>
          <p:nvPr>
            <p:ph type="title"/>
          </p:nvPr>
        </p:nvSpPr>
        <p:spPr>
          <a:xfrm>
            <a:off x="628650" y="365126"/>
            <a:ext cx="7886700" cy="1325563"/>
          </a:xfrm>
          <a:prstGeom prst="rect">
            <a:avLst/>
          </a:prstGeom>
          <a:solidFill>
            <a:srgbClr val="00B0F0"/>
          </a:solidFill>
          <a:ln>
            <a:solidFill>
              <a:srgbClr val="00B0F0"/>
            </a:solid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Font typeface="Calibri"/>
              <a:buNone/>
            </a:pPr>
            <a:r>
              <a:rPr lang="en-CA" sz="4000" b="1" i="0" u="none" strike="noStrike" cap="none" dirty="0">
                <a:solidFill>
                  <a:schemeClr val="lt1"/>
                </a:solidFill>
                <a:latin typeface="Calibri"/>
                <a:ea typeface="Calibri"/>
                <a:cs typeface="Calibri"/>
                <a:sym typeface="Calibri"/>
              </a:rPr>
              <a:t>Human trafficking </a:t>
            </a:r>
            <a:endParaRPr dirty="0"/>
          </a:p>
        </p:txBody>
      </p:sp>
      <p:pic>
        <p:nvPicPr>
          <p:cNvPr id="199" name="Shape 199"/>
          <p:cNvPicPr preferRelativeResize="0">
            <a:picLocks noGrp="1"/>
          </p:cNvPicPr>
          <p:nvPr>
            <p:ph type="body" idx="1"/>
          </p:nvPr>
        </p:nvPicPr>
        <p:blipFill rotWithShape="1">
          <a:blip r:embed="rId3">
            <a:alphaModFix/>
          </a:blip>
          <a:srcRect/>
          <a:stretch/>
        </p:blipFill>
        <p:spPr>
          <a:xfrm>
            <a:off x="2270205" y="1690689"/>
            <a:ext cx="4603589" cy="4351338"/>
          </a:xfrm>
          <a:prstGeom prst="rect">
            <a:avLst/>
          </a:prstGeom>
          <a:noFill/>
          <a:ln>
            <a:noFill/>
          </a:ln>
        </p:spPr>
      </p:pic>
      <p:sp>
        <p:nvSpPr>
          <p:cNvPr id="200" name="Shape 200"/>
          <p:cNvSpPr txBox="1"/>
          <p:nvPr/>
        </p:nvSpPr>
        <p:spPr>
          <a:xfrm>
            <a:off x="1143000" y="6148753"/>
            <a:ext cx="6324600" cy="461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536DAF-EDB9-604E-A849-62163F67F2B9}"/>
              </a:ext>
            </a:extLst>
          </p:cNvPr>
          <p:cNvSpPr>
            <a:spLocks noGrp="1"/>
          </p:cNvSpPr>
          <p:nvPr>
            <p:ph type="title"/>
          </p:nvPr>
        </p:nvSpPr>
        <p:spPr/>
        <p:txBody>
          <a:bodyPr/>
          <a:lstStyle/>
          <a:p>
            <a:endParaRPr lang="en-US" dirty="0"/>
          </a:p>
        </p:txBody>
      </p:sp>
      <p:sp>
        <p:nvSpPr>
          <p:cNvPr id="5" name="Text Placeholder 4">
            <a:extLst>
              <a:ext uri="{FF2B5EF4-FFF2-40B4-BE49-F238E27FC236}">
                <a16:creationId xmlns:a16="http://schemas.microsoft.com/office/drawing/2014/main" id="{6F19A02C-4957-9C47-95F5-85CD8827F0ED}"/>
              </a:ext>
            </a:extLst>
          </p:cNvPr>
          <p:cNvSpPr>
            <a:spLocks noGrp="1"/>
          </p:cNvSpPr>
          <p:nvPr>
            <p:ph type="body" idx="1"/>
          </p:nvPr>
        </p:nvSpPr>
        <p:spPr/>
        <p:txBody>
          <a:bodyPr/>
          <a:lstStyle/>
          <a:p>
            <a:r>
              <a:rPr lang="en-US" dirty="0"/>
              <a:t>Human trafficking is a violation of human rights. The person is usually moved by force and for commercial exploitation. It covers a broad range of activities, including:</a:t>
            </a:r>
          </a:p>
          <a:p>
            <a:r>
              <a:rPr lang="en-US" dirty="0"/>
              <a:t>forced labour (modern-day slavery)</a:t>
            </a:r>
          </a:p>
          <a:p>
            <a:r>
              <a:rPr lang="en-US" dirty="0"/>
              <a:t>sexual slavery or commercial exploitation</a:t>
            </a:r>
          </a:p>
          <a:p>
            <a:r>
              <a:rPr lang="en-US" dirty="0"/>
              <a:t>forced marriage</a:t>
            </a:r>
          </a:p>
          <a:p>
            <a:r>
              <a:rPr lang="en-US" dirty="0"/>
              <a:t>extraction of organs such as kidneys and/or tissue (surrogacy, removal of a woman's ova, or eggs).</a:t>
            </a:r>
          </a:p>
          <a:p>
            <a:endParaRPr lang="en-US" dirty="0"/>
          </a:p>
        </p:txBody>
      </p:sp>
      <p:sp>
        <p:nvSpPr>
          <p:cNvPr id="6" name="Shape 198">
            <a:extLst>
              <a:ext uri="{FF2B5EF4-FFF2-40B4-BE49-F238E27FC236}">
                <a16:creationId xmlns:a16="http://schemas.microsoft.com/office/drawing/2014/main" id="{FDED010C-6CD3-504E-B09D-B989D84DC9E1}"/>
              </a:ext>
            </a:extLst>
          </p:cNvPr>
          <p:cNvSpPr txBox="1">
            <a:spLocks/>
          </p:cNvSpPr>
          <p:nvPr/>
        </p:nvSpPr>
        <p:spPr>
          <a:xfrm>
            <a:off x="781050" y="517526"/>
            <a:ext cx="7886700" cy="1325563"/>
          </a:xfrm>
          <a:prstGeom prst="rect">
            <a:avLst/>
          </a:prstGeom>
          <a:solidFill>
            <a:srgbClr val="00B0F0"/>
          </a:solidFill>
          <a:ln>
            <a:solidFill>
              <a:srgbClr val="00B0F0"/>
            </a:solid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SzPts val="1400"/>
              <a:buFont typeface="Calibri"/>
              <a:buNone/>
              <a:defRPr sz="4400" b="0" i="0" u="none" strike="noStrike" cap="none">
                <a:solidFill>
                  <a:schemeClr val="dk1"/>
                </a:solidFill>
                <a:latin typeface="Calibri"/>
                <a:ea typeface="Calibri"/>
                <a:cs typeface="Calibri"/>
                <a:sym typeface="Calibri"/>
              </a:defRPr>
            </a:lvl1pPr>
            <a:lvl2pPr marR="0" lvl="1"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pPr>
            <a:r>
              <a:rPr lang="en-CA" sz="4000" b="1">
                <a:solidFill>
                  <a:schemeClr val="lt1"/>
                </a:solidFill>
              </a:rPr>
              <a:t>Human trafficking </a:t>
            </a:r>
            <a:endParaRPr lang="en-CA" dirty="0"/>
          </a:p>
        </p:txBody>
      </p:sp>
    </p:spTree>
    <p:extLst>
      <p:ext uri="{BB962C8B-B14F-4D97-AF65-F5344CB8AC3E}">
        <p14:creationId xmlns:p14="http://schemas.microsoft.com/office/powerpoint/2010/main" val="2513096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817647"/>
            <a:ext cx="9144000" cy="253916"/>
          </a:xfrm>
          <a:prstGeom prst="rect">
            <a:avLst/>
          </a:prstGeom>
          <a:solidFill>
            <a:schemeClr val="accent1">
              <a:lumMod val="40000"/>
              <a:lumOff val="60000"/>
            </a:schemeClr>
          </a:solidFill>
        </p:spPr>
        <p:txBody>
          <a:bodyPr wrap="square" lIns="68580" tIns="34290" rIns="68580" bIns="34290">
            <a:spAutoFit/>
          </a:bodyPr>
          <a:lstStyle/>
          <a:p>
            <a:r>
              <a:rPr lang="en-US" sz="1200" dirty="0">
                <a:ln w="18000">
                  <a:solidFill>
                    <a:schemeClr val="tx1">
                      <a:lumMod val="95000"/>
                      <a:lumOff val="5000"/>
                    </a:schemeClr>
                  </a:solidFill>
                  <a:prstDash val="solid"/>
                  <a:miter lim="800000"/>
                </a:ln>
                <a:solidFill>
                  <a:schemeClr val="tx1">
                    <a:lumMod val="95000"/>
                    <a:lumOff val="5000"/>
                  </a:schemeClr>
                </a:solidFill>
                <a:latin typeface="Century Gothic" panose="020B0502020202020204" pitchFamily="34" charset="0"/>
              </a:rPr>
              <a:t>To</a:t>
            </a:r>
          </a:p>
        </p:txBody>
      </p:sp>
      <p:sp>
        <p:nvSpPr>
          <p:cNvPr id="8" name="Rectangle 7"/>
          <p:cNvSpPr/>
          <p:nvPr/>
        </p:nvSpPr>
        <p:spPr>
          <a:xfrm>
            <a:off x="0" y="817647"/>
            <a:ext cx="9144000" cy="253916"/>
          </a:xfrm>
          <a:prstGeom prst="rect">
            <a:avLst/>
          </a:prstGeom>
          <a:solidFill>
            <a:schemeClr val="accent1">
              <a:lumMod val="40000"/>
              <a:lumOff val="60000"/>
            </a:schemeClr>
          </a:solidFill>
        </p:spPr>
        <p:txBody>
          <a:bodyPr wrap="square" lIns="68580" tIns="34290" rIns="68580" bIns="34290">
            <a:spAutoFit/>
          </a:bodyPr>
          <a:lstStyle/>
          <a:p>
            <a:r>
              <a:rPr lang="en-GB" sz="1200" dirty="0">
                <a:ln w="18000">
                  <a:solidFill>
                    <a:schemeClr val="tx1">
                      <a:lumMod val="95000"/>
                      <a:lumOff val="5000"/>
                    </a:schemeClr>
                  </a:solidFill>
                  <a:prstDash val="solid"/>
                  <a:miter lim="800000"/>
                </a:ln>
                <a:solidFill>
                  <a:schemeClr val="tx1">
                    <a:lumMod val="95000"/>
                    <a:lumOff val="5000"/>
                  </a:schemeClr>
                </a:solidFill>
                <a:latin typeface="Century Gothic" panose="020B0502020202020204" pitchFamily="34" charset="0"/>
              </a:rPr>
              <a:t>To explore policies associated with managing population change, focusing on anti-trafficking policies</a:t>
            </a:r>
            <a:endParaRPr lang="en-US" sz="1200" dirty="0">
              <a:ln w="18000">
                <a:solidFill>
                  <a:schemeClr val="tx1">
                    <a:lumMod val="95000"/>
                    <a:lumOff val="5000"/>
                  </a:schemeClr>
                </a:solidFill>
                <a:prstDash val="solid"/>
                <a:miter lim="800000"/>
              </a:ln>
              <a:solidFill>
                <a:schemeClr val="tx1">
                  <a:lumMod val="95000"/>
                  <a:lumOff val="5000"/>
                </a:schemeClr>
              </a:solidFill>
              <a:latin typeface="Century Gothic" panose="020B0502020202020204" pitchFamily="34" charset="0"/>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333" y="1586124"/>
            <a:ext cx="6933333" cy="4295238"/>
          </a:xfrm>
          <a:prstGeom prst="rect">
            <a:avLst/>
          </a:prstGeom>
        </p:spPr>
      </p:pic>
      <p:sp>
        <p:nvSpPr>
          <p:cNvPr id="2" name="Rectangle 1">
            <a:extLst>
              <a:ext uri="{FF2B5EF4-FFF2-40B4-BE49-F238E27FC236}">
                <a16:creationId xmlns:a16="http://schemas.microsoft.com/office/drawing/2014/main" id="{208AD90C-8835-4CDD-AD8C-1E624690ABC6}"/>
              </a:ext>
            </a:extLst>
          </p:cNvPr>
          <p:cNvSpPr/>
          <p:nvPr/>
        </p:nvSpPr>
        <p:spPr>
          <a:xfrm>
            <a:off x="2552056" y="1100176"/>
            <a:ext cx="4039887" cy="443583"/>
          </a:xfrm>
          <a:prstGeom prst="rect">
            <a:avLst/>
          </a:prstGeom>
        </p:spPr>
        <p:txBody>
          <a:bodyPr wrap="none">
            <a:spAutoFit/>
          </a:bodyPr>
          <a:lstStyle/>
          <a:p>
            <a:pPr algn="ctr">
              <a:lnSpc>
                <a:spcPct val="107000"/>
              </a:lnSpc>
              <a:spcAft>
                <a:spcPts val="600"/>
              </a:spcAft>
              <a:tabLst>
                <a:tab pos="3608070" algn="l"/>
              </a:tabLst>
            </a:pPr>
            <a:r>
              <a:rPr lang="en-GB" sz="2250" b="1" dirty="0">
                <a:latin typeface="Century Gothic" panose="020B0502020202020204" pitchFamily="34" charset="0"/>
                <a:ea typeface="Calibri" panose="020F0502020204030204" pitchFamily="34" charset="0"/>
                <a:cs typeface="Times New Roman" panose="02020603050405020304" pitchFamily="18" charset="0"/>
              </a:rPr>
              <a:t>How do we stop trafficking?</a:t>
            </a:r>
            <a:endParaRPr lang="en-GB" sz="225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9171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817647"/>
            <a:ext cx="9144000" cy="253916"/>
          </a:xfrm>
          <a:prstGeom prst="rect">
            <a:avLst/>
          </a:prstGeom>
          <a:solidFill>
            <a:schemeClr val="accent1">
              <a:lumMod val="40000"/>
              <a:lumOff val="60000"/>
            </a:schemeClr>
          </a:solidFill>
        </p:spPr>
        <p:txBody>
          <a:bodyPr wrap="square" lIns="68580" tIns="34290" rIns="68580" bIns="34290">
            <a:spAutoFit/>
          </a:bodyPr>
          <a:lstStyle/>
          <a:p>
            <a:r>
              <a:rPr lang="en-US" sz="1200" dirty="0">
                <a:ln w="18000">
                  <a:solidFill>
                    <a:schemeClr val="tx1">
                      <a:lumMod val="95000"/>
                      <a:lumOff val="5000"/>
                    </a:schemeClr>
                  </a:solidFill>
                  <a:prstDash val="solid"/>
                  <a:miter lim="800000"/>
                </a:ln>
                <a:solidFill>
                  <a:schemeClr val="tx1">
                    <a:lumMod val="95000"/>
                    <a:lumOff val="5000"/>
                  </a:schemeClr>
                </a:solidFill>
                <a:latin typeface="Century Gothic" panose="020B0502020202020204" pitchFamily="34" charset="0"/>
              </a:rPr>
              <a:t>To</a:t>
            </a:r>
          </a:p>
        </p:txBody>
      </p:sp>
      <p:sp>
        <p:nvSpPr>
          <p:cNvPr id="8" name="Rectangle 7"/>
          <p:cNvSpPr/>
          <p:nvPr/>
        </p:nvSpPr>
        <p:spPr>
          <a:xfrm>
            <a:off x="0" y="817647"/>
            <a:ext cx="9144000" cy="253916"/>
          </a:xfrm>
          <a:prstGeom prst="rect">
            <a:avLst/>
          </a:prstGeom>
          <a:solidFill>
            <a:schemeClr val="accent1">
              <a:lumMod val="40000"/>
              <a:lumOff val="60000"/>
            </a:schemeClr>
          </a:solidFill>
        </p:spPr>
        <p:txBody>
          <a:bodyPr wrap="square" lIns="68580" tIns="34290" rIns="68580" bIns="34290">
            <a:spAutoFit/>
          </a:bodyPr>
          <a:lstStyle/>
          <a:p>
            <a:r>
              <a:rPr lang="en-GB" sz="1200" dirty="0">
                <a:ln w="18000">
                  <a:solidFill>
                    <a:schemeClr val="tx1">
                      <a:lumMod val="95000"/>
                      <a:lumOff val="5000"/>
                    </a:schemeClr>
                  </a:solidFill>
                  <a:prstDash val="solid"/>
                  <a:miter lim="800000"/>
                </a:ln>
                <a:solidFill>
                  <a:schemeClr val="tx1">
                    <a:lumMod val="95000"/>
                    <a:lumOff val="5000"/>
                  </a:schemeClr>
                </a:solidFill>
                <a:latin typeface="Century Gothic" panose="020B0502020202020204" pitchFamily="34" charset="0"/>
              </a:rPr>
              <a:t>To explore policies associated with managing population change, focusing on anti-trafficking policies</a:t>
            </a:r>
            <a:endParaRPr lang="en-US" sz="1200" dirty="0">
              <a:ln w="18000">
                <a:solidFill>
                  <a:schemeClr val="tx1">
                    <a:lumMod val="95000"/>
                    <a:lumOff val="5000"/>
                  </a:schemeClr>
                </a:solidFill>
                <a:prstDash val="solid"/>
                <a:miter lim="800000"/>
              </a:ln>
              <a:solidFill>
                <a:schemeClr val="tx1">
                  <a:lumMod val="95000"/>
                  <a:lumOff val="5000"/>
                </a:schemeClr>
              </a:solidFill>
              <a:latin typeface="Century Gothic" panose="020B0502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02" y="2939346"/>
            <a:ext cx="2901069" cy="2901069"/>
          </a:xfrm>
          <a:prstGeom prst="rect">
            <a:avLst/>
          </a:prstGeom>
        </p:spPr>
      </p:pic>
      <p:pic>
        <p:nvPicPr>
          <p:cNvPr id="3" name="Picture 2"/>
          <p:cNvPicPr>
            <a:picLocks noChangeAspect="1"/>
          </p:cNvPicPr>
          <p:nvPr/>
        </p:nvPicPr>
        <p:blipFill>
          <a:blip r:embed="rId3"/>
          <a:stretch>
            <a:fillRect/>
          </a:stretch>
        </p:blipFill>
        <p:spPr>
          <a:xfrm>
            <a:off x="3113838" y="2943201"/>
            <a:ext cx="2897215" cy="2897215"/>
          </a:xfrm>
          <a:prstGeom prst="rect">
            <a:avLst/>
          </a:prstGeom>
        </p:spPr>
      </p:pic>
      <p:pic>
        <p:nvPicPr>
          <p:cNvPr id="4" name="Picture 3"/>
          <p:cNvPicPr>
            <a:picLocks noChangeAspect="1"/>
          </p:cNvPicPr>
          <p:nvPr/>
        </p:nvPicPr>
        <p:blipFill>
          <a:blip r:embed="rId4"/>
          <a:stretch>
            <a:fillRect/>
          </a:stretch>
        </p:blipFill>
        <p:spPr>
          <a:xfrm>
            <a:off x="6112972" y="2942947"/>
            <a:ext cx="2897468" cy="2897468"/>
          </a:xfrm>
          <a:prstGeom prst="rect">
            <a:avLst/>
          </a:prstGeom>
        </p:spPr>
      </p:pic>
      <p:sp>
        <p:nvSpPr>
          <p:cNvPr id="9" name="Rectangle 8"/>
          <p:cNvSpPr/>
          <p:nvPr/>
        </p:nvSpPr>
        <p:spPr>
          <a:xfrm>
            <a:off x="305526" y="1071562"/>
            <a:ext cx="8532948" cy="553998"/>
          </a:xfrm>
          <a:prstGeom prst="rect">
            <a:avLst/>
          </a:prstGeom>
          <a:noFill/>
        </p:spPr>
        <p:txBody>
          <a:bodyPr wrap="square">
            <a:spAutoFit/>
          </a:bodyPr>
          <a:lstStyle/>
          <a:p>
            <a:pPr algn="ctr"/>
            <a:r>
              <a:rPr lang="en-GB" sz="3000" dirty="0">
                <a:latin typeface="Century Gothic" panose="020B0502020202020204" pitchFamily="34" charset="0"/>
              </a:rPr>
              <a:t>Sustainable Development Goals</a:t>
            </a:r>
            <a:endParaRPr lang="en-US" sz="3000" dirty="0">
              <a:latin typeface="Century Gothic" panose="020B0502020202020204" pitchFamily="34" charset="0"/>
            </a:endParaRPr>
          </a:p>
        </p:txBody>
      </p:sp>
      <p:pic>
        <p:nvPicPr>
          <p:cNvPr id="6" name="Picture 5"/>
          <p:cNvPicPr>
            <a:picLocks noChangeAspect="1"/>
          </p:cNvPicPr>
          <p:nvPr/>
        </p:nvPicPr>
        <p:blipFill>
          <a:blip r:embed="rId5"/>
          <a:stretch>
            <a:fillRect/>
          </a:stretch>
        </p:blipFill>
        <p:spPr>
          <a:xfrm>
            <a:off x="2303748" y="1602476"/>
            <a:ext cx="1127708" cy="1127708"/>
          </a:xfrm>
          <a:prstGeom prst="rect">
            <a:avLst/>
          </a:prstGeom>
        </p:spPr>
      </p:pic>
      <p:pic>
        <p:nvPicPr>
          <p:cNvPr id="7" name="Picture 6"/>
          <p:cNvPicPr>
            <a:picLocks noChangeAspect="1"/>
          </p:cNvPicPr>
          <p:nvPr/>
        </p:nvPicPr>
        <p:blipFill>
          <a:blip r:embed="rId6"/>
          <a:stretch>
            <a:fillRect/>
          </a:stretch>
        </p:blipFill>
        <p:spPr>
          <a:xfrm>
            <a:off x="3894618" y="1573166"/>
            <a:ext cx="1157018" cy="1157018"/>
          </a:xfrm>
          <a:prstGeom prst="rect">
            <a:avLst/>
          </a:prstGeom>
        </p:spPr>
      </p:pic>
      <p:pic>
        <p:nvPicPr>
          <p:cNvPr id="10" name="Picture 9"/>
          <p:cNvPicPr>
            <a:picLocks noChangeAspect="1"/>
          </p:cNvPicPr>
          <p:nvPr/>
        </p:nvPicPr>
        <p:blipFill>
          <a:blip r:embed="rId7"/>
          <a:stretch>
            <a:fillRect/>
          </a:stretch>
        </p:blipFill>
        <p:spPr>
          <a:xfrm>
            <a:off x="5514798" y="1560818"/>
            <a:ext cx="1197637" cy="1197637"/>
          </a:xfrm>
          <a:prstGeom prst="rect">
            <a:avLst/>
          </a:prstGeom>
        </p:spPr>
      </p:pic>
    </p:spTree>
    <p:extLst>
      <p:ext uri="{BB962C8B-B14F-4D97-AF65-F5344CB8AC3E}">
        <p14:creationId xmlns:p14="http://schemas.microsoft.com/office/powerpoint/2010/main" val="2611418833"/>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546</TotalTime>
  <Words>1442</Words>
  <Application>Microsoft Macintosh PowerPoint</Application>
  <PresentationFormat>On-screen Show (4:3)</PresentationFormat>
  <Paragraphs>136</Paragraphs>
  <Slides>28</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Century Gothic</vt:lpstr>
      <vt:lpstr>dearJoe 5 CASUAL PRO</vt:lpstr>
      <vt:lpstr>Office Theme</vt:lpstr>
      <vt:lpstr>PowerPoint Presentation</vt:lpstr>
      <vt:lpstr>PowerPoint Presentation</vt:lpstr>
      <vt:lpstr>Why: Links to migration and gender </vt:lpstr>
      <vt:lpstr>PowerPoint Presentation</vt:lpstr>
      <vt:lpstr>How: </vt:lpstr>
      <vt:lpstr>Human trafficking </vt:lpstr>
      <vt:lpstr>PowerPoint Presentation</vt:lpstr>
      <vt:lpstr>PowerPoint Presentation</vt:lpstr>
      <vt:lpstr>PowerPoint Presentation</vt:lpstr>
      <vt:lpstr>Sex trafficking in Houston</vt:lpstr>
      <vt:lpstr>  </vt:lpstr>
      <vt:lpstr>PowerPoint Presentation</vt:lpstr>
      <vt:lpstr>Sex trafficking in Houston</vt:lpstr>
      <vt:lpstr>PowerPoint Presentation</vt:lpstr>
      <vt:lpstr>PowerPoint Presentation</vt:lpstr>
      <vt:lpstr>Labour trafficking </vt:lpstr>
      <vt:lpstr>PowerPoint Presentation</vt:lpstr>
      <vt:lpstr>PowerPoint Presentation</vt:lpstr>
      <vt:lpstr>Trafficking: Links to Syrian Conflict</vt:lpstr>
      <vt:lpstr>PowerPoint Presentation</vt:lpstr>
      <vt:lpstr>Trafficking: Links to Syrian Conflict</vt:lpstr>
      <vt:lpstr>PowerPoint Presentation</vt:lpstr>
      <vt:lpstr>Trafficking: Links to Syrian Conflict</vt:lpstr>
      <vt:lpstr>Solutions 1: </vt:lpstr>
      <vt:lpstr>PowerPoint Presentation</vt:lpstr>
      <vt:lpstr>PowerPoint Presentation</vt:lpstr>
      <vt:lpstr>Examine the effectiveness of methods to combat the trafficking of people [10 marks]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Anna Bennett</cp:lastModifiedBy>
  <cp:revision>12</cp:revision>
  <dcterms:modified xsi:type="dcterms:W3CDTF">2021-11-23T21:04:54Z</dcterms:modified>
</cp:coreProperties>
</file>