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278" r:id="rId3"/>
    <p:sldId id="272" r:id="rId4"/>
    <p:sldId id="277" r:id="rId5"/>
    <p:sldId id="273" r:id="rId6"/>
    <p:sldId id="279"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2383"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0FE45DC-B0E0-415B-BD88-BC958FA282EE}" type="datetimeFigureOut">
              <a:rPr lang="en-GB" smtClean="0"/>
              <a:pPr/>
              <a:t>03/08/2016</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49743BB-5160-4BFD-8467-96B09F90F967}" type="slidenum">
              <a:rPr lang="en-GB" smtClean="0"/>
              <a:pPr/>
              <a:t>‹#›</a:t>
            </a:fld>
            <a:endParaRPr lang="en-GB"/>
          </a:p>
        </p:txBody>
      </p:sp>
    </p:spTree>
    <p:extLst>
      <p:ext uri="{BB962C8B-B14F-4D97-AF65-F5344CB8AC3E}">
        <p14:creationId xmlns:p14="http://schemas.microsoft.com/office/powerpoint/2010/main" val="381832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Levels</a:t>
            </a:r>
            <a:r>
              <a:rPr lang="en-GB" baseline="0" dirty="0" smtClean="0"/>
              <a:t> 5-9</a:t>
            </a:r>
            <a:endParaRPr lang="en-GB" dirty="0"/>
          </a:p>
        </p:txBody>
      </p:sp>
      <p:sp>
        <p:nvSpPr>
          <p:cNvPr id="4" name="Slide Number Placeholder 3"/>
          <p:cNvSpPr>
            <a:spLocks noGrp="1"/>
          </p:cNvSpPr>
          <p:nvPr>
            <p:ph type="sldNum" sz="quarter" idx="10"/>
          </p:nvPr>
        </p:nvSpPr>
        <p:spPr/>
        <p:txBody>
          <a:bodyPr/>
          <a:lstStyle/>
          <a:p>
            <a:fld id="{749743BB-5160-4BFD-8467-96B09F90F967}" type="slidenum">
              <a:rPr lang="en-GB" smtClean="0"/>
              <a:pPr/>
              <a:t>1</a:t>
            </a:fld>
            <a:endParaRPr lang="en-GB"/>
          </a:p>
        </p:txBody>
      </p:sp>
    </p:spTree>
    <p:extLst>
      <p:ext uri="{BB962C8B-B14F-4D97-AF65-F5344CB8AC3E}">
        <p14:creationId xmlns:p14="http://schemas.microsoft.com/office/powerpoint/2010/main" val="134540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Levels 1-4</a:t>
            </a:r>
            <a:endParaRPr lang="en-GB" dirty="0"/>
          </a:p>
        </p:txBody>
      </p:sp>
      <p:sp>
        <p:nvSpPr>
          <p:cNvPr id="4" name="Slide Number Placeholder 3"/>
          <p:cNvSpPr>
            <a:spLocks noGrp="1"/>
          </p:cNvSpPr>
          <p:nvPr>
            <p:ph type="sldNum" sz="quarter" idx="10"/>
          </p:nvPr>
        </p:nvSpPr>
        <p:spPr/>
        <p:txBody>
          <a:bodyPr/>
          <a:lstStyle/>
          <a:p>
            <a:fld id="{749743BB-5160-4BFD-8467-96B09F90F967}" type="slidenum">
              <a:rPr lang="en-GB" smtClean="0"/>
              <a:pPr/>
              <a:t>2</a:t>
            </a:fld>
            <a:endParaRPr lang="en-GB"/>
          </a:p>
        </p:txBody>
      </p:sp>
    </p:spTree>
    <p:extLst>
      <p:ext uri="{BB962C8B-B14F-4D97-AF65-F5344CB8AC3E}">
        <p14:creationId xmlns:p14="http://schemas.microsoft.com/office/powerpoint/2010/main" val="339399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Levels 5-9</a:t>
            </a:r>
            <a:endParaRPr lang="en-GB" dirty="0"/>
          </a:p>
        </p:txBody>
      </p:sp>
      <p:sp>
        <p:nvSpPr>
          <p:cNvPr id="4" name="Slide Number Placeholder 3"/>
          <p:cNvSpPr>
            <a:spLocks noGrp="1"/>
          </p:cNvSpPr>
          <p:nvPr>
            <p:ph type="sldNum" sz="quarter" idx="10"/>
          </p:nvPr>
        </p:nvSpPr>
        <p:spPr/>
        <p:txBody>
          <a:bodyPr/>
          <a:lstStyle/>
          <a:p>
            <a:fld id="{749743BB-5160-4BFD-8467-96B09F90F967}" type="slidenum">
              <a:rPr lang="en-GB" smtClean="0"/>
              <a:pPr/>
              <a:t>3</a:t>
            </a:fld>
            <a:endParaRPr lang="en-GB"/>
          </a:p>
        </p:txBody>
      </p:sp>
    </p:spTree>
    <p:extLst>
      <p:ext uri="{BB962C8B-B14F-4D97-AF65-F5344CB8AC3E}">
        <p14:creationId xmlns:p14="http://schemas.microsoft.com/office/powerpoint/2010/main" val="691010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GB" dirty="0" smtClean="0"/>
              <a:t>Levels 1-4</a:t>
            </a:r>
          </a:p>
          <a:p>
            <a:endParaRPr lang="en-GB" dirty="0"/>
          </a:p>
        </p:txBody>
      </p:sp>
      <p:sp>
        <p:nvSpPr>
          <p:cNvPr id="4" name="Slide Number Placeholder 3"/>
          <p:cNvSpPr>
            <a:spLocks noGrp="1"/>
          </p:cNvSpPr>
          <p:nvPr>
            <p:ph type="sldNum" sz="quarter" idx="10"/>
          </p:nvPr>
        </p:nvSpPr>
        <p:spPr/>
        <p:txBody>
          <a:bodyPr/>
          <a:lstStyle/>
          <a:p>
            <a:fld id="{749743BB-5160-4BFD-8467-96B09F90F967}" type="slidenum">
              <a:rPr lang="en-GB" smtClean="0"/>
              <a:pPr/>
              <a:t>4</a:t>
            </a:fld>
            <a:endParaRPr lang="en-GB"/>
          </a:p>
        </p:txBody>
      </p:sp>
    </p:spTree>
    <p:extLst>
      <p:ext uri="{BB962C8B-B14F-4D97-AF65-F5344CB8AC3E}">
        <p14:creationId xmlns:p14="http://schemas.microsoft.com/office/powerpoint/2010/main" val="190332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GB" dirty="0" smtClean="0"/>
              <a:t>Levels 5-9</a:t>
            </a:r>
          </a:p>
          <a:p>
            <a:endParaRPr lang="en-GB" dirty="0"/>
          </a:p>
        </p:txBody>
      </p:sp>
      <p:sp>
        <p:nvSpPr>
          <p:cNvPr id="4" name="Slide Number Placeholder 3"/>
          <p:cNvSpPr>
            <a:spLocks noGrp="1"/>
          </p:cNvSpPr>
          <p:nvPr>
            <p:ph type="sldNum" sz="quarter" idx="10"/>
          </p:nvPr>
        </p:nvSpPr>
        <p:spPr/>
        <p:txBody>
          <a:bodyPr/>
          <a:lstStyle/>
          <a:p>
            <a:fld id="{749743BB-5160-4BFD-8467-96B09F90F967}" type="slidenum">
              <a:rPr lang="en-GB" smtClean="0"/>
              <a:pPr/>
              <a:t>5</a:t>
            </a:fld>
            <a:endParaRPr lang="en-GB"/>
          </a:p>
        </p:txBody>
      </p:sp>
    </p:spTree>
    <p:extLst>
      <p:ext uri="{BB962C8B-B14F-4D97-AF65-F5344CB8AC3E}">
        <p14:creationId xmlns:p14="http://schemas.microsoft.com/office/powerpoint/2010/main" val="1782597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r>
              <a:rPr lang="en-GB" dirty="0" smtClean="0"/>
              <a:t>Levels 1-4</a:t>
            </a:r>
          </a:p>
          <a:p>
            <a:endParaRPr lang="en-GB" dirty="0"/>
          </a:p>
        </p:txBody>
      </p:sp>
      <p:sp>
        <p:nvSpPr>
          <p:cNvPr id="4" name="Slide Number Placeholder 3"/>
          <p:cNvSpPr>
            <a:spLocks noGrp="1"/>
          </p:cNvSpPr>
          <p:nvPr>
            <p:ph type="sldNum" sz="quarter" idx="10"/>
          </p:nvPr>
        </p:nvSpPr>
        <p:spPr/>
        <p:txBody>
          <a:bodyPr/>
          <a:lstStyle/>
          <a:p>
            <a:fld id="{749743BB-5160-4BFD-8467-96B09F90F967}" type="slidenum">
              <a:rPr lang="en-GB" smtClean="0"/>
              <a:pPr/>
              <a:t>6</a:t>
            </a:fld>
            <a:endParaRPr lang="en-GB"/>
          </a:p>
        </p:txBody>
      </p:sp>
    </p:spTree>
    <p:extLst>
      <p:ext uri="{BB962C8B-B14F-4D97-AF65-F5344CB8AC3E}">
        <p14:creationId xmlns:p14="http://schemas.microsoft.com/office/powerpoint/2010/main" val="101537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467600" cy="944562"/>
          </a:xfrm>
        </p:spPr>
        <p:txBody>
          <a:bodyPr/>
          <a:lstStyle/>
          <a:p>
            <a:r>
              <a:rPr lang="en-GB" b="1" u="sng" dirty="0" smtClean="0"/>
              <a:t>Fossil Fuels</a:t>
            </a:r>
            <a:endParaRPr lang="en-GB" b="1" u="sng" dirty="0"/>
          </a:p>
        </p:txBody>
      </p:sp>
      <p:sp>
        <p:nvSpPr>
          <p:cNvPr id="4" name="TextBox 3"/>
          <p:cNvSpPr txBox="1"/>
          <p:nvPr/>
        </p:nvSpPr>
        <p:spPr>
          <a:xfrm>
            <a:off x="5867400" y="2438401"/>
            <a:ext cx="3048000" cy="1692771"/>
          </a:xfrm>
          <a:prstGeom prst="rect">
            <a:avLst/>
          </a:prstGeom>
          <a:noFill/>
          <a:ln>
            <a:solidFill>
              <a:schemeClr val="tx1"/>
            </a:solidFill>
          </a:ln>
        </p:spPr>
        <p:txBody>
          <a:bodyPr wrap="square" rtlCol="0">
            <a:spAutoFit/>
          </a:bodyPr>
          <a:lstStyle/>
          <a:p>
            <a:pPr algn="ctr"/>
            <a:r>
              <a:rPr lang="en-GB" sz="1400" b="1" u="sng" dirty="0" smtClean="0"/>
              <a:t>What are Fossil Fuels? </a:t>
            </a:r>
          </a:p>
          <a:p>
            <a:endParaRPr lang="en-GB" sz="1400" dirty="0" smtClean="0"/>
          </a:p>
          <a:p>
            <a:r>
              <a:rPr lang="en-GB" sz="1200" dirty="0" smtClean="0"/>
              <a:t>The fossil fuels are </a:t>
            </a:r>
            <a:r>
              <a:rPr lang="en-GB" sz="1200" b="1" dirty="0" smtClean="0"/>
              <a:t>coal, oil and natural gas</a:t>
            </a:r>
            <a:r>
              <a:rPr lang="en-GB" sz="1200" dirty="0" smtClean="0"/>
              <a:t>. They are fuels because they </a:t>
            </a:r>
            <a:r>
              <a:rPr lang="en-GB" sz="1200" b="1" dirty="0" smtClean="0"/>
              <a:t>release heat energy</a:t>
            </a:r>
            <a:r>
              <a:rPr lang="en-GB" sz="1200" dirty="0" smtClean="0"/>
              <a:t> when they are burned. They are fossil fuels because they were </a:t>
            </a:r>
            <a:r>
              <a:rPr lang="en-GB" sz="1200" b="1" dirty="0" smtClean="0"/>
              <a:t>formed from the remains of living organisms</a:t>
            </a:r>
            <a:r>
              <a:rPr lang="en-GB" sz="1200" dirty="0" smtClean="0"/>
              <a:t> millions of years </a:t>
            </a:r>
            <a:r>
              <a:rPr lang="en-GB" sz="1400" dirty="0" smtClean="0"/>
              <a:t>ago.</a:t>
            </a:r>
            <a:endParaRPr lang="en-GB" sz="1400" dirty="0"/>
          </a:p>
        </p:txBody>
      </p:sp>
      <p:sp>
        <p:nvSpPr>
          <p:cNvPr id="7" name="TextBox 6"/>
          <p:cNvSpPr txBox="1"/>
          <p:nvPr/>
        </p:nvSpPr>
        <p:spPr>
          <a:xfrm>
            <a:off x="152400" y="152400"/>
            <a:ext cx="2971800" cy="4031873"/>
          </a:xfrm>
          <a:prstGeom prst="rect">
            <a:avLst/>
          </a:prstGeom>
          <a:noFill/>
          <a:ln>
            <a:solidFill>
              <a:schemeClr val="tx1"/>
            </a:solidFill>
          </a:ln>
        </p:spPr>
        <p:txBody>
          <a:bodyPr wrap="square" rtlCol="0">
            <a:spAutoFit/>
          </a:bodyPr>
          <a:lstStyle/>
          <a:p>
            <a:pPr algn="ctr"/>
            <a:r>
              <a:rPr lang="en-GB" sz="1600" b="1" u="sng" dirty="0" smtClean="0"/>
              <a:t>How are Fossil Fuels adding to climate change? </a:t>
            </a:r>
          </a:p>
          <a:p>
            <a:r>
              <a:rPr lang="en-GB" sz="1600" dirty="0" smtClean="0"/>
              <a:t/>
            </a:r>
            <a:br>
              <a:rPr lang="en-GB" sz="1600" dirty="0" smtClean="0"/>
            </a:br>
            <a:r>
              <a:rPr lang="en-GB" sz="1300" dirty="0" smtClean="0"/>
              <a:t>When fossil fuels are burned - by industry, in power stations and by vehicles and planes - gases (as unwanted by-products known as carbon emissions) enter the </a:t>
            </a:r>
            <a:r>
              <a:rPr lang="en-GB" sz="1300" i="1" dirty="0" smtClean="0"/>
              <a:t>atmosphere</a:t>
            </a:r>
            <a:r>
              <a:rPr lang="en-GB" sz="1300" dirty="0" smtClean="0"/>
              <a:t>. Carbon dioxide (CO</a:t>
            </a:r>
            <a:r>
              <a:rPr lang="en-GB" sz="1300" baseline="-25000" dirty="0" smtClean="0"/>
              <a:t>2</a:t>
            </a:r>
            <a:r>
              <a:rPr lang="en-GB" sz="1300" dirty="0" smtClean="0"/>
              <a:t>), in particular, is given off when fossil fuels, such as oil and coal, are burned. Although these gases have always been present in the world's atmosphere, their concentration is gradually increasing as more and more fossil fuels are burned. This adds to the green house effect as they can trap more of the suns energy in the earths atmosphere which  leading to the planet getting warmer. </a:t>
            </a:r>
            <a:endParaRPr lang="en-GB" sz="1300" dirty="0"/>
          </a:p>
        </p:txBody>
      </p:sp>
      <p:sp>
        <p:nvSpPr>
          <p:cNvPr id="8" name="TextBox 7"/>
          <p:cNvSpPr txBox="1"/>
          <p:nvPr/>
        </p:nvSpPr>
        <p:spPr>
          <a:xfrm>
            <a:off x="3200400" y="838200"/>
            <a:ext cx="2514600" cy="3254737"/>
          </a:xfrm>
          <a:prstGeom prst="rect">
            <a:avLst/>
          </a:prstGeom>
          <a:noFill/>
          <a:ln>
            <a:solidFill>
              <a:schemeClr val="tx1"/>
            </a:solidFill>
          </a:ln>
        </p:spPr>
        <p:txBody>
          <a:bodyPr wrap="square" rtlCol="0">
            <a:spAutoFit/>
          </a:bodyPr>
          <a:lstStyle/>
          <a:p>
            <a:pPr algn="ctr"/>
            <a:r>
              <a:rPr lang="en-GB" sz="1600" b="1" u="sng" dirty="0" smtClean="0"/>
              <a:t>How are Humans using Fossil Fuels to make the climate worse? </a:t>
            </a:r>
          </a:p>
          <a:p>
            <a:pPr algn="ctr"/>
            <a:endParaRPr lang="en-GB" sz="1050" b="1" u="sng" dirty="0" smtClean="0"/>
          </a:p>
          <a:p>
            <a:r>
              <a:rPr lang="en-GB" sz="1050" dirty="0" smtClean="0"/>
              <a:t>Fossil fuels are used to fuel cars and airplanes, power electricity plants, heat our homes and make plastics</a:t>
            </a:r>
          </a:p>
          <a:p>
            <a:r>
              <a:rPr lang="en-GB" sz="1050" dirty="0" smtClean="0"/>
              <a:t>When you brushed your teeth today, you used a product made from oil – toothpaste.</a:t>
            </a:r>
          </a:p>
          <a:p>
            <a:r>
              <a:rPr lang="en-GB" sz="1050" dirty="0" smtClean="0"/>
              <a:t>Look at your shoes – they are a product made from oil. Sunglasses, tires, tennis balls and TV’s are all products of oil and gas.</a:t>
            </a:r>
          </a:p>
          <a:p>
            <a:r>
              <a:rPr lang="en-GB" sz="1050" dirty="0" smtClean="0"/>
              <a:t>As the population grows/as people get richer we require more of the above products and uses/can afford more which means more fossil fuels are burnt</a:t>
            </a:r>
            <a:r>
              <a:rPr lang="en-GB" sz="1000" dirty="0" smtClean="0"/>
              <a:t>. </a:t>
            </a:r>
          </a:p>
        </p:txBody>
      </p:sp>
      <p:pic>
        <p:nvPicPr>
          <p:cNvPr id="2052" name="Picture 4" descr="http://blogs.scientificamerican.com/media/inline/blog/Image/oil-pumpjack.jpg"/>
          <p:cNvPicPr>
            <a:picLocks noChangeAspect="1" noChangeArrowheads="1"/>
          </p:cNvPicPr>
          <p:nvPr/>
        </p:nvPicPr>
        <p:blipFill>
          <a:blip r:embed="rId3" cstate="print"/>
          <a:srcRect r="1719"/>
          <a:stretch>
            <a:fillRect/>
          </a:stretch>
        </p:blipFill>
        <p:spPr bwMode="auto">
          <a:xfrm>
            <a:off x="228600" y="4343400"/>
            <a:ext cx="3289300" cy="2133600"/>
          </a:xfrm>
          <a:prstGeom prst="rect">
            <a:avLst/>
          </a:prstGeom>
          <a:noFill/>
        </p:spPr>
      </p:pic>
      <p:sp>
        <p:nvSpPr>
          <p:cNvPr id="10" name="TextBox 9"/>
          <p:cNvSpPr txBox="1"/>
          <p:nvPr/>
        </p:nvSpPr>
        <p:spPr>
          <a:xfrm>
            <a:off x="3581400" y="4343400"/>
            <a:ext cx="1295400" cy="2123658"/>
          </a:xfrm>
          <a:prstGeom prst="rect">
            <a:avLst/>
          </a:prstGeom>
          <a:noFill/>
        </p:spPr>
        <p:txBody>
          <a:bodyPr wrap="square" rtlCol="0">
            <a:spAutoFit/>
          </a:bodyPr>
          <a:lstStyle/>
          <a:p>
            <a:r>
              <a:rPr lang="en-GB" sz="1200" b="1" u="sng" dirty="0" smtClean="0"/>
              <a:t>Left</a:t>
            </a:r>
            <a:r>
              <a:rPr lang="en-GB" sz="1200" dirty="0" smtClean="0"/>
              <a:t>: The machine is called a pump jack is designed to bring oil to the surface</a:t>
            </a:r>
          </a:p>
          <a:p>
            <a:endParaRPr lang="en-GB" sz="1200" dirty="0" smtClean="0"/>
          </a:p>
          <a:p>
            <a:r>
              <a:rPr lang="en-GB" sz="1200" b="1" u="sng" dirty="0" smtClean="0"/>
              <a:t>Right</a:t>
            </a:r>
            <a:r>
              <a:rPr lang="en-GB" sz="1200" dirty="0" smtClean="0"/>
              <a:t>: A graph showing the production of three main fossil fuels since 1994. </a:t>
            </a:r>
            <a:endParaRPr lang="en-GB" sz="1200" dirty="0"/>
          </a:p>
        </p:txBody>
      </p:sp>
      <p:pic>
        <p:nvPicPr>
          <p:cNvPr id="2054" name="Picture 6" descr="http://gailtheactuary.files.wordpress.com/2012/12/world-fossil-fuel-supply-oil-natural-gas-coal.png"/>
          <p:cNvPicPr>
            <a:picLocks noChangeAspect="1" noChangeArrowheads="1"/>
          </p:cNvPicPr>
          <p:nvPr/>
        </p:nvPicPr>
        <p:blipFill>
          <a:blip r:embed="rId4" cstate="print"/>
          <a:srcRect/>
          <a:stretch>
            <a:fillRect/>
          </a:stretch>
        </p:blipFill>
        <p:spPr bwMode="auto">
          <a:xfrm>
            <a:off x="4876800" y="4191000"/>
            <a:ext cx="4038600" cy="2434960"/>
          </a:xfrm>
          <a:prstGeom prst="rect">
            <a:avLst/>
          </a:prstGeom>
          <a:noFill/>
        </p:spPr>
      </p:pic>
      <p:pic>
        <p:nvPicPr>
          <p:cNvPr id="2056" name="Picture 8" descr="http://4.bp.blogspot.com/-P7miRXIRd9M/T8QKZn1H4ZI/AAAAAAAACC8/1M3HJjeX8NM/s1600/world.oil.gas.coal.production.1965-2050.gif"/>
          <p:cNvPicPr>
            <a:picLocks noChangeAspect="1" noChangeArrowheads="1"/>
          </p:cNvPicPr>
          <p:nvPr/>
        </p:nvPicPr>
        <p:blipFill>
          <a:blip r:embed="rId5" cstate="print"/>
          <a:srcRect/>
          <a:stretch>
            <a:fillRect/>
          </a:stretch>
        </p:blipFill>
        <p:spPr bwMode="auto">
          <a:xfrm>
            <a:off x="5867400" y="152400"/>
            <a:ext cx="3161071" cy="213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467600" cy="944562"/>
          </a:xfrm>
        </p:spPr>
        <p:txBody>
          <a:bodyPr/>
          <a:lstStyle/>
          <a:p>
            <a:r>
              <a:rPr lang="en-GB" b="1" u="sng" dirty="0" smtClean="0"/>
              <a:t>Fossil Fuels</a:t>
            </a:r>
            <a:endParaRPr lang="en-GB" b="1" u="sng" dirty="0"/>
          </a:p>
        </p:txBody>
      </p:sp>
      <p:sp>
        <p:nvSpPr>
          <p:cNvPr id="4" name="TextBox 3"/>
          <p:cNvSpPr txBox="1"/>
          <p:nvPr/>
        </p:nvSpPr>
        <p:spPr>
          <a:xfrm>
            <a:off x="5867400" y="2438401"/>
            <a:ext cx="3048000" cy="1508105"/>
          </a:xfrm>
          <a:prstGeom prst="rect">
            <a:avLst/>
          </a:prstGeom>
          <a:noFill/>
          <a:ln>
            <a:solidFill>
              <a:schemeClr val="tx1"/>
            </a:solidFill>
          </a:ln>
        </p:spPr>
        <p:txBody>
          <a:bodyPr wrap="square" rtlCol="0">
            <a:spAutoFit/>
          </a:bodyPr>
          <a:lstStyle/>
          <a:p>
            <a:pPr algn="ctr"/>
            <a:r>
              <a:rPr lang="en-GB" sz="1400" b="1" u="sng" dirty="0" smtClean="0"/>
              <a:t>What are Fossil Fuels? </a:t>
            </a:r>
          </a:p>
          <a:p>
            <a:endParaRPr lang="en-GB" sz="1400" dirty="0" smtClean="0"/>
          </a:p>
          <a:p>
            <a:r>
              <a:rPr lang="en-GB" sz="1600" dirty="0" smtClean="0"/>
              <a:t>The fossil fuels are </a:t>
            </a:r>
            <a:r>
              <a:rPr lang="en-GB" sz="1600" b="1" dirty="0" smtClean="0"/>
              <a:t>coal, oil and natural gas</a:t>
            </a:r>
            <a:r>
              <a:rPr lang="en-GB" sz="1600" dirty="0" smtClean="0"/>
              <a:t>. They are fuels because they </a:t>
            </a:r>
            <a:r>
              <a:rPr lang="en-GB" sz="1600" b="1" dirty="0" smtClean="0"/>
              <a:t>release heat energy</a:t>
            </a:r>
            <a:r>
              <a:rPr lang="en-GB" sz="1600" dirty="0" smtClean="0"/>
              <a:t> when they are burned. </a:t>
            </a:r>
            <a:endParaRPr lang="en-GB" dirty="0"/>
          </a:p>
        </p:txBody>
      </p:sp>
      <p:sp>
        <p:nvSpPr>
          <p:cNvPr id="7" name="TextBox 6"/>
          <p:cNvSpPr txBox="1"/>
          <p:nvPr/>
        </p:nvSpPr>
        <p:spPr>
          <a:xfrm>
            <a:off x="152400" y="65306"/>
            <a:ext cx="2971800" cy="4278094"/>
          </a:xfrm>
          <a:prstGeom prst="rect">
            <a:avLst/>
          </a:prstGeom>
          <a:noFill/>
          <a:ln>
            <a:solidFill>
              <a:schemeClr val="tx1"/>
            </a:solidFill>
          </a:ln>
        </p:spPr>
        <p:txBody>
          <a:bodyPr wrap="square" rtlCol="0">
            <a:spAutoFit/>
          </a:bodyPr>
          <a:lstStyle/>
          <a:p>
            <a:pPr algn="ctr"/>
            <a:r>
              <a:rPr lang="en-GB" sz="1600" b="1" u="sng" dirty="0" smtClean="0"/>
              <a:t>How are Fossil Fuels adding to climate change? </a:t>
            </a:r>
          </a:p>
          <a:p>
            <a:r>
              <a:rPr lang="en-GB" sz="1600" dirty="0" smtClean="0"/>
              <a:t/>
            </a:r>
            <a:br>
              <a:rPr lang="en-GB" sz="1600" dirty="0" smtClean="0"/>
            </a:br>
            <a:r>
              <a:rPr lang="en-GB" sz="1600" dirty="0" smtClean="0"/>
              <a:t>When fossil fuels are burned - by industry, in power stations and by vehicles and planes – gases (such as CO</a:t>
            </a:r>
            <a:r>
              <a:rPr lang="en-GB" sz="1600" baseline="-25000" dirty="0" smtClean="0"/>
              <a:t>2)</a:t>
            </a:r>
            <a:r>
              <a:rPr lang="en-GB" sz="1600" dirty="0" smtClean="0"/>
              <a:t> enter the atmosphere. These gases have always been present in the world's atmosphere, but their amount is slowly increasing as more and more fossil fuels are burned. This adds to the green house effect as they can trap more of the suns energy in the earths atmosphere which  leading to the planet getting warmer. </a:t>
            </a:r>
            <a:endParaRPr lang="en-GB" sz="1300" dirty="0"/>
          </a:p>
        </p:txBody>
      </p:sp>
      <p:sp>
        <p:nvSpPr>
          <p:cNvPr id="8" name="TextBox 7"/>
          <p:cNvSpPr txBox="1"/>
          <p:nvPr/>
        </p:nvSpPr>
        <p:spPr>
          <a:xfrm>
            <a:off x="3200400" y="838200"/>
            <a:ext cx="2514600" cy="3362459"/>
          </a:xfrm>
          <a:prstGeom prst="rect">
            <a:avLst/>
          </a:prstGeom>
          <a:noFill/>
          <a:ln>
            <a:solidFill>
              <a:schemeClr val="tx1"/>
            </a:solidFill>
          </a:ln>
        </p:spPr>
        <p:txBody>
          <a:bodyPr wrap="square" rtlCol="0">
            <a:spAutoFit/>
          </a:bodyPr>
          <a:lstStyle/>
          <a:p>
            <a:pPr algn="ctr"/>
            <a:r>
              <a:rPr lang="en-GB" sz="1600" b="1" u="sng" dirty="0" smtClean="0"/>
              <a:t>How are Humans using Fossil Fuels to make the climate worse? </a:t>
            </a:r>
          </a:p>
          <a:p>
            <a:pPr algn="ctr"/>
            <a:endParaRPr lang="en-GB" sz="1050" b="1" u="sng" dirty="0" smtClean="0"/>
          </a:p>
          <a:p>
            <a:r>
              <a:rPr lang="en-GB" sz="1400" dirty="0" smtClean="0"/>
              <a:t>Fossil fuels are used to fuel cars and airplanes, power electricity plants, heat our homes and make plastics</a:t>
            </a:r>
          </a:p>
          <a:p>
            <a:endParaRPr lang="en-GB" sz="1400" dirty="0" smtClean="0"/>
          </a:p>
          <a:p>
            <a:r>
              <a:rPr lang="en-GB" sz="1400" dirty="0" smtClean="0"/>
              <a:t>As the population grows/as people get richer we require more of the above products and uses/can afford more which means more fossil fuels are burnt</a:t>
            </a:r>
            <a:r>
              <a:rPr lang="en-GB" sz="1200" dirty="0" smtClean="0"/>
              <a:t>. </a:t>
            </a:r>
          </a:p>
        </p:txBody>
      </p:sp>
      <p:pic>
        <p:nvPicPr>
          <p:cNvPr id="2052" name="Picture 4" descr="http://blogs.scientificamerican.com/media/inline/blog/Image/oil-pumpjack.jpg"/>
          <p:cNvPicPr>
            <a:picLocks noChangeAspect="1" noChangeArrowheads="1"/>
          </p:cNvPicPr>
          <p:nvPr/>
        </p:nvPicPr>
        <p:blipFill>
          <a:blip r:embed="rId3" cstate="print"/>
          <a:srcRect r="1719"/>
          <a:stretch>
            <a:fillRect/>
          </a:stretch>
        </p:blipFill>
        <p:spPr bwMode="auto">
          <a:xfrm>
            <a:off x="215900" y="4419600"/>
            <a:ext cx="3289300" cy="2133600"/>
          </a:xfrm>
          <a:prstGeom prst="rect">
            <a:avLst/>
          </a:prstGeom>
          <a:noFill/>
        </p:spPr>
      </p:pic>
      <p:sp>
        <p:nvSpPr>
          <p:cNvPr id="10" name="TextBox 9"/>
          <p:cNvSpPr txBox="1"/>
          <p:nvPr/>
        </p:nvSpPr>
        <p:spPr>
          <a:xfrm>
            <a:off x="3581400" y="4343400"/>
            <a:ext cx="1295400" cy="2123658"/>
          </a:xfrm>
          <a:prstGeom prst="rect">
            <a:avLst/>
          </a:prstGeom>
          <a:noFill/>
        </p:spPr>
        <p:txBody>
          <a:bodyPr wrap="square" rtlCol="0">
            <a:spAutoFit/>
          </a:bodyPr>
          <a:lstStyle/>
          <a:p>
            <a:r>
              <a:rPr lang="en-GB" sz="1200" b="1" u="sng" dirty="0" smtClean="0"/>
              <a:t>Left</a:t>
            </a:r>
            <a:r>
              <a:rPr lang="en-GB" sz="1200" dirty="0" smtClean="0"/>
              <a:t>: The machine is called a pump jack is designed to bring oil to the surface</a:t>
            </a:r>
          </a:p>
          <a:p>
            <a:endParaRPr lang="en-GB" sz="1200" dirty="0" smtClean="0"/>
          </a:p>
          <a:p>
            <a:r>
              <a:rPr lang="en-GB" sz="1200" b="1" u="sng" dirty="0" smtClean="0"/>
              <a:t>Right</a:t>
            </a:r>
            <a:r>
              <a:rPr lang="en-GB" sz="1200" dirty="0" smtClean="0"/>
              <a:t>: A graph showing the production of three main fossil fuels since 1994. </a:t>
            </a:r>
            <a:endParaRPr lang="en-GB" sz="1200" dirty="0"/>
          </a:p>
        </p:txBody>
      </p:sp>
      <p:pic>
        <p:nvPicPr>
          <p:cNvPr id="2054" name="Picture 6" descr="http://gailtheactuary.files.wordpress.com/2012/12/world-fossil-fuel-supply-oil-natural-gas-coal.png"/>
          <p:cNvPicPr>
            <a:picLocks noChangeAspect="1" noChangeArrowheads="1"/>
          </p:cNvPicPr>
          <p:nvPr/>
        </p:nvPicPr>
        <p:blipFill>
          <a:blip r:embed="rId4" cstate="print"/>
          <a:srcRect/>
          <a:stretch>
            <a:fillRect/>
          </a:stretch>
        </p:blipFill>
        <p:spPr bwMode="auto">
          <a:xfrm>
            <a:off x="4876800" y="4191000"/>
            <a:ext cx="4038600" cy="2434960"/>
          </a:xfrm>
          <a:prstGeom prst="rect">
            <a:avLst/>
          </a:prstGeom>
          <a:noFill/>
        </p:spPr>
      </p:pic>
      <p:pic>
        <p:nvPicPr>
          <p:cNvPr id="2056" name="Picture 8" descr="http://4.bp.blogspot.com/-P7miRXIRd9M/T8QKZn1H4ZI/AAAAAAAACC8/1M3HJjeX8NM/s1600/world.oil.gas.coal.production.1965-2050.gif"/>
          <p:cNvPicPr>
            <a:picLocks noChangeAspect="1" noChangeArrowheads="1"/>
          </p:cNvPicPr>
          <p:nvPr/>
        </p:nvPicPr>
        <p:blipFill>
          <a:blip r:embed="rId5" cstate="print"/>
          <a:srcRect/>
          <a:stretch>
            <a:fillRect/>
          </a:stretch>
        </p:blipFill>
        <p:spPr bwMode="auto">
          <a:xfrm>
            <a:off x="5867400" y="152400"/>
            <a:ext cx="3161071" cy="2133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u="sng" dirty="0" smtClean="0"/>
              <a:t>Deforestation </a:t>
            </a:r>
            <a:endParaRPr lang="en-GB" b="1" u="sng" dirty="0"/>
          </a:p>
        </p:txBody>
      </p:sp>
      <p:sp>
        <p:nvSpPr>
          <p:cNvPr id="4" name="TextBox 3"/>
          <p:cNvSpPr txBox="1"/>
          <p:nvPr/>
        </p:nvSpPr>
        <p:spPr>
          <a:xfrm>
            <a:off x="2971800" y="3581400"/>
            <a:ext cx="3200400" cy="2954655"/>
          </a:xfrm>
          <a:prstGeom prst="rect">
            <a:avLst/>
          </a:prstGeom>
          <a:noFill/>
          <a:ln>
            <a:solidFill>
              <a:schemeClr val="tx1"/>
            </a:solidFill>
          </a:ln>
        </p:spPr>
        <p:txBody>
          <a:bodyPr wrap="square" rtlCol="0">
            <a:spAutoFit/>
          </a:bodyPr>
          <a:lstStyle/>
          <a:p>
            <a:r>
              <a:rPr lang="en-GB" b="1" u="sng" dirty="0" smtClean="0"/>
              <a:t>What is deforestation?</a:t>
            </a:r>
          </a:p>
          <a:p>
            <a:endParaRPr lang="en-GB" b="1" u="sng" dirty="0" smtClean="0"/>
          </a:p>
          <a:p>
            <a:r>
              <a:rPr lang="en-GB" sz="1500" dirty="0" smtClean="0"/>
              <a:t>Deforestation is the permanent destruction of forests in order to make the land available for other uses. An estimated 18 million acres (7.3 million hectares) of forest, which is roughly the size of the country of Panama, are lost each year, with about half of world's original forests being destroyed since the start of the industrial revelation </a:t>
            </a:r>
            <a:endParaRPr lang="en-GB" sz="1500" b="1" u="sng" dirty="0"/>
          </a:p>
        </p:txBody>
      </p:sp>
      <p:sp>
        <p:nvSpPr>
          <p:cNvPr id="5" name="TextBox 4"/>
          <p:cNvSpPr txBox="1"/>
          <p:nvPr/>
        </p:nvSpPr>
        <p:spPr>
          <a:xfrm>
            <a:off x="152400" y="116681"/>
            <a:ext cx="2667000" cy="3693319"/>
          </a:xfrm>
          <a:prstGeom prst="rect">
            <a:avLst/>
          </a:prstGeom>
          <a:noFill/>
          <a:ln>
            <a:solidFill>
              <a:schemeClr val="tx1"/>
            </a:solidFill>
          </a:ln>
        </p:spPr>
        <p:txBody>
          <a:bodyPr wrap="square" rtlCol="0">
            <a:spAutoFit/>
          </a:bodyPr>
          <a:lstStyle/>
          <a:p>
            <a:r>
              <a:rPr lang="en-GB" b="1" u="sng" dirty="0" smtClean="0"/>
              <a:t>How does deforestation lead to climate change?</a:t>
            </a:r>
          </a:p>
          <a:p>
            <a:endParaRPr lang="en-GB" b="1" u="sng" dirty="0" smtClean="0"/>
          </a:p>
          <a:p>
            <a:r>
              <a:rPr lang="en-GB" sz="1200" dirty="0" smtClean="0"/>
              <a:t>Deforestation is considered to be one of the contributing factors to global climate change.  The no. 1 problem caused by deforestation is the impact on the global carbon cycle. Trees can store carbon (which makes the green house effect worse) with around 300 billion tons of carbon, 40 times the annual greenhouse gas emissions from fossil fuels, being stored in trees. The deforestation of trees not only lessens the amount of carbon stored, it also releases carbon dioxide into the air. This is because when trees die, they release the stored carbon. </a:t>
            </a:r>
            <a:endParaRPr lang="en-GB" sz="1200" b="1" u="sng" dirty="0"/>
          </a:p>
        </p:txBody>
      </p:sp>
      <p:sp>
        <p:nvSpPr>
          <p:cNvPr id="6" name="TextBox 5"/>
          <p:cNvSpPr txBox="1"/>
          <p:nvPr/>
        </p:nvSpPr>
        <p:spPr>
          <a:xfrm>
            <a:off x="6248400" y="428446"/>
            <a:ext cx="2743200" cy="6124754"/>
          </a:xfrm>
          <a:prstGeom prst="rect">
            <a:avLst/>
          </a:prstGeom>
          <a:noFill/>
          <a:ln>
            <a:solidFill>
              <a:schemeClr val="tx1"/>
            </a:solidFill>
          </a:ln>
        </p:spPr>
        <p:txBody>
          <a:bodyPr wrap="square" rtlCol="0">
            <a:spAutoFit/>
          </a:bodyPr>
          <a:lstStyle/>
          <a:p>
            <a:r>
              <a:rPr lang="en-GB" sz="1400" b="1" u="sng" dirty="0" smtClean="0"/>
              <a:t>Why are humans causing deforestation? </a:t>
            </a:r>
          </a:p>
          <a:p>
            <a:endParaRPr lang="en-GB" sz="1400" b="1" u="sng" dirty="0" smtClean="0"/>
          </a:p>
          <a:p>
            <a:r>
              <a:rPr lang="en-GB" sz="1400" dirty="0" smtClean="0"/>
              <a:t>There are many causes of deforestation but the main reasons are:</a:t>
            </a:r>
          </a:p>
          <a:p>
            <a:pPr marL="342900" indent="-342900">
              <a:buFont typeface="+mj-lt"/>
              <a:buAutoNum type="arabicPeriod"/>
            </a:pPr>
            <a:r>
              <a:rPr lang="en-GB" sz="1400" dirty="0" smtClean="0"/>
              <a:t>To make more land available for housing and urbanization</a:t>
            </a:r>
          </a:p>
          <a:p>
            <a:pPr marL="342900" indent="-342900">
              <a:buFont typeface="+mj-lt"/>
              <a:buAutoNum type="arabicPeriod"/>
            </a:pPr>
            <a:r>
              <a:rPr lang="en-GB" sz="1400" dirty="0" smtClean="0"/>
              <a:t>To harvest timber to create commercial items such as paper, furniture and homes </a:t>
            </a:r>
          </a:p>
          <a:p>
            <a:pPr marL="342900" indent="-342900">
              <a:buFont typeface="+mj-lt"/>
              <a:buAutoNum type="arabicPeriod"/>
            </a:pPr>
            <a:r>
              <a:rPr lang="en-GB" sz="1400" dirty="0" smtClean="0"/>
              <a:t>To create ingredients that are highly prized consumer items, such as the oil from palm trees</a:t>
            </a:r>
          </a:p>
          <a:p>
            <a:pPr marL="342900" indent="-342900">
              <a:buFont typeface="+mj-lt"/>
              <a:buAutoNum type="arabicPeriod"/>
            </a:pPr>
            <a:r>
              <a:rPr lang="en-GB" sz="1400" dirty="0" smtClean="0"/>
              <a:t>To create room for cattle ranching. This cattle is then used as food.</a:t>
            </a:r>
          </a:p>
          <a:p>
            <a:r>
              <a:rPr lang="en-GB" sz="1400" dirty="0" smtClean="0"/>
              <a:t>Common methods of deforestation are burning trees and clear cutting. These tactics leave the land completely barren and are controversial practices. As the worlds population gets bigger/richer, more people require the above needs which increase the amount of deforestation that takes place. </a:t>
            </a:r>
            <a:endParaRPr lang="en-GB" sz="1400" b="1" u="sng" dirty="0"/>
          </a:p>
        </p:txBody>
      </p:sp>
      <p:pic>
        <p:nvPicPr>
          <p:cNvPr id="32770" name="Picture 2"/>
          <p:cNvPicPr>
            <a:picLocks noChangeAspect="1" noChangeArrowheads="1"/>
          </p:cNvPicPr>
          <p:nvPr/>
        </p:nvPicPr>
        <p:blipFill>
          <a:blip r:embed="rId3" cstate="print"/>
          <a:srcRect/>
          <a:stretch>
            <a:fillRect/>
          </a:stretch>
        </p:blipFill>
        <p:spPr bwMode="auto">
          <a:xfrm>
            <a:off x="2971800" y="1066800"/>
            <a:ext cx="3149863" cy="2067767"/>
          </a:xfrm>
          <a:prstGeom prst="rect">
            <a:avLst/>
          </a:prstGeom>
          <a:noFill/>
          <a:ln w="9525">
            <a:solidFill>
              <a:schemeClr val="tx1"/>
            </a:solidFill>
            <a:miter lim="800000"/>
            <a:headEnd/>
            <a:tailEnd/>
          </a:ln>
        </p:spPr>
      </p:pic>
      <p:sp>
        <p:nvSpPr>
          <p:cNvPr id="8" name="TextBox 7"/>
          <p:cNvSpPr txBox="1"/>
          <p:nvPr/>
        </p:nvSpPr>
        <p:spPr>
          <a:xfrm>
            <a:off x="2971800" y="3150513"/>
            <a:ext cx="3276600" cy="430887"/>
          </a:xfrm>
          <a:prstGeom prst="rect">
            <a:avLst/>
          </a:prstGeom>
          <a:noFill/>
        </p:spPr>
        <p:txBody>
          <a:bodyPr wrap="square" rtlCol="0">
            <a:spAutoFit/>
          </a:bodyPr>
          <a:lstStyle/>
          <a:p>
            <a:r>
              <a:rPr lang="en-GB" sz="1050" b="1" u="sng" dirty="0" smtClean="0"/>
              <a:t>Above</a:t>
            </a:r>
            <a:r>
              <a:rPr lang="en-GB" sz="1050" dirty="0" smtClean="0"/>
              <a:t>: this shows the amount each country contributes towards deforestation each year.</a:t>
            </a:r>
            <a:endParaRPr lang="en-GB" sz="1050" dirty="0"/>
          </a:p>
        </p:txBody>
      </p:sp>
      <p:pic>
        <p:nvPicPr>
          <p:cNvPr id="32771" name="Picture 3"/>
          <p:cNvPicPr>
            <a:picLocks noChangeAspect="1" noChangeArrowheads="1"/>
          </p:cNvPicPr>
          <p:nvPr/>
        </p:nvPicPr>
        <p:blipFill>
          <a:blip r:embed="rId4" cstate="print"/>
          <a:srcRect/>
          <a:stretch>
            <a:fillRect/>
          </a:stretch>
        </p:blipFill>
        <p:spPr bwMode="auto">
          <a:xfrm>
            <a:off x="76200" y="3877675"/>
            <a:ext cx="2743200" cy="2599325"/>
          </a:xfrm>
          <a:prstGeom prst="rect">
            <a:avLst/>
          </a:prstGeom>
          <a:noFill/>
          <a:ln w="9525">
            <a:solidFill>
              <a:schemeClr val="tx1"/>
            </a:solidFill>
            <a:miter lim="800000"/>
            <a:headEnd/>
            <a:tailEnd/>
          </a:ln>
        </p:spPr>
      </p:pic>
      <p:sp>
        <p:nvSpPr>
          <p:cNvPr id="10" name="TextBox 9"/>
          <p:cNvSpPr txBox="1"/>
          <p:nvPr/>
        </p:nvSpPr>
        <p:spPr>
          <a:xfrm>
            <a:off x="0" y="6477000"/>
            <a:ext cx="6172200" cy="307777"/>
          </a:xfrm>
          <a:prstGeom prst="rect">
            <a:avLst/>
          </a:prstGeom>
          <a:noFill/>
        </p:spPr>
        <p:txBody>
          <a:bodyPr wrap="square" rtlCol="0">
            <a:spAutoFit/>
          </a:bodyPr>
          <a:lstStyle/>
          <a:p>
            <a:r>
              <a:rPr lang="en-GB" sz="900" b="1" u="sng" dirty="0" smtClean="0"/>
              <a:t>Above</a:t>
            </a:r>
            <a:r>
              <a:rPr lang="en-GB" sz="900" dirty="0" smtClean="0"/>
              <a:t>: This graph is showing the amount of deforestation in the Amazon and the amount of C02 that is released as a result</a:t>
            </a:r>
            <a:r>
              <a:rPr lang="en-GB" sz="1400" dirty="0" smtClean="0"/>
              <a:t>. </a:t>
            </a:r>
            <a:endParaRPr lang="en-GB"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GB" b="1" u="sng" dirty="0" smtClean="0"/>
              <a:t>Deforestation </a:t>
            </a:r>
            <a:endParaRPr lang="en-GB" b="1" u="sng" dirty="0"/>
          </a:p>
        </p:txBody>
      </p:sp>
      <p:sp>
        <p:nvSpPr>
          <p:cNvPr id="4" name="TextBox 3"/>
          <p:cNvSpPr txBox="1"/>
          <p:nvPr/>
        </p:nvSpPr>
        <p:spPr>
          <a:xfrm>
            <a:off x="5105400" y="4724400"/>
            <a:ext cx="3200400" cy="1754326"/>
          </a:xfrm>
          <a:prstGeom prst="rect">
            <a:avLst/>
          </a:prstGeom>
          <a:noFill/>
          <a:ln>
            <a:solidFill>
              <a:schemeClr val="tx1"/>
            </a:solidFill>
          </a:ln>
        </p:spPr>
        <p:txBody>
          <a:bodyPr wrap="square" rtlCol="0">
            <a:spAutoFit/>
          </a:bodyPr>
          <a:lstStyle/>
          <a:p>
            <a:r>
              <a:rPr lang="en-GB" b="1" u="sng" dirty="0" smtClean="0"/>
              <a:t>What is deforestation?</a:t>
            </a:r>
          </a:p>
          <a:p>
            <a:endParaRPr lang="en-GB" b="1" u="sng" dirty="0" smtClean="0"/>
          </a:p>
          <a:p>
            <a:r>
              <a:rPr lang="en-GB" dirty="0" smtClean="0"/>
              <a:t>Deforestation is the permanent destruction of forests in order to make the land available for other uses. </a:t>
            </a:r>
            <a:endParaRPr lang="en-GB" b="1" u="sng" dirty="0"/>
          </a:p>
        </p:txBody>
      </p:sp>
      <p:sp>
        <p:nvSpPr>
          <p:cNvPr id="5" name="TextBox 4"/>
          <p:cNvSpPr txBox="1"/>
          <p:nvPr/>
        </p:nvSpPr>
        <p:spPr>
          <a:xfrm>
            <a:off x="152400" y="116681"/>
            <a:ext cx="2667000" cy="3323987"/>
          </a:xfrm>
          <a:prstGeom prst="rect">
            <a:avLst/>
          </a:prstGeom>
          <a:noFill/>
          <a:ln>
            <a:solidFill>
              <a:schemeClr val="tx1"/>
            </a:solidFill>
          </a:ln>
        </p:spPr>
        <p:txBody>
          <a:bodyPr wrap="square" rtlCol="0">
            <a:spAutoFit/>
          </a:bodyPr>
          <a:lstStyle/>
          <a:p>
            <a:r>
              <a:rPr lang="en-GB" b="1" u="sng" dirty="0" smtClean="0"/>
              <a:t>How does deforestation lead to climate change?</a:t>
            </a:r>
          </a:p>
          <a:p>
            <a:endParaRPr lang="en-GB" sz="2000" b="1" u="sng" dirty="0" smtClean="0"/>
          </a:p>
          <a:p>
            <a:r>
              <a:rPr lang="en-GB" sz="1400" dirty="0" smtClean="0"/>
              <a:t>Deforestation one of the main causes of climate change.  Trees can store carbon (which if realised would make the green house effect worse). The deforestation of trees reduces the amount of carbon stored in trees and it also releases the carbon stored into the air. This is because when trees die, they release the stored carbon. </a:t>
            </a:r>
            <a:endParaRPr lang="en-GB" sz="1400" b="1" u="sng" dirty="0"/>
          </a:p>
        </p:txBody>
      </p:sp>
      <p:sp>
        <p:nvSpPr>
          <p:cNvPr id="6" name="TextBox 5"/>
          <p:cNvSpPr txBox="1"/>
          <p:nvPr/>
        </p:nvSpPr>
        <p:spPr>
          <a:xfrm>
            <a:off x="6248400" y="228600"/>
            <a:ext cx="2743200" cy="4401205"/>
          </a:xfrm>
          <a:prstGeom prst="rect">
            <a:avLst/>
          </a:prstGeom>
          <a:noFill/>
          <a:ln>
            <a:solidFill>
              <a:schemeClr val="tx1"/>
            </a:solidFill>
          </a:ln>
        </p:spPr>
        <p:txBody>
          <a:bodyPr wrap="square" rtlCol="0">
            <a:spAutoFit/>
          </a:bodyPr>
          <a:lstStyle/>
          <a:p>
            <a:r>
              <a:rPr lang="en-GB" sz="1400" b="1" u="sng" dirty="0" smtClean="0"/>
              <a:t>Why are humans causing deforestation? </a:t>
            </a:r>
          </a:p>
          <a:p>
            <a:endParaRPr lang="en-GB" sz="1400" b="1" u="sng" dirty="0" smtClean="0"/>
          </a:p>
          <a:p>
            <a:r>
              <a:rPr lang="en-GB" sz="1400" dirty="0" smtClean="0"/>
              <a:t>The main causes are:</a:t>
            </a:r>
          </a:p>
          <a:p>
            <a:endParaRPr lang="en-GB" sz="1400" dirty="0" smtClean="0"/>
          </a:p>
          <a:p>
            <a:pPr marL="342900" indent="-342900">
              <a:buFont typeface="+mj-lt"/>
              <a:buAutoNum type="arabicPeriod"/>
            </a:pPr>
            <a:r>
              <a:rPr lang="en-GB" sz="1400" dirty="0" smtClean="0"/>
              <a:t>To make more land available for housing and cities. </a:t>
            </a:r>
          </a:p>
          <a:p>
            <a:pPr marL="342900" indent="-342900">
              <a:buFont typeface="+mj-lt"/>
              <a:buAutoNum type="arabicPeriod"/>
            </a:pPr>
            <a:r>
              <a:rPr lang="en-GB" sz="1400" dirty="0" smtClean="0"/>
              <a:t>To collect timber (wood) to create new items. </a:t>
            </a:r>
          </a:p>
          <a:p>
            <a:pPr marL="342900" indent="-342900">
              <a:buFont typeface="+mj-lt"/>
              <a:buAutoNum type="arabicPeriod"/>
            </a:pPr>
            <a:r>
              <a:rPr lang="en-GB" sz="1400" dirty="0" smtClean="0"/>
              <a:t>To create ingredients that are worth a lot of money</a:t>
            </a:r>
          </a:p>
          <a:p>
            <a:pPr marL="342900" indent="-342900">
              <a:buFont typeface="+mj-lt"/>
              <a:buAutoNum type="arabicPeriod"/>
            </a:pPr>
            <a:r>
              <a:rPr lang="en-GB" sz="1400" dirty="0" smtClean="0"/>
              <a:t>To create room for cattle farms. This cattle is then used as food. </a:t>
            </a:r>
          </a:p>
          <a:p>
            <a:endParaRPr lang="en-GB" sz="1400" dirty="0" smtClean="0"/>
          </a:p>
          <a:p>
            <a:r>
              <a:rPr lang="en-GB" sz="1400" dirty="0" smtClean="0"/>
              <a:t> As the worlds population gets bigger/richer, more people require the above needs which increase the amount of deforestation that takes place. </a:t>
            </a:r>
            <a:endParaRPr lang="en-GB" sz="1400" b="1" u="sng" dirty="0"/>
          </a:p>
        </p:txBody>
      </p:sp>
      <p:pic>
        <p:nvPicPr>
          <p:cNvPr id="32770" name="Picture 2"/>
          <p:cNvPicPr>
            <a:picLocks noChangeAspect="1" noChangeArrowheads="1"/>
          </p:cNvPicPr>
          <p:nvPr/>
        </p:nvPicPr>
        <p:blipFill>
          <a:blip r:embed="rId3" cstate="print"/>
          <a:srcRect/>
          <a:stretch>
            <a:fillRect/>
          </a:stretch>
        </p:blipFill>
        <p:spPr bwMode="auto">
          <a:xfrm>
            <a:off x="228600" y="3657600"/>
            <a:ext cx="3962400" cy="2601167"/>
          </a:xfrm>
          <a:prstGeom prst="rect">
            <a:avLst/>
          </a:prstGeom>
          <a:noFill/>
          <a:ln w="9525">
            <a:solidFill>
              <a:schemeClr val="tx1"/>
            </a:solidFill>
            <a:miter lim="800000"/>
            <a:headEnd/>
            <a:tailEnd/>
          </a:ln>
        </p:spPr>
      </p:pic>
      <p:sp>
        <p:nvSpPr>
          <p:cNvPr id="8" name="TextBox 7"/>
          <p:cNvSpPr txBox="1"/>
          <p:nvPr/>
        </p:nvSpPr>
        <p:spPr>
          <a:xfrm>
            <a:off x="304800" y="6324600"/>
            <a:ext cx="3276600" cy="430887"/>
          </a:xfrm>
          <a:prstGeom prst="rect">
            <a:avLst/>
          </a:prstGeom>
          <a:noFill/>
        </p:spPr>
        <p:txBody>
          <a:bodyPr wrap="square" rtlCol="0">
            <a:spAutoFit/>
          </a:bodyPr>
          <a:lstStyle/>
          <a:p>
            <a:r>
              <a:rPr lang="en-GB" sz="1050" b="1" u="sng" dirty="0" smtClean="0"/>
              <a:t>Above</a:t>
            </a:r>
            <a:r>
              <a:rPr lang="en-GB" sz="1050" dirty="0" smtClean="0"/>
              <a:t>: this shows the amount each country contributes towards deforestation each year.</a:t>
            </a:r>
            <a:endParaRPr lang="en-GB" sz="1050" dirty="0"/>
          </a:p>
        </p:txBody>
      </p:sp>
      <p:pic>
        <p:nvPicPr>
          <p:cNvPr id="32771" name="Picture 3"/>
          <p:cNvPicPr>
            <a:picLocks noChangeAspect="1" noChangeArrowheads="1"/>
          </p:cNvPicPr>
          <p:nvPr/>
        </p:nvPicPr>
        <p:blipFill>
          <a:blip r:embed="rId4" cstate="print"/>
          <a:srcRect/>
          <a:stretch>
            <a:fillRect/>
          </a:stretch>
        </p:blipFill>
        <p:spPr bwMode="auto">
          <a:xfrm>
            <a:off x="3048000" y="914400"/>
            <a:ext cx="3048000" cy="2599325"/>
          </a:xfrm>
          <a:prstGeom prst="rect">
            <a:avLst/>
          </a:prstGeom>
          <a:noFill/>
          <a:ln w="9525">
            <a:solidFill>
              <a:schemeClr val="tx1"/>
            </a:solidFill>
            <a:miter lim="800000"/>
            <a:headEnd/>
            <a:tailEnd/>
          </a:ln>
        </p:spPr>
      </p:pic>
      <p:sp>
        <p:nvSpPr>
          <p:cNvPr id="10" name="TextBox 9"/>
          <p:cNvSpPr txBox="1"/>
          <p:nvPr/>
        </p:nvSpPr>
        <p:spPr>
          <a:xfrm>
            <a:off x="4267200" y="3581400"/>
            <a:ext cx="1905000" cy="723275"/>
          </a:xfrm>
          <a:prstGeom prst="rect">
            <a:avLst/>
          </a:prstGeom>
          <a:noFill/>
        </p:spPr>
        <p:txBody>
          <a:bodyPr wrap="square" rtlCol="0">
            <a:spAutoFit/>
          </a:bodyPr>
          <a:lstStyle/>
          <a:p>
            <a:r>
              <a:rPr lang="en-GB" sz="900" b="1" u="sng" dirty="0" smtClean="0"/>
              <a:t>Above</a:t>
            </a:r>
            <a:r>
              <a:rPr lang="en-GB" sz="900" dirty="0" smtClean="0"/>
              <a:t>: This graph is showing the amount of deforestation in the Amazon and the amount of C02 that is released as a result</a:t>
            </a:r>
            <a:r>
              <a:rPr lang="en-GB" sz="1400" dirty="0" smtClean="0"/>
              <a:t>. </a:t>
            </a:r>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76200"/>
            <a:ext cx="8229600" cy="1143000"/>
          </a:xfrm>
        </p:spPr>
        <p:txBody>
          <a:bodyPr>
            <a:normAutofit/>
          </a:bodyPr>
          <a:lstStyle/>
          <a:p>
            <a:r>
              <a:rPr lang="en-GB" sz="4800" b="1" u="sng" dirty="0" smtClean="0"/>
              <a:t>Agriculture </a:t>
            </a:r>
            <a:endParaRPr lang="en-GB" sz="4800" b="1" u="sng" dirty="0"/>
          </a:p>
        </p:txBody>
      </p:sp>
      <p:sp>
        <p:nvSpPr>
          <p:cNvPr id="5" name="TextBox 4"/>
          <p:cNvSpPr txBox="1"/>
          <p:nvPr/>
        </p:nvSpPr>
        <p:spPr>
          <a:xfrm>
            <a:off x="152400" y="3733800"/>
            <a:ext cx="5334000" cy="1169551"/>
          </a:xfrm>
          <a:prstGeom prst="rect">
            <a:avLst/>
          </a:prstGeom>
          <a:noFill/>
          <a:ln>
            <a:solidFill>
              <a:schemeClr val="tx1"/>
            </a:solidFill>
          </a:ln>
        </p:spPr>
        <p:txBody>
          <a:bodyPr wrap="square" rtlCol="0">
            <a:spAutoFit/>
          </a:bodyPr>
          <a:lstStyle/>
          <a:p>
            <a:pPr algn="ctr"/>
            <a:r>
              <a:rPr lang="en-GB" sz="1400" b="1" u="sng" dirty="0" smtClean="0"/>
              <a:t>What is agriculture?</a:t>
            </a:r>
          </a:p>
          <a:p>
            <a:pPr algn="ctr"/>
            <a:endParaRPr lang="en-GB" sz="1400" b="1" u="sng" dirty="0" smtClean="0"/>
          </a:p>
          <a:p>
            <a:r>
              <a:rPr lang="en-GB" sz="1400" b="1" dirty="0" smtClean="0"/>
              <a:t>Agriculture</a:t>
            </a:r>
            <a:r>
              <a:rPr lang="en-GB" sz="1400" dirty="0" smtClean="0"/>
              <a:t> is the cultivation of animals, plants, fungi, and other life forms for food, fiber, biofuel,medicinal and other products used to sustain and enhance human life</a:t>
            </a:r>
            <a:r>
              <a:rPr lang="en-GB" sz="1400" b="1" u="sng" dirty="0" smtClean="0"/>
              <a:t> </a:t>
            </a:r>
            <a:endParaRPr lang="en-GB" sz="1400" b="1" u="sng" dirty="0"/>
          </a:p>
        </p:txBody>
      </p:sp>
      <p:sp>
        <p:nvSpPr>
          <p:cNvPr id="6" name="TextBox 5"/>
          <p:cNvSpPr txBox="1"/>
          <p:nvPr/>
        </p:nvSpPr>
        <p:spPr>
          <a:xfrm>
            <a:off x="5638800" y="1066800"/>
            <a:ext cx="3352800" cy="3139321"/>
          </a:xfrm>
          <a:prstGeom prst="rect">
            <a:avLst/>
          </a:prstGeom>
          <a:noFill/>
          <a:ln>
            <a:solidFill>
              <a:schemeClr val="tx1"/>
            </a:solidFill>
          </a:ln>
        </p:spPr>
        <p:txBody>
          <a:bodyPr wrap="square" rtlCol="0">
            <a:spAutoFit/>
          </a:bodyPr>
          <a:lstStyle/>
          <a:p>
            <a:r>
              <a:rPr lang="en-GB" b="1" u="sng" dirty="0" smtClean="0"/>
              <a:t>How does agriculture leas to climate change?</a:t>
            </a:r>
          </a:p>
          <a:p>
            <a:endParaRPr lang="en-GB" b="1" u="sng" dirty="0" smtClean="0"/>
          </a:p>
          <a:p>
            <a:r>
              <a:rPr lang="en-GB" sz="1600" dirty="0" smtClean="0"/>
              <a:t>Agriculture contributes to climate change by (1) anthropogenic emissions of greenhouse gases (GHGs), and (2) by the conversion of non-agricultural land (e.g.,forests) into agricultural land.</a:t>
            </a:r>
            <a:r>
              <a:rPr lang="en-GB" sz="1600" baseline="30000" dirty="0" smtClean="0"/>
              <a:t> </a:t>
            </a:r>
            <a:r>
              <a:rPr lang="en-GB" sz="1600" dirty="0" smtClean="0"/>
              <a:t>Agriculture, forestry and land-use change contributed around 20 to 25% to global annual emissions in 2010</a:t>
            </a:r>
            <a:r>
              <a:rPr lang="en-GB" sz="1600" b="1" u="sng" dirty="0" smtClean="0"/>
              <a:t> </a:t>
            </a:r>
            <a:endParaRPr lang="en-GB" sz="1600" b="1" u="sng" dirty="0"/>
          </a:p>
        </p:txBody>
      </p:sp>
      <p:sp>
        <p:nvSpPr>
          <p:cNvPr id="7" name="TextBox 6"/>
          <p:cNvSpPr txBox="1"/>
          <p:nvPr/>
        </p:nvSpPr>
        <p:spPr>
          <a:xfrm>
            <a:off x="152400" y="228600"/>
            <a:ext cx="5334000" cy="3416320"/>
          </a:xfrm>
          <a:prstGeom prst="rect">
            <a:avLst/>
          </a:prstGeom>
          <a:noFill/>
          <a:ln>
            <a:solidFill>
              <a:schemeClr val="tx1"/>
            </a:solidFill>
          </a:ln>
        </p:spPr>
        <p:txBody>
          <a:bodyPr wrap="square" rtlCol="0">
            <a:spAutoFit/>
          </a:bodyPr>
          <a:lstStyle/>
          <a:p>
            <a:r>
              <a:rPr lang="en-GB" sz="1200" b="1" u="sng" dirty="0" smtClean="0"/>
              <a:t>How are humans causing climate change through agriculture? </a:t>
            </a:r>
          </a:p>
          <a:p>
            <a:endParaRPr lang="en-GB" sz="1200" dirty="0" smtClean="0"/>
          </a:p>
          <a:p>
            <a:r>
              <a:rPr lang="en-GB" sz="1200" dirty="0" smtClean="0"/>
              <a:t>Humans love to eat. As a result more and more land is needed for farming.  The agricultural sector is a driving force in gas emissions and land use effects thought to cause climate change. In addition to being a significant user of land and consumer of fossil fuel, agriculture contributes directly to greenhouse gas emissions through practices such as rice production and the raising of livestock.</a:t>
            </a:r>
          </a:p>
          <a:p>
            <a:endParaRPr lang="en-GB" sz="1200" dirty="0" smtClean="0"/>
          </a:p>
          <a:p>
            <a:r>
              <a:rPr lang="en-GB" sz="1200" dirty="0" smtClean="0"/>
              <a:t>Agriculture contributes to greenhouse gas increases through land use in four main ways:</a:t>
            </a:r>
          </a:p>
          <a:p>
            <a:pPr marL="342900" indent="-342900">
              <a:buFont typeface="+mj-lt"/>
              <a:buAutoNum type="arabicPeriod"/>
            </a:pPr>
            <a:r>
              <a:rPr lang="en-GB" sz="1200" dirty="0" smtClean="0"/>
              <a:t>CO</a:t>
            </a:r>
            <a:r>
              <a:rPr lang="en-GB" sz="1200" baseline="-25000" dirty="0" smtClean="0"/>
              <a:t>2</a:t>
            </a:r>
            <a:r>
              <a:rPr lang="en-GB" sz="1200" dirty="0" smtClean="0"/>
              <a:t> releases linked to deforestation</a:t>
            </a:r>
          </a:p>
          <a:p>
            <a:pPr marL="342900" indent="-342900">
              <a:buFont typeface="+mj-lt"/>
              <a:buAutoNum type="arabicPeriod"/>
            </a:pPr>
            <a:r>
              <a:rPr lang="en-GB" sz="1200" dirty="0" smtClean="0"/>
              <a:t>Methane releases from rice cultivation</a:t>
            </a:r>
          </a:p>
          <a:p>
            <a:pPr marL="342900" indent="-342900">
              <a:buFont typeface="+mj-lt"/>
              <a:buAutoNum type="arabicPeriod"/>
            </a:pPr>
            <a:r>
              <a:rPr lang="en-GB" sz="1200" dirty="0" smtClean="0"/>
              <a:t>Methane releases from enteric fermentation in cattle</a:t>
            </a:r>
          </a:p>
          <a:p>
            <a:pPr marL="342900" indent="-342900">
              <a:buFont typeface="+mj-lt"/>
              <a:buAutoNum type="arabicPeriod"/>
            </a:pPr>
            <a:r>
              <a:rPr lang="en-GB" sz="1200" dirty="0" smtClean="0"/>
              <a:t>Nitrous oxide releases from fertilizer application</a:t>
            </a:r>
          </a:p>
          <a:p>
            <a:pPr marL="342900" indent="-342900">
              <a:buFont typeface="+mj-lt"/>
              <a:buAutoNum type="arabicPeriod"/>
            </a:pPr>
            <a:endParaRPr lang="en-GB" sz="1200" dirty="0" smtClean="0"/>
          </a:p>
          <a:p>
            <a:r>
              <a:rPr lang="en-GB" sz="1200" dirty="0" smtClean="0"/>
              <a:t>Together, these agricultural processes comprise 54% of methane emissions, roughly 80% of nitrous oxide emissions, and virtually all carbon dioxide emissions tied to land use</a:t>
            </a:r>
            <a:endParaRPr lang="en-GB" sz="1200" b="1" u="sng" dirty="0"/>
          </a:p>
        </p:txBody>
      </p:sp>
      <p:pic>
        <p:nvPicPr>
          <p:cNvPr id="8" name="Picture 2" descr="http://www.worldfuturecouncil.org/uploads/pics/methane_emissions_01.jpg"/>
          <p:cNvPicPr>
            <a:picLocks noChangeAspect="1" noChangeArrowheads="1"/>
          </p:cNvPicPr>
          <p:nvPr/>
        </p:nvPicPr>
        <p:blipFill>
          <a:blip r:embed="rId3" cstate="print"/>
          <a:srcRect/>
          <a:stretch>
            <a:fillRect/>
          </a:stretch>
        </p:blipFill>
        <p:spPr bwMode="auto">
          <a:xfrm>
            <a:off x="152400" y="4953000"/>
            <a:ext cx="5238750" cy="1628776"/>
          </a:xfrm>
          <a:prstGeom prst="rect">
            <a:avLst/>
          </a:prstGeom>
          <a:noFill/>
        </p:spPr>
      </p:pic>
      <p:pic>
        <p:nvPicPr>
          <p:cNvPr id="33794" name="Picture 2"/>
          <p:cNvPicPr>
            <a:picLocks noChangeAspect="1" noChangeArrowheads="1"/>
          </p:cNvPicPr>
          <p:nvPr/>
        </p:nvPicPr>
        <p:blipFill>
          <a:blip r:embed="rId4" cstate="print"/>
          <a:srcRect/>
          <a:stretch>
            <a:fillRect/>
          </a:stretch>
        </p:blipFill>
        <p:spPr bwMode="auto">
          <a:xfrm>
            <a:off x="5543268" y="4267200"/>
            <a:ext cx="3524532" cy="1905000"/>
          </a:xfrm>
          <a:prstGeom prst="rect">
            <a:avLst/>
          </a:prstGeom>
          <a:noFill/>
          <a:ln w="9525">
            <a:noFill/>
            <a:miter lim="800000"/>
            <a:headEnd/>
            <a:tailEnd/>
          </a:ln>
        </p:spPr>
      </p:pic>
      <p:sp>
        <p:nvSpPr>
          <p:cNvPr id="10" name="TextBox 9"/>
          <p:cNvSpPr txBox="1"/>
          <p:nvPr/>
        </p:nvSpPr>
        <p:spPr>
          <a:xfrm>
            <a:off x="5486400" y="6122313"/>
            <a:ext cx="3581400" cy="553998"/>
          </a:xfrm>
          <a:prstGeom prst="rect">
            <a:avLst/>
          </a:prstGeom>
          <a:noFill/>
        </p:spPr>
        <p:txBody>
          <a:bodyPr wrap="square" rtlCol="0">
            <a:spAutoFit/>
          </a:bodyPr>
          <a:lstStyle/>
          <a:p>
            <a:r>
              <a:rPr lang="en-GB" sz="1000" b="1" u="sng" dirty="0" smtClean="0"/>
              <a:t>Above</a:t>
            </a:r>
            <a:r>
              <a:rPr lang="en-GB" sz="1000" dirty="0" smtClean="0"/>
              <a:t>: This shows the Greenhouse gas emissions from agriculture, by region, 1990-2010</a:t>
            </a:r>
          </a:p>
          <a:p>
            <a:r>
              <a:rPr lang="en-GB" sz="1000" b="1" u="sng" dirty="0" smtClean="0"/>
              <a:t>Left</a:t>
            </a:r>
            <a:r>
              <a:rPr lang="en-GB" sz="1000" dirty="0" smtClean="0"/>
              <a:t>: Shows the amount of methane produces by animals per year </a:t>
            </a:r>
            <a:endParaRPr lang="en-GB"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76200"/>
            <a:ext cx="8229600" cy="1143000"/>
          </a:xfrm>
        </p:spPr>
        <p:txBody>
          <a:bodyPr>
            <a:normAutofit/>
          </a:bodyPr>
          <a:lstStyle/>
          <a:p>
            <a:r>
              <a:rPr lang="en-GB" sz="4800" b="1" u="sng" dirty="0" smtClean="0"/>
              <a:t>Agriculture </a:t>
            </a:r>
            <a:endParaRPr lang="en-GB" sz="4800" b="1" u="sng" dirty="0"/>
          </a:p>
        </p:txBody>
      </p:sp>
      <p:sp>
        <p:nvSpPr>
          <p:cNvPr id="5" name="TextBox 4"/>
          <p:cNvSpPr txBox="1"/>
          <p:nvPr/>
        </p:nvSpPr>
        <p:spPr>
          <a:xfrm>
            <a:off x="5638800" y="3581400"/>
            <a:ext cx="3352800" cy="1569660"/>
          </a:xfrm>
          <a:prstGeom prst="rect">
            <a:avLst/>
          </a:prstGeom>
          <a:noFill/>
          <a:ln>
            <a:solidFill>
              <a:schemeClr val="tx1"/>
            </a:solidFill>
          </a:ln>
        </p:spPr>
        <p:txBody>
          <a:bodyPr wrap="square" rtlCol="0">
            <a:spAutoFit/>
          </a:bodyPr>
          <a:lstStyle/>
          <a:p>
            <a:pPr algn="ctr"/>
            <a:r>
              <a:rPr lang="en-GB" sz="1600" b="1" u="sng" dirty="0" smtClean="0"/>
              <a:t>What is agriculture?</a:t>
            </a:r>
          </a:p>
          <a:p>
            <a:pPr algn="ctr"/>
            <a:endParaRPr lang="en-GB" sz="1600" b="1" u="sng" dirty="0" smtClean="0"/>
          </a:p>
          <a:p>
            <a:r>
              <a:rPr lang="en-GB" sz="1600" b="1" dirty="0" smtClean="0"/>
              <a:t>Agriculture</a:t>
            </a:r>
            <a:r>
              <a:rPr lang="en-GB" sz="1600" dirty="0" smtClean="0"/>
              <a:t> is the farming of animals, plants, fungi, and other life forms for food, fiber, </a:t>
            </a:r>
            <a:r>
              <a:rPr lang="en-GB" sz="1600" dirty="0" err="1" smtClean="0"/>
              <a:t>biofuel</a:t>
            </a:r>
            <a:r>
              <a:rPr lang="en-GB" sz="1600" dirty="0" smtClean="0"/>
              <a:t> and medicines</a:t>
            </a:r>
            <a:endParaRPr lang="en-GB" sz="1600" b="1" u="sng" dirty="0"/>
          </a:p>
        </p:txBody>
      </p:sp>
      <p:sp>
        <p:nvSpPr>
          <p:cNvPr id="6" name="TextBox 5"/>
          <p:cNvSpPr txBox="1"/>
          <p:nvPr/>
        </p:nvSpPr>
        <p:spPr>
          <a:xfrm>
            <a:off x="5638800" y="1066800"/>
            <a:ext cx="3352800" cy="2369880"/>
          </a:xfrm>
          <a:prstGeom prst="rect">
            <a:avLst/>
          </a:prstGeom>
          <a:noFill/>
          <a:ln>
            <a:solidFill>
              <a:schemeClr val="tx1"/>
            </a:solidFill>
          </a:ln>
        </p:spPr>
        <p:txBody>
          <a:bodyPr wrap="square" rtlCol="0">
            <a:spAutoFit/>
          </a:bodyPr>
          <a:lstStyle/>
          <a:p>
            <a:r>
              <a:rPr lang="en-GB" sz="2000" b="1" u="sng" dirty="0" smtClean="0"/>
              <a:t>How does agriculture leas to climate change?</a:t>
            </a:r>
          </a:p>
          <a:p>
            <a:endParaRPr lang="en-GB" b="1" u="sng" dirty="0" smtClean="0"/>
          </a:p>
          <a:p>
            <a:r>
              <a:rPr lang="en-GB" dirty="0" smtClean="0"/>
              <a:t>Agriculture contributes to climate change by (1) releasing  greenhouse gases (GHGs), and (2) by the conversion of farming land (e.g.,forests) into farming land.</a:t>
            </a:r>
            <a:r>
              <a:rPr lang="en-GB" baseline="30000" dirty="0" smtClean="0"/>
              <a:t> </a:t>
            </a:r>
            <a:endParaRPr lang="en-GB" b="1" u="sng" dirty="0"/>
          </a:p>
        </p:txBody>
      </p:sp>
      <p:sp>
        <p:nvSpPr>
          <p:cNvPr id="7" name="TextBox 6"/>
          <p:cNvSpPr txBox="1"/>
          <p:nvPr/>
        </p:nvSpPr>
        <p:spPr>
          <a:xfrm>
            <a:off x="152400" y="382012"/>
            <a:ext cx="5334000" cy="3046988"/>
          </a:xfrm>
          <a:prstGeom prst="rect">
            <a:avLst/>
          </a:prstGeom>
          <a:noFill/>
          <a:ln>
            <a:solidFill>
              <a:schemeClr val="tx1"/>
            </a:solidFill>
          </a:ln>
        </p:spPr>
        <p:txBody>
          <a:bodyPr wrap="square" rtlCol="0">
            <a:spAutoFit/>
          </a:bodyPr>
          <a:lstStyle/>
          <a:p>
            <a:r>
              <a:rPr lang="en-GB" sz="1200" b="1" u="sng" dirty="0" smtClean="0"/>
              <a:t>How are humans causing climate change through agriculture? </a:t>
            </a:r>
          </a:p>
          <a:p>
            <a:endParaRPr lang="en-GB" sz="1200" dirty="0" smtClean="0"/>
          </a:p>
          <a:p>
            <a:r>
              <a:rPr lang="en-GB" sz="1200" dirty="0" smtClean="0"/>
              <a:t>Humans love to eat. As a result more and more land is needed for farming which then releases more gases into the atmosphere. </a:t>
            </a:r>
          </a:p>
          <a:p>
            <a:endParaRPr lang="en-GB" sz="1200" dirty="0" smtClean="0"/>
          </a:p>
          <a:p>
            <a:r>
              <a:rPr lang="en-GB" sz="1200" dirty="0" smtClean="0"/>
              <a:t>Agriculture contributes to greenhouse gas increases through land use in four main ways:</a:t>
            </a:r>
          </a:p>
          <a:p>
            <a:pPr marL="342900" indent="-342900">
              <a:buFont typeface="+mj-lt"/>
              <a:buAutoNum type="arabicPeriod"/>
            </a:pPr>
            <a:r>
              <a:rPr lang="en-GB" sz="1200" dirty="0" smtClean="0"/>
              <a:t>CO</a:t>
            </a:r>
            <a:r>
              <a:rPr lang="en-GB" sz="1200" baseline="-25000" dirty="0" smtClean="0"/>
              <a:t>2</a:t>
            </a:r>
            <a:r>
              <a:rPr lang="en-GB" sz="1200" dirty="0" smtClean="0"/>
              <a:t> releases linked to deforestation</a:t>
            </a:r>
          </a:p>
          <a:p>
            <a:pPr marL="342900" indent="-342900">
              <a:buFont typeface="+mj-lt"/>
              <a:buAutoNum type="arabicPeriod"/>
            </a:pPr>
            <a:r>
              <a:rPr lang="en-GB" sz="1200" dirty="0" smtClean="0"/>
              <a:t>Methane releases from rice cultivation</a:t>
            </a:r>
          </a:p>
          <a:p>
            <a:pPr marL="342900" indent="-342900">
              <a:buFont typeface="+mj-lt"/>
              <a:buAutoNum type="arabicPeriod"/>
            </a:pPr>
            <a:r>
              <a:rPr lang="en-GB" sz="1200" dirty="0" smtClean="0"/>
              <a:t>Methane releases from enteric fermentation in cattle</a:t>
            </a:r>
          </a:p>
          <a:p>
            <a:pPr marL="342900" indent="-342900">
              <a:buFont typeface="+mj-lt"/>
              <a:buAutoNum type="arabicPeriod"/>
            </a:pPr>
            <a:r>
              <a:rPr lang="en-GB" sz="1200" dirty="0" smtClean="0"/>
              <a:t>Nitrous oxide releases from fertilizer application</a:t>
            </a:r>
          </a:p>
          <a:p>
            <a:pPr marL="342900" indent="-342900">
              <a:buFont typeface="+mj-lt"/>
              <a:buAutoNum type="arabicPeriod"/>
            </a:pPr>
            <a:endParaRPr lang="en-GB" sz="1200" dirty="0" smtClean="0"/>
          </a:p>
          <a:p>
            <a:r>
              <a:rPr lang="en-GB" sz="1200" dirty="0" smtClean="0"/>
              <a:t>Livestock contribute to climate change as well with: </a:t>
            </a:r>
          </a:p>
          <a:p>
            <a:pPr marL="228600" indent="-228600">
              <a:buFont typeface="+mj-lt"/>
              <a:buAutoNum type="arabicPeriod"/>
            </a:pPr>
            <a:r>
              <a:rPr lang="en-GB" sz="1200" dirty="0" smtClean="0"/>
              <a:t>9% of global carbon dioxide emissions</a:t>
            </a:r>
          </a:p>
          <a:p>
            <a:pPr marL="228600" indent="-228600">
              <a:buFont typeface="+mj-lt"/>
              <a:buAutoNum type="arabicPeriod"/>
            </a:pPr>
            <a:r>
              <a:rPr lang="en-GB" sz="1200" dirty="0" smtClean="0"/>
              <a:t>35–40% of global methane emissions </a:t>
            </a:r>
          </a:p>
          <a:p>
            <a:pPr marL="228600" indent="-228600">
              <a:buFont typeface="+mj-lt"/>
              <a:buAutoNum type="arabicPeriod"/>
            </a:pPr>
            <a:r>
              <a:rPr lang="en-GB" sz="1200" dirty="0" smtClean="0"/>
              <a:t>64% of global nitrous oxide emissions </a:t>
            </a:r>
            <a:endParaRPr lang="en-GB" sz="1200" dirty="0"/>
          </a:p>
        </p:txBody>
      </p:sp>
      <p:pic>
        <p:nvPicPr>
          <p:cNvPr id="33794" name="Picture 2"/>
          <p:cNvPicPr>
            <a:picLocks noChangeAspect="1" noChangeArrowheads="1"/>
          </p:cNvPicPr>
          <p:nvPr/>
        </p:nvPicPr>
        <p:blipFill>
          <a:blip r:embed="rId3" cstate="print"/>
          <a:srcRect/>
          <a:stretch>
            <a:fillRect/>
          </a:stretch>
        </p:blipFill>
        <p:spPr bwMode="auto">
          <a:xfrm>
            <a:off x="193892" y="3581400"/>
            <a:ext cx="5292508" cy="2819400"/>
          </a:xfrm>
          <a:prstGeom prst="rect">
            <a:avLst/>
          </a:prstGeom>
          <a:noFill/>
          <a:ln w="9525">
            <a:solidFill>
              <a:schemeClr val="tx1"/>
            </a:solidFill>
            <a:miter lim="800000"/>
            <a:headEnd/>
            <a:tailEnd/>
          </a:ln>
        </p:spPr>
      </p:pic>
      <p:sp>
        <p:nvSpPr>
          <p:cNvPr id="10" name="TextBox 9"/>
          <p:cNvSpPr txBox="1"/>
          <p:nvPr/>
        </p:nvSpPr>
        <p:spPr>
          <a:xfrm>
            <a:off x="5505855" y="5635930"/>
            <a:ext cx="3485746" cy="738664"/>
          </a:xfrm>
          <a:prstGeom prst="rect">
            <a:avLst/>
          </a:prstGeom>
          <a:noFill/>
        </p:spPr>
        <p:txBody>
          <a:bodyPr wrap="square" rtlCol="0">
            <a:spAutoFit/>
          </a:bodyPr>
          <a:lstStyle/>
          <a:p>
            <a:r>
              <a:rPr lang="en-GB" sz="1400" b="1" u="sng" dirty="0" smtClean="0"/>
              <a:t>Left</a:t>
            </a:r>
            <a:r>
              <a:rPr lang="en-GB" sz="1400" dirty="0" smtClean="0"/>
              <a:t>: This shows the Greenhouse gas emissions from agriculture, by region, 1990-2010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766</Words>
  <Application>Microsoft Office PowerPoint</Application>
  <PresentationFormat>On-screen Show (4:3)</PresentationFormat>
  <Paragraphs>119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Fossil Fuels</vt:lpstr>
      <vt:lpstr>Fossil Fuels</vt:lpstr>
      <vt:lpstr>Deforestation </vt:lpstr>
      <vt:lpstr>Deforestation </vt:lpstr>
      <vt:lpstr>Agriculture </vt:lpstr>
      <vt:lpstr>Agriculture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 Human Causes</dc:title>
  <dc:creator>Rory Beard</dc:creator>
  <cp:lastModifiedBy>Tara Aston</cp:lastModifiedBy>
  <cp:revision>125</cp:revision>
  <dcterms:created xsi:type="dcterms:W3CDTF">2006-08-16T00:00:00Z</dcterms:created>
  <dcterms:modified xsi:type="dcterms:W3CDTF">2016-08-03T11:10:11Z</dcterms:modified>
</cp:coreProperties>
</file>