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7" r:id="rId3"/>
    <p:sldId id="257" r:id="rId4"/>
    <p:sldId id="258" r:id="rId5"/>
    <p:sldId id="262" r:id="rId6"/>
    <p:sldId id="271" r:id="rId7"/>
    <p:sldId id="261" r:id="rId8"/>
    <p:sldId id="274" r:id="rId9"/>
    <p:sldId id="273" r:id="rId10"/>
    <p:sldId id="264" r:id="rId11"/>
    <p:sldId id="270" r:id="rId12"/>
    <p:sldId id="265" r:id="rId13"/>
    <p:sldId id="266"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4"/>
    <p:restoredTop sz="94652"/>
  </p:normalViewPr>
  <p:slideViewPr>
    <p:cSldViewPr>
      <p:cViewPr varScale="1">
        <p:scale>
          <a:sx n="100" d="100"/>
          <a:sy n="100" d="100"/>
        </p:scale>
        <p:origin x="162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835F71-19C1-4D60-9C88-C5D5F100CEC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410C12B-D8B3-4C6F-A712-A8426B1A45DD}">
      <dgm:prSet/>
      <dgm:spPr/>
      <dgm:t>
        <a:bodyPr/>
        <a:lstStyle/>
        <a:p>
          <a:pPr>
            <a:defRPr cap="all"/>
          </a:pPr>
          <a:r>
            <a:rPr lang="en-US" i="1"/>
            <a:t>(These will be laid put in the introduction (section A))</a:t>
          </a:r>
          <a:endParaRPr lang="en-US"/>
        </a:p>
      </dgm:t>
    </dgm:pt>
    <dgm:pt modelId="{B7DEF9C3-CA05-4C89-86B5-8610300E97B9}" type="parTrans" cxnId="{D19C704E-156E-4D13-926D-58D6C5675DA5}">
      <dgm:prSet/>
      <dgm:spPr/>
      <dgm:t>
        <a:bodyPr/>
        <a:lstStyle/>
        <a:p>
          <a:endParaRPr lang="en-US"/>
        </a:p>
      </dgm:t>
    </dgm:pt>
    <dgm:pt modelId="{1A2FF689-E90D-47C1-9ABD-297EEF9C3195}" type="sibTrans" cxnId="{D19C704E-156E-4D13-926D-58D6C5675DA5}">
      <dgm:prSet/>
      <dgm:spPr/>
      <dgm:t>
        <a:bodyPr/>
        <a:lstStyle/>
        <a:p>
          <a:endParaRPr lang="en-US"/>
        </a:p>
      </dgm:t>
    </dgm:pt>
    <dgm:pt modelId="{F637C625-5B46-47C0-B890-C9A5811B036C}">
      <dgm:prSet/>
      <dgm:spPr/>
      <dgm:t>
        <a:bodyPr/>
        <a:lstStyle/>
        <a:p>
          <a:pPr>
            <a:defRPr cap="all"/>
          </a:pPr>
          <a:r>
            <a:rPr lang="en-US" i="1"/>
            <a:t>you should have 2-3 sub- questions</a:t>
          </a:r>
          <a:endParaRPr lang="en-US"/>
        </a:p>
      </dgm:t>
    </dgm:pt>
    <dgm:pt modelId="{6FB74E04-3368-41A4-9F7C-2D8D5B475075}" type="parTrans" cxnId="{99513E2B-C44C-4DD8-B5C1-BC10EC4C3D14}">
      <dgm:prSet/>
      <dgm:spPr/>
      <dgm:t>
        <a:bodyPr/>
        <a:lstStyle/>
        <a:p>
          <a:endParaRPr lang="en-US"/>
        </a:p>
      </dgm:t>
    </dgm:pt>
    <dgm:pt modelId="{95EDAC2D-256D-4D46-B76B-03C55F5CB334}" type="sibTrans" cxnId="{99513E2B-C44C-4DD8-B5C1-BC10EC4C3D14}">
      <dgm:prSet/>
      <dgm:spPr/>
      <dgm:t>
        <a:bodyPr/>
        <a:lstStyle/>
        <a:p>
          <a:endParaRPr lang="en-US"/>
        </a:p>
      </dgm:t>
    </dgm:pt>
    <dgm:pt modelId="{F80B1F2A-48C0-4B7A-B204-F6440AF6E541}">
      <dgm:prSet/>
      <dgm:spPr/>
      <dgm:t>
        <a:bodyPr/>
        <a:lstStyle/>
        <a:p>
          <a:pPr>
            <a:defRPr cap="all"/>
          </a:pPr>
          <a:r>
            <a:rPr lang="en-US"/>
            <a:t>How do these relate to the  big questions</a:t>
          </a:r>
        </a:p>
      </dgm:t>
    </dgm:pt>
    <dgm:pt modelId="{ED7C190C-E43B-4431-B9EA-55BFBA73331D}" type="parTrans" cxnId="{26EECB05-18F3-4751-8DE7-224BE1C37555}">
      <dgm:prSet/>
      <dgm:spPr/>
      <dgm:t>
        <a:bodyPr/>
        <a:lstStyle/>
        <a:p>
          <a:endParaRPr lang="en-US"/>
        </a:p>
      </dgm:t>
    </dgm:pt>
    <dgm:pt modelId="{51B4FE80-7AEC-437C-B7ED-420E7A8EFB5B}" type="sibTrans" cxnId="{26EECB05-18F3-4751-8DE7-224BE1C37555}">
      <dgm:prSet/>
      <dgm:spPr/>
      <dgm:t>
        <a:bodyPr/>
        <a:lstStyle/>
        <a:p>
          <a:endParaRPr lang="en-US"/>
        </a:p>
      </dgm:t>
    </dgm:pt>
    <dgm:pt modelId="{4DCE51F3-2F5E-4915-917A-84B08CBC50C1}">
      <dgm:prSet/>
      <dgm:spPr/>
      <dgm:t>
        <a:bodyPr/>
        <a:lstStyle/>
        <a:p>
          <a:pPr>
            <a:defRPr cap="all"/>
          </a:pPr>
          <a:r>
            <a:rPr lang="en-US"/>
            <a:t>What methods will be used to answer these? </a:t>
          </a:r>
        </a:p>
      </dgm:t>
    </dgm:pt>
    <dgm:pt modelId="{9C3AA36E-0599-4EFD-8DCE-A64BD598F381}" type="parTrans" cxnId="{4B3FC0B2-A132-455B-8EAB-7767E6004E19}">
      <dgm:prSet/>
      <dgm:spPr/>
      <dgm:t>
        <a:bodyPr/>
        <a:lstStyle/>
        <a:p>
          <a:endParaRPr lang="en-US"/>
        </a:p>
      </dgm:t>
    </dgm:pt>
    <dgm:pt modelId="{384A3D8D-5D13-4944-8286-56D11165E3D1}" type="sibTrans" cxnId="{4B3FC0B2-A132-455B-8EAB-7767E6004E19}">
      <dgm:prSet/>
      <dgm:spPr/>
      <dgm:t>
        <a:bodyPr/>
        <a:lstStyle/>
        <a:p>
          <a:endParaRPr lang="en-US"/>
        </a:p>
      </dgm:t>
    </dgm:pt>
    <dgm:pt modelId="{934B3DD9-B337-41A6-A491-8BF1F706DE33}" type="pres">
      <dgm:prSet presAssocID="{68835F71-19C1-4D60-9C88-C5D5F100CEC7}" presName="root" presStyleCnt="0">
        <dgm:presLayoutVars>
          <dgm:dir/>
          <dgm:resizeHandles val="exact"/>
        </dgm:presLayoutVars>
      </dgm:prSet>
      <dgm:spPr/>
    </dgm:pt>
    <dgm:pt modelId="{BD3F347E-BCA8-4007-8C34-2500FE930976}" type="pres">
      <dgm:prSet presAssocID="{7410C12B-D8B3-4C6F-A712-A8426B1A45DD}" presName="compNode" presStyleCnt="0"/>
      <dgm:spPr/>
    </dgm:pt>
    <dgm:pt modelId="{783490FB-C531-49A8-A212-67A12164E93F}" type="pres">
      <dgm:prSet presAssocID="{7410C12B-D8B3-4C6F-A712-A8426B1A45DD}" presName="iconBgRect" presStyleLbl="bgShp" presStyleIdx="0" presStyleCnt="4"/>
      <dgm:spPr/>
    </dgm:pt>
    <dgm:pt modelId="{4FA275C5-389E-47E5-9E7F-4A24846E0412}" type="pres">
      <dgm:prSet presAssocID="{7410C12B-D8B3-4C6F-A712-A8426B1A45D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D666822A-5924-4F2E-A883-D823AD3CFAFD}" type="pres">
      <dgm:prSet presAssocID="{7410C12B-D8B3-4C6F-A712-A8426B1A45DD}" presName="spaceRect" presStyleCnt="0"/>
      <dgm:spPr/>
    </dgm:pt>
    <dgm:pt modelId="{952F9090-57AD-4404-9FD7-EA18F2FC66F3}" type="pres">
      <dgm:prSet presAssocID="{7410C12B-D8B3-4C6F-A712-A8426B1A45DD}" presName="textRect" presStyleLbl="revTx" presStyleIdx="0" presStyleCnt="4">
        <dgm:presLayoutVars>
          <dgm:chMax val="1"/>
          <dgm:chPref val="1"/>
        </dgm:presLayoutVars>
      </dgm:prSet>
      <dgm:spPr/>
    </dgm:pt>
    <dgm:pt modelId="{963AF345-3D50-4C01-BBAA-D0956270459F}" type="pres">
      <dgm:prSet presAssocID="{1A2FF689-E90D-47C1-9ABD-297EEF9C3195}" presName="sibTrans" presStyleCnt="0"/>
      <dgm:spPr/>
    </dgm:pt>
    <dgm:pt modelId="{3632307F-2614-4562-B129-6F90FC305C58}" type="pres">
      <dgm:prSet presAssocID="{F637C625-5B46-47C0-B890-C9A5811B036C}" presName="compNode" presStyleCnt="0"/>
      <dgm:spPr/>
    </dgm:pt>
    <dgm:pt modelId="{FD941219-31C1-45A5-B316-69B8FE0E6396}" type="pres">
      <dgm:prSet presAssocID="{F637C625-5B46-47C0-B890-C9A5811B036C}" presName="iconBgRect" presStyleLbl="bgShp" presStyleIdx="1" presStyleCnt="4"/>
      <dgm:spPr/>
    </dgm:pt>
    <dgm:pt modelId="{E6694267-BC96-4F8B-93F0-BDACB7A3B241}" type="pres">
      <dgm:prSet presAssocID="{F637C625-5B46-47C0-B890-C9A5811B036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826502B8-3515-4011-94C3-91CC921DE499}" type="pres">
      <dgm:prSet presAssocID="{F637C625-5B46-47C0-B890-C9A5811B036C}" presName="spaceRect" presStyleCnt="0"/>
      <dgm:spPr/>
    </dgm:pt>
    <dgm:pt modelId="{E3793315-45EE-4BA2-9852-967604B481B6}" type="pres">
      <dgm:prSet presAssocID="{F637C625-5B46-47C0-B890-C9A5811B036C}" presName="textRect" presStyleLbl="revTx" presStyleIdx="1" presStyleCnt="4">
        <dgm:presLayoutVars>
          <dgm:chMax val="1"/>
          <dgm:chPref val="1"/>
        </dgm:presLayoutVars>
      </dgm:prSet>
      <dgm:spPr/>
    </dgm:pt>
    <dgm:pt modelId="{CEB8A436-2090-4BF8-BFC2-5AF9883DE16E}" type="pres">
      <dgm:prSet presAssocID="{95EDAC2D-256D-4D46-B76B-03C55F5CB334}" presName="sibTrans" presStyleCnt="0"/>
      <dgm:spPr/>
    </dgm:pt>
    <dgm:pt modelId="{E6D524FE-C9AE-453A-A86C-8ACCBA33EEBA}" type="pres">
      <dgm:prSet presAssocID="{F80B1F2A-48C0-4B7A-B204-F6440AF6E541}" presName="compNode" presStyleCnt="0"/>
      <dgm:spPr/>
    </dgm:pt>
    <dgm:pt modelId="{BD9A07C9-B90F-4696-8CC4-0A3527CCE802}" type="pres">
      <dgm:prSet presAssocID="{F80B1F2A-48C0-4B7A-B204-F6440AF6E541}" presName="iconBgRect" presStyleLbl="bgShp" presStyleIdx="2" presStyleCnt="4"/>
      <dgm:spPr/>
    </dgm:pt>
    <dgm:pt modelId="{124C1350-0DBC-47C0-A761-3ED158058E0A}" type="pres">
      <dgm:prSet presAssocID="{F80B1F2A-48C0-4B7A-B204-F6440AF6E54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6879517A-4AFD-4160-A7F7-7835604359B7}" type="pres">
      <dgm:prSet presAssocID="{F80B1F2A-48C0-4B7A-B204-F6440AF6E541}" presName="spaceRect" presStyleCnt="0"/>
      <dgm:spPr/>
    </dgm:pt>
    <dgm:pt modelId="{CF1FF5E7-85E6-42D7-840F-B1E40D0B92C8}" type="pres">
      <dgm:prSet presAssocID="{F80B1F2A-48C0-4B7A-B204-F6440AF6E541}" presName="textRect" presStyleLbl="revTx" presStyleIdx="2" presStyleCnt="4">
        <dgm:presLayoutVars>
          <dgm:chMax val="1"/>
          <dgm:chPref val="1"/>
        </dgm:presLayoutVars>
      </dgm:prSet>
      <dgm:spPr/>
    </dgm:pt>
    <dgm:pt modelId="{2EF8D17D-ACD6-4A3E-9E31-3082B2F92B78}" type="pres">
      <dgm:prSet presAssocID="{51B4FE80-7AEC-437C-B7ED-420E7A8EFB5B}" presName="sibTrans" presStyleCnt="0"/>
      <dgm:spPr/>
    </dgm:pt>
    <dgm:pt modelId="{C09C8CFD-D2A4-474D-8FD4-300B1A51C85B}" type="pres">
      <dgm:prSet presAssocID="{4DCE51F3-2F5E-4915-917A-84B08CBC50C1}" presName="compNode" presStyleCnt="0"/>
      <dgm:spPr/>
    </dgm:pt>
    <dgm:pt modelId="{D7E73B23-1643-4E22-9B5A-398D177AD268}" type="pres">
      <dgm:prSet presAssocID="{4DCE51F3-2F5E-4915-917A-84B08CBC50C1}" presName="iconBgRect" presStyleLbl="bgShp" presStyleIdx="3" presStyleCnt="4"/>
      <dgm:spPr/>
    </dgm:pt>
    <dgm:pt modelId="{B38C1123-7712-4427-8BC5-51FB8F8C760A}" type="pres">
      <dgm:prSet presAssocID="{4DCE51F3-2F5E-4915-917A-84B08CBC50C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icroscope"/>
        </a:ext>
      </dgm:extLst>
    </dgm:pt>
    <dgm:pt modelId="{D8D1881A-0DE4-4B52-A3DC-6806718A83C9}" type="pres">
      <dgm:prSet presAssocID="{4DCE51F3-2F5E-4915-917A-84B08CBC50C1}" presName="spaceRect" presStyleCnt="0"/>
      <dgm:spPr/>
    </dgm:pt>
    <dgm:pt modelId="{ECD96F6A-B719-41AD-B16F-7E4A1CD09280}" type="pres">
      <dgm:prSet presAssocID="{4DCE51F3-2F5E-4915-917A-84B08CBC50C1}" presName="textRect" presStyleLbl="revTx" presStyleIdx="3" presStyleCnt="4">
        <dgm:presLayoutVars>
          <dgm:chMax val="1"/>
          <dgm:chPref val="1"/>
        </dgm:presLayoutVars>
      </dgm:prSet>
      <dgm:spPr/>
    </dgm:pt>
  </dgm:ptLst>
  <dgm:cxnLst>
    <dgm:cxn modelId="{26EECB05-18F3-4751-8DE7-224BE1C37555}" srcId="{68835F71-19C1-4D60-9C88-C5D5F100CEC7}" destId="{F80B1F2A-48C0-4B7A-B204-F6440AF6E541}" srcOrd="2" destOrd="0" parTransId="{ED7C190C-E43B-4431-B9EA-55BFBA73331D}" sibTransId="{51B4FE80-7AEC-437C-B7ED-420E7A8EFB5B}"/>
    <dgm:cxn modelId="{3678FD17-BDDA-450F-88C9-7C10E8D54619}" type="presOf" srcId="{F80B1F2A-48C0-4B7A-B204-F6440AF6E541}" destId="{CF1FF5E7-85E6-42D7-840F-B1E40D0B92C8}" srcOrd="0" destOrd="0" presId="urn:microsoft.com/office/officeart/2018/5/layout/IconCircleLabelList"/>
    <dgm:cxn modelId="{99513E2B-C44C-4DD8-B5C1-BC10EC4C3D14}" srcId="{68835F71-19C1-4D60-9C88-C5D5F100CEC7}" destId="{F637C625-5B46-47C0-B890-C9A5811B036C}" srcOrd="1" destOrd="0" parTransId="{6FB74E04-3368-41A4-9F7C-2D8D5B475075}" sibTransId="{95EDAC2D-256D-4D46-B76B-03C55F5CB334}"/>
    <dgm:cxn modelId="{5A482F36-722B-4A68-8F38-E572AD2C6C66}" type="presOf" srcId="{7410C12B-D8B3-4C6F-A712-A8426B1A45DD}" destId="{952F9090-57AD-4404-9FD7-EA18F2FC66F3}" srcOrd="0" destOrd="0" presId="urn:microsoft.com/office/officeart/2018/5/layout/IconCircleLabelList"/>
    <dgm:cxn modelId="{D19C704E-156E-4D13-926D-58D6C5675DA5}" srcId="{68835F71-19C1-4D60-9C88-C5D5F100CEC7}" destId="{7410C12B-D8B3-4C6F-A712-A8426B1A45DD}" srcOrd="0" destOrd="0" parTransId="{B7DEF9C3-CA05-4C89-86B5-8610300E97B9}" sibTransId="{1A2FF689-E90D-47C1-9ABD-297EEF9C3195}"/>
    <dgm:cxn modelId="{A9D1F76F-E08A-48B3-A6EF-38B7DEB7C9B3}" type="presOf" srcId="{68835F71-19C1-4D60-9C88-C5D5F100CEC7}" destId="{934B3DD9-B337-41A6-A491-8BF1F706DE33}" srcOrd="0" destOrd="0" presId="urn:microsoft.com/office/officeart/2018/5/layout/IconCircleLabelList"/>
    <dgm:cxn modelId="{B185EE89-B1E1-41C9-965F-DDA5F5088C03}" type="presOf" srcId="{4DCE51F3-2F5E-4915-917A-84B08CBC50C1}" destId="{ECD96F6A-B719-41AD-B16F-7E4A1CD09280}" srcOrd="0" destOrd="0" presId="urn:microsoft.com/office/officeart/2018/5/layout/IconCircleLabelList"/>
    <dgm:cxn modelId="{4B3FC0B2-A132-455B-8EAB-7767E6004E19}" srcId="{68835F71-19C1-4D60-9C88-C5D5F100CEC7}" destId="{4DCE51F3-2F5E-4915-917A-84B08CBC50C1}" srcOrd="3" destOrd="0" parTransId="{9C3AA36E-0599-4EFD-8DCE-A64BD598F381}" sibTransId="{384A3D8D-5D13-4944-8286-56D11165E3D1}"/>
    <dgm:cxn modelId="{B70432BF-3EEC-4A53-86EB-8980B1DC3585}" type="presOf" srcId="{F637C625-5B46-47C0-B890-C9A5811B036C}" destId="{E3793315-45EE-4BA2-9852-967604B481B6}" srcOrd="0" destOrd="0" presId="urn:microsoft.com/office/officeart/2018/5/layout/IconCircleLabelList"/>
    <dgm:cxn modelId="{D7C40031-DF6E-4D0C-AE3A-7EC02AFB1867}" type="presParOf" srcId="{934B3DD9-B337-41A6-A491-8BF1F706DE33}" destId="{BD3F347E-BCA8-4007-8C34-2500FE930976}" srcOrd="0" destOrd="0" presId="urn:microsoft.com/office/officeart/2018/5/layout/IconCircleLabelList"/>
    <dgm:cxn modelId="{9CF7ADAE-895D-4952-ABB1-A8BE7EC39CEC}" type="presParOf" srcId="{BD3F347E-BCA8-4007-8C34-2500FE930976}" destId="{783490FB-C531-49A8-A212-67A12164E93F}" srcOrd="0" destOrd="0" presId="urn:microsoft.com/office/officeart/2018/5/layout/IconCircleLabelList"/>
    <dgm:cxn modelId="{117278A6-5F33-452B-BF4E-C4A4141C1D99}" type="presParOf" srcId="{BD3F347E-BCA8-4007-8C34-2500FE930976}" destId="{4FA275C5-389E-47E5-9E7F-4A24846E0412}" srcOrd="1" destOrd="0" presId="urn:microsoft.com/office/officeart/2018/5/layout/IconCircleLabelList"/>
    <dgm:cxn modelId="{CC29BF53-C022-4184-86F9-443B1309407A}" type="presParOf" srcId="{BD3F347E-BCA8-4007-8C34-2500FE930976}" destId="{D666822A-5924-4F2E-A883-D823AD3CFAFD}" srcOrd="2" destOrd="0" presId="urn:microsoft.com/office/officeart/2018/5/layout/IconCircleLabelList"/>
    <dgm:cxn modelId="{3C2C0198-23F2-4AE9-927D-88D6409F3A80}" type="presParOf" srcId="{BD3F347E-BCA8-4007-8C34-2500FE930976}" destId="{952F9090-57AD-4404-9FD7-EA18F2FC66F3}" srcOrd="3" destOrd="0" presId="urn:microsoft.com/office/officeart/2018/5/layout/IconCircleLabelList"/>
    <dgm:cxn modelId="{C7078BF1-0044-407F-BC7A-CBCF382A6FAE}" type="presParOf" srcId="{934B3DD9-B337-41A6-A491-8BF1F706DE33}" destId="{963AF345-3D50-4C01-BBAA-D0956270459F}" srcOrd="1" destOrd="0" presId="urn:microsoft.com/office/officeart/2018/5/layout/IconCircleLabelList"/>
    <dgm:cxn modelId="{DD2C29B8-4A34-4C74-89A6-E5AD5F48358A}" type="presParOf" srcId="{934B3DD9-B337-41A6-A491-8BF1F706DE33}" destId="{3632307F-2614-4562-B129-6F90FC305C58}" srcOrd="2" destOrd="0" presId="urn:microsoft.com/office/officeart/2018/5/layout/IconCircleLabelList"/>
    <dgm:cxn modelId="{987CBB33-39B4-445E-8254-F6D97A6E15BD}" type="presParOf" srcId="{3632307F-2614-4562-B129-6F90FC305C58}" destId="{FD941219-31C1-45A5-B316-69B8FE0E6396}" srcOrd="0" destOrd="0" presId="urn:microsoft.com/office/officeart/2018/5/layout/IconCircleLabelList"/>
    <dgm:cxn modelId="{8EBA1014-7013-456F-8774-F79191E33DFF}" type="presParOf" srcId="{3632307F-2614-4562-B129-6F90FC305C58}" destId="{E6694267-BC96-4F8B-93F0-BDACB7A3B241}" srcOrd="1" destOrd="0" presId="urn:microsoft.com/office/officeart/2018/5/layout/IconCircleLabelList"/>
    <dgm:cxn modelId="{19BAA38C-7B04-48CD-B44D-2AEE235134CF}" type="presParOf" srcId="{3632307F-2614-4562-B129-6F90FC305C58}" destId="{826502B8-3515-4011-94C3-91CC921DE499}" srcOrd="2" destOrd="0" presId="urn:microsoft.com/office/officeart/2018/5/layout/IconCircleLabelList"/>
    <dgm:cxn modelId="{DE7D8778-ACF6-44F2-8414-8DF52D610116}" type="presParOf" srcId="{3632307F-2614-4562-B129-6F90FC305C58}" destId="{E3793315-45EE-4BA2-9852-967604B481B6}" srcOrd="3" destOrd="0" presId="urn:microsoft.com/office/officeart/2018/5/layout/IconCircleLabelList"/>
    <dgm:cxn modelId="{B0DB4B2B-C2EC-4E1E-98E9-66FE0C8953F5}" type="presParOf" srcId="{934B3DD9-B337-41A6-A491-8BF1F706DE33}" destId="{CEB8A436-2090-4BF8-BFC2-5AF9883DE16E}" srcOrd="3" destOrd="0" presId="urn:microsoft.com/office/officeart/2018/5/layout/IconCircleLabelList"/>
    <dgm:cxn modelId="{412217A5-CCEA-4870-B0F6-921FA29D22B4}" type="presParOf" srcId="{934B3DD9-B337-41A6-A491-8BF1F706DE33}" destId="{E6D524FE-C9AE-453A-A86C-8ACCBA33EEBA}" srcOrd="4" destOrd="0" presId="urn:microsoft.com/office/officeart/2018/5/layout/IconCircleLabelList"/>
    <dgm:cxn modelId="{A874342E-67C7-49BB-B004-BC24DAE7B0FD}" type="presParOf" srcId="{E6D524FE-C9AE-453A-A86C-8ACCBA33EEBA}" destId="{BD9A07C9-B90F-4696-8CC4-0A3527CCE802}" srcOrd="0" destOrd="0" presId="urn:microsoft.com/office/officeart/2018/5/layout/IconCircleLabelList"/>
    <dgm:cxn modelId="{BC84D416-302D-40D6-9926-1D3E96785274}" type="presParOf" srcId="{E6D524FE-C9AE-453A-A86C-8ACCBA33EEBA}" destId="{124C1350-0DBC-47C0-A761-3ED158058E0A}" srcOrd="1" destOrd="0" presId="urn:microsoft.com/office/officeart/2018/5/layout/IconCircleLabelList"/>
    <dgm:cxn modelId="{C16D0749-94AD-4EA7-9F18-8F9124E136E7}" type="presParOf" srcId="{E6D524FE-C9AE-453A-A86C-8ACCBA33EEBA}" destId="{6879517A-4AFD-4160-A7F7-7835604359B7}" srcOrd="2" destOrd="0" presId="urn:microsoft.com/office/officeart/2018/5/layout/IconCircleLabelList"/>
    <dgm:cxn modelId="{56614A22-5F36-4BFE-98B1-519950FD593B}" type="presParOf" srcId="{E6D524FE-C9AE-453A-A86C-8ACCBA33EEBA}" destId="{CF1FF5E7-85E6-42D7-840F-B1E40D0B92C8}" srcOrd="3" destOrd="0" presId="urn:microsoft.com/office/officeart/2018/5/layout/IconCircleLabelList"/>
    <dgm:cxn modelId="{F1A74554-0588-40C6-9CB5-CBDC8C4D2CEC}" type="presParOf" srcId="{934B3DD9-B337-41A6-A491-8BF1F706DE33}" destId="{2EF8D17D-ACD6-4A3E-9E31-3082B2F92B78}" srcOrd="5" destOrd="0" presId="urn:microsoft.com/office/officeart/2018/5/layout/IconCircleLabelList"/>
    <dgm:cxn modelId="{F502F39E-0256-4EF4-A354-A9094E513775}" type="presParOf" srcId="{934B3DD9-B337-41A6-A491-8BF1F706DE33}" destId="{C09C8CFD-D2A4-474D-8FD4-300B1A51C85B}" srcOrd="6" destOrd="0" presId="urn:microsoft.com/office/officeart/2018/5/layout/IconCircleLabelList"/>
    <dgm:cxn modelId="{CD827CAA-93D7-4FCB-BA5D-A155696709B1}" type="presParOf" srcId="{C09C8CFD-D2A4-474D-8FD4-300B1A51C85B}" destId="{D7E73B23-1643-4E22-9B5A-398D177AD268}" srcOrd="0" destOrd="0" presId="urn:microsoft.com/office/officeart/2018/5/layout/IconCircleLabelList"/>
    <dgm:cxn modelId="{CAAABF4A-587A-4953-865E-03716DB7639C}" type="presParOf" srcId="{C09C8CFD-D2A4-474D-8FD4-300B1A51C85B}" destId="{B38C1123-7712-4427-8BC5-51FB8F8C760A}" srcOrd="1" destOrd="0" presId="urn:microsoft.com/office/officeart/2018/5/layout/IconCircleLabelList"/>
    <dgm:cxn modelId="{370AD35B-EDCD-49CE-AE96-9AB326F8E1AC}" type="presParOf" srcId="{C09C8CFD-D2A4-474D-8FD4-300B1A51C85B}" destId="{D8D1881A-0DE4-4B52-A3DC-6806718A83C9}" srcOrd="2" destOrd="0" presId="urn:microsoft.com/office/officeart/2018/5/layout/IconCircleLabelList"/>
    <dgm:cxn modelId="{730AB394-0B08-422C-93C8-026F9A441A3E}" type="presParOf" srcId="{C09C8CFD-D2A4-474D-8FD4-300B1A51C85B}" destId="{ECD96F6A-B719-41AD-B16F-7E4A1CD0928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490FB-C531-49A8-A212-67A12164E93F}">
      <dsp:nvSpPr>
        <dsp:cNvPr id="0" name=""/>
        <dsp:cNvSpPr/>
      </dsp:nvSpPr>
      <dsp:spPr>
        <a:xfrm>
          <a:off x="491908" y="200986"/>
          <a:ext cx="1333246" cy="1333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A275C5-389E-47E5-9E7F-4A24846E0412}">
      <dsp:nvSpPr>
        <dsp:cNvPr id="0" name=""/>
        <dsp:cNvSpPr/>
      </dsp:nvSpPr>
      <dsp:spPr>
        <a:xfrm>
          <a:off x="776043" y="485120"/>
          <a:ext cx="764977" cy="7649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2F9090-57AD-4404-9FD7-EA18F2FC66F3}">
      <dsp:nvSpPr>
        <dsp:cNvPr id="0" name=""/>
        <dsp:cNvSpPr/>
      </dsp:nvSpPr>
      <dsp:spPr>
        <a:xfrm>
          <a:off x="65706" y="1949506"/>
          <a:ext cx="21856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i="1" kern="1200"/>
            <a:t>(These will be laid put in the introduction (section A))</a:t>
          </a:r>
          <a:endParaRPr lang="en-US" sz="1600" kern="1200"/>
        </a:p>
      </dsp:txBody>
      <dsp:txXfrm>
        <a:off x="65706" y="1949506"/>
        <a:ext cx="2185650" cy="720000"/>
      </dsp:txXfrm>
    </dsp:sp>
    <dsp:sp modelId="{FD941219-31C1-45A5-B316-69B8FE0E6396}">
      <dsp:nvSpPr>
        <dsp:cNvPr id="0" name=""/>
        <dsp:cNvSpPr/>
      </dsp:nvSpPr>
      <dsp:spPr>
        <a:xfrm>
          <a:off x="3060047" y="200986"/>
          <a:ext cx="1333246" cy="1333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694267-BC96-4F8B-93F0-BDACB7A3B241}">
      <dsp:nvSpPr>
        <dsp:cNvPr id="0" name=""/>
        <dsp:cNvSpPr/>
      </dsp:nvSpPr>
      <dsp:spPr>
        <a:xfrm>
          <a:off x="3344182" y="485120"/>
          <a:ext cx="764977" cy="7649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793315-45EE-4BA2-9852-967604B481B6}">
      <dsp:nvSpPr>
        <dsp:cNvPr id="0" name=""/>
        <dsp:cNvSpPr/>
      </dsp:nvSpPr>
      <dsp:spPr>
        <a:xfrm>
          <a:off x="2633845" y="1949506"/>
          <a:ext cx="21856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i="1" kern="1200"/>
            <a:t>you should have 2-3 sub- questions</a:t>
          </a:r>
          <a:endParaRPr lang="en-US" sz="1600" kern="1200"/>
        </a:p>
      </dsp:txBody>
      <dsp:txXfrm>
        <a:off x="2633845" y="1949506"/>
        <a:ext cx="2185650" cy="720000"/>
      </dsp:txXfrm>
    </dsp:sp>
    <dsp:sp modelId="{BD9A07C9-B90F-4696-8CC4-0A3527CCE802}">
      <dsp:nvSpPr>
        <dsp:cNvPr id="0" name=""/>
        <dsp:cNvSpPr/>
      </dsp:nvSpPr>
      <dsp:spPr>
        <a:xfrm>
          <a:off x="491908" y="3215919"/>
          <a:ext cx="1333246" cy="1333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4C1350-0DBC-47C0-A761-3ED158058E0A}">
      <dsp:nvSpPr>
        <dsp:cNvPr id="0" name=""/>
        <dsp:cNvSpPr/>
      </dsp:nvSpPr>
      <dsp:spPr>
        <a:xfrm>
          <a:off x="776043" y="3500053"/>
          <a:ext cx="764977" cy="7649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1FF5E7-85E6-42D7-840F-B1E40D0B92C8}">
      <dsp:nvSpPr>
        <dsp:cNvPr id="0" name=""/>
        <dsp:cNvSpPr/>
      </dsp:nvSpPr>
      <dsp:spPr>
        <a:xfrm>
          <a:off x="65706" y="4964439"/>
          <a:ext cx="21856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How do these relate to the  big questions</a:t>
          </a:r>
        </a:p>
      </dsp:txBody>
      <dsp:txXfrm>
        <a:off x="65706" y="4964439"/>
        <a:ext cx="2185650" cy="720000"/>
      </dsp:txXfrm>
    </dsp:sp>
    <dsp:sp modelId="{D7E73B23-1643-4E22-9B5A-398D177AD268}">
      <dsp:nvSpPr>
        <dsp:cNvPr id="0" name=""/>
        <dsp:cNvSpPr/>
      </dsp:nvSpPr>
      <dsp:spPr>
        <a:xfrm>
          <a:off x="3060047" y="3215919"/>
          <a:ext cx="1333246" cy="1333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8C1123-7712-4427-8BC5-51FB8F8C760A}">
      <dsp:nvSpPr>
        <dsp:cNvPr id="0" name=""/>
        <dsp:cNvSpPr/>
      </dsp:nvSpPr>
      <dsp:spPr>
        <a:xfrm>
          <a:off x="3344182" y="3500053"/>
          <a:ext cx="764977" cy="7649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D96F6A-B719-41AD-B16F-7E4A1CD09280}">
      <dsp:nvSpPr>
        <dsp:cNvPr id="0" name=""/>
        <dsp:cNvSpPr/>
      </dsp:nvSpPr>
      <dsp:spPr>
        <a:xfrm>
          <a:off x="2633845" y="4964439"/>
          <a:ext cx="21856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What methods will be used to answer these? </a:t>
          </a:r>
        </a:p>
      </dsp:txBody>
      <dsp:txXfrm>
        <a:off x="2633845" y="4964439"/>
        <a:ext cx="21856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09F42-7256-4EAC-9290-004BFCF6C07C}" type="datetimeFigureOut">
              <a:rPr lang="en-US" smtClean="0"/>
              <a:t>6/3/19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C216C-35D9-4B3F-9810-623D5BFDD47B}" type="slidenum">
              <a:rPr lang="en-US" smtClean="0"/>
              <a:t>‹#›</a:t>
            </a:fld>
            <a:endParaRPr lang="en-US"/>
          </a:p>
        </p:txBody>
      </p:sp>
    </p:spTree>
    <p:extLst>
      <p:ext uri="{BB962C8B-B14F-4D97-AF65-F5344CB8AC3E}">
        <p14:creationId xmlns:p14="http://schemas.microsoft.com/office/powerpoint/2010/main" val="4214083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C216C-35D9-4B3F-9810-623D5BFDD47B}" type="slidenum">
              <a:rPr lang="en-US" smtClean="0"/>
              <a:t>1</a:t>
            </a:fld>
            <a:endParaRPr lang="en-US"/>
          </a:p>
        </p:txBody>
      </p:sp>
    </p:spTree>
    <p:extLst>
      <p:ext uri="{BB962C8B-B14F-4D97-AF65-F5344CB8AC3E}">
        <p14:creationId xmlns:p14="http://schemas.microsoft.com/office/powerpoint/2010/main" val="396634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1FE69C-0B72-4B66-8B7B-88FE619616D9}" type="datetimeFigureOut">
              <a:rPr lang="en-US" smtClean="0"/>
              <a:pPr/>
              <a:t>6/3/19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A7780-0B1E-4FE4-A19C-9231DB6141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1FE69C-0B72-4B66-8B7B-88FE619616D9}" type="datetimeFigureOut">
              <a:rPr lang="en-US" smtClean="0"/>
              <a:pPr/>
              <a:t>6/3/19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A7780-0B1E-4FE4-A19C-9231DB614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1FE69C-0B72-4B66-8B7B-88FE619616D9}" type="datetimeFigureOut">
              <a:rPr lang="en-US" smtClean="0"/>
              <a:pPr/>
              <a:t>6/3/19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A7780-0B1E-4FE4-A19C-9231DB614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1FE69C-0B72-4B66-8B7B-88FE619616D9}" type="datetimeFigureOut">
              <a:rPr lang="en-US" smtClean="0"/>
              <a:pPr/>
              <a:t>6/3/19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A7780-0B1E-4FE4-A19C-9231DB6141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1FE69C-0B72-4B66-8B7B-88FE619616D9}" type="datetimeFigureOut">
              <a:rPr lang="en-US" smtClean="0"/>
              <a:pPr/>
              <a:t>6/3/19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A7780-0B1E-4FE4-A19C-9231DB6141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1FE69C-0B72-4B66-8B7B-88FE619616D9}" type="datetimeFigureOut">
              <a:rPr lang="en-US" smtClean="0"/>
              <a:pPr/>
              <a:t>6/3/19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A7780-0B1E-4FE4-A19C-9231DB6141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1FE69C-0B72-4B66-8B7B-88FE619616D9}" type="datetimeFigureOut">
              <a:rPr lang="en-US" smtClean="0"/>
              <a:pPr/>
              <a:t>6/3/19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2A7780-0B1E-4FE4-A19C-9231DB6141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1FE69C-0B72-4B66-8B7B-88FE619616D9}" type="datetimeFigureOut">
              <a:rPr lang="en-US" smtClean="0"/>
              <a:pPr/>
              <a:t>6/3/19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2A7780-0B1E-4FE4-A19C-9231DB6141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FE69C-0B72-4B66-8B7B-88FE619616D9}" type="datetimeFigureOut">
              <a:rPr lang="en-US" smtClean="0"/>
              <a:pPr/>
              <a:t>6/3/19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2A7780-0B1E-4FE4-A19C-9231DB614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1FE69C-0B72-4B66-8B7B-88FE619616D9}" type="datetimeFigureOut">
              <a:rPr lang="en-US" smtClean="0"/>
              <a:pPr/>
              <a:t>6/3/19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A7780-0B1E-4FE4-A19C-9231DB614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1FE69C-0B72-4B66-8B7B-88FE619616D9}" type="datetimeFigureOut">
              <a:rPr lang="en-US" smtClean="0"/>
              <a:pPr/>
              <a:t>6/3/19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A7780-0B1E-4FE4-A19C-9231DB614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FE69C-0B72-4B66-8B7B-88FE619616D9}" type="datetimeFigureOut">
              <a:rPr lang="en-US" smtClean="0"/>
              <a:pPr/>
              <a:t>6/3/19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A7780-0B1E-4FE4-A19C-9231DB614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4852" y="5091762"/>
            <a:ext cx="5875644" cy="1264588"/>
          </a:xfrm>
        </p:spPr>
        <p:txBody>
          <a:bodyPr anchor="ctr">
            <a:normAutofit/>
          </a:bodyPr>
          <a:lstStyle/>
          <a:p>
            <a:pPr algn="r">
              <a:lnSpc>
                <a:spcPct val="90000"/>
              </a:lnSpc>
            </a:pPr>
            <a:r>
              <a:rPr lang="en-US" sz="4100">
                <a:latin typeface="dearJoe 5 CASUAL PRO" panose="02000000000000000000" pitchFamily="2" charset="0"/>
              </a:rPr>
              <a:t>How to write section B: Method</a:t>
            </a:r>
          </a:p>
        </p:txBody>
      </p:sp>
      <p:sp>
        <p:nvSpPr>
          <p:cNvPr id="3" name="Subtitle 2"/>
          <p:cNvSpPr>
            <a:spLocks noGrp="1"/>
          </p:cNvSpPr>
          <p:nvPr>
            <p:ph type="subTitle" idx="1"/>
          </p:nvPr>
        </p:nvSpPr>
        <p:spPr>
          <a:xfrm>
            <a:off x="6374330" y="5091763"/>
            <a:ext cx="2230655" cy="1264587"/>
          </a:xfrm>
        </p:spPr>
        <p:txBody>
          <a:bodyPr anchor="ctr">
            <a:normAutofit/>
          </a:bodyPr>
          <a:lstStyle/>
          <a:p>
            <a:pPr algn="l"/>
            <a:r>
              <a:rPr lang="en-US" sz="1700" b="1" u="sng"/>
              <a:t>B: Methods of investigation (0-3 marks) – 300 words</a:t>
            </a:r>
            <a:endParaRPr lang="en-US" sz="1700"/>
          </a:p>
          <a:p>
            <a:pPr algn="l"/>
            <a:r>
              <a:rPr lang="en-US" sz="1700" b="1"/>
              <a:t> </a:t>
            </a:r>
            <a:endParaRPr lang="en-US" sz="1700"/>
          </a:p>
          <a:p>
            <a:pPr algn="l"/>
            <a:endParaRPr lang="en-US" sz="1700"/>
          </a:p>
        </p:txBody>
      </p:sp>
      <p:pic>
        <p:nvPicPr>
          <p:cNvPr id="5" name="Picture 4">
            <a:extLst>
              <a:ext uri="{FF2B5EF4-FFF2-40B4-BE49-F238E27FC236}">
                <a16:creationId xmlns:a16="http://schemas.microsoft.com/office/drawing/2014/main" id="{99608124-593E-C64F-B9D2-2BCCCE900CB7}"/>
              </a:ext>
            </a:extLst>
          </p:cNvPr>
          <p:cNvPicPr>
            <a:picLocks noChangeAspect="1"/>
          </p:cNvPicPr>
          <p:nvPr/>
        </p:nvPicPr>
        <p:blipFill rotWithShape="1">
          <a:blip r:embed="rId3">
            <a:extLst>
              <a:ext uri="{28A0092B-C50C-407E-A947-70E740481C1C}">
                <a14:useLocalDpi xmlns:a14="http://schemas.microsoft.com/office/drawing/2010/main" val="0"/>
              </a:ext>
            </a:extLst>
          </a:blip>
          <a:srcRect t="14424" b="7145"/>
          <a:stretch/>
        </p:blipFill>
        <p:spPr>
          <a:xfrm>
            <a:off x="-2987" y="10"/>
            <a:ext cx="9143999" cy="4571990"/>
          </a:xfrm>
          <a:prstGeom prst="rect">
            <a:avLst/>
          </a:prstGeom>
        </p:spPr>
      </p:pic>
      <p:cxnSp>
        <p:nvCxnSpPr>
          <p:cNvPr id="10" name="Straight Connector 9">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Photographs</a:t>
            </a:r>
            <a:br>
              <a:rPr lang="en-US" dirty="0"/>
            </a:br>
            <a:endParaRPr lang="en-US" dirty="0"/>
          </a:p>
        </p:txBody>
      </p:sp>
      <p:sp>
        <p:nvSpPr>
          <p:cNvPr id="3" name="Content Placeholder 2"/>
          <p:cNvSpPr>
            <a:spLocks noGrp="1"/>
          </p:cNvSpPr>
          <p:nvPr>
            <p:ph idx="1"/>
          </p:nvPr>
        </p:nvSpPr>
        <p:spPr/>
        <p:txBody>
          <a:bodyPr/>
          <a:lstStyle/>
          <a:p>
            <a:r>
              <a:rPr lang="en-US" sz="2800" dirty="0"/>
              <a:t>This is a good section to include photographs of students collecting data. Remember that any photographs used should be relevant and directly mentioned in the text of your coursework (the examiner does not want to see a photo of someone eating their lunch!).</a:t>
            </a:r>
          </a:p>
          <a:p>
            <a:endParaRPr lang="en-US" dirty="0"/>
          </a:p>
        </p:txBody>
      </p:sp>
      <p:pic>
        <p:nvPicPr>
          <p:cNvPr id="6145" name="Picture 1"/>
          <p:cNvPicPr>
            <a:picLocks noChangeAspect="1" noChangeArrowheads="1"/>
          </p:cNvPicPr>
          <p:nvPr/>
        </p:nvPicPr>
        <p:blipFill>
          <a:blip r:embed="rId2" cstate="print"/>
          <a:srcRect/>
          <a:stretch>
            <a:fillRect/>
          </a:stretch>
        </p:blipFill>
        <p:spPr bwMode="auto">
          <a:xfrm>
            <a:off x="4953000" y="3810000"/>
            <a:ext cx="2438400" cy="273483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will you make your conclusions? </a:t>
            </a:r>
          </a:p>
        </p:txBody>
      </p:sp>
      <p:sp>
        <p:nvSpPr>
          <p:cNvPr id="3" name="Content Placeholder 2"/>
          <p:cNvSpPr>
            <a:spLocks noGrp="1"/>
          </p:cNvSpPr>
          <p:nvPr>
            <p:ph idx="1"/>
          </p:nvPr>
        </p:nvSpPr>
        <p:spPr/>
        <p:txBody>
          <a:bodyPr/>
          <a:lstStyle/>
          <a:p>
            <a:pPr marL="0" indent="0">
              <a:buNone/>
            </a:pPr>
            <a:r>
              <a:rPr lang="en-US" dirty="0"/>
              <a:t>Will you set out the PVLI in the method?</a:t>
            </a:r>
          </a:p>
          <a:p>
            <a:pPr marL="0" indent="0">
              <a:buNone/>
            </a:pPr>
            <a:r>
              <a:rPr lang="en-US" dirty="0"/>
              <a:t>Will you use any tests (i.e. the building intensity test from Waugh to help you determine the core/ frame) </a:t>
            </a:r>
          </a:p>
          <a:p>
            <a:pPr marL="0" indent="0">
              <a:buNone/>
            </a:pPr>
            <a:r>
              <a:rPr lang="en-US" dirty="0"/>
              <a:t>How will you be able to use statistical tests to analyse your data? – you need to explain how the data will help you with statistical tests</a:t>
            </a:r>
          </a:p>
        </p:txBody>
      </p:sp>
    </p:spTree>
    <p:extLst>
      <p:ext uri="{BB962C8B-B14F-4D97-AF65-F5344CB8AC3E}">
        <p14:creationId xmlns:p14="http://schemas.microsoft.com/office/powerpoint/2010/main" val="408059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data?</a:t>
            </a:r>
          </a:p>
        </p:txBody>
      </p:sp>
      <p:sp>
        <p:nvSpPr>
          <p:cNvPr id="3" name="Content Placeholder 2"/>
          <p:cNvSpPr>
            <a:spLocks noGrp="1"/>
          </p:cNvSpPr>
          <p:nvPr>
            <p:ph idx="1"/>
          </p:nvPr>
        </p:nvSpPr>
        <p:spPr/>
        <p:txBody>
          <a:bodyPr/>
          <a:lstStyle/>
          <a:p>
            <a:r>
              <a:rPr lang="en-US" dirty="0"/>
              <a:t>Are you going to be using any other data (i.e. statistics regarding Houston from websites)? If so you need to include these as secondary methods in your methodology .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Content Placeholder 5">
            <a:extLst>
              <a:ext uri="{FF2B5EF4-FFF2-40B4-BE49-F238E27FC236}">
                <a16:creationId xmlns:a16="http://schemas.microsoft.com/office/drawing/2014/main" id="{1E9C1D9C-E021-7948-B569-8138088BA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79" y="533400"/>
            <a:ext cx="8891642" cy="505936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a:t>
            </a:r>
          </a:p>
        </p:txBody>
      </p:sp>
      <p:sp>
        <p:nvSpPr>
          <p:cNvPr id="3" name="Content Placeholder 2"/>
          <p:cNvSpPr>
            <a:spLocks noGrp="1"/>
          </p:cNvSpPr>
          <p:nvPr>
            <p:ph idx="1"/>
          </p:nvPr>
        </p:nvSpPr>
        <p:spPr/>
        <p:txBody>
          <a:bodyPr/>
          <a:lstStyle/>
          <a:p>
            <a:r>
              <a:rPr lang="en-US" dirty="0"/>
              <a:t>This section could be put into a table to save words </a:t>
            </a:r>
          </a:p>
        </p:txBody>
      </p:sp>
      <p:graphicFrame>
        <p:nvGraphicFramePr>
          <p:cNvPr id="5" name="Table 4">
            <a:extLst>
              <a:ext uri="{FF2B5EF4-FFF2-40B4-BE49-F238E27FC236}">
                <a16:creationId xmlns:a16="http://schemas.microsoft.com/office/drawing/2014/main" id="{A94BA45C-CFBC-4545-AB8D-EC0AAF00CF45}"/>
              </a:ext>
            </a:extLst>
          </p:cNvPr>
          <p:cNvGraphicFramePr>
            <a:graphicFrameLocks noGrp="1"/>
          </p:cNvGraphicFramePr>
          <p:nvPr>
            <p:extLst>
              <p:ext uri="{D42A27DB-BD31-4B8C-83A1-F6EECF244321}">
                <p14:modId xmlns:p14="http://schemas.microsoft.com/office/powerpoint/2010/main" val="2564730473"/>
              </p:ext>
            </p:extLst>
          </p:nvPr>
        </p:nvGraphicFramePr>
        <p:xfrm>
          <a:off x="457200" y="3153251"/>
          <a:ext cx="8229600" cy="15595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606095901"/>
                    </a:ext>
                  </a:extLst>
                </a:gridCol>
                <a:gridCol w="2057400">
                  <a:extLst>
                    <a:ext uri="{9D8B030D-6E8A-4147-A177-3AD203B41FA5}">
                      <a16:colId xmlns:a16="http://schemas.microsoft.com/office/drawing/2014/main" val="716178991"/>
                    </a:ext>
                  </a:extLst>
                </a:gridCol>
                <a:gridCol w="2057400">
                  <a:extLst>
                    <a:ext uri="{9D8B030D-6E8A-4147-A177-3AD203B41FA5}">
                      <a16:colId xmlns:a16="http://schemas.microsoft.com/office/drawing/2014/main" val="874761020"/>
                    </a:ext>
                  </a:extLst>
                </a:gridCol>
                <a:gridCol w="2057400">
                  <a:extLst>
                    <a:ext uri="{9D8B030D-6E8A-4147-A177-3AD203B41FA5}">
                      <a16:colId xmlns:a16="http://schemas.microsoft.com/office/drawing/2014/main" val="1428478454"/>
                    </a:ext>
                  </a:extLst>
                </a:gridCol>
              </a:tblGrid>
              <a:tr h="370840">
                <a:tc>
                  <a:txBody>
                    <a:bodyPr/>
                    <a:lstStyle/>
                    <a:p>
                      <a:r>
                        <a:rPr lang="en-US" dirty="0"/>
                        <a:t>Method</a:t>
                      </a:r>
                    </a:p>
                  </a:txBody>
                  <a:tcPr/>
                </a:tc>
                <a:tc>
                  <a:txBody>
                    <a:bodyPr/>
                    <a:lstStyle/>
                    <a:p>
                      <a:r>
                        <a:rPr lang="en-US" dirty="0"/>
                        <a:t>How was it carried out ?</a:t>
                      </a:r>
                    </a:p>
                  </a:txBody>
                  <a:tcPr/>
                </a:tc>
                <a:tc>
                  <a:txBody>
                    <a:bodyPr/>
                    <a:lstStyle/>
                    <a:p>
                      <a:r>
                        <a:rPr lang="en-US" dirty="0"/>
                        <a:t>Why was it carried out like this? </a:t>
                      </a:r>
                    </a:p>
                  </a:txBody>
                  <a:tcPr/>
                </a:tc>
                <a:tc>
                  <a:txBody>
                    <a:bodyPr/>
                    <a:lstStyle/>
                    <a:p>
                      <a:r>
                        <a:rPr lang="en-US" dirty="0"/>
                        <a:t>How will this help understand the core/ frame model? </a:t>
                      </a:r>
                    </a:p>
                  </a:txBody>
                  <a:tcPr/>
                </a:tc>
                <a:extLst>
                  <a:ext uri="{0D108BD9-81ED-4DB2-BD59-A6C34878D82A}">
                    <a16:rowId xmlns:a16="http://schemas.microsoft.com/office/drawing/2014/main" val="303686330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07462880"/>
                  </a:ext>
                </a:extLst>
              </a:tr>
            </a:tbl>
          </a:graphicData>
        </a:graphic>
      </p:graphicFrame>
    </p:spTree>
    <p:extLst>
      <p:ext uri="{BB962C8B-B14F-4D97-AF65-F5344CB8AC3E}">
        <p14:creationId xmlns:p14="http://schemas.microsoft.com/office/powerpoint/2010/main" val="2249578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CB527BAE-ADF0-2348-9997-B2A2AE37C5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179" y="533400"/>
            <a:ext cx="8891642" cy="50593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a:t>
            </a:r>
          </a:p>
        </p:txBody>
      </p:sp>
      <p:graphicFrame>
        <p:nvGraphicFramePr>
          <p:cNvPr id="4" name="Table 3">
            <a:extLst>
              <a:ext uri="{FF2B5EF4-FFF2-40B4-BE49-F238E27FC236}">
                <a16:creationId xmlns:a16="http://schemas.microsoft.com/office/drawing/2014/main" id="{A5DC81F5-9250-CE44-A249-37EC50CF666C}"/>
              </a:ext>
            </a:extLst>
          </p:cNvPr>
          <p:cNvGraphicFramePr>
            <a:graphicFrameLocks noGrp="1"/>
          </p:cNvGraphicFramePr>
          <p:nvPr>
            <p:extLst>
              <p:ext uri="{D42A27DB-BD31-4B8C-83A1-F6EECF244321}">
                <p14:modId xmlns:p14="http://schemas.microsoft.com/office/powerpoint/2010/main" val="3898174228"/>
              </p:ext>
            </p:extLst>
          </p:nvPr>
        </p:nvGraphicFramePr>
        <p:xfrm>
          <a:off x="685800" y="1219200"/>
          <a:ext cx="8077200" cy="4409440"/>
        </p:xfrm>
        <a:graphic>
          <a:graphicData uri="http://schemas.openxmlformats.org/drawingml/2006/table">
            <a:tbl>
              <a:tblPr firstRow="1" bandRow="1">
                <a:tableStyleId>{7E9639D4-E3E2-4D34-9284-5A2195B3D0D7}</a:tableStyleId>
              </a:tblPr>
              <a:tblGrid>
                <a:gridCol w="6781800">
                  <a:extLst>
                    <a:ext uri="{9D8B030D-6E8A-4147-A177-3AD203B41FA5}">
                      <a16:colId xmlns:a16="http://schemas.microsoft.com/office/drawing/2014/main" val="349526743"/>
                    </a:ext>
                  </a:extLst>
                </a:gridCol>
                <a:gridCol w="1295400">
                  <a:extLst>
                    <a:ext uri="{9D8B030D-6E8A-4147-A177-3AD203B41FA5}">
                      <a16:colId xmlns:a16="http://schemas.microsoft.com/office/drawing/2014/main" val="2241731938"/>
                    </a:ext>
                  </a:extLst>
                </a:gridCol>
              </a:tblGrid>
              <a:tr h="320040">
                <a:tc>
                  <a:txBody>
                    <a:bodyPr/>
                    <a:lstStyle/>
                    <a:p>
                      <a:r>
                        <a:rPr lang="en-US" dirty="0"/>
                        <a:t>Details (what to include )</a:t>
                      </a:r>
                    </a:p>
                  </a:txBody>
                  <a:tcPr/>
                </a:tc>
                <a:tc>
                  <a:txBody>
                    <a:bodyPr/>
                    <a:lstStyle/>
                    <a:p>
                      <a:r>
                        <a:rPr lang="en-US" dirty="0"/>
                        <a:t>Complete</a:t>
                      </a:r>
                    </a:p>
                  </a:txBody>
                  <a:tcPr/>
                </a:tc>
                <a:extLst>
                  <a:ext uri="{0D108BD9-81ED-4DB2-BD59-A6C34878D82A}">
                    <a16:rowId xmlns:a16="http://schemas.microsoft.com/office/drawing/2014/main" val="2250690201"/>
                  </a:ext>
                </a:extLst>
              </a:tr>
              <a:tr h="370840">
                <a:tc>
                  <a:txBody>
                    <a:bodyPr/>
                    <a:lstStyle/>
                    <a:p>
                      <a:r>
                        <a:rPr lang="en-US" dirty="0"/>
                        <a:t>Introduction to location of data collection including a map and explanation of how the sites were selected</a:t>
                      </a:r>
                    </a:p>
                  </a:txBody>
                  <a:tcPr/>
                </a:tc>
                <a:tc>
                  <a:txBody>
                    <a:bodyPr/>
                    <a:lstStyle/>
                    <a:p>
                      <a:endParaRPr lang="en-US"/>
                    </a:p>
                  </a:txBody>
                  <a:tcPr/>
                </a:tc>
                <a:extLst>
                  <a:ext uri="{0D108BD9-81ED-4DB2-BD59-A6C34878D82A}">
                    <a16:rowId xmlns:a16="http://schemas.microsoft.com/office/drawing/2014/main" val="4149025898"/>
                  </a:ext>
                </a:extLst>
              </a:tr>
              <a:tr h="370840">
                <a:tc>
                  <a:txBody>
                    <a:bodyPr/>
                    <a:lstStyle/>
                    <a:p>
                      <a:r>
                        <a:rPr lang="en-US" dirty="0"/>
                        <a:t>Clear description of how each method was carried out. This could include </a:t>
                      </a:r>
                      <a:r>
                        <a:rPr lang="en-US" dirty="0" err="1"/>
                        <a:t>e.g.s</a:t>
                      </a:r>
                      <a:r>
                        <a:rPr lang="en-US" dirty="0"/>
                        <a:t> of tables, times, equipment etc.</a:t>
                      </a:r>
                    </a:p>
                  </a:txBody>
                  <a:tcPr/>
                </a:tc>
                <a:tc>
                  <a:txBody>
                    <a:bodyPr/>
                    <a:lstStyle/>
                    <a:p>
                      <a:endParaRPr lang="en-US"/>
                    </a:p>
                  </a:txBody>
                  <a:tcPr/>
                </a:tc>
                <a:extLst>
                  <a:ext uri="{0D108BD9-81ED-4DB2-BD59-A6C34878D82A}">
                    <a16:rowId xmlns:a16="http://schemas.microsoft.com/office/drawing/2014/main" val="823143411"/>
                  </a:ext>
                </a:extLst>
              </a:tr>
              <a:tr h="370840">
                <a:tc>
                  <a:txBody>
                    <a:bodyPr/>
                    <a:lstStyle/>
                    <a:p>
                      <a:r>
                        <a:rPr lang="en-US" dirty="0"/>
                        <a:t>Explanation/ justification of why this information is important and how it will prove/ disprove your hypothesis</a:t>
                      </a:r>
                    </a:p>
                  </a:txBody>
                  <a:tcPr/>
                </a:tc>
                <a:tc>
                  <a:txBody>
                    <a:bodyPr/>
                    <a:lstStyle/>
                    <a:p>
                      <a:endParaRPr lang="en-US"/>
                    </a:p>
                  </a:txBody>
                  <a:tcPr/>
                </a:tc>
                <a:extLst>
                  <a:ext uri="{0D108BD9-81ED-4DB2-BD59-A6C34878D82A}">
                    <a16:rowId xmlns:a16="http://schemas.microsoft.com/office/drawing/2014/main" val="1689912366"/>
                  </a:ext>
                </a:extLst>
              </a:tr>
              <a:tr h="370840">
                <a:tc>
                  <a:txBody>
                    <a:bodyPr/>
                    <a:lstStyle/>
                    <a:p>
                      <a:r>
                        <a:rPr lang="en-US" dirty="0"/>
                        <a:t>Details of any sampling techniques used</a:t>
                      </a:r>
                    </a:p>
                  </a:txBody>
                  <a:tcPr/>
                </a:tc>
                <a:tc>
                  <a:txBody>
                    <a:bodyPr/>
                    <a:lstStyle/>
                    <a:p>
                      <a:endParaRPr lang="en-US"/>
                    </a:p>
                  </a:txBody>
                  <a:tcPr/>
                </a:tc>
                <a:extLst>
                  <a:ext uri="{0D108BD9-81ED-4DB2-BD59-A6C34878D82A}">
                    <a16:rowId xmlns:a16="http://schemas.microsoft.com/office/drawing/2014/main" val="642971143"/>
                  </a:ext>
                </a:extLst>
              </a:tr>
              <a:tr h="370840">
                <a:tc>
                  <a:txBody>
                    <a:bodyPr/>
                    <a:lstStyle/>
                    <a:p>
                      <a:r>
                        <a:rPr lang="en-US" dirty="0"/>
                        <a:t>Explanation of how the PLVI was determined </a:t>
                      </a:r>
                    </a:p>
                  </a:txBody>
                  <a:tcPr/>
                </a:tc>
                <a:tc>
                  <a:txBody>
                    <a:bodyPr/>
                    <a:lstStyle/>
                    <a:p>
                      <a:endParaRPr lang="en-US"/>
                    </a:p>
                  </a:txBody>
                  <a:tcPr/>
                </a:tc>
                <a:extLst>
                  <a:ext uri="{0D108BD9-81ED-4DB2-BD59-A6C34878D82A}">
                    <a16:rowId xmlns:a16="http://schemas.microsoft.com/office/drawing/2014/main" val="328693294"/>
                  </a:ext>
                </a:extLst>
              </a:tr>
              <a:tr h="370840">
                <a:tc>
                  <a:txBody>
                    <a:bodyPr/>
                    <a:lstStyle/>
                    <a:p>
                      <a:r>
                        <a:rPr lang="en-US" dirty="0"/>
                        <a:t>Explanation of how the distances from PLVI were calculated </a:t>
                      </a:r>
                    </a:p>
                  </a:txBody>
                  <a:tcPr/>
                </a:tc>
                <a:tc>
                  <a:txBody>
                    <a:bodyPr/>
                    <a:lstStyle/>
                    <a:p>
                      <a:endParaRPr lang="en-US" dirty="0"/>
                    </a:p>
                  </a:txBody>
                  <a:tcPr/>
                </a:tc>
                <a:extLst>
                  <a:ext uri="{0D108BD9-81ED-4DB2-BD59-A6C34878D82A}">
                    <a16:rowId xmlns:a16="http://schemas.microsoft.com/office/drawing/2014/main" val="31744438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Dates of data collection</a:t>
                      </a:r>
                    </a:p>
                  </a:txBody>
                  <a:tcPr/>
                </a:tc>
                <a:tc>
                  <a:txBody>
                    <a:bodyPr/>
                    <a:lstStyle/>
                    <a:p>
                      <a:endParaRPr lang="en-US" dirty="0"/>
                    </a:p>
                  </a:txBody>
                  <a:tcPr/>
                </a:tc>
                <a:extLst>
                  <a:ext uri="{0D108BD9-81ED-4DB2-BD59-A6C34878D82A}">
                    <a16:rowId xmlns:a16="http://schemas.microsoft.com/office/drawing/2014/main" val="3493515899"/>
                  </a:ext>
                </a:extLst>
              </a:tr>
              <a:tr h="370840">
                <a:tc>
                  <a:txBody>
                    <a:bodyPr/>
                    <a:lstStyle/>
                    <a:p>
                      <a:r>
                        <a:rPr lang="en-US" dirty="0"/>
                        <a:t>Indication of how the data may be used for statistical tests may be used </a:t>
                      </a:r>
                    </a:p>
                  </a:txBody>
                  <a:tcPr/>
                </a:tc>
                <a:tc>
                  <a:txBody>
                    <a:bodyPr/>
                    <a:lstStyle/>
                    <a:p>
                      <a:endParaRPr lang="en-US" dirty="0"/>
                    </a:p>
                  </a:txBody>
                  <a:tcPr/>
                </a:tc>
                <a:extLst>
                  <a:ext uri="{0D108BD9-81ED-4DB2-BD59-A6C34878D82A}">
                    <a16:rowId xmlns:a16="http://schemas.microsoft.com/office/drawing/2014/main" val="763442677"/>
                  </a:ext>
                </a:extLst>
              </a:tr>
            </a:tbl>
          </a:graphicData>
        </a:graphic>
      </p:graphicFrame>
      <p:sp>
        <p:nvSpPr>
          <p:cNvPr id="6" name="Content Placeholder 5">
            <a:extLst>
              <a:ext uri="{FF2B5EF4-FFF2-40B4-BE49-F238E27FC236}">
                <a16:creationId xmlns:a16="http://schemas.microsoft.com/office/drawing/2014/main" id="{DBF9EE56-1F80-5445-A27D-6C721E262492}"/>
              </a:ext>
            </a:extLst>
          </p:cNvPr>
          <p:cNvSpPr>
            <a:spLocks noGrp="1"/>
          </p:cNvSpPr>
          <p:nvPr>
            <p:ph idx="1"/>
          </p:nvPr>
        </p:nvSpPr>
        <p:spPr/>
        <p:txBody>
          <a:bodyPr/>
          <a:lstStyle/>
          <a:p>
            <a:pPr marL="0" indent="0">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Sites for data collection and how they were chosen</a:t>
            </a:r>
          </a:p>
        </p:txBody>
      </p:sp>
      <p:sp>
        <p:nvSpPr>
          <p:cNvPr id="3" name="Content Placeholder 2"/>
          <p:cNvSpPr>
            <a:spLocks noGrp="1"/>
          </p:cNvSpPr>
          <p:nvPr>
            <p:ph idx="1"/>
          </p:nvPr>
        </p:nvSpPr>
        <p:spPr/>
        <p:txBody>
          <a:bodyPr/>
          <a:lstStyle/>
          <a:p>
            <a:r>
              <a:rPr lang="en-US" dirty="0">
                <a:solidFill>
                  <a:srgbClr val="FF0000"/>
                </a:solidFill>
              </a:rPr>
              <a:t>Where- </a:t>
            </a:r>
            <a:r>
              <a:rPr lang="en-US" dirty="0"/>
              <a:t>did you choose </a:t>
            </a:r>
          </a:p>
          <a:p>
            <a:r>
              <a:rPr lang="en-US" dirty="0">
                <a:solidFill>
                  <a:srgbClr val="7030A0"/>
                </a:solidFill>
              </a:rPr>
              <a:t>Why-</a:t>
            </a:r>
            <a:r>
              <a:rPr lang="en-US" dirty="0"/>
              <a:t> did you choose these locations?</a:t>
            </a:r>
          </a:p>
          <a:p>
            <a:r>
              <a:rPr lang="en-US" dirty="0">
                <a:solidFill>
                  <a:srgbClr val="0070C0"/>
                </a:solidFill>
              </a:rPr>
              <a:t>How- </a:t>
            </a:r>
            <a:r>
              <a:rPr lang="en-US" dirty="0"/>
              <a:t>did you choose you sites in your chosen area (sampling technique)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50800" y="1676400"/>
            <a:ext cx="9093200" cy="389708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Include a map of the sites with a clear label of the ‘names’ of each site </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57200" y="1600200"/>
            <a:ext cx="8096250" cy="5019675"/>
          </a:xfrm>
          <a:prstGeom prst="rect">
            <a:avLst/>
          </a:prstGeom>
        </p:spPr>
      </p:pic>
      <p:cxnSp>
        <p:nvCxnSpPr>
          <p:cNvPr id="6" name="Straight Arrow Connector 5"/>
          <p:cNvCxnSpPr/>
          <p:nvPr/>
        </p:nvCxnSpPr>
        <p:spPr>
          <a:xfrm>
            <a:off x="7696200" y="3657600"/>
            <a:ext cx="457200" cy="2590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73294" y="3151872"/>
            <a:ext cx="1676400" cy="646331"/>
          </a:xfrm>
          <a:prstGeom prst="rect">
            <a:avLst/>
          </a:prstGeom>
          <a:noFill/>
        </p:spPr>
        <p:txBody>
          <a:bodyPr wrap="square" rtlCol="0">
            <a:spAutoFit/>
          </a:bodyPr>
          <a:lstStyle/>
          <a:p>
            <a:r>
              <a:rPr lang="en-US" dirty="0">
                <a:solidFill>
                  <a:srgbClr val="FF0000"/>
                </a:solidFill>
              </a:rPr>
              <a:t>Remember scales etc.</a:t>
            </a:r>
          </a:p>
        </p:txBody>
      </p:sp>
    </p:spTree>
    <p:extLst>
      <p:ext uri="{BB962C8B-B14F-4D97-AF65-F5344CB8AC3E}">
        <p14:creationId xmlns:p14="http://schemas.microsoft.com/office/powerpoint/2010/main" val="2100763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1: Chevron</a:t>
            </a:r>
          </a:p>
          <a:p>
            <a:pPr marL="0" indent="0">
              <a:buNone/>
            </a:pPr>
            <a:r>
              <a:rPr lang="en-US" dirty="0"/>
              <a:t>2: Cathedral of the Sacred Heart</a:t>
            </a:r>
          </a:p>
          <a:p>
            <a:pPr marL="0" indent="0">
              <a:buNone/>
            </a:pPr>
            <a:r>
              <a:rPr lang="en-US" dirty="0"/>
              <a:t>3: Toyota Centre </a:t>
            </a:r>
          </a:p>
          <a:p>
            <a:pPr marL="0" indent="0">
              <a:buNone/>
            </a:pPr>
            <a:r>
              <a:rPr lang="en-US" dirty="0"/>
              <a:t>4: Discovery Green</a:t>
            </a:r>
          </a:p>
          <a:p>
            <a:pPr marL="0" indent="0">
              <a:buNone/>
            </a:pPr>
            <a:r>
              <a:rPr lang="en-US" dirty="0"/>
              <a:t>5: Minute Maid Park (by 59)</a:t>
            </a:r>
          </a:p>
          <a:p>
            <a:pPr marL="0" indent="0">
              <a:buNone/>
            </a:pPr>
            <a:r>
              <a:rPr lang="en-US" dirty="0"/>
              <a:t>6: Jail District</a:t>
            </a:r>
          </a:p>
          <a:p>
            <a:pPr marL="0" indent="0">
              <a:buNone/>
            </a:pPr>
            <a:r>
              <a:rPr lang="en-US" dirty="0"/>
              <a:t>7: Chase Tower/ theatre district</a:t>
            </a:r>
          </a:p>
          <a:p>
            <a:pPr marL="0" indent="0">
              <a:buNone/>
            </a:pPr>
            <a:r>
              <a:rPr lang="en-US" dirty="0"/>
              <a:t>8: Green Street: shopping district</a:t>
            </a:r>
          </a:p>
          <a:p>
            <a:pPr marL="0" indent="0">
              <a:buNone/>
            </a:pPr>
            <a:r>
              <a:rPr lang="en-US" dirty="0"/>
              <a:t>9: City Hall/ Library </a:t>
            </a:r>
          </a:p>
          <a:p>
            <a:endParaRPr lang="en-US" dirty="0"/>
          </a:p>
          <a:p>
            <a:endParaRPr lang="en-US" dirty="0"/>
          </a:p>
          <a:p>
            <a:endParaRPr lang="en-US" dirty="0"/>
          </a:p>
          <a:p>
            <a:endParaRPr lang="en-US" dirty="0"/>
          </a:p>
          <a:p>
            <a:endParaRPr lang="en-US" dirty="0"/>
          </a:p>
        </p:txBody>
      </p:sp>
      <p:sp>
        <p:nvSpPr>
          <p:cNvPr id="4" name="Cloud 3"/>
          <p:cNvSpPr/>
          <p:nvPr/>
        </p:nvSpPr>
        <p:spPr>
          <a:xfrm>
            <a:off x="5410200" y="0"/>
            <a:ext cx="3048000" cy="2286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19800" y="846138"/>
            <a:ext cx="1981200" cy="1015663"/>
          </a:xfrm>
          <a:prstGeom prst="rect">
            <a:avLst/>
          </a:prstGeom>
          <a:noFill/>
        </p:spPr>
        <p:txBody>
          <a:bodyPr wrap="square" rtlCol="0">
            <a:spAutoFit/>
          </a:bodyPr>
          <a:lstStyle/>
          <a:p>
            <a:r>
              <a:rPr lang="en-US" sz="2000" b="1" dirty="0"/>
              <a:t>Include a map of the sites in your method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sz="4100">
                <a:solidFill>
                  <a:srgbClr val="FFFFFF"/>
                </a:solidFill>
              </a:rPr>
              <a:t>What are your sub-questions? </a:t>
            </a:r>
          </a:p>
        </p:txBody>
      </p:sp>
      <p:graphicFrame>
        <p:nvGraphicFramePr>
          <p:cNvPr id="5" name="Content Placeholder 2">
            <a:extLst>
              <a:ext uri="{FF2B5EF4-FFF2-40B4-BE49-F238E27FC236}">
                <a16:creationId xmlns:a16="http://schemas.microsoft.com/office/drawing/2014/main" id="{F813CBD7-698D-46F3-A56B-D9FB3649BC46}"/>
              </a:ext>
            </a:extLst>
          </p:cNvPr>
          <p:cNvGraphicFramePr>
            <a:graphicFrameLocks noGrp="1"/>
          </p:cNvGraphicFramePr>
          <p:nvPr>
            <p:ph idx="1"/>
            <p:extLst>
              <p:ext uri="{D42A27DB-BD31-4B8C-83A1-F6EECF244321}">
                <p14:modId xmlns:p14="http://schemas.microsoft.com/office/powerpoint/2010/main" val="4026115882"/>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184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2667000" y="2850197"/>
            <a:ext cx="38862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29000" y="3084085"/>
            <a:ext cx="2667000" cy="1200329"/>
          </a:xfrm>
          <a:prstGeom prst="rect">
            <a:avLst/>
          </a:prstGeom>
          <a:noFill/>
        </p:spPr>
        <p:txBody>
          <a:bodyPr wrap="square" rtlCol="0">
            <a:spAutoFit/>
          </a:bodyPr>
          <a:lstStyle/>
          <a:p>
            <a:r>
              <a:rPr lang="en-US" dirty="0"/>
              <a:t>Which methods did will you use that are appropriate for your sub-questions? </a:t>
            </a:r>
          </a:p>
        </p:txBody>
      </p:sp>
      <p:cxnSp>
        <p:nvCxnSpPr>
          <p:cNvPr id="7" name="Straight Arrow Connector 6"/>
          <p:cNvCxnSpPr/>
          <p:nvPr/>
        </p:nvCxnSpPr>
        <p:spPr>
          <a:xfrm flipV="1">
            <a:off x="5943600" y="1524000"/>
            <a:ext cx="609600"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429000" y="1600200"/>
            <a:ext cx="457200"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600200" y="3505200"/>
            <a:ext cx="10668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276600" y="4495800"/>
            <a:ext cx="3048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257800" y="4495800"/>
            <a:ext cx="114300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98220" y="4744326"/>
            <a:ext cx="2645780" cy="1477328"/>
          </a:xfrm>
          <a:prstGeom prst="rect">
            <a:avLst/>
          </a:prstGeom>
          <a:noFill/>
        </p:spPr>
        <p:txBody>
          <a:bodyPr wrap="square" rtlCol="0">
            <a:spAutoFit/>
          </a:bodyPr>
          <a:lstStyle/>
          <a:p>
            <a:r>
              <a:rPr lang="en-US" dirty="0"/>
              <a:t>What extra appropriate secondary data could be collected- don’t forget to mention the how and why of this in the method</a:t>
            </a:r>
          </a:p>
        </p:txBody>
      </p:sp>
    </p:spTree>
    <p:extLst>
      <p:ext uri="{BB962C8B-B14F-4D97-AF65-F5344CB8AC3E}">
        <p14:creationId xmlns:p14="http://schemas.microsoft.com/office/powerpoint/2010/main" val="4098634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513</Words>
  <Application>Microsoft Macintosh PowerPoint</Application>
  <PresentationFormat>On-screen Show (4:3)</PresentationFormat>
  <Paragraphs>56</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dearJoe 5 CASUAL PRO</vt:lpstr>
      <vt:lpstr>Office Theme</vt:lpstr>
      <vt:lpstr>How to write section B: Method</vt:lpstr>
      <vt:lpstr>PowerPoint Presentation</vt:lpstr>
      <vt:lpstr>Checklist</vt:lpstr>
      <vt:lpstr>Sites for data collection and how they were chosen</vt:lpstr>
      <vt:lpstr>PowerPoint Presentation</vt:lpstr>
      <vt:lpstr>Include a map of the sites with a clear label of the ‘names’ of each site </vt:lpstr>
      <vt:lpstr>Sites</vt:lpstr>
      <vt:lpstr>What are your sub-questions? </vt:lpstr>
      <vt:lpstr>PowerPoint Presentation</vt:lpstr>
      <vt:lpstr>Photographs </vt:lpstr>
      <vt:lpstr>How will you make your conclusions? </vt:lpstr>
      <vt:lpstr>Secondary data?</vt:lpstr>
      <vt:lpstr>PowerPoint Presentation</vt:lpstr>
      <vt:lpstr>Tip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 section B: Method</dc:title>
  <dc:creator>Anna Bennett</dc:creator>
  <cp:lastModifiedBy>Ruth Capper</cp:lastModifiedBy>
  <cp:revision>1</cp:revision>
  <dcterms:created xsi:type="dcterms:W3CDTF">2019-05-06T01:17:21Z</dcterms:created>
  <dcterms:modified xsi:type="dcterms:W3CDTF">2019-06-03T19:50:03Z</dcterms:modified>
</cp:coreProperties>
</file>