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snapToGrid="0" snapToObjects="1">
      <p:cViewPr varScale="1">
        <p:scale>
          <a:sx n="110" d="100"/>
          <a:sy n="110" d="100"/>
        </p:scale>
        <p:origin x="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634AE-E9E5-AF4F-882A-B1794F66C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6932E3-F839-3E47-A376-5B6AF5B9D7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65585F-77FB-EB40-B4D9-286C5289D5E7}"/>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5" name="Footer Placeholder 4">
            <a:extLst>
              <a:ext uri="{FF2B5EF4-FFF2-40B4-BE49-F238E27FC236}">
                <a16:creationId xmlns:a16="http://schemas.microsoft.com/office/drawing/2014/main" id="{9EF8FDE4-A219-B24F-9C99-A1DD82AE1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DED606-43CE-C449-A75F-514953A717D3}"/>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371294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4F8ED-FF2B-7045-B43E-34311F7FE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18085B-F8CD-4E40-9DB6-C4CE37E8CC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752C4-C613-C843-B85F-292C874AA667}"/>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5" name="Footer Placeholder 4">
            <a:extLst>
              <a:ext uri="{FF2B5EF4-FFF2-40B4-BE49-F238E27FC236}">
                <a16:creationId xmlns:a16="http://schemas.microsoft.com/office/drawing/2014/main" id="{C04F7475-B1BC-0641-AF21-A04F90499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11253-8A21-5D48-A451-C237D7EDF4E4}"/>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309916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DBAC23-E01E-1C48-98FF-44565F5BF1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D5827A-119E-1842-AE60-0EDA589B4E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C3A41-8A53-6C42-BD4A-49511A730DD1}"/>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5" name="Footer Placeholder 4">
            <a:extLst>
              <a:ext uri="{FF2B5EF4-FFF2-40B4-BE49-F238E27FC236}">
                <a16:creationId xmlns:a16="http://schemas.microsoft.com/office/drawing/2014/main" id="{25938C07-8897-8D45-BF3B-36FD6A0AA9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4B0F8-DF2E-BB48-BEBD-8DCC5D20BAD5}"/>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311391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67162-1AEF-5346-BFA1-728E2C9F3F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C3D80-9DC1-9E4C-BAAD-38C0C2C50C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0BD26-2064-784A-B54D-833B7FD0852B}"/>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5" name="Footer Placeholder 4">
            <a:extLst>
              <a:ext uri="{FF2B5EF4-FFF2-40B4-BE49-F238E27FC236}">
                <a16:creationId xmlns:a16="http://schemas.microsoft.com/office/drawing/2014/main" id="{A5495292-1678-6944-8E28-76B5365C9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C2BB6-E514-9243-8629-381C24A678F6}"/>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7271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C978D-721E-ED4C-B5FC-634BBE44A8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5E10DD-AB92-2D4C-83DC-7F640A53D8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456328-6F39-4344-8694-4601F2D82C98}"/>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5" name="Footer Placeholder 4">
            <a:extLst>
              <a:ext uri="{FF2B5EF4-FFF2-40B4-BE49-F238E27FC236}">
                <a16:creationId xmlns:a16="http://schemas.microsoft.com/office/drawing/2014/main" id="{E9354A3D-91F5-A943-89FB-865B60514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0042F2-B84B-9C40-9AE8-D547CB10FA8E}"/>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245734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D3EE-2903-0841-A2D5-868457E7FD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49D8E-06E9-0946-A9E0-702A27428C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1520E0-AF69-DB43-905F-A732CC6842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B8F6A4-D226-E741-9E08-A117645AAA09}"/>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6" name="Footer Placeholder 5">
            <a:extLst>
              <a:ext uri="{FF2B5EF4-FFF2-40B4-BE49-F238E27FC236}">
                <a16:creationId xmlns:a16="http://schemas.microsoft.com/office/drawing/2014/main" id="{FCB1C160-BFF0-2A43-8253-EC32F82F1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35A210-2FF3-DB4C-A50D-B24C454E7726}"/>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226296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66F79-64DE-7F42-A359-0DC3B266B8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A22628-1075-1B47-9FDE-2EF6205FB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E452D-BAC5-3540-AAD0-06613852FD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FB0103-8ED3-404C-A66B-B19F3787AB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91F408-0C3E-C646-897B-E9CAEBD68C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220E3-F808-D444-ABC8-1775F86E8594}"/>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8" name="Footer Placeholder 7">
            <a:extLst>
              <a:ext uri="{FF2B5EF4-FFF2-40B4-BE49-F238E27FC236}">
                <a16:creationId xmlns:a16="http://schemas.microsoft.com/office/drawing/2014/main" id="{619C6BF9-0CD9-C444-BA46-556ECE4318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148E6B-B2FB-EA45-873A-C53ED7519581}"/>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146720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B632E-F545-2A4B-AC9B-2C5B752F43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75EB4A-0BD1-3048-A5EF-0238D985CA30}"/>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4" name="Footer Placeholder 3">
            <a:extLst>
              <a:ext uri="{FF2B5EF4-FFF2-40B4-BE49-F238E27FC236}">
                <a16:creationId xmlns:a16="http://schemas.microsoft.com/office/drawing/2014/main" id="{E1345967-DCD5-6A45-91CB-8451D3CD9B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1F23AF-1E2D-B449-BA10-0A0A4D47F036}"/>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221874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9A433-8AD9-F448-B3CF-4BAD252168EA}"/>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3" name="Footer Placeholder 2">
            <a:extLst>
              <a:ext uri="{FF2B5EF4-FFF2-40B4-BE49-F238E27FC236}">
                <a16:creationId xmlns:a16="http://schemas.microsoft.com/office/drawing/2014/main" id="{C245F842-7DBC-A342-B919-54F489F593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B4EDD2-F0A1-5B41-BC02-B807C534EBEE}"/>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6499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2DDE5-16AA-8041-9BA6-E41482E76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6EE091-875C-8545-B05C-21A928B42D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E103F7-5953-AB4B-B180-82DA930C1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EE5FB-EBB5-F94B-90AA-404C0A838DE1}"/>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6" name="Footer Placeholder 5">
            <a:extLst>
              <a:ext uri="{FF2B5EF4-FFF2-40B4-BE49-F238E27FC236}">
                <a16:creationId xmlns:a16="http://schemas.microsoft.com/office/drawing/2014/main" id="{84EBDAD1-56D5-A343-B98B-34EBA940A5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9BC1C-8958-E748-9084-990C0EBF489F}"/>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265733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9099-D26F-1141-BFEC-D3DA42C63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025FBA-6F0D-9A4D-9237-F7CE12A7AD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C958E1-B73D-AE4D-A224-CD6223431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7AC0F-1E22-5049-94E5-9FD739DC7C1A}"/>
              </a:ext>
            </a:extLst>
          </p:cNvPr>
          <p:cNvSpPr>
            <a:spLocks noGrp="1"/>
          </p:cNvSpPr>
          <p:nvPr>
            <p:ph type="dt" sz="half" idx="10"/>
          </p:nvPr>
        </p:nvSpPr>
        <p:spPr/>
        <p:txBody>
          <a:bodyPr/>
          <a:lstStyle/>
          <a:p>
            <a:fld id="{E4818DAB-5C7C-BB4D-88DC-C878A1A13078}" type="datetimeFigureOut">
              <a:rPr lang="en-US" smtClean="0"/>
              <a:t>9/25/20</a:t>
            </a:fld>
            <a:endParaRPr lang="en-US"/>
          </a:p>
        </p:txBody>
      </p:sp>
      <p:sp>
        <p:nvSpPr>
          <p:cNvPr id="6" name="Footer Placeholder 5">
            <a:extLst>
              <a:ext uri="{FF2B5EF4-FFF2-40B4-BE49-F238E27FC236}">
                <a16:creationId xmlns:a16="http://schemas.microsoft.com/office/drawing/2014/main" id="{26948D82-E806-B84D-9CAB-E979A246BB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126678-946A-A543-854A-3D5F11F864F5}"/>
              </a:ext>
            </a:extLst>
          </p:cNvPr>
          <p:cNvSpPr>
            <a:spLocks noGrp="1"/>
          </p:cNvSpPr>
          <p:nvPr>
            <p:ph type="sldNum" sz="quarter" idx="12"/>
          </p:nvPr>
        </p:nvSpPr>
        <p:spPr/>
        <p:txBody>
          <a:bodyPr/>
          <a:lstStyle/>
          <a:p>
            <a:fld id="{9763F743-99D4-524A-A668-D66246EA0E95}" type="slidenum">
              <a:rPr lang="en-US" smtClean="0"/>
              <a:t>‹#›</a:t>
            </a:fld>
            <a:endParaRPr lang="en-US"/>
          </a:p>
        </p:txBody>
      </p:sp>
    </p:spTree>
    <p:extLst>
      <p:ext uri="{BB962C8B-B14F-4D97-AF65-F5344CB8AC3E}">
        <p14:creationId xmlns:p14="http://schemas.microsoft.com/office/powerpoint/2010/main" val="283536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E72EDF-E442-2244-A6E1-B803904BED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45934A-175B-5D47-8FE0-2D7E32B6A2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5D6F6-9FDB-8B48-BA87-6B1A1BA63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18DAB-5C7C-BB4D-88DC-C878A1A13078}" type="datetimeFigureOut">
              <a:rPr lang="en-US" smtClean="0"/>
              <a:t>9/25/20</a:t>
            </a:fld>
            <a:endParaRPr lang="en-US"/>
          </a:p>
        </p:txBody>
      </p:sp>
      <p:sp>
        <p:nvSpPr>
          <p:cNvPr id="5" name="Footer Placeholder 4">
            <a:extLst>
              <a:ext uri="{FF2B5EF4-FFF2-40B4-BE49-F238E27FC236}">
                <a16:creationId xmlns:a16="http://schemas.microsoft.com/office/drawing/2014/main" id="{8AA481DA-D7BB-054C-BA93-BBE7261175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D91AC8-0A42-9E43-8BD4-4607D41E4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3F743-99D4-524A-A668-D66246EA0E95}" type="slidenum">
              <a:rPr lang="en-US" smtClean="0"/>
              <a:t>‹#›</a:t>
            </a:fld>
            <a:endParaRPr lang="en-US"/>
          </a:p>
        </p:txBody>
      </p:sp>
    </p:spTree>
    <p:extLst>
      <p:ext uri="{BB962C8B-B14F-4D97-AF65-F5344CB8AC3E}">
        <p14:creationId xmlns:p14="http://schemas.microsoft.com/office/powerpoint/2010/main" val="297784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bbc.com/news/business-52450854" TargetMode="External"/><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hyperlink" Target="https://www.bbc.com/news/business-52758493" TargetMode="External"/><Relationship Id="rId1" Type="http://schemas.openxmlformats.org/officeDocument/2006/relationships/slideLayout" Target="../slideLayouts/slideLayout7.xml"/><Relationship Id="rId6" Type="http://schemas.openxmlformats.org/officeDocument/2006/relationships/hyperlink" Target="https://apnews.com/89506403162f394396c9b558b4adfdef" TargetMode="External"/><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hyperlink" Target="https://www.bbc.com/news/business-51706225" TargetMode="External"/><Relationship Id="rId4" Type="http://schemas.openxmlformats.org/officeDocument/2006/relationships/hyperlink" Target="https://www.reuters.com/article/us-health-coronavirus-usa-smallbusiness/indiana-mattress-business-adapts-to-lure-customers-back-idUSKBN22X1AP"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C3856-2F62-7147-9F33-27B8B3071010}"/>
              </a:ext>
            </a:extLst>
          </p:cNvPr>
          <p:cNvSpPr txBox="1">
            <a:spLocks/>
          </p:cNvSpPr>
          <p:nvPr/>
        </p:nvSpPr>
        <p:spPr>
          <a:xfrm>
            <a:off x="147693" y="138049"/>
            <a:ext cx="10975578" cy="5188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Activity: How has the Covid-19 pandemic affected GDP?</a:t>
            </a:r>
          </a:p>
        </p:txBody>
      </p:sp>
      <p:pic>
        <p:nvPicPr>
          <p:cNvPr id="3" name="Picture 2">
            <a:extLst>
              <a:ext uri="{FF2B5EF4-FFF2-40B4-BE49-F238E27FC236}">
                <a16:creationId xmlns:a16="http://schemas.microsoft.com/office/drawing/2014/main" id="{6FEE16AD-B55F-BE46-B366-D795E37A2B8C}"/>
              </a:ext>
            </a:extLst>
          </p:cNvPr>
          <p:cNvPicPr>
            <a:picLocks noChangeAspect="1"/>
          </p:cNvPicPr>
          <p:nvPr/>
        </p:nvPicPr>
        <p:blipFill>
          <a:blip r:embed="rId2"/>
          <a:stretch>
            <a:fillRect/>
          </a:stretch>
        </p:blipFill>
        <p:spPr>
          <a:xfrm>
            <a:off x="3757914" y="761095"/>
            <a:ext cx="7238035" cy="6146419"/>
          </a:xfrm>
          <a:prstGeom prst="rect">
            <a:avLst/>
          </a:prstGeom>
        </p:spPr>
      </p:pic>
    </p:spTree>
    <p:extLst>
      <p:ext uri="{BB962C8B-B14F-4D97-AF65-F5344CB8AC3E}">
        <p14:creationId xmlns:p14="http://schemas.microsoft.com/office/powerpoint/2010/main" val="91612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38B795-6173-0F40-899B-9220B02332AF}"/>
              </a:ext>
            </a:extLst>
          </p:cNvPr>
          <p:cNvPicPr>
            <a:picLocks noChangeAspect="1"/>
          </p:cNvPicPr>
          <p:nvPr/>
        </p:nvPicPr>
        <p:blipFill rotWithShape="1">
          <a:blip r:embed="rId2"/>
          <a:srcRect l="1637" t="41304"/>
          <a:stretch/>
        </p:blipFill>
        <p:spPr>
          <a:xfrm>
            <a:off x="196731" y="198746"/>
            <a:ext cx="11829365" cy="5994356"/>
          </a:xfrm>
          <a:prstGeom prst="rect">
            <a:avLst/>
          </a:prstGeom>
        </p:spPr>
      </p:pic>
    </p:spTree>
    <p:extLst>
      <p:ext uri="{BB962C8B-B14F-4D97-AF65-F5344CB8AC3E}">
        <p14:creationId xmlns:p14="http://schemas.microsoft.com/office/powerpoint/2010/main" val="33342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2A27-2339-6C43-9C1D-3BFEAC96096A}"/>
              </a:ext>
            </a:extLst>
          </p:cNvPr>
          <p:cNvSpPr txBox="1">
            <a:spLocks/>
          </p:cNvSpPr>
          <p:nvPr/>
        </p:nvSpPr>
        <p:spPr>
          <a:xfrm>
            <a:off x="399600" y="104743"/>
            <a:ext cx="11792400" cy="572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What sort of recovery will the US and global economy experience? </a:t>
            </a:r>
          </a:p>
        </p:txBody>
      </p:sp>
      <p:sp>
        <p:nvSpPr>
          <p:cNvPr id="3" name="TextBox 2">
            <a:extLst>
              <a:ext uri="{FF2B5EF4-FFF2-40B4-BE49-F238E27FC236}">
                <a16:creationId xmlns:a16="http://schemas.microsoft.com/office/drawing/2014/main" id="{173F5BB1-DA9B-D24E-98EE-35BC52DE1083}"/>
              </a:ext>
            </a:extLst>
          </p:cNvPr>
          <p:cNvSpPr txBox="1"/>
          <p:nvPr/>
        </p:nvSpPr>
        <p:spPr>
          <a:xfrm>
            <a:off x="399600" y="1273215"/>
            <a:ext cx="11684370" cy="1200329"/>
          </a:xfrm>
          <a:prstGeom prst="rect">
            <a:avLst/>
          </a:prstGeom>
          <a:noFill/>
        </p:spPr>
        <p:txBody>
          <a:bodyPr wrap="square" rtlCol="0">
            <a:spAutoFit/>
          </a:bodyPr>
          <a:lstStyle/>
          <a:p>
            <a:r>
              <a:rPr lang="en-US" dirty="0"/>
              <a:t>Use the following sources of data (HYPERLINKED ARTICLES) to consider the severity of the recession facing the USA. What does the Circular Flow of Income Model suggest about the length of the recession. Can you give your opinion as to whether you are expecting a ‘V’, ‘U’, ‘W’ or ’L’ shaped recession? You can jot down your ideas, remember to think about how each article relates to the CFI model.</a:t>
            </a:r>
          </a:p>
        </p:txBody>
      </p:sp>
      <p:sp>
        <p:nvSpPr>
          <p:cNvPr id="4" name="TextBox 3">
            <a:extLst>
              <a:ext uri="{FF2B5EF4-FFF2-40B4-BE49-F238E27FC236}">
                <a16:creationId xmlns:a16="http://schemas.microsoft.com/office/drawing/2014/main" id="{C9776057-F455-8847-9A91-3818BAF0E4BF}"/>
              </a:ext>
            </a:extLst>
          </p:cNvPr>
          <p:cNvSpPr txBox="1"/>
          <p:nvPr/>
        </p:nvSpPr>
        <p:spPr>
          <a:xfrm>
            <a:off x="440112" y="2935209"/>
            <a:ext cx="7731888" cy="369332"/>
          </a:xfrm>
          <a:prstGeom prst="rect">
            <a:avLst/>
          </a:prstGeom>
          <a:noFill/>
        </p:spPr>
        <p:txBody>
          <a:bodyPr wrap="square" rtlCol="0">
            <a:spAutoFit/>
          </a:bodyPr>
          <a:lstStyle/>
          <a:p>
            <a:r>
              <a:rPr lang="en-US" dirty="0"/>
              <a:t>Sources to help form your ideas:</a:t>
            </a:r>
          </a:p>
        </p:txBody>
      </p:sp>
      <p:pic>
        <p:nvPicPr>
          <p:cNvPr id="5" name="Picture 4">
            <a:hlinkClick r:id="rId2"/>
            <a:extLst>
              <a:ext uri="{FF2B5EF4-FFF2-40B4-BE49-F238E27FC236}">
                <a16:creationId xmlns:a16="http://schemas.microsoft.com/office/drawing/2014/main" id="{2E6B14EE-C38E-EF49-A4B0-5D0B26EF7525}"/>
              </a:ext>
            </a:extLst>
          </p:cNvPr>
          <p:cNvPicPr>
            <a:picLocks noChangeAspect="1"/>
          </p:cNvPicPr>
          <p:nvPr/>
        </p:nvPicPr>
        <p:blipFill>
          <a:blip r:embed="rId3"/>
          <a:stretch>
            <a:fillRect/>
          </a:stretch>
        </p:blipFill>
        <p:spPr>
          <a:xfrm>
            <a:off x="4457475" y="3155771"/>
            <a:ext cx="1638994" cy="1653760"/>
          </a:xfrm>
          <a:prstGeom prst="rect">
            <a:avLst/>
          </a:prstGeom>
        </p:spPr>
      </p:pic>
      <p:pic>
        <p:nvPicPr>
          <p:cNvPr id="6" name="Picture 5">
            <a:hlinkClick r:id="rId4"/>
            <a:extLst>
              <a:ext uri="{FF2B5EF4-FFF2-40B4-BE49-F238E27FC236}">
                <a16:creationId xmlns:a16="http://schemas.microsoft.com/office/drawing/2014/main" id="{9BB4DB92-A673-D844-A8FC-C21FF2504D35}"/>
              </a:ext>
            </a:extLst>
          </p:cNvPr>
          <p:cNvPicPr>
            <a:picLocks noChangeAspect="1"/>
          </p:cNvPicPr>
          <p:nvPr/>
        </p:nvPicPr>
        <p:blipFill>
          <a:blip r:embed="rId5"/>
          <a:stretch>
            <a:fillRect/>
          </a:stretch>
        </p:blipFill>
        <p:spPr>
          <a:xfrm>
            <a:off x="7124481" y="2924605"/>
            <a:ext cx="2019519" cy="1665608"/>
          </a:xfrm>
          <a:prstGeom prst="rect">
            <a:avLst/>
          </a:prstGeom>
        </p:spPr>
      </p:pic>
      <p:pic>
        <p:nvPicPr>
          <p:cNvPr id="7" name="Picture 6">
            <a:hlinkClick r:id="rId6"/>
            <a:extLst>
              <a:ext uri="{FF2B5EF4-FFF2-40B4-BE49-F238E27FC236}">
                <a16:creationId xmlns:a16="http://schemas.microsoft.com/office/drawing/2014/main" id="{56AEB6F8-D024-164D-BC5D-8C46FC4B0C57}"/>
              </a:ext>
            </a:extLst>
          </p:cNvPr>
          <p:cNvPicPr>
            <a:picLocks noChangeAspect="1"/>
          </p:cNvPicPr>
          <p:nvPr/>
        </p:nvPicPr>
        <p:blipFill>
          <a:blip r:embed="rId7"/>
          <a:stretch>
            <a:fillRect/>
          </a:stretch>
        </p:blipFill>
        <p:spPr>
          <a:xfrm>
            <a:off x="576787" y="3798332"/>
            <a:ext cx="2172541" cy="1477328"/>
          </a:xfrm>
          <a:prstGeom prst="rect">
            <a:avLst/>
          </a:prstGeom>
        </p:spPr>
      </p:pic>
      <p:pic>
        <p:nvPicPr>
          <p:cNvPr id="8" name="Picture 7">
            <a:hlinkClick r:id="rId8"/>
            <a:extLst>
              <a:ext uri="{FF2B5EF4-FFF2-40B4-BE49-F238E27FC236}">
                <a16:creationId xmlns:a16="http://schemas.microsoft.com/office/drawing/2014/main" id="{2A1EADF3-D4A5-5E44-9FDC-05CB8E7D3E06}"/>
              </a:ext>
            </a:extLst>
          </p:cNvPr>
          <p:cNvPicPr>
            <a:picLocks noChangeAspect="1"/>
          </p:cNvPicPr>
          <p:nvPr/>
        </p:nvPicPr>
        <p:blipFill>
          <a:blip r:embed="rId9"/>
          <a:stretch>
            <a:fillRect/>
          </a:stretch>
        </p:blipFill>
        <p:spPr>
          <a:xfrm>
            <a:off x="6896339" y="4948709"/>
            <a:ext cx="2247661" cy="1813267"/>
          </a:xfrm>
          <a:prstGeom prst="rect">
            <a:avLst/>
          </a:prstGeom>
        </p:spPr>
      </p:pic>
      <p:pic>
        <p:nvPicPr>
          <p:cNvPr id="9" name="Picture 8">
            <a:hlinkClick r:id="rId10"/>
            <a:extLst>
              <a:ext uri="{FF2B5EF4-FFF2-40B4-BE49-F238E27FC236}">
                <a16:creationId xmlns:a16="http://schemas.microsoft.com/office/drawing/2014/main" id="{255DB1F4-285B-1646-8712-2D27FF58674C}"/>
              </a:ext>
            </a:extLst>
          </p:cNvPr>
          <p:cNvPicPr>
            <a:picLocks noChangeAspect="1"/>
          </p:cNvPicPr>
          <p:nvPr/>
        </p:nvPicPr>
        <p:blipFill>
          <a:blip r:embed="rId11"/>
          <a:stretch>
            <a:fillRect/>
          </a:stretch>
        </p:blipFill>
        <p:spPr>
          <a:xfrm>
            <a:off x="3539300" y="5315376"/>
            <a:ext cx="2689503" cy="1410759"/>
          </a:xfrm>
          <a:prstGeom prst="rect">
            <a:avLst/>
          </a:prstGeom>
        </p:spPr>
      </p:pic>
    </p:spTree>
    <p:extLst>
      <p:ext uri="{BB962C8B-B14F-4D97-AF65-F5344CB8AC3E}">
        <p14:creationId xmlns:p14="http://schemas.microsoft.com/office/powerpoint/2010/main" val="3986754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F5DAD-6566-E943-9302-C3546D5016B7}"/>
              </a:ext>
            </a:extLst>
          </p:cNvPr>
          <p:cNvSpPr txBox="1">
            <a:spLocks/>
          </p:cNvSpPr>
          <p:nvPr/>
        </p:nvSpPr>
        <p:spPr>
          <a:xfrm>
            <a:off x="514245" y="237273"/>
            <a:ext cx="11163509" cy="5729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Conclusion; write a brief conclusion about what sort of recession the USA will experience as a result of the pandemic (to make sense of the letters you will need to have read Data source E):</a:t>
            </a:r>
            <a:br>
              <a:rPr lang="en-US" dirty="0"/>
            </a:br>
            <a:endParaRPr lang="en-US" dirty="0"/>
          </a:p>
        </p:txBody>
      </p:sp>
      <p:graphicFrame>
        <p:nvGraphicFramePr>
          <p:cNvPr id="3" name="Table 2">
            <a:extLst>
              <a:ext uri="{FF2B5EF4-FFF2-40B4-BE49-F238E27FC236}">
                <a16:creationId xmlns:a16="http://schemas.microsoft.com/office/drawing/2014/main" id="{FA38A5A0-6484-2E4C-BB26-629D53D3714F}"/>
              </a:ext>
            </a:extLst>
          </p:cNvPr>
          <p:cNvGraphicFramePr>
            <a:graphicFrameLocks noGrp="1"/>
          </p:cNvGraphicFramePr>
          <p:nvPr>
            <p:extLst>
              <p:ext uri="{D42A27DB-BD31-4B8C-83A1-F6EECF244321}">
                <p14:modId xmlns:p14="http://schemas.microsoft.com/office/powerpoint/2010/main" val="1141909655"/>
              </p:ext>
            </p:extLst>
          </p:nvPr>
        </p:nvGraphicFramePr>
        <p:xfrm>
          <a:off x="1237799" y="2789499"/>
          <a:ext cx="10082242" cy="3831228"/>
        </p:xfrm>
        <a:graphic>
          <a:graphicData uri="http://schemas.openxmlformats.org/drawingml/2006/table">
            <a:tbl>
              <a:tblPr firstRow="1" bandRow="1">
                <a:tableStyleId>{5C22544A-7EE6-4342-B048-85BDC9FD1C3A}</a:tableStyleId>
              </a:tblPr>
              <a:tblGrid>
                <a:gridCol w="5041121">
                  <a:extLst>
                    <a:ext uri="{9D8B030D-6E8A-4147-A177-3AD203B41FA5}">
                      <a16:colId xmlns:a16="http://schemas.microsoft.com/office/drawing/2014/main" val="3713586883"/>
                    </a:ext>
                  </a:extLst>
                </a:gridCol>
                <a:gridCol w="5041121">
                  <a:extLst>
                    <a:ext uri="{9D8B030D-6E8A-4147-A177-3AD203B41FA5}">
                      <a16:colId xmlns:a16="http://schemas.microsoft.com/office/drawing/2014/main" val="1144916996"/>
                    </a:ext>
                  </a:extLst>
                </a:gridCol>
              </a:tblGrid>
              <a:tr h="1924857">
                <a:tc>
                  <a:txBody>
                    <a:bodyPr/>
                    <a:lstStyle/>
                    <a:p>
                      <a:r>
                        <a:rPr lang="en-US" dirty="0"/>
                        <a:t>Evidence for ‘V-shaped’</a:t>
                      </a:r>
                    </a:p>
                  </a:txBody>
                  <a:tcPr/>
                </a:tc>
                <a:tc>
                  <a:txBody>
                    <a:bodyPr/>
                    <a:lstStyle/>
                    <a:p>
                      <a:r>
                        <a:rPr lang="en-US" dirty="0"/>
                        <a:t>Evidence for ‘U-shaped’</a:t>
                      </a:r>
                    </a:p>
                  </a:txBody>
                  <a:tcPr/>
                </a:tc>
                <a:extLst>
                  <a:ext uri="{0D108BD9-81ED-4DB2-BD59-A6C34878D82A}">
                    <a16:rowId xmlns:a16="http://schemas.microsoft.com/office/drawing/2014/main" val="2206090209"/>
                  </a:ext>
                </a:extLst>
              </a:tr>
              <a:tr h="1906371">
                <a:tc>
                  <a:txBody>
                    <a:bodyPr/>
                    <a:lstStyle/>
                    <a:p>
                      <a:r>
                        <a:rPr lang="en-US" dirty="0"/>
                        <a:t>Evidence for ‘W-shaped’</a:t>
                      </a:r>
                    </a:p>
                  </a:txBody>
                  <a:tcPr/>
                </a:tc>
                <a:tc>
                  <a:txBody>
                    <a:bodyPr/>
                    <a:lstStyle/>
                    <a:p>
                      <a:r>
                        <a:rPr lang="en-US" dirty="0"/>
                        <a:t>Evidence for ‘L-shaped’</a:t>
                      </a:r>
                    </a:p>
                  </a:txBody>
                  <a:tcPr/>
                </a:tc>
                <a:extLst>
                  <a:ext uri="{0D108BD9-81ED-4DB2-BD59-A6C34878D82A}">
                    <a16:rowId xmlns:a16="http://schemas.microsoft.com/office/drawing/2014/main" val="4099702455"/>
                  </a:ext>
                </a:extLst>
              </a:tr>
            </a:tbl>
          </a:graphicData>
        </a:graphic>
      </p:graphicFrame>
    </p:spTree>
    <p:extLst>
      <p:ext uri="{BB962C8B-B14F-4D97-AF65-F5344CB8AC3E}">
        <p14:creationId xmlns:p14="http://schemas.microsoft.com/office/powerpoint/2010/main" val="4045602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172</Words>
  <Application>Microsoft Macintosh PowerPoint</Application>
  <PresentationFormat>Widescreen</PresentationFormat>
  <Paragraphs>9</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Bish</dc:creator>
  <cp:lastModifiedBy>Dan Bish</cp:lastModifiedBy>
  <cp:revision>1</cp:revision>
  <dcterms:created xsi:type="dcterms:W3CDTF">2020-09-25T13:10:18Z</dcterms:created>
  <dcterms:modified xsi:type="dcterms:W3CDTF">2020-09-25T13:16:34Z</dcterms:modified>
</cp:coreProperties>
</file>