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BBB1-49B4-4C18-A8E6-804ED43B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87660-5952-4B07-8E33-8BA6B346E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86D36-73E1-415A-B2A3-0D4AB013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6299-D1DC-4931-BBCB-86B2322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70AD-9104-460D-8A61-5747401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0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DF3B-751F-432A-A715-854BC3B2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A5089-EEE1-4DC4-A4EA-D3A840E45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B7DD1-1CB2-4532-B00C-94330E5F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ABA15-DC49-48FC-B3E8-D6C6FCCC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0AD0B-5D2D-4656-9B02-2E9AF500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8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A270C-4A30-43FA-A817-0C85C3DAD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7285C-8ED9-4D7C-90F0-CD376987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5BDE2-0719-4CC6-86B7-40AC68CB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10EE-DC06-4CC9-A3D4-3981110E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DABF7-D5FA-4BF3-A8B2-B269C286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D96D4-0A7A-4365-A849-7D60D756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6791A-F8D8-4D64-958C-ABFC8F246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C1B2E-BD95-4763-BA95-7B456C39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9744F-C3DB-4A17-BB74-6AFBD1B5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D6C5D-F39C-41DC-816F-7E81591E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0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C7F2-D462-450F-809E-CEE138B2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1AC51-E4DA-4856-B759-2F0078976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AD888-AAD9-4ECE-8354-B6813AF1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AABB9-7B7E-4270-94E7-F3C8CFEA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2A209-7F41-4AEF-9FCA-27B7C120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E177-8099-4392-A72F-803C59FE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90999-1717-4F48-8CC0-859FE8440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07C9-3C1D-4CC1-BBFD-41C70B540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8603C-32D5-432D-88B0-F02BCDDD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8CA6C-9F03-402F-9113-910B3950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454F8-5285-466F-AC88-9BF4365B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2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7773-85A0-4E01-8E82-D978660A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431D8-EA8A-4EAD-B321-D88DF130E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83A1D-74D3-4BBA-B487-57CE6C0E5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C4254-C850-4BB1-8E02-08C09CBE3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F5EE1-DD2C-44DB-8DCF-F68FDF1CB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30AC2-6880-404F-B035-470E723A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094E1-3A84-44C6-B193-07FDAD2F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63616-46DA-4120-8309-27C729AF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1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9AF6-82DF-4C15-B238-2A0B8E6A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B28EE-572B-42BB-9E86-9214AED7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4AB86-3778-4B63-9A98-A842DA72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6394C-2441-4F7D-A65D-EF541476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9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423B5-E6A3-4B9B-87BB-AC7D2367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B9316-E1B1-4EF4-BC73-B8B681AA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E414-DEFE-4B8B-8C4A-798C48CB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7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6A34-1B3D-4F3C-8957-2E070E65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EB0A-9096-4C0A-80A1-FB951378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1A7B1-38BC-4D96-B270-E1EE144CD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1DBE4-E802-430D-80E8-C143A480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D4E53-D10B-4C93-AD1A-C809A562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9FD37-8DD3-419D-A2C3-B426F7A6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8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F26-8476-4A5E-9A50-6FEFF436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37F7D-3134-4894-9626-D5F1D4B27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7D991-2053-4DE6-B7B0-31ACCF9BC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A9A87-8CAC-45E4-BDD0-0ACB509C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A6BAF-B81E-45A1-837C-2B71DDBE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89C68-6B19-4910-82B0-EC8DBB3D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8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A02716-85F2-4F6C-8823-C68C6F82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466F0-0BD4-40F7-8DD5-9FC9EEE31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68025-93A9-4518-BA7E-4620F6EA3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A071-84AB-4EFD-B454-41274B266F8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0CA7-E2F3-4D10-A441-48AF37427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D4B14-7E5B-4FFA-9CC9-DAAFDA0F2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1C2E-0498-4019-A3FF-ECC643340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3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hyperlink" Target="https://chaoticsoulzzz.wordpress.com/2012/01/14/" TargetMode="External"/><Relationship Id="rId17" Type="http://schemas.openxmlformats.org/officeDocument/2006/relationships/hyperlink" Target="http://aniceplaceinthesun.blogspot.com/2008/11/if-i-was-handywoman-i-wouldnt-need.html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hyperlink" Target="http://barmitzvahzilla.blogspot.com/2013/09/mom-mind-read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E49A0-12EA-4908-9DFA-4D8B7B56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ightning Bolt 4">
            <a:extLst>
              <a:ext uri="{FF2B5EF4-FFF2-40B4-BE49-F238E27FC236}">
                <a16:creationId xmlns:a16="http://schemas.microsoft.com/office/drawing/2014/main" id="{7742CF09-AFA6-4C0C-9615-DC60E02D9FAD}"/>
              </a:ext>
            </a:extLst>
          </p:cNvPr>
          <p:cNvSpPr/>
          <p:nvPr/>
        </p:nvSpPr>
        <p:spPr>
          <a:xfrm rot="9630614" flipH="1">
            <a:off x="4878917" y="4417801"/>
            <a:ext cx="1207810" cy="2431346"/>
          </a:xfrm>
          <a:prstGeom prst="lightningBol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A5C0-0E0B-444E-9DD6-AF97E4D25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8748"/>
            <a:ext cx="1928373" cy="229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0E09B-16ED-4125-A4E0-3D40F94501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08" t="659" r="9490" b="18219"/>
          <a:stretch/>
        </p:blipFill>
        <p:spPr>
          <a:xfrm>
            <a:off x="10638816" y="4558748"/>
            <a:ext cx="1553184" cy="2299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A6577E-265B-4F9E-B9DF-8D07759DC02C}"/>
              </a:ext>
            </a:extLst>
          </p:cNvPr>
          <p:cNvSpPr txBox="1"/>
          <p:nvPr/>
        </p:nvSpPr>
        <p:spPr>
          <a:xfrm>
            <a:off x="0" y="0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Keynesian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9DC55-DD0C-4D55-8B68-D018A3CAF521}"/>
              </a:ext>
            </a:extLst>
          </p:cNvPr>
          <p:cNvSpPr txBox="1"/>
          <p:nvPr/>
        </p:nvSpPr>
        <p:spPr>
          <a:xfrm>
            <a:off x="6679098" y="0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Neo-Classical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4245E-F218-4927-9B98-FA13FE704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731A14"/>
              </a:clrFrom>
              <a:clrTo>
                <a:srgbClr val="731A1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</a:extLst>
          </a:blip>
          <a:srcRect l="39484" r="34842"/>
          <a:stretch/>
        </p:blipFill>
        <p:spPr>
          <a:xfrm>
            <a:off x="5064160" y="2349305"/>
            <a:ext cx="879201" cy="30675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2ADE6AA-E761-46AE-9ABB-9BC9B10041B6}"/>
              </a:ext>
            </a:extLst>
          </p:cNvPr>
          <p:cNvSpPr/>
          <p:nvPr/>
        </p:nvSpPr>
        <p:spPr>
          <a:xfrm rot="10800000">
            <a:off x="3770142" y="-2"/>
            <a:ext cx="3505095" cy="2572029"/>
          </a:xfrm>
          <a:prstGeom prst="triangle">
            <a:avLst/>
          </a:prstGeom>
          <a:solidFill>
            <a:schemeClr val="tx1">
              <a:alpha val="2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519F434-EC18-48D9-8C61-A074CE673185}"/>
              </a:ext>
            </a:extLst>
          </p:cNvPr>
          <p:cNvSpPr/>
          <p:nvPr/>
        </p:nvSpPr>
        <p:spPr>
          <a:xfrm>
            <a:off x="5512904" y="2226328"/>
            <a:ext cx="339255" cy="34841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B3CA3B-7F26-4399-B5B4-2A6503EB0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6897" y="1920455"/>
            <a:ext cx="365792" cy="365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76D619-59F2-4FA9-8077-D1E262DD3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836" y="2389131"/>
            <a:ext cx="365792" cy="365792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56448866-F9A2-4F8D-8599-CBBD142E7449}"/>
              </a:ext>
            </a:extLst>
          </p:cNvPr>
          <p:cNvSpPr/>
          <p:nvPr/>
        </p:nvSpPr>
        <p:spPr>
          <a:xfrm>
            <a:off x="5378000" y="1572040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B5D4E3C-C028-4157-A697-CD3CDF57E17F}"/>
              </a:ext>
            </a:extLst>
          </p:cNvPr>
          <p:cNvSpPr/>
          <p:nvPr/>
        </p:nvSpPr>
        <p:spPr>
          <a:xfrm>
            <a:off x="5049276" y="1290883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F64164E8-3C62-4ED5-B79F-89D944D03978}"/>
              </a:ext>
            </a:extLst>
          </p:cNvPr>
          <p:cNvSpPr/>
          <p:nvPr/>
        </p:nvSpPr>
        <p:spPr>
          <a:xfrm>
            <a:off x="5503760" y="1007694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AF23A9C-75F9-4248-B3BF-C2340C302F2A}"/>
              </a:ext>
            </a:extLst>
          </p:cNvPr>
          <p:cNvSpPr/>
          <p:nvPr/>
        </p:nvSpPr>
        <p:spPr>
          <a:xfrm>
            <a:off x="4664856" y="440507"/>
            <a:ext cx="674938" cy="667480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DD4CE346-521C-4253-9312-A242AA9561F4}"/>
              </a:ext>
            </a:extLst>
          </p:cNvPr>
          <p:cNvSpPr/>
          <p:nvPr/>
        </p:nvSpPr>
        <p:spPr>
          <a:xfrm>
            <a:off x="5411624" y="223111"/>
            <a:ext cx="940185" cy="706165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4583E-75BF-4D0B-B683-9953F0BBCABF}"/>
              </a:ext>
            </a:extLst>
          </p:cNvPr>
          <p:cNvSpPr txBox="1"/>
          <p:nvPr/>
        </p:nvSpPr>
        <p:spPr>
          <a:xfrm>
            <a:off x="2756452" y="6183866"/>
            <a:ext cx="680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How far and why do Keynesian and Neo-classical economists disagree about the characteristics of the macroeconomy (growth, inflation and unemployment)?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D14A0D-048D-4C92-A7F3-243DFA3E8025}"/>
              </a:ext>
            </a:extLst>
          </p:cNvPr>
          <p:cNvSpPr txBox="1"/>
          <p:nvPr/>
        </p:nvSpPr>
        <p:spPr>
          <a:xfrm>
            <a:off x="4108174" y="0"/>
            <a:ext cx="333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Model of the Macroeconomy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09BF321F-3428-443F-BFC7-F617D85803E7}"/>
              </a:ext>
            </a:extLst>
          </p:cNvPr>
          <p:cNvSpPr/>
          <p:nvPr/>
        </p:nvSpPr>
        <p:spPr>
          <a:xfrm>
            <a:off x="2425148" y="4558748"/>
            <a:ext cx="2398643" cy="1205948"/>
          </a:xfrm>
          <a:prstGeom prst="wedgeRectCallout">
            <a:avLst>
              <a:gd name="adj1" fmla="val -76634"/>
              <a:gd name="adj2" fmla="val 6799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“In the long run we are all dead”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EC6063-5687-42B2-A40F-DAC82AF34903}"/>
              </a:ext>
            </a:extLst>
          </p:cNvPr>
          <p:cNvSpPr txBox="1"/>
          <p:nvPr/>
        </p:nvSpPr>
        <p:spPr>
          <a:xfrm>
            <a:off x="92765" y="523220"/>
            <a:ext cx="3922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Keynesian economists do not separate Aggregate Supply into Short Run and Long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Keynesian economists believe the AS curve to be a horizontal line followed by a curve upward into a vertical line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E0223B7-A0AE-4F22-9E2F-BCB068882B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638" t="45698" r="29402" b="27042"/>
          <a:stretch/>
        </p:blipFill>
        <p:spPr>
          <a:xfrm>
            <a:off x="116588" y="2462882"/>
            <a:ext cx="2067707" cy="18685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3DF37A-D964-401F-AE6A-FBA78C1F139C}"/>
              </a:ext>
            </a:extLst>
          </p:cNvPr>
          <p:cNvSpPr txBox="1"/>
          <p:nvPr/>
        </p:nvSpPr>
        <p:spPr>
          <a:xfrm>
            <a:off x="8183203" y="523220"/>
            <a:ext cx="3922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Neo-Classical economists separate Aggregate Supply into Short Run (SRAS) and Long Run Aggregate Supply (LRAS)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LR is where all prices are 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 the SR is where prices are roughly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Neo-Classicalists believe the LRAS curve to be vertical and the SRAS curve to be a positive correlation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D4117A-4E4B-4460-99B5-6281FA72640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8340" t="35274" r="34130" b="37627"/>
          <a:stretch/>
        </p:blipFill>
        <p:spPr>
          <a:xfrm>
            <a:off x="7762268" y="3822500"/>
            <a:ext cx="2137223" cy="1857503"/>
          </a:xfrm>
          <a:prstGeom prst="rect">
            <a:avLst/>
          </a:prstGeom>
        </p:spPr>
      </p:pic>
      <p:sp>
        <p:nvSpPr>
          <p:cNvPr id="34" name="Ribbon: Tilted Up 33">
            <a:extLst>
              <a:ext uri="{FF2B5EF4-FFF2-40B4-BE49-F238E27FC236}">
                <a16:creationId xmlns:a16="http://schemas.microsoft.com/office/drawing/2014/main" id="{1DAC276B-D295-418F-B639-CAFC0E70FB43}"/>
              </a:ext>
            </a:extLst>
          </p:cNvPr>
          <p:cNvSpPr/>
          <p:nvPr/>
        </p:nvSpPr>
        <p:spPr>
          <a:xfrm>
            <a:off x="3781588" y="3024898"/>
            <a:ext cx="3783597" cy="11615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AGREEMENT</a:t>
            </a:r>
          </a:p>
          <a:p>
            <a:pPr algn="ctr"/>
            <a:r>
              <a:rPr lang="en-GB" sz="1600" dirty="0"/>
              <a:t>Both agree on the shape of the AD curve</a:t>
            </a:r>
          </a:p>
        </p:txBody>
      </p:sp>
    </p:spTree>
    <p:extLst>
      <p:ext uri="{BB962C8B-B14F-4D97-AF65-F5344CB8AC3E}">
        <p14:creationId xmlns:p14="http://schemas.microsoft.com/office/powerpoint/2010/main" val="301179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E49A0-12EA-4908-9DFA-4D8B7B56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"/>
            <a:ext cx="12192000" cy="6858000"/>
          </a:xfrm>
          <a:prstGeom prst="rect">
            <a:avLst/>
          </a:prstGeom>
        </p:spPr>
      </p:pic>
      <p:sp>
        <p:nvSpPr>
          <p:cNvPr id="5" name="Lightning Bolt 4">
            <a:extLst>
              <a:ext uri="{FF2B5EF4-FFF2-40B4-BE49-F238E27FC236}">
                <a16:creationId xmlns:a16="http://schemas.microsoft.com/office/drawing/2014/main" id="{7742CF09-AFA6-4C0C-9615-DC60E02D9FAD}"/>
              </a:ext>
            </a:extLst>
          </p:cNvPr>
          <p:cNvSpPr/>
          <p:nvPr/>
        </p:nvSpPr>
        <p:spPr>
          <a:xfrm rot="9630614" flipH="1">
            <a:off x="4878917" y="4417801"/>
            <a:ext cx="1207810" cy="2431346"/>
          </a:xfrm>
          <a:prstGeom prst="lightningBol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A5C0-0E0B-444E-9DD6-AF97E4D25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8748"/>
            <a:ext cx="1928373" cy="229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0E09B-16ED-4125-A4E0-3D40F94501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08" t="659" r="9490" b="18219"/>
          <a:stretch/>
        </p:blipFill>
        <p:spPr>
          <a:xfrm>
            <a:off x="10638816" y="4558748"/>
            <a:ext cx="1553184" cy="2299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A6577E-265B-4F9E-B9DF-8D07759DC02C}"/>
              </a:ext>
            </a:extLst>
          </p:cNvPr>
          <p:cNvSpPr txBox="1"/>
          <p:nvPr/>
        </p:nvSpPr>
        <p:spPr>
          <a:xfrm>
            <a:off x="0" y="0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Keynesian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9DC55-DD0C-4D55-8B68-D018A3CAF521}"/>
              </a:ext>
            </a:extLst>
          </p:cNvPr>
          <p:cNvSpPr txBox="1"/>
          <p:nvPr/>
        </p:nvSpPr>
        <p:spPr>
          <a:xfrm>
            <a:off x="6679098" y="0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Neo-Classical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4245E-F218-4927-9B98-FA13FE704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731A14"/>
              </a:clrFrom>
              <a:clrTo>
                <a:srgbClr val="731A1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</a:extLst>
          </a:blip>
          <a:srcRect l="39484" r="34842"/>
          <a:stretch/>
        </p:blipFill>
        <p:spPr>
          <a:xfrm>
            <a:off x="5064160" y="2349305"/>
            <a:ext cx="879201" cy="30675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2ADE6AA-E761-46AE-9ABB-9BC9B10041B6}"/>
              </a:ext>
            </a:extLst>
          </p:cNvPr>
          <p:cNvSpPr/>
          <p:nvPr/>
        </p:nvSpPr>
        <p:spPr>
          <a:xfrm rot="10800000">
            <a:off x="3770142" y="-2"/>
            <a:ext cx="3505095" cy="2572029"/>
          </a:xfrm>
          <a:prstGeom prst="triangle">
            <a:avLst/>
          </a:prstGeom>
          <a:solidFill>
            <a:schemeClr val="tx1">
              <a:alpha val="2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519F434-EC18-48D9-8C61-A074CE673185}"/>
              </a:ext>
            </a:extLst>
          </p:cNvPr>
          <p:cNvSpPr/>
          <p:nvPr/>
        </p:nvSpPr>
        <p:spPr>
          <a:xfrm>
            <a:off x="5512904" y="2226328"/>
            <a:ext cx="339255" cy="34841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B3CA3B-7F26-4399-B5B4-2A6503EB0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6897" y="1920455"/>
            <a:ext cx="365792" cy="365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76D619-59F2-4FA9-8077-D1E262DD3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836" y="2389131"/>
            <a:ext cx="365792" cy="365792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56448866-F9A2-4F8D-8599-CBBD142E7449}"/>
              </a:ext>
            </a:extLst>
          </p:cNvPr>
          <p:cNvSpPr/>
          <p:nvPr/>
        </p:nvSpPr>
        <p:spPr>
          <a:xfrm>
            <a:off x="5378000" y="1572040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B5D4E3C-C028-4157-A697-CD3CDF57E17F}"/>
              </a:ext>
            </a:extLst>
          </p:cNvPr>
          <p:cNvSpPr/>
          <p:nvPr/>
        </p:nvSpPr>
        <p:spPr>
          <a:xfrm>
            <a:off x="5049276" y="1290883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F64164E8-3C62-4ED5-B79F-89D944D03978}"/>
              </a:ext>
            </a:extLst>
          </p:cNvPr>
          <p:cNvSpPr/>
          <p:nvPr/>
        </p:nvSpPr>
        <p:spPr>
          <a:xfrm>
            <a:off x="5503760" y="1007694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AF23A9C-75F9-4248-B3BF-C2340C302F2A}"/>
              </a:ext>
            </a:extLst>
          </p:cNvPr>
          <p:cNvSpPr/>
          <p:nvPr/>
        </p:nvSpPr>
        <p:spPr>
          <a:xfrm>
            <a:off x="4664856" y="440507"/>
            <a:ext cx="674938" cy="667480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DD4CE346-521C-4253-9312-A242AA9561F4}"/>
              </a:ext>
            </a:extLst>
          </p:cNvPr>
          <p:cNvSpPr/>
          <p:nvPr/>
        </p:nvSpPr>
        <p:spPr>
          <a:xfrm>
            <a:off x="5411624" y="223111"/>
            <a:ext cx="940185" cy="706165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D14A0D-048D-4C92-A7F3-243DFA3E8025}"/>
              </a:ext>
            </a:extLst>
          </p:cNvPr>
          <p:cNvSpPr txBox="1"/>
          <p:nvPr/>
        </p:nvSpPr>
        <p:spPr>
          <a:xfrm>
            <a:off x="4108174" y="0"/>
            <a:ext cx="333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C36CA-E3DF-4065-993B-F3B13C8868D9}"/>
              </a:ext>
            </a:extLst>
          </p:cNvPr>
          <p:cNvSpPr txBox="1"/>
          <p:nvPr/>
        </p:nvSpPr>
        <p:spPr>
          <a:xfrm>
            <a:off x="132511" y="523220"/>
            <a:ext cx="4092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Keynesians believe that an increase in AD can result in higher real GDP if the economy is running below potential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Keynesians believe that an economy can be below equilibrium in the long run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59E15-FFD3-4315-9BD3-9DC9B58857A3}"/>
              </a:ext>
            </a:extLst>
          </p:cNvPr>
          <p:cNvSpPr txBox="1"/>
          <p:nvPr/>
        </p:nvSpPr>
        <p:spPr>
          <a:xfrm>
            <a:off x="7447722" y="523220"/>
            <a:ext cx="461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Neo-classicalists believe that an increase in AD will only result in inflation.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believe that the only way to increase growth in an economy is to increase LRAS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A21D6-F176-4876-ABC7-5413478307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087" t="43167" r="31467" b="29545"/>
          <a:stretch/>
        </p:blipFill>
        <p:spPr>
          <a:xfrm>
            <a:off x="230538" y="2658685"/>
            <a:ext cx="1948345" cy="1462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266-E236-4068-8D07-FCB65D4A1E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621" t="42908" r="64584" b="29544"/>
          <a:stretch/>
        </p:blipFill>
        <p:spPr>
          <a:xfrm>
            <a:off x="9742102" y="1837367"/>
            <a:ext cx="2291407" cy="1888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B3730B-7051-4E92-BD63-2312A2AEB2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44" t="22381" r="59365" b="48678"/>
          <a:stretch/>
        </p:blipFill>
        <p:spPr>
          <a:xfrm>
            <a:off x="8319744" y="3909572"/>
            <a:ext cx="2046505" cy="1382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F8876E-DC6B-4527-A86E-2DFD766933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390" t="11256"/>
          <a:stretch/>
        </p:blipFill>
        <p:spPr>
          <a:xfrm>
            <a:off x="2330525" y="2631434"/>
            <a:ext cx="2088211" cy="1546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8181BE-B0B6-4750-9F9E-B4F9C14FB6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36" t="10883" r="27137" b="18823"/>
          <a:stretch/>
        </p:blipFill>
        <p:spPr>
          <a:xfrm>
            <a:off x="6727006" y="2905299"/>
            <a:ext cx="764609" cy="13214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1E2D11-4A6F-4F01-BD3B-B3D69C8BF8D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1137" r="2856" b="8988"/>
          <a:stretch/>
        </p:blipFill>
        <p:spPr>
          <a:xfrm rot="20411698">
            <a:off x="6375352" y="1964164"/>
            <a:ext cx="1441508" cy="888939"/>
          </a:xfrm>
          <a:prstGeom prst="rect">
            <a:avLst/>
          </a:prstGeom>
        </p:spPr>
      </p:pic>
      <p:sp>
        <p:nvSpPr>
          <p:cNvPr id="28" name="Ribbon: Tilted Up 27">
            <a:extLst>
              <a:ext uri="{FF2B5EF4-FFF2-40B4-BE49-F238E27FC236}">
                <a16:creationId xmlns:a16="http://schemas.microsoft.com/office/drawing/2014/main" id="{0F922CB3-2A8A-461A-8E53-E9F2C8E4F2B0}"/>
              </a:ext>
            </a:extLst>
          </p:cNvPr>
          <p:cNvSpPr/>
          <p:nvPr/>
        </p:nvSpPr>
        <p:spPr>
          <a:xfrm>
            <a:off x="4134925" y="4178104"/>
            <a:ext cx="2864646" cy="110362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AGREEMENT</a:t>
            </a:r>
          </a:p>
          <a:p>
            <a:pPr algn="ctr"/>
            <a:r>
              <a:rPr lang="en-GB" sz="1200" dirty="0"/>
              <a:t>AS must be increased to create a larger potential GDP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E2E34B5-4148-4D07-A5FF-94B0D42CF4C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5751" y="4662758"/>
            <a:ext cx="2379532" cy="2194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14583E-75BF-4D0B-B683-9953F0BBCABF}"/>
              </a:ext>
            </a:extLst>
          </p:cNvPr>
          <p:cNvSpPr txBox="1"/>
          <p:nvPr/>
        </p:nvSpPr>
        <p:spPr>
          <a:xfrm>
            <a:off x="2756452" y="6183866"/>
            <a:ext cx="680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How far and why do Keynesian and Neo-classical economists disagree about the characteristics of the macroeconomy (growth, inflation and unemployment)? </a:t>
            </a:r>
          </a:p>
        </p:txBody>
      </p:sp>
    </p:spTree>
    <p:extLst>
      <p:ext uri="{BB962C8B-B14F-4D97-AF65-F5344CB8AC3E}">
        <p14:creationId xmlns:p14="http://schemas.microsoft.com/office/powerpoint/2010/main" val="52931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E49A0-12EA-4908-9DFA-4D8B7B56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ightning Bolt 4">
            <a:extLst>
              <a:ext uri="{FF2B5EF4-FFF2-40B4-BE49-F238E27FC236}">
                <a16:creationId xmlns:a16="http://schemas.microsoft.com/office/drawing/2014/main" id="{7742CF09-AFA6-4C0C-9615-DC60E02D9FAD}"/>
              </a:ext>
            </a:extLst>
          </p:cNvPr>
          <p:cNvSpPr/>
          <p:nvPr/>
        </p:nvSpPr>
        <p:spPr>
          <a:xfrm rot="9630614" flipH="1">
            <a:off x="4878917" y="4417801"/>
            <a:ext cx="1207810" cy="2431346"/>
          </a:xfrm>
          <a:prstGeom prst="lightningBol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A5C0-0E0B-444E-9DD6-AF97E4D25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8748"/>
            <a:ext cx="1928373" cy="229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0E09B-16ED-4125-A4E0-3D40F94501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08" t="659" r="9490" b="18219"/>
          <a:stretch/>
        </p:blipFill>
        <p:spPr>
          <a:xfrm>
            <a:off x="10638816" y="4558748"/>
            <a:ext cx="1553184" cy="2299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A6577E-265B-4F9E-B9DF-8D07759DC02C}"/>
              </a:ext>
            </a:extLst>
          </p:cNvPr>
          <p:cNvSpPr txBox="1"/>
          <p:nvPr/>
        </p:nvSpPr>
        <p:spPr>
          <a:xfrm>
            <a:off x="0" y="0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Keynesian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9DC55-DD0C-4D55-8B68-D018A3CAF521}"/>
              </a:ext>
            </a:extLst>
          </p:cNvPr>
          <p:cNvSpPr txBox="1"/>
          <p:nvPr/>
        </p:nvSpPr>
        <p:spPr>
          <a:xfrm>
            <a:off x="6679098" y="0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Neo-Classical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4245E-F218-4927-9B98-FA13FE704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731A14"/>
              </a:clrFrom>
              <a:clrTo>
                <a:srgbClr val="731A1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</a:extLst>
          </a:blip>
          <a:srcRect l="39484" r="34842"/>
          <a:stretch/>
        </p:blipFill>
        <p:spPr>
          <a:xfrm>
            <a:off x="5064160" y="2349305"/>
            <a:ext cx="879201" cy="30675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2ADE6AA-E761-46AE-9ABB-9BC9B10041B6}"/>
              </a:ext>
            </a:extLst>
          </p:cNvPr>
          <p:cNvSpPr/>
          <p:nvPr/>
        </p:nvSpPr>
        <p:spPr>
          <a:xfrm rot="10800000">
            <a:off x="3770142" y="-2"/>
            <a:ext cx="3505095" cy="2572029"/>
          </a:xfrm>
          <a:prstGeom prst="triangle">
            <a:avLst/>
          </a:prstGeom>
          <a:solidFill>
            <a:schemeClr val="tx1">
              <a:alpha val="2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519F434-EC18-48D9-8C61-A074CE673185}"/>
              </a:ext>
            </a:extLst>
          </p:cNvPr>
          <p:cNvSpPr/>
          <p:nvPr/>
        </p:nvSpPr>
        <p:spPr>
          <a:xfrm>
            <a:off x="5512904" y="2226328"/>
            <a:ext cx="339255" cy="34841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B3CA3B-7F26-4399-B5B4-2A6503EB0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6897" y="1920455"/>
            <a:ext cx="365792" cy="365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76D619-59F2-4FA9-8077-D1E262DD3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836" y="2389131"/>
            <a:ext cx="365792" cy="365792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56448866-F9A2-4F8D-8599-CBBD142E7449}"/>
              </a:ext>
            </a:extLst>
          </p:cNvPr>
          <p:cNvSpPr/>
          <p:nvPr/>
        </p:nvSpPr>
        <p:spPr>
          <a:xfrm>
            <a:off x="5378000" y="1572040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B5D4E3C-C028-4157-A697-CD3CDF57E17F}"/>
              </a:ext>
            </a:extLst>
          </p:cNvPr>
          <p:cNvSpPr/>
          <p:nvPr/>
        </p:nvSpPr>
        <p:spPr>
          <a:xfrm>
            <a:off x="5049276" y="1290883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F64164E8-3C62-4ED5-B79F-89D944D03978}"/>
              </a:ext>
            </a:extLst>
          </p:cNvPr>
          <p:cNvSpPr/>
          <p:nvPr/>
        </p:nvSpPr>
        <p:spPr>
          <a:xfrm>
            <a:off x="5503760" y="1007694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AF23A9C-75F9-4248-B3BF-C2340C302F2A}"/>
              </a:ext>
            </a:extLst>
          </p:cNvPr>
          <p:cNvSpPr/>
          <p:nvPr/>
        </p:nvSpPr>
        <p:spPr>
          <a:xfrm>
            <a:off x="4664856" y="440507"/>
            <a:ext cx="674938" cy="667480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DD4CE346-521C-4253-9312-A242AA9561F4}"/>
              </a:ext>
            </a:extLst>
          </p:cNvPr>
          <p:cNvSpPr/>
          <p:nvPr/>
        </p:nvSpPr>
        <p:spPr>
          <a:xfrm>
            <a:off x="5411624" y="223111"/>
            <a:ext cx="940185" cy="706165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D14A0D-048D-4C92-A7F3-243DFA3E8025}"/>
              </a:ext>
            </a:extLst>
          </p:cNvPr>
          <p:cNvSpPr txBox="1"/>
          <p:nvPr/>
        </p:nvSpPr>
        <p:spPr>
          <a:xfrm>
            <a:off x="4108174" y="0"/>
            <a:ext cx="333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Inflation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0DB7F5-803A-4A45-9F4D-9C6DCF19E138}"/>
              </a:ext>
            </a:extLst>
          </p:cNvPr>
          <p:cNvSpPr txBox="1"/>
          <p:nvPr/>
        </p:nvSpPr>
        <p:spPr>
          <a:xfrm>
            <a:off x="7275236" y="523220"/>
            <a:ext cx="4727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increase in AD will always lead to inflation in the long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long run the economy will sort itself out, the less intervention from government the better.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B5C633-6CC7-4952-9EF1-700C0D30B884}"/>
              </a:ext>
            </a:extLst>
          </p:cNvPr>
          <p:cNvSpPr txBox="1"/>
          <p:nvPr/>
        </p:nvSpPr>
        <p:spPr>
          <a:xfrm>
            <a:off x="132511" y="523220"/>
            <a:ext cx="4203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increase in AD can lead to higher real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Governments should run deficits during recessions to ensure minimal fall in 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Governments should run a balanced budget in a boom as higher C and I will allow for higher government revenues and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93C6D-B7C6-43CD-8BC1-812CCA4B2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176" y="4558748"/>
            <a:ext cx="2383743" cy="2299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14583E-75BF-4D0B-B683-9953F0BBCABF}"/>
              </a:ext>
            </a:extLst>
          </p:cNvPr>
          <p:cNvSpPr txBox="1"/>
          <p:nvPr/>
        </p:nvSpPr>
        <p:spPr>
          <a:xfrm>
            <a:off x="2756452" y="6183866"/>
            <a:ext cx="680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How far and why do Keynesian and Neo-classical economists disagree about the characteristics of the macroeconomy (growth, inflation and unemployment)?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9A4D7EA-5FFB-4501-A321-7F1560C19ADC}"/>
              </a:ext>
            </a:extLst>
          </p:cNvPr>
          <p:cNvSpPr/>
          <p:nvPr/>
        </p:nvSpPr>
        <p:spPr>
          <a:xfrm>
            <a:off x="702365" y="3074504"/>
            <a:ext cx="2473683" cy="1211467"/>
          </a:xfrm>
          <a:prstGeom prst="wedgeRectCallout">
            <a:avLst>
              <a:gd name="adj1" fmla="val -19226"/>
              <a:gd name="adj2" fmla="val 7453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“The market can remain irrational longer than you can remain solvent”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1CC987-F987-4DDD-94B7-CABA90F76D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81" t="1260" r="64875" b="1121"/>
          <a:stretch/>
        </p:blipFill>
        <p:spPr>
          <a:xfrm>
            <a:off x="8714203" y="3842752"/>
            <a:ext cx="1493621" cy="1992061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B7D6C95-C904-4C26-A578-FE6A12218A34}"/>
              </a:ext>
            </a:extLst>
          </p:cNvPr>
          <p:cNvSpPr/>
          <p:nvPr/>
        </p:nvSpPr>
        <p:spPr>
          <a:xfrm>
            <a:off x="6007225" y="4279644"/>
            <a:ext cx="2643113" cy="1362638"/>
          </a:xfrm>
          <a:prstGeom prst="wedgeRectCallout">
            <a:avLst>
              <a:gd name="adj1" fmla="val 59388"/>
              <a:gd name="adj2" fmla="val 167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“Every government intervention [in the marketplace] creates unintended consequences, which lead to calls for further government interventions”- Von Mises</a:t>
            </a:r>
          </a:p>
        </p:txBody>
      </p:sp>
      <p:sp>
        <p:nvSpPr>
          <p:cNvPr id="13" name="Ribbon: Tilted Up 12">
            <a:extLst>
              <a:ext uri="{FF2B5EF4-FFF2-40B4-BE49-F238E27FC236}">
                <a16:creationId xmlns:a16="http://schemas.microsoft.com/office/drawing/2014/main" id="{6E3F1EFB-22B8-4E57-87CD-E108CAD420AD}"/>
              </a:ext>
            </a:extLst>
          </p:cNvPr>
          <p:cNvSpPr/>
          <p:nvPr/>
        </p:nvSpPr>
        <p:spPr>
          <a:xfrm>
            <a:off x="3896678" y="2580099"/>
            <a:ext cx="3392349" cy="154849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AGREEMENTS</a:t>
            </a:r>
          </a:p>
          <a:p>
            <a:pPr marL="285750" indent="-285750" algn="ctr">
              <a:buFontTx/>
              <a:buChar char="-"/>
            </a:pPr>
            <a:r>
              <a:rPr lang="en-GB" sz="1100" dirty="0"/>
              <a:t>An increase in AD can close a deflationary gap</a:t>
            </a:r>
          </a:p>
          <a:p>
            <a:pPr marL="285750" indent="-285750" algn="ctr">
              <a:buFontTx/>
              <a:buChar char="-"/>
            </a:pPr>
            <a:r>
              <a:rPr lang="en-GB" sz="1100" dirty="0"/>
              <a:t>A decrease in AD can close an inflationary gap</a:t>
            </a:r>
          </a:p>
        </p:txBody>
      </p:sp>
    </p:spTree>
    <p:extLst>
      <p:ext uri="{BB962C8B-B14F-4D97-AF65-F5344CB8AC3E}">
        <p14:creationId xmlns:p14="http://schemas.microsoft.com/office/powerpoint/2010/main" val="118227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E49A0-12EA-4908-9DFA-4D8B7B56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ightning Bolt 4">
            <a:extLst>
              <a:ext uri="{FF2B5EF4-FFF2-40B4-BE49-F238E27FC236}">
                <a16:creationId xmlns:a16="http://schemas.microsoft.com/office/drawing/2014/main" id="{7742CF09-AFA6-4C0C-9615-DC60E02D9FAD}"/>
              </a:ext>
            </a:extLst>
          </p:cNvPr>
          <p:cNvSpPr/>
          <p:nvPr/>
        </p:nvSpPr>
        <p:spPr>
          <a:xfrm rot="9630614" flipH="1">
            <a:off x="4878917" y="4417801"/>
            <a:ext cx="1207810" cy="2431346"/>
          </a:xfrm>
          <a:prstGeom prst="lightningBol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A5C0-0E0B-444E-9DD6-AF97E4D25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8748"/>
            <a:ext cx="1928373" cy="229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0E09B-16ED-4125-A4E0-3D40F94501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08" t="659" r="9490" b="18219"/>
          <a:stretch/>
        </p:blipFill>
        <p:spPr>
          <a:xfrm>
            <a:off x="10638816" y="4558748"/>
            <a:ext cx="1553184" cy="2299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A6577E-265B-4F9E-B9DF-8D07759DC02C}"/>
              </a:ext>
            </a:extLst>
          </p:cNvPr>
          <p:cNvSpPr txBox="1"/>
          <p:nvPr/>
        </p:nvSpPr>
        <p:spPr>
          <a:xfrm>
            <a:off x="0" y="0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Keynesian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9DC55-DD0C-4D55-8B68-D018A3CAF521}"/>
              </a:ext>
            </a:extLst>
          </p:cNvPr>
          <p:cNvSpPr txBox="1"/>
          <p:nvPr/>
        </p:nvSpPr>
        <p:spPr>
          <a:xfrm>
            <a:off x="6679098" y="0"/>
            <a:ext cx="551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Neo-Classical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4245E-F218-4927-9B98-FA13FE704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731A14"/>
              </a:clrFrom>
              <a:clrTo>
                <a:srgbClr val="731A1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</a:extLst>
          </a:blip>
          <a:srcRect l="39484" r="34842"/>
          <a:stretch/>
        </p:blipFill>
        <p:spPr>
          <a:xfrm>
            <a:off x="5064160" y="2349305"/>
            <a:ext cx="879201" cy="30675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2ADE6AA-E761-46AE-9ABB-9BC9B10041B6}"/>
              </a:ext>
            </a:extLst>
          </p:cNvPr>
          <p:cNvSpPr/>
          <p:nvPr/>
        </p:nvSpPr>
        <p:spPr>
          <a:xfrm rot="10800000">
            <a:off x="3770142" y="-2"/>
            <a:ext cx="3505095" cy="2572029"/>
          </a:xfrm>
          <a:prstGeom prst="triangle">
            <a:avLst/>
          </a:prstGeom>
          <a:solidFill>
            <a:schemeClr val="tx1">
              <a:alpha val="2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519F434-EC18-48D9-8C61-A074CE673185}"/>
              </a:ext>
            </a:extLst>
          </p:cNvPr>
          <p:cNvSpPr/>
          <p:nvPr/>
        </p:nvSpPr>
        <p:spPr>
          <a:xfrm>
            <a:off x="5512904" y="2226328"/>
            <a:ext cx="339255" cy="34841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B3CA3B-7F26-4399-B5B4-2A6503EB0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6897" y="1920455"/>
            <a:ext cx="365792" cy="365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76D619-59F2-4FA9-8077-D1E262DD3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836" y="2389131"/>
            <a:ext cx="365792" cy="365792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56448866-F9A2-4F8D-8599-CBBD142E7449}"/>
              </a:ext>
            </a:extLst>
          </p:cNvPr>
          <p:cNvSpPr/>
          <p:nvPr/>
        </p:nvSpPr>
        <p:spPr>
          <a:xfrm>
            <a:off x="5378000" y="1572040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B5D4E3C-C028-4157-A697-CD3CDF57E17F}"/>
              </a:ext>
            </a:extLst>
          </p:cNvPr>
          <p:cNvSpPr/>
          <p:nvPr/>
        </p:nvSpPr>
        <p:spPr>
          <a:xfrm>
            <a:off x="5049276" y="1290883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F64164E8-3C62-4ED5-B79F-89D944D03978}"/>
              </a:ext>
            </a:extLst>
          </p:cNvPr>
          <p:cNvSpPr/>
          <p:nvPr/>
        </p:nvSpPr>
        <p:spPr>
          <a:xfrm>
            <a:off x="5503760" y="1007694"/>
            <a:ext cx="339255" cy="34841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AF23A9C-75F9-4248-B3BF-C2340C302F2A}"/>
              </a:ext>
            </a:extLst>
          </p:cNvPr>
          <p:cNvSpPr/>
          <p:nvPr/>
        </p:nvSpPr>
        <p:spPr>
          <a:xfrm>
            <a:off x="4664856" y="440507"/>
            <a:ext cx="674938" cy="667480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DD4CE346-521C-4253-9312-A242AA9561F4}"/>
              </a:ext>
            </a:extLst>
          </p:cNvPr>
          <p:cNvSpPr/>
          <p:nvPr/>
        </p:nvSpPr>
        <p:spPr>
          <a:xfrm>
            <a:off x="5411624" y="223111"/>
            <a:ext cx="940185" cy="706165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4583E-75BF-4D0B-B683-9953F0BBCABF}"/>
              </a:ext>
            </a:extLst>
          </p:cNvPr>
          <p:cNvSpPr txBox="1"/>
          <p:nvPr/>
        </p:nvSpPr>
        <p:spPr>
          <a:xfrm>
            <a:off x="2756452" y="6183866"/>
            <a:ext cx="680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How far and why do Keynesian and Neo-classical economists disagree about the characteristics of the macroeconomy (growth, inflation and unemployment)?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D14A0D-048D-4C92-A7F3-243DFA3E8025}"/>
              </a:ext>
            </a:extLst>
          </p:cNvPr>
          <p:cNvSpPr txBox="1"/>
          <p:nvPr/>
        </p:nvSpPr>
        <p:spPr>
          <a:xfrm>
            <a:off x="4108174" y="0"/>
            <a:ext cx="333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Unemployment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D817A-09A9-445B-9A67-DB181A633860}"/>
              </a:ext>
            </a:extLst>
          </p:cNvPr>
          <p:cNvSpPr txBox="1"/>
          <p:nvPr/>
        </p:nvSpPr>
        <p:spPr>
          <a:xfrm>
            <a:off x="0" y="440507"/>
            <a:ext cx="41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central idea of unemployment is still the microeconomic model of a labour surplus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However, this will result in different consequences for the Keynesian model than for the Neo-Classical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the Keynesian model it does not result in deflation if the economy is not in equilibrium.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Keynesians would argue for governments to spend money on infrastructure projects to fix the demand deficient economy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F85D5-25B2-4166-B2F7-2A48D78BF62B}"/>
              </a:ext>
            </a:extLst>
          </p:cNvPr>
          <p:cNvSpPr txBox="1"/>
          <p:nvPr/>
        </p:nvSpPr>
        <p:spPr>
          <a:xfrm>
            <a:off x="7275237" y="523220"/>
            <a:ext cx="4744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fall in the rate of employment results in deflation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similar fall in AD in both models will result in a larger fall in the price level in the neoclassical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Neo-classicalists would advocate for abolishment of minimum wages in order to reduce unemployment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E822-1EBA-4978-9C8C-B6CC1EE94B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403" t="35274" r="62537" b="37046"/>
          <a:stretch/>
        </p:blipFill>
        <p:spPr>
          <a:xfrm>
            <a:off x="9875516" y="2571692"/>
            <a:ext cx="2201893" cy="1897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0A404-5FC2-4E82-948D-6976B5F5E9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192" t="34504" r="33748" b="37045"/>
          <a:stretch/>
        </p:blipFill>
        <p:spPr>
          <a:xfrm>
            <a:off x="2003008" y="4251252"/>
            <a:ext cx="1973738" cy="1748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ED046-3791-467E-996E-3FC58444253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6625" y="5011036"/>
            <a:ext cx="1106557" cy="62243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0C386EA-734F-49E0-8617-97C6075688AD}"/>
              </a:ext>
            </a:extLst>
          </p:cNvPr>
          <p:cNvGrpSpPr/>
          <p:nvPr/>
        </p:nvGrpSpPr>
        <p:grpSpPr>
          <a:xfrm>
            <a:off x="8656902" y="4123853"/>
            <a:ext cx="991911" cy="1669182"/>
            <a:chOff x="5388531" y="975675"/>
            <a:chExt cx="3525123" cy="48128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CC4FFC-E998-495E-8827-DA519F301195}"/>
                </a:ext>
              </a:extLst>
            </p:cNvPr>
            <p:cNvSpPr/>
            <p:nvPr/>
          </p:nvSpPr>
          <p:spPr>
            <a:xfrm>
              <a:off x="7399611" y="1681840"/>
              <a:ext cx="471766" cy="604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25A4BB1-DC8A-4666-AB81-1CE017266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388531" y="975675"/>
              <a:ext cx="3525123" cy="481284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4EF8288-134C-42A8-8DBE-4F6443FB17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8188" y="3507014"/>
            <a:ext cx="1452172" cy="74423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36D277A-097D-4865-A4E7-A0E7EAFB9888}"/>
              </a:ext>
            </a:extLst>
          </p:cNvPr>
          <p:cNvGrpSpPr/>
          <p:nvPr/>
        </p:nvGrpSpPr>
        <p:grpSpPr>
          <a:xfrm>
            <a:off x="4062809" y="3311924"/>
            <a:ext cx="3150434" cy="2118192"/>
            <a:chOff x="4742250" y="3635869"/>
            <a:chExt cx="3340402" cy="2284362"/>
          </a:xfrm>
        </p:grpSpPr>
        <p:sp>
          <p:nvSpPr>
            <p:cNvPr id="35" name="Ribbon: Tilted Up 34">
              <a:extLst>
                <a:ext uri="{FF2B5EF4-FFF2-40B4-BE49-F238E27FC236}">
                  <a16:creationId xmlns:a16="http://schemas.microsoft.com/office/drawing/2014/main" id="{65FF558E-967A-4F90-8372-002ED5DD918A}"/>
                </a:ext>
              </a:extLst>
            </p:cNvPr>
            <p:cNvSpPr/>
            <p:nvPr/>
          </p:nvSpPr>
          <p:spPr>
            <a:xfrm>
              <a:off x="4742250" y="3635869"/>
              <a:ext cx="3340402" cy="2284362"/>
            </a:xfrm>
            <a:prstGeom prst="ribbon2">
              <a:avLst>
                <a:gd name="adj1" fmla="val 16667"/>
                <a:gd name="adj2" fmla="val 7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D46F4A-422D-4153-B4C9-C2F4A9B8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0848" t="26610" r="29511" b="43891"/>
            <a:stretch/>
          </p:blipFill>
          <p:spPr>
            <a:xfrm>
              <a:off x="5347470" y="3736103"/>
              <a:ext cx="1994908" cy="1684561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9456A89-F1A6-494F-AB6A-5051F8F9E9E8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88473" y="3971320"/>
            <a:ext cx="349840" cy="4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2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530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Hale</dc:creator>
  <cp:lastModifiedBy>William Hale</cp:lastModifiedBy>
  <cp:revision>19</cp:revision>
  <dcterms:created xsi:type="dcterms:W3CDTF">2020-04-23T14:20:54Z</dcterms:created>
  <dcterms:modified xsi:type="dcterms:W3CDTF">2020-04-27T17:53:55Z</dcterms:modified>
</cp:coreProperties>
</file>