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91" r:id="rId2"/>
    <p:sldId id="313" r:id="rId3"/>
    <p:sldId id="325" r:id="rId4"/>
    <p:sldId id="320" r:id="rId5"/>
    <p:sldId id="267" r:id="rId6"/>
    <p:sldId id="271" r:id="rId7"/>
    <p:sldId id="323" r:id="rId8"/>
    <p:sldId id="324" r:id="rId9"/>
    <p:sldId id="326" r:id="rId10"/>
    <p:sldId id="327" r:id="rId11"/>
    <p:sldId id="328" r:id="rId12"/>
    <p:sldId id="333" r:id="rId13"/>
    <p:sldId id="315" r:id="rId14"/>
    <p:sldId id="283" r:id="rId15"/>
    <p:sldId id="284" r:id="rId16"/>
    <p:sldId id="318" r:id="rId17"/>
    <p:sldId id="276" r:id="rId18"/>
    <p:sldId id="277" r:id="rId19"/>
    <p:sldId id="279" r:id="rId20"/>
    <p:sldId id="321" r:id="rId21"/>
    <p:sldId id="285" r:id="rId22"/>
    <p:sldId id="317" r:id="rId23"/>
    <p:sldId id="256" r:id="rId24"/>
    <p:sldId id="278" r:id="rId25"/>
    <p:sldId id="280" r:id="rId26"/>
    <p:sldId id="272" r:id="rId27"/>
    <p:sldId id="273" r:id="rId28"/>
    <p:sldId id="314" r:id="rId29"/>
    <p:sldId id="334" r:id="rId30"/>
    <p:sldId id="316" r:id="rId31"/>
    <p:sldId id="322" r:id="rId32"/>
    <p:sldId id="27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22"/>
    <p:restoredTop sz="94611"/>
  </p:normalViewPr>
  <p:slideViewPr>
    <p:cSldViewPr snapToGrid="0" snapToObjects="1">
      <p:cViewPr varScale="1">
        <p:scale>
          <a:sx n="117" d="100"/>
          <a:sy n="117" d="100"/>
        </p:scale>
        <p:origin x="2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B1614C-7289-6E47-8C58-FEA6513AA447}" type="datetimeFigureOut">
              <a:rPr lang="en-US" smtClean="0"/>
              <a:t>2/7/22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A7E2D1-1745-4449-B341-AA7B099FE515}" type="slidenum">
              <a:rPr lang="en-US" smtClean="0"/>
              <a:t>‹#›</a:t>
            </a:fld>
            <a:endParaRPr lang="en-US"/>
          </a:p>
        </p:txBody>
      </p:sp>
    </p:spTree>
    <p:extLst>
      <p:ext uri="{BB962C8B-B14F-4D97-AF65-F5344CB8AC3E}">
        <p14:creationId xmlns:p14="http://schemas.microsoft.com/office/powerpoint/2010/main" val="3659884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a:t>ANSWERS</a:t>
            </a:r>
          </a:p>
          <a:p>
            <a:pPr marL="228600" indent="-228600">
              <a:buAutoNum type="arabicPeriod"/>
            </a:pPr>
            <a:r>
              <a:rPr lang="en-US" dirty="0"/>
              <a:t>A school set up by a local charity</a:t>
            </a:r>
            <a:r>
              <a:rPr lang="en-US" baseline="0" dirty="0"/>
              <a:t> to meet some of the kids that have been rescued from factory work</a:t>
            </a:r>
          </a:p>
          <a:p>
            <a:pPr marL="228600" indent="-228600">
              <a:buAutoNum type="arabicPeriod"/>
            </a:pPr>
            <a:r>
              <a:rPr lang="en-US" baseline="0" dirty="0"/>
              <a:t>9-12 years old</a:t>
            </a:r>
          </a:p>
          <a:p>
            <a:pPr marL="228600" indent="-228600">
              <a:buAutoNum type="arabicPeriod"/>
            </a:pPr>
            <a:r>
              <a:rPr lang="en-US" baseline="0" dirty="0"/>
              <a:t>His adult factory boss worker beat him up</a:t>
            </a:r>
          </a:p>
        </p:txBody>
      </p:sp>
      <p:sp>
        <p:nvSpPr>
          <p:cNvPr id="4" name="Slide Number Placeholder 3"/>
          <p:cNvSpPr>
            <a:spLocks noGrp="1"/>
          </p:cNvSpPr>
          <p:nvPr>
            <p:ph type="sldNum" sz="quarter" idx="10"/>
          </p:nvPr>
        </p:nvSpPr>
        <p:spPr/>
        <p:txBody>
          <a:bodyPr/>
          <a:lstStyle/>
          <a:p>
            <a:fld id="{4135A100-AB44-8049-A45B-A97BC7C58217}" type="slidenum">
              <a:rPr lang="en-US" smtClean="0"/>
              <a:t>16</a:t>
            </a:fld>
            <a:endParaRPr lang="en-US"/>
          </a:p>
        </p:txBody>
      </p:sp>
    </p:spTree>
    <p:extLst>
      <p:ext uri="{BB962C8B-B14F-4D97-AF65-F5344CB8AC3E}">
        <p14:creationId xmlns:p14="http://schemas.microsoft.com/office/powerpoint/2010/main" val="17310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4135A100-AB44-8049-A45B-A97BC7C58217}" type="slidenum">
              <a:rPr lang="en-US" smtClean="0"/>
              <a:t>17</a:t>
            </a:fld>
            <a:endParaRPr lang="en-US"/>
          </a:p>
        </p:txBody>
      </p:sp>
    </p:spTree>
    <p:extLst>
      <p:ext uri="{BB962C8B-B14F-4D97-AF65-F5344CB8AC3E}">
        <p14:creationId xmlns:p14="http://schemas.microsoft.com/office/powerpoint/2010/main" val="3998326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4135A100-AB44-8049-A45B-A97BC7C58217}" type="slidenum">
              <a:rPr lang="en-US" smtClean="0"/>
              <a:t>18</a:t>
            </a:fld>
            <a:endParaRPr lang="en-US"/>
          </a:p>
        </p:txBody>
      </p:sp>
    </p:spTree>
    <p:extLst>
      <p:ext uri="{BB962C8B-B14F-4D97-AF65-F5344CB8AC3E}">
        <p14:creationId xmlns:p14="http://schemas.microsoft.com/office/powerpoint/2010/main" val="617422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4135A100-AB44-8049-A45B-A97BC7C58217}" type="slidenum">
              <a:rPr lang="en-US" smtClean="0"/>
              <a:t>26</a:t>
            </a:fld>
            <a:endParaRPr lang="en-US"/>
          </a:p>
        </p:txBody>
      </p:sp>
    </p:spTree>
    <p:extLst>
      <p:ext uri="{BB962C8B-B14F-4D97-AF65-F5344CB8AC3E}">
        <p14:creationId xmlns:p14="http://schemas.microsoft.com/office/powerpoint/2010/main" val="1145991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4135A100-AB44-8049-A45B-A97BC7C58217}" type="slidenum">
              <a:rPr lang="en-US" smtClean="0"/>
              <a:t>27</a:t>
            </a:fld>
            <a:endParaRPr lang="en-US"/>
          </a:p>
        </p:txBody>
      </p:sp>
    </p:spTree>
    <p:extLst>
      <p:ext uri="{BB962C8B-B14F-4D97-AF65-F5344CB8AC3E}">
        <p14:creationId xmlns:p14="http://schemas.microsoft.com/office/powerpoint/2010/main" val="2577465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8E72A-DAD5-D146-BA74-7D279FCD47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1E83BF-62CF-7648-8E98-77A2995FD0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2AD2FE-D0FD-634A-A7AA-5E10000B1443}"/>
              </a:ext>
            </a:extLst>
          </p:cNvPr>
          <p:cNvSpPr>
            <a:spLocks noGrp="1"/>
          </p:cNvSpPr>
          <p:nvPr>
            <p:ph type="dt" sz="half" idx="10"/>
          </p:nvPr>
        </p:nvSpPr>
        <p:spPr/>
        <p:txBody>
          <a:bodyPr/>
          <a:lstStyle/>
          <a:p>
            <a:fld id="{803CB991-25A7-FB4A-8659-CC330004A546}" type="datetimeFigureOut">
              <a:rPr lang="en-US" smtClean="0"/>
              <a:t>2/7/22</a:t>
            </a:fld>
            <a:endParaRPr lang="en-US"/>
          </a:p>
        </p:txBody>
      </p:sp>
      <p:sp>
        <p:nvSpPr>
          <p:cNvPr id="5" name="Footer Placeholder 4">
            <a:extLst>
              <a:ext uri="{FF2B5EF4-FFF2-40B4-BE49-F238E27FC236}">
                <a16:creationId xmlns:a16="http://schemas.microsoft.com/office/drawing/2014/main" id="{E38A701D-9215-2343-B6AF-0F89B4F62B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41EEA8-77AF-7B41-936D-66E16F46B90F}"/>
              </a:ext>
            </a:extLst>
          </p:cNvPr>
          <p:cNvSpPr>
            <a:spLocks noGrp="1"/>
          </p:cNvSpPr>
          <p:nvPr>
            <p:ph type="sldNum" sz="quarter" idx="12"/>
          </p:nvPr>
        </p:nvSpPr>
        <p:spPr/>
        <p:txBody>
          <a:bodyPr/>
          <a:lstStyle/>
          <a:p>
            <a:fld id="{DE5036F8-9C02-E443-BA89-2FC0ADE70FE7}" type="slidenum">
              <a:rPr lang="en-US" smtClean="0"/>
              <a:t>‹#›</a:t>
            </a:fld>
            <a:endParaRPr lang="en-US"/>
          </a:p>
        </p:txBody>
      </p:sp>
    </p:spTree>
    <p:extLst>
      <p:ext uri="{BB962C8B-B14F-4D97-AF65-F5344CB8AC3E}">
        <p14:creationId xmlns:p14="http://schemas.microsoft.com/office/powerpoint/2010/main" val="3306400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CCD78-1448-9844-8542-9F35D1640F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0F7017-9CF0-9642-A8F1-D8DB4305B35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63299-7D07-C64D-B5BF-859378F20A9B}"/>
              </a:ext>
            </a:extLst>
          </p:cNvPr>
          <p:cNvSpPr>
            <a:spLocks noGrp="1"/>
          </p:cNvSpPr>
          <p:nvPr>
            <p:ph type="dt" sz="half" idx="10"/>
          </p:nvPr>
        </p:nvSpPr>
        <p:spPr/>
        <p:txBody>
          <a:bodyPr/>
          <a:lstStyle/>
          <a:p>
            <a:fld id="{803CB991-25A7-FB4A-8659-CC330004A546}" type="datetimeFigureOut">
              <a:rPr lang="en-US" smtClean="0"/>
              <a:t>2/7/22</a:t>
            </a:fld>
            <a:endParaRPr lang="en-US"/>
          </a:p>
        </p:txBody>
      </p:sp>
      <p:sp>
        <p:nvSpPr>
          <p:cNvPr id="5" name="Footer Placeholder 4">
            <a:extLst>
              <a:ext uri="{FF2B5EF4-FFF2-40B4-BE49-F238E27FC236}">
                <a16:creationId xmlns:a16="http://schemas.microsoft.com/office/drawing/2014/main" id="{4AE21091-EA3F-FD4A-8F89-32781D08A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E6D6EC-BB4C-7844-9514-3DCF07F85660}"/>
              </a:ext>
            </a:extLst>
          </p:cNvPr>
          <p:cNvSpPr>
            <a:spLocks noGrp="1"/>
          </p:cNvSpPr>
          <p:nvPr>
            <p:ph type="sldNum" sz="quarter" idx="12"/>
          </p:nvPr>
        </p:nvSpPr>
        <p:spPr/>
        <p:txBody>
          <a:bodyPr/>
          <a:lstStyle/>
          <a:p>
            <a:fld id="{DE5036F8-9C02-E443-BA89-2FC0ADE70FE7}" type="slidenum">
              <a:rPr lang="en-US" smtClean="0"/>
              <a:t>‹#›</a:t>
            </a:fld>
            <a:endParaRPr lang="en-US"/>
          </a:p>
        </p:txBody>
      </p:sp>
    </p:spTree>
    <p:extLst>
      <p:ext uri="{BB962C8B-B14F-4D97-AF65-F5344CB8AC3E}">
        <p14:creationId xmlns:p14="http://schemas.microsoft.com/office/powerpoint/2010/main" val="1375222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64E088-D8D1-C445-B509-F71900D8D2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E8D0B9-C873-9444-8578-F643F082CF6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9027DF-B7AF-D04E-A1EA-61E30D8E5C43}"/>
              </a:ext>
            </a:extLst>
          </p:cNvPr>
          <p:cNvSpPr>
            <a:spLocks noGrp="1"/>
          </p:cNvSpPr>
          <p:nvPr>
            <p:ph type="dt" sz="half" idx="10"/>
          </p:nvPr>
        </p:nvSpPr>
        <p:spPr/>
        <p:txBody>
          <a:bodyPr/>
          <a:lstStyle/>
          <a:p>
            <a:fld id="{803CB991-25A7-FB4A-8659-CC330004A546}" type="datetimeFigureOut">
              <a:rPr lang="en-US" smtClean="0"/>
              <a:t>2/7/22</a:t>
            </a:fld>
            <a:endParaRPr lang="en-US"/>
          </a:p>
        </p:txBody>
      </p:sp>
      <p:sp>
        <p:nvSpPr>
          <p:cNvPr id="5" name="Footer Placeholder 4">
            <a:extLst>
              <a:ext uri="{FF2B5EF4-FFF2-40B4-BE49-F238E27FC236}">
                <a16:creationId xmlns:a16="http://schemas.microsoft.com/office/drawing/2014/main" id="{AC9FEB88-E600-AD4B-BED7-0A4AA093D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862E9E-F935-8045-B75B-108D80B8DC38}"/>
              </a:ext>
            </a:extLst>
          </p:cNvPr>
          <p:cNvSpPr>
            <a:spLocks noGrp="1"/>
          </p:cNvSpPr>
          <p:nvPr>
            <p:ph type="sldNum" sz="quarter" idx="12"/>
          </p:nvPr>
        </p:nvSpPr>
        <p:spPr/>
        <p:txBody>
          <a:bodyPr/>
          <a:lstStyle/>
          <a:p>
            <a:fld id="{DE5036F8-9C02-E443-BA89-2FC0ADE70FE7}" type="slidenum">
              <a:rPr lang="en-US" smtClean="0"/>
              <a:t>‹#›</a:t>
            </a:fld>
            <a:endParaRPr lang="en-US"/>
          </a:p>
        </p:txBody>
      </p:sp>
    </p:spTree>
    <p:extLst>
      <p:ext uri="{BB962C8B-B14F-4D97-AF65-F5344CB8AC3E}">
        <p14:creationId xmlns:p14="http://schemas.microsoft.com/office/powerpoint/2010/main" val="59538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50D88-886D-9043-BBBD-1B4C6C7333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78A8C7-C34D-B24B-9586-65367DEE49C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09C88-E64E-D649-B471-2A3069971A73}"/>
              </a:ext>
            </a:extLst>
          </p:cNvPr>
          <p:cNvSpPr>
            <a:spLocks noGrp="1"/>
          </p:cNvSpPr>
          <p:nvPr>
            <p:ph type="dt" sz="half" idx="10"/>
          </p:nvPr>
        </p:nvSpPr>
        <p:spPr/>
        <p:txBody>
          <a:bodyPr/>
          <a:lstStyle/>
          <a:p>
            <a:fld id="{803CB991-25A7-FB4A-8659-CC330004A546}" type="datetimeFigureOut">
              <a:rPr lang="en-US" smtClean="0"/>
              <a:t>2/7/22</a:t>
            </a:fld>
            <a:endParaRPr lang="en-US"/>
          </a:p>
        </p:txBody>
      </p:sp>
      <p:sp>
        <p:nvSpPr>
          <p:cNvPr id="5" name="Footer Placeholder 4">
            <a:extLst>
              <a:ext uri="{FF2B5EF4-FFF2-40B4-BE49-F238E27FC236}">
                <a16:creationId xmlns:a16="http://schemas.microsoft.com/office/drawing/2014/main" id="{51BF28CD-4EC8-0741-89A8-068992421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25EA83-F618-874E-943C-6696AFDBDC89}"/>
              </a:ext>
            </a:extLst>
          </p:cNvPr>
          <p:cNvSpPr>
            <a:spLocks noGrp="1"/>
          </p:cNvSpPr>
          <p:nvPr>
            <p:ph type="sldNum" sz="quarter" idx="12"/>
          </p:nvPr>
        </p:nvSpPr>
        <p:spPr/>
        <p:txBody>
          <a:bodyPr/>
          <a:lstStyle/>
          <a:p>
            <a:fld id="{DE5036F8-9C02-E443-BA89-2FC0ADE70FE7}" type="slidenum">
              <a:rPr lang="en-US" smtClean="0"/>
              <a:t>‹#›</a:t>
            </a:fld>
            <a:endParaRPr lang="en-US"/>
          </a:p>
        </p:txBody>
      </p:sp>
    </p:spTree>
    <p:extLst>
      <p:ext uri="{BB962C8B-B14F-4D97-AF65-F5344CB8AC3E}">
        <p14:creationId xmlns:p14="http://schemas.microsoft.com/office/powerpoint/2010/main" val="727463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6867-BC4D-5E47-8A5A-D8A76212C1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F18315-167D-664D-8422-F7DE9EE09A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97D4C7-F35D-8D4B-8964-65DA6A6192B9}"/>
              </a:ext>
            </a:extLst>
          </p:cNvPr>
          <p:cNvSpPr>
            <a:spLocks noGrp="1"/>
          </p:cNvSpPr>
          <p:nvPr>
            <p:ph type="dt" sz="half" idx="10"/>
          </p:nvPr>
        </p:nvSpPr>
        <p:spPr/>
        <p:txBody>
          <a:bodyPr/>
          <a:lstStyle/>
          <a:p>
            <a:fld id="{803CB991-25A7-FB4A-8659-CC330004A546}" type="datetimeFigureOut">
              <a:rPr lang="en-US" smtClean="0"/>
              <a:t>2/7/22</a:t>
            </a:fld>
            <a:endParaRPr lang="en-US"/>
          </a:p>
        </p:txBody>
      </p:sp>
      <p:sp>
        <p:nvSpPr>
          <p:cNvPr id="5" name="Footer Placeholder 4">
            <a:extLst>
              <a:ext uri="{FF2B5EF4-FFF2-40B4-BE49-F238E27FC236}">
                <a16:creationId xmlns:a16="http://schemas.microsoft.com/office/drawing/2014/main" id="{D3F66919-4F8A-6143-B88E-9CBB6DE464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FF8D8A-78C1-A249-AB40-30B6B102A0BD}"/>
              </a:ext>
            </a:extLst>
          </p:cNvPr>
          <p:cNvSpPr>
            <a:spLocks noGrp="1"/>
          </p:cNvSpPr>
          <p:nvPr>
            <p:ph type="sldNum" sz="quarter" idx="12"/>
          </p:nvPr>
        </p:nvSpPr>
        <p:spPr/>
        <p:txBody>
          <a:bodyPr/>
          <a:lstStyle/>
          <a:p>
            <a:fld id="{DE5036F8-9C02-E443-BA89-2FC0ADE70FE7}" type="slidenum">
              <a:rPr lang="en-US" smtClean="0"/>
              <a:t>‹#›</a:t>
            </a:fld>
            <a:endParaRPr lang="en-US"/>
          </a:p>
        </p:txBody>
      </p:sp>
    </p:spTree>
    <p:extLst>
      <p:ext uri="{BB962C8B-B14F-4D97-AF65-F5344CB8AC3E}">
        <p14:creationId xmlns:p14="http://schemas.microsoft.com/office/powerpoint/2010/main" val="3311399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FD1B5-96B3-AB4F-9ECD-CD25D17AF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578B38-A4CC-BA47-85D4-D7530946969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76184D-18B5-8F40-9569-2B61B1B5E66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B5052-895C-664D-A74B-B06EFBCB767F}"/>
              </a:ext>
            </a:extLst>
          </p:cNvPr>
          <p:cNvSpPr>
            <a:spLocks noGrp="1"/>
          </p:cNvSpPr>
          <p:nvPr>
            <p:ph type="dt" sz="half" idx="10"/>
          </p:nvPr>
        </p:nvSpPr>
        <p:spPr/>
        <p:txBody>
          <a:bodyPr/>
          <a:lstStyle/>
          <a:p>
            <a:fld id="{803CB991-25A7-FB4A-8659-CC330004A546}" type="datetimeFigureOut">
              <a:rPr lang="en-US" smtClean="0"/>
              <a:t>2/7/22</a:t>
            </a:fld>
            <a:endParaRPr lang="en-US"/>
          </a:p>
        </p:txBody>
      </p:sp>
      <p:sp>
        <p:nvSpPr>
          <p:cNvPr id="6" name="Footer Placeholder 5">
            <a:extLst>
              <a:ext uri="{FF2B5EF4-FFF2-40B4-BE49-F238E27FC236}">
                <a16:creationId xmlns:a16="http://schemas.microsoft.com/office/drawing/2014/main" id="{12B383FF-1E0F-544D-A36D-5B0648F971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C2FA32-F082-DE49-B70B-F3DB6C6A010C}"/>
              </a:ext>
            </a:extLst>
          </p:cNvPr>
          <p:cNvSpPr>
            <a:spLocks noGrp="1"/>
          </p:cNvSpPr>
          <p:nvPr>
            <p:ph type="sldNum" sz="quarter" idx="12"/>
          </p:nvPr>
        </p:nvSpPr>
        <p:spPr/>
        <p:txBody>
          <a:bodyPr/>
          <a:lstStyle/>
          <a:p>
            <a:fld id="{DE5036F8-9C02-E443-BA89-2FC0ADE70FE7}" type="slidenum">
              <a:rPr lang="en-US" smtClean="0"/>
              <a:t>‹#›</a:t>
            </a:fld>
            <a:endParaRPr lang="en-US"/>
          </a:p>
        </p:txBody>
      </p:sp>
    </p:spTree>
    <p:extLst>
      <p:ext uri="{BB962C8B-B14F-4D97-AF65-F5344CB8AC3E}">
        <p14:creationId xmlns:p14="http://schemas.microsoft.com/office/powerpoint/2010/main" val="3708395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80230-C3B6-CD4B-80D4-149AC932FE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0B9A21-2C31-D94A-8D92-D811B65B37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F947B65-0EC3-6346-81EF-C785C3357DA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0F19A2-CF03-A548-ACC3-E21A66361D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66D4D3-2321-914B-9854-03E7D35D1C3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6AE206-7EAD-2E45-9DDC-0CBAC7AB94A0}"/>
              </a:ext>
            </a:extLst>
          </p:cNvPr>
          <p:cNvSpPr>
            <a:spLocks noGrp="1"/>
          </p:cNvSpPr>
          <p:nvPr>
            <p:ph type="dt" sz="half" idx="10"/>
          </p:nvPr>
        </p:nvSpPr>
        <p:spPr/>
        <p:txBody>
          <a:bodyPr/>
          <a:lstStyle/>
          <a:p>
            <a:fld id="{803CB991-25A7-FB4A-8659-CC330004A546}" type="datetimeFigureOut">
              <a:rPr lang="en-US" smtClean="0"/>
              <a:t>2/7/22</a:t>
            </a:fld>
            <a:endParaRPr lang="en-US"/>
          </a:p>
        </p:txBody>
      </p:sp>
      <p:sp>
        <p:nvSpPr>
          <p:cNvPr id="8" name="Footer Placeholder 7">
            <a:extLst>
              <a:ext uri="{FF2B5EF4-FFF2-40B4-BE49-F238E27FC236}">
                <a16:creationId xmlns:a16="http://schemas.microsoft.com/office/drawing/2014/main" id="{FB355878-5D9B-E344-8D1C-06CA1C47E0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6C5E7F-4BD5-8042-9DFF-1A45AE595982}"/>
              </a:ext>
            </a:extLst>
          </p:cNvPr>
          <p:cNvSpPr>
            <a:spLocks noGrp="1"/>
          </p:cNvSpPr>
          <p:nvPr>
            <p:ph type="sldNum" sz="quarter" idx="12"/>
          </p:nvPr>
        </p:nvSpPr>
        <p:spPr/>
        <p:txBody>
          <a:bodyPr/>
          <a:lstStyle/>
          <a:p>
            <a:fld id="{DE5036F8-9C02-E443-BA89-2FC0ADE70FE7}" type="slidenum">
              <a:rPr lang="en-US" smtClean="0"/>
              <a:t>‹#›</a:t>
            </a:fld>
            <a:endParaRPr lang="en-US"/>
          </a:p>
        </p:txBody>
      </p:sp>
    </p:spTree>
    <p:extLst>
      <p:ext uri="{BB962C8B-B14F-4D97-AF65-F5344CB8AC3E}">
        <p14:creationId xmlns:p14="http://schemas.microsoft.com/office/powerpoint/2010/main" val="2594916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C5263-C5D5-424F-82EC-AF3D6E9C7D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A05253-4C06-494B-85A2-0AB462709C14}"/>
              </a:ext>
            </a:extLst>
          </p:cNvPr>
          <p:cNvSpPr>
            <a:spLocks noGrp="1"/>
          </p:cNvSpPr>
          <p:nvPr>
            <p:ph type="dt" sz="half" idx="10"/>
          </p:nvPr>
        </p:nvSpPr>
        <p:spPr/>
        <p:txBody>
          <a:bodyPr/>
          <a:lstStyle/>
          <a:p>
            <a:fld id="{803CB991-25A7-FB4A-8659-CC330004A546}" type="datetimeFigureOut">
              <a:rPr lang="en-US" smtClean="0"/>
              <a:t>2/7/22</a:t>
            </a:fld>
            <a:endParaRPr lang="en-US"/>
          </a:p>
        </p:txBody>
      </p:sp>
      <p:sp>
        <p:nvSpPr>
          <p:cNvPr id="4" name="Footer Placeholder 3">
            <a:extLst>
              <a:ext uri="{FF2B5EF4-FFF2-40B4-BE49-F238E27FC236}">
                <a16:creationId xmlns:a16="http://schemas.microsoft.com/office/drawing/2014/main" id="{3409C0C5-CBBE-AE42-8979-B8F7E10594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7483DA-ACB0-FB4F-B4C8-0D3C48A69FDD}"/>
              </a:ext>
            </a:extLst>
          </p:cNvPr>
          <p:cNvSpPr>
            <a:spLocks noGrp="1"/>
          </p:cNvSpPr>
          <p:nvPr>
            <p:ph type="sldNum" sz="quarter" idx="12"/>
          </p:nvPr>
        </p:nvSpPr>
        <p:spPr/>
        <p:txBody>
          <a:bodyPr/>
          <a:lstStyle/>
          <a:p>
            <a:fld id="{DE5036F8-9C02-E443-BA89-2FC0ADE70FE7}" type="slidenum">
              <a:rPr lang="en-US" smtClean="0"/>
              <a:t>‹#›</a:t>
            </a:fld>
            <a:endParaRPr lang="en-US"/>
          </a:p>
        </p:txBody>
      </p:sp>
    </p:spTree>
    <p:extLst>
      <p:ext uri="{BB962C8B-B14F-4D97-AF65-F5344CB8AC3E}">
        <p14:creationId xmlns:p14="http://schemas.microsoft.com/office/powerpoint/2010/main" val="668080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71CB77-3B74-7E4E-8448-54271E6EB00C}"/>
              </a:ext>
            </a:extLst>
          </p:cNvPr>
          <p:cNvSpPr>
            <a:spLocks noGrp="1"/>
          </p:cNvSpPr>
          <p:nvPr>
            <p:ph type="dt" sz="half" idx="10"/>
          </p:nvPr>
        </p:nvSpPr>
        <p:spPr/>
        <p:txBody>
          <a:bodyPr/>
          <a:lstStyle/>
          <a:p>
            <a:fld id="{803CB991-25A7-FB4A-8659-CC330004A546}" type="datetimeFigureOut">
              <a:rPr lang="en-US" smtClean="0"/>
              <a:t>2/7/22</a:t>
            </a:fld>
            <a:endParaRPr lang="en-US"/>
          </a:p>
        </p:txBody>
      </p:sp>
      <p:sp>
        <p:nvSpPr>
          <p:cNvPr id="3" name="Footer Placeholder 2">
            <a:extLst>
              <a:ext uri="{FF2B5EF4-FFF2-40B4-BE49-F238E27FC236}">
                <a16:creationId xmlns:a16="http://schemas.microsoft.com/office/drawing/2014/main" id="{AFB14E69-FC7D-574F-9A2B-E9A6E9FB4A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F5EE15-47DC-4841-B447-FD641B97C3DB}"/>
              </a:ext>
            </a:extLst>
          </p:cNvPr>
          <p:cNvSpPr>
            <a:spLocks noGrp="1"/>
          </p:cNvSpPr>
          <p:nvPr>
            <p:ph type="sldNum" sz="quarter" idx="12"/>
          </p:nvPr>
        </p:nvSpPr>
        <p:spPr/>
        <p:txBody>
          <a:bodyPr/>
          <a:lstStyle/>
          <a:p>
            <a:fld id="{DE5036F8-9C02-E443-BA89-2FC0ADE70FE7}" type="slidenum">
              <a:rPr lang="en-US" smtClean="0"/>
              <a:t>‹#›</a:t>
            </a:fld>
            <a:endParaRPr lang="en-US"/>
          </a:p>
        </p:txBody>
      </p:sp>
    </p:spTree>
    <p:extLst>
      <p:ext uri="{BB962C8B-B14F-4D97-AF65-F5344CB8AC3E}">
        <p14:creationId xmlns:p14="http://schemas.microsoft.com/office/powerpoint/2010/main" val="555349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16CC6-2CE3-874F-AB09-0BF8A4D891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876521-FA25-B145-A228-3512179465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078B38-CF19-DB49-87F1-A0532CF2A9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28C8D59-5999-2F44-9E58-57FE4C829057}"/>
              </a:ext>
            </a:extLst>
          </p:cNvPr>
          <p:cNvSpPr>
            <a:spLocks noGrp="1"/>
          </p:cNvSpPr>
          <p:nvPr>
            <p:ph type="dt" sz="half" idx="10"/>
          </p:nvPr>
        </p:nvSpPr>
        <p:spPr/>
        <p:txBody>
          <a:bodyPr/>
          <a:lstStyle/>
          <a:p>
            <a:fld id="{803CB991-25A7-FB4A-8659-CC330004A546}" type="datetimeFigureOut">
              <a:rPr lang="en-US" smtClean="0"/>
              <a:t>2/7/22</a:t>
            </a:fld>
            <a:endParaRPr lang="en-US"/>
          </a:p>
        </p:txBody>
      </p:sp>
      <p:sp>
        <p:nvSpPr>
          <p:cNvPr id="6" name="Footer Placeholder 5">
            <a:extLst>
              <a:ext uri="{FF2B5EF4-FFF2-40B4-BE49-F238E27FC236}">
                <a16:creationId xmlns:a16="http://schemas.microsoft.com/office/drawing/2014/main" id="{007C44AE-67C3-C449-85CF-A4B1619A4C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24F094-515B-EB4F-89F2-C386AB77F4A5}"/>
              </a:ext>
            </a:extLst>
          </p:cNvPr>
          <p:cNvSpPr>
            <a:spLocks noGrp="1"/>
          </p:cNvSpPr>
          <p:nvPr>
            <p:ph type="sldNum" sz="quarter" idx="12"/>
          </p:nvPr>
        </p:nvSpPr>
        <p:spPr/>
        <p:txBody>
          <a:bodyPr/>
          <a:lstStyle/>
          <a:p>
            <a:fld id="{DE5036F8-9C02-E443-BA89-2FC0ADE70FE7}" type="slidenum">
              <a:rPr lang="en-US" smtClean="0"/>
              <a:t>‹#›</a:t>
            </a:fld>
            <a:endParaRPr lang="en-US"/>
          </a:p>
        </p:txBody>
      </p:sp>
    </p:spTree>
    <p:extLst>
      <p:ext uri="{BB962C8B-B14F-4D97-AF65-F5344CB8AC3E}">
        <p14:creationId xmlns:p14="http://schemas.microsoft.com/office/powerpoint/2010/main" val="1351589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2B026-A7DB-2949-8FEA-26292FC531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F8C6D9-402C-874D-9B3F-CC53412E73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D25ED0-89FB-0E4B-B9B9-BA29AC6B70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8EE80C0-2629-614F-B87F-EC9F4C3E1A59}"/>
              </a:ext>
            </a:extLst>
          </p:cNvPr>
          <p:cNvSpPr>
            <a:spLocks noGrp="1"/>
          </p:cNvSpPr>
          <p:nvPr>
            <p:ph type="dt" sz="half" idx="10"/>
          </p:nvPr>
        </p:nvSpPr>
        <p:spPr/>
        <p:txBody>
          <a:bodyPr/>
          <a:lstStyle/>
          <a:p>
            <a:fld id="{803CB991-25A7-FB4A-8659-CC330004A546}" type="datetimeFigureOut">
              <a:rPr lang="en-US" smtClean="0"/>
              <a:t>2/7/22</a:t>
            </a:fld>
            <a:endParaRPr lang="en-US"/>
          </a:p>
        </p:txBody>
      </p:sp>
      <p:sp>
        <p:nvSpPr>
          <p:cNvPr id="6" name="Footer Placeholder 5">
            <a:extLst>
              <a:ext uri="{FF2B5EF4-FFF2-40B4-BE49-F238E27FC236}">
                <a16:creationId xmlns:a16="http://schemas.microsoft.com/office/drawing/2014/main" id="{6EB1D016-0AA1-7440-BB39-4EA3F7533B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59662-36CB-6540-8EC5-26AE4CA20E49}"/>
              </a:ext>
            </a:extLst>
          </p:cNvPr>
          <p:cNvSpPr>
            <a:spLocks noGrp="1"/>
          </p:cNvSpPr>
          <p:nvPr>
            <p:ph type="sldNum" sz="quarter" idx="12"/>
          </p:nvPr>
        </p:nvSpPr>
        <p:spPr/>
        <p:txBody>
          <a:bodyPr/>
          <a:lstStyle/>
          <a:p>
            <a:fld id="{DE5036F8-9C02-E443-BA89-2FC0ADE70FE7}" type="slidenum">
              <a:rPr lang="en-US" smtClean="0"/>
              <a:t>‹#›</a:t>
            </a:fld>
            <a:endParaRPr lang="en-US"/>
          </a:p>
        </p:txBody>
      </p:sp>
    </p:spTree>
    <p:extLst>
      <p:ext uri="{BB962C8B-B14F-4D97-AF65-F5344CB8AC3E}">
        <p14:creationId xmlns:p14="http://schemas.microsoft.com/office/powerpoint/2010/main" val="3180538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C50A9D-E7D6-E24F-BA25-9D5BD37D25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6A951A-D3BA-3A46-B45E-D8FEF4FE70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196FE-70CD-CF44-9586-0D27D322F0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3CB991-25A7-FB4A-8659-CC330004A546}" type="datetimeFigureOut">
              <a:rPr lang="en-US" smtClean="0"/>
              <a:t>2/7/22</a:t>
            </a:fld>
            <a:endParaRPr lang="en-US"/>
          </a:p>
        </p:txBody>
      </p:sp>
      <p:sp>
        <p:nvSpPr>
          <p:cNvPr id="5" name="Footer Placeholder 4">
            <a:extLst>
              <a:ext uri="{FF2B5EF4-FFF2-40B4-BE49-F238E27FC236}">
                <a16:creationId xmlns:a16="http://schemas.microsoft.com/office/drawing/2014/main" id="{61A55589-3B8F-274F-BC44-91F18EE1BD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2E7752-A12E-0649-BF96-BE23924341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5036F8-9C02-E443-BA89-2FC0ADE70FE7}" type="slidenum">
              <a:rPr lang="en-US" smtClean="0"/>
              <a:t>‹#›</a:t>
            </a:fld>
            <a:endParaRPr lang="en-US"/>
          </a:p>
        </p:txBody>
      </p:sp>
    </p:spTree>
    <p:extLst>
      <p:ext uri="{BB962C8B-B14F-4D97-AF65-F5344CB8AC3E}">
        <p14:creationId xmlns:p14="http://schemas.microsoft.com/office/powerpoint/2010/main" val="13290756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9Fkhzdc4ybw" TargetMode="External"/><Relationship Id="rId2" Type="http://schemas.openxmlformats.org/officeDocument/2006/relationships/hyperlink" Target="http://www.bbc.com/news/world-asia-22476774"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xGQceWoqVpA"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com/watch?v=YOA0D0i5-fA&amp;t=4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thredup.com/fashionfootprint"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tLfNUD0-8ts" TargetMode="External"/><Relationship Id="rId2" Type="http://schemas.openxmlformats.org/officeDocument/2006/relationships/hyperlink" Target="https://www.youtube.com/watch?v=tLfNUD0-8ts&amp;t=88s" TargetMode="Externa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patagonia.com/our-footprint/" TargetMode="Externa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hyperlink" Target="https://globalsourcingmap.primark.com/en"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hyperlink" Target="https://www.fashionrevolution.org/tag/whomademyclothes/"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hyperlink" Target="Emma%20Watson%20launches%20ethical%20fashion%20range%20with%20People%20Tree" TargetMode="External"/><Relationship Id="rId2" Type="http://schemas.openxmlformats.org/officeDocument/2006/relationships/hyperlink" Target="https://www.peopletree.co.uk/" TargetMode="Externa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www.youtube.com/watch?v=VHLHphzxUL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youtube.com/watch?v=VHLHphzxUL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6.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12.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dearJoe 5 CASUAL PRO" panose="02000000000000000000" pitchFamily="2" charset="0"/>
              </a:rPr>
              <a:t>How fair is fashion? </a:t>
            </a:r>
          </a:p>
        </p:txBody>
      </p:sp>
      <p:sp>
        <p:nvSpPr>
          <p:cNvPr id="3" name="Subtitle 2"/>
          <p:cNvSpPr>
            <a:spLocks noGrp="1"/>
          </p:cNvSpPr>
          <p:nvPr>
            <p:ph type="subTitle" idx="1"/>
          </p:nvPr>
        </p:nvSpPr>
        <p:spPr/>
        <p:txBody>
          <a:bodyPr>
            <a:normAutofit fontScale="92500" lnSpcReduction="20000"/>
          </a:bodyPr>
          <a:lstStyle/>
          <a:p>
            <a:r>
              <a:rPr lang="en-GB" altLang="en-US" dirty="0">
                <a:solidFill>
                  <a:srgbClr val="FF0000"/>
                </a:solidFill>
                <a:latin typeface="Comic Sans MS" panose="030F0702030302020204" pitchFamily="66" charset="0"/>
              </a:rPr>
              <a:t>L.O : To understand the impacts of </a:t>
            </a:r>
            <a:r>
              <a:rPr lang="en-GB" altLang="en-US" dirty="0" err="1">
                <a:solidFill>
                  <a:srgbClr val="FF0000"/>
                </a:solidFill>
                <a:latin typeface="Comic Sans MS" panose="030F0702030302020204" pitchFamily="66" charset="0"/>
              </a:rPr>
              <a:t>industralisation</a:t>
            </a:r>
            <a:r>
              <a:rPr lang="en-GB" altLang="en-US" dirty="0">
                <a:solidFill>
                  <a:srgbClr val="FF0000"/>
                </a:solidFill>
                <a:latin typeface="Comic Sans MS" panose="030F0702030302020204" pitchFamily="66" charset="0"/>
              </a:rPr>
              <a:t> on developing countries such as Bangladesh </a:t>
            </a:r>
          </a:p>
          <a:p>
            <a:r>
              <a:rPr lang="en-GB" altLang="en-US" dirty="0">
                <a:solidFill>
                  <a:srgbClr val="FF0000"/>
                </a:solidFill>
                <a:latin typeface="Comic Sans MS" panose="030F0702030302020204" pitchFamily="66" charset="0"/>
              </a:rPr>
              <a:t>To understand the environmental, social and economic impacts of the fashion </a:t>
            </a:r>
            <a:r>
              <a:rPr lang="en-GB" altLang="en-US" dirty="0" err="1">
                <a:solidFill>
                  <a:srgbClr val="FF0000"/>
                </a:solidFill>
                <a:latin typeface="Comic Sans MS" panose="030F0702030302020204" pitchFamily="66" charset="0"/>
              </a:rPr>
              <a:t>industy</a:t>
            </a:r>
            <a:endParaRPr lang="en-GB" altLang="en-US" dirty="0">
              <a:solidFill>
                <a:srgbClr val="FF0000"/>
              </a:solidFill>
              <a:latin typeface="Comic Sans MS" panose="030F0702030302020204" pitchFamily="66" charset="0"/>
            </a:endParaRPr>
          </a:p>
          <a:p>
            <a:r>
              <a:rPr lang="en-US" dirty="0">
                <a:solidFill>
                  <a:srgbClr val="FF0000"/>
                </a:solidFill>
              </a:rPr>
              <a:t>To evaluate how production practices can be made more sustainable </a:t>
            </a:r>
          </a:p>
        </p:txBody>
      </p:sp>
      <p:pic>
        <p:nvPicPr>
          <p:cNvPr id="4" name="Picture 2" descr="http://redstateeclectic.typepad.com/.a/6a00d83452719d69e2019103138b04970c-800w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8764" y="368190"/>
            <a:ext cx="2898481" cy="19338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1297CA4-F631-C842-AECB-0168F0E8349F}"/>
              </a:ext>
            </a:extLst>
          </p:cNvPr>
          <p:cNvPicPr>
            <a:picLocks noChangeAspect="1"/>
          </p:cNvPicPr>
          <p:nvPr/>
        </p:nvPicPr>
        <p:blipFill>
          <a:blip r:embed="rId3"/>
          <a:stretch>
            <a:fillRect/>
          </a:stretch>
        </p:blipFill>
        <p:spPr>
          <a:xfrm>
            <a:off x="1061358" y="5202237"/>
            <a:ext cx="10501992" cy="1587397"/>
          </a:xfrm>
          <a:prstGeom prst="rect">
            <a:avLst/>
          </a:prstGeom>
        </p:spPr>
      </p:pic>
      <p:sp>
        <p:nvSpPr>
          <p:cNvPr id="7" name="TextBox 6">
            <a:extLst>
              <a:ext uri="{FF2B5EF4-FFF2-40B4-BE49-F238E27FC236}">
                <a16:creationId xmlns:a16="http://schemas.microsoft.com/office/drawing/2014/main" id="{1719098A-BD43-494A-86FF-58884A0FFF0A}"/>
              </a:ext>
            </a:extLst>
          </p:cNvPr>
          <p:cNvSpPr txBox="1"/>
          <p:nvPr/>
        </p:nvSpPr>
        <p:spPr>
          <a:xfrm>
            <a:off x="7791450" y="291624"/>
            <a:ext cx="3771900" cy="1477328"/>
          </a:xfrm>
          <a:prstGeom prst="rect">
            <a:avLst/>
          </a:prstGeom>
          <a:solidFill>
            <a:srgbClr val="00B0F0"/>
          </a:solidFill>
        </p:spPr>
        <p:txBody>
          <a:bodyPr wrap="square" rtlCol="0">
            <a:spAutoFit/>
          </a:bodyPr>
          <a:lstStyle/>
          <a:p>
            <a:r>
              <a:rPr lang="en-US" b="1" dirty="0"/>
              <a:t>To what extent has industrialization (development of factories) in Bangladesh brought more issues than benefits?</a:t>
            </a:r>
          </a:p>
          <a:p>
            <a:endParaRPr lang="en-US" dirty="0"/>
          </a:p>
        </p:txBody>
      </p:sp>
    </p:spTree>
    <p:extLst>
      <p:ext uri="{BB962C8B-B14F-4D97-AF65-F5344CB8AC3E}">
        <p14:creationId xmlns:p14="http://schemas.microsoft.com/office/powerpoint/2010/main" val="2574159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DD177-2E8E-D44B-BCF1-8DDD751FFAE2}"/>
              </a:ext>
            </a:extLst>
          </p:cNvPr>
          <p:cNvSpPr>
            <a:spLocks noGrp="1"/>
          </p:cNvSpPr>
          <p:nvPr>
            <p:ph type="title"/>
          </p:nvPr>
        </p:nvSpPr>
        <p:spPr>
          <a:xfrm>
            <a:off x="904877" y="2415322"/>
            <a:ext cx="3451730" cy="2399869"/>
          </a:xfrm>
        </p:spPr>
        <p:txBody>
          <a:bodyPr>
            <a:normAutofit/>
          </a:bodyPr>
          <a:lstStyle/>
          <a:p>
            <a:pPr algn="ctr"/>
            <a:r>
              <a:rPr lang="en-US" sz="4000">
                <a:solidFill>
                  <a:srgbClr val="FFFFFF"/>
                </a:solidFill>
              </a:rPr>
              <a:t>Information race questions</a:t>
            </a:r>
          </a:p>
        </p:txBody>
      </p:sp>
      <p:sp>
        <p:nvSpPr>
          <p:cNvPr id="3" name="Content Placeholder 2">
            <a:extLst>
              <a:ext uri="{FF2B5EF4-FFF2-40B4-BE49-F238E27FC236}">
                <a16:creationId xmlns:a16="http://schemas.microsoft.com/office/drawing/2014/main" id="{E1BF69AE-267D-9543-BBDC-C02056261B35}"/>
              </a:ext>
            </a:extLst>
          </p:cNvPr>
          <p:cNvSpPr>
            <a:spLocks noGrp="1"/>
          </p:cNvSpPr>
          <p:nvPr>
            <p:ph idx="1"/>
          </p:nvPr>
        </p:nvSpPr>
        <p:spPr>
          <a:xfrm>
            <a:off x="5120640" y="804672"/>
            <a:ext cx="6281928" cy="5248656"/>
          </a:xfrm>
        </p:spPr>
        <p:txBody>
          <a:bodyPr anchor="ctr">
            <a:normAutofit/>
          </a:bodyPr>
          <a:lstStyle/>
          <a:p>
            <a:pPr marL="514350" indent="-514350">
              <a:buAutoNum type="arabicPeriod"/>
            </a:pPr>
            <a:r>
              <a:rPr lang="en-US" sz="1400"/>
              <a:t>What is the daily wage?</a:t>
            </a:r>
            <a:r>
              <a:rPr lang="en-US" sz="1400">
                <a:highlight>
                  <a:srgbClr val="FFFF00"/>
                </a:highlight>
              </a:rPr>
              <a:t> </a:t>
            </a:r>
          </a:p>
          <a:p>
            <a:pPr marL="514350" indent="-514350">
              <a:buAutoNum type="arabicPeriod"/>
            </a:pPr>
            <a:r>
              <a:rPr lang="en-US" sz="1400"/>
              <a:t>How many garments does the fast fashion industry churn our annually? </a:t>
            </a:r>
            <a:endParaRPr lang="en-US" sz="1400">
              <a:highlight>
                <a:srgbClr val="FFFF00"/>
              </a:highlight>
            </a:endParaRPr>
          </a:p>
          <a:p>
            <a:pPr marL="514350" indent="-514350">
              <a:buAutoNum type="arabicPeriod"/>
            </a:pPr>
            <a:r>
              <a:rPr lang="en-US" sz="1400"/>
              <a:t>What are the worlds 2 biggest polluters? </a:t>
            </a:r>
          </a:p>
          <a:p>
            <a:pPr marL="514350" indent="-514350">
              <a:buAutoNum type="arabicPeriod"/>
            </a:pPr>
            <a:r>
              <a:rPr lang="en-US" sz="1400"/>
              <a:t>In 1990 how many of American clothes were made in the USA? </a:t>
            </a:r>
          </a:p>
          <a:p>
            <a:pPr marL="514350" indent="-514350">
              <a:buAutoNum type="arabicPeriod"/>
            </a:pPr>
            <a:r>
              <a:rPr lang="en-US" sz="1400"/>
              <a:t>What % of our clothes are now made in the USA? </a:t>
            </a:r>
          </a:p>
          <a:p>
            <a:pPr marL="514350" indent="-514350">
              <a:buAutoNum type="arabicPeriod"/>
            </a:pPr>
            <a:r>
              <a:rPr lang="en-US" sz="1400"/>
              <a:t>How many garment workers are there globally? </a:t>
            </a:r>
            <a:endParaRPr lang="en-US" sz="1400">
              <a:highlight>
                <a:srgbClr val="FFFF00"/>
              </a:highlight>
            </a:endParaRPr>
          </a:p>
          <a:p>
            <a:pPr marL="514350" indent="-514350">
              <a:buAutoNum type="arabicPeriod"/>
            </a:pPr>
            <a:r>
              <a:rPr lang="en-US" sz="1400"/>
              <a:t>What are the top 2 clothing producers? </a:t>
            </a:r>
          </a:p>
          <a:p>
            <a:pPr marL="514350" indent="-514350">
              <a:buAutoNum type="arabicPeriod"/>
            </a:pPr>
            <a:r>
              <a:rPr lang="en-US" sz="1400"/>
              <a:t>What is the average weight of clothes an American throws away per year? </a:t>
            </a:r>
            <a:endParaRPr lang="en-US" sz="1400">
              <a:highlight>
                <a:srgbClr val="FFFF00"/>
              </a:highlight>
            </a:endParaRPr>
          </a:p>
          <a:p>
            <a:pPr marL="514350" indent="-514350">
              <a:buAutoNum type="arabicPeriod"/>
            </a:pPr>
            <a:r>
              <a:rPr lang="en-US" sz="1400"/>
              <a:t>How many garments do Americans buy each year? </a:t>
            </a:r>
          </a:p>
          <a:p>
            <a:pPr marL="514350" indent="-514350">
              <a:buAutoNum type="arabicPeriod"/>
            </a:pPr>
            <a:r>
              <a:rPr lang="en-US" sz="1400"/>
              <a:t>How many people were killed in the Rama plaza incident? </a:t>
            </a:r>
          </a:p>
          <a:p>
            <a:pPr marL="514350" indent="-514350">
              <a:buAutoNum type="arabicPeriod"/>
            </a:pPr>
            <a:r>
              <a:rPr lang="en-US" sz="1400"/>
              <a:t>Since the rana plaza incident how many have been trained in safety procedures? </a:t>
            </a:r>
            <a:endParaRPr lang="en-US" sz="1400">
              <a:highlight>
                <a:srgbClr val="FFFF00"/>
              </a:highlight>
            </a:endParaRPr>
          </a:p>
          <a:p>
            <a:pPr marL="514350" indent="-514350">
              <a:buAutoNum type="arabicPeriod"/>
            </a:pPr>
            <a:r>
              <a:rPr lang="en-US" sz="1400"/>
              <a:t>How much has the minimum wage increased to in some parts of China? </a:t>
            </a:r>
          </a:p>
          <a:p>
            <a:pPr marL="514350" indent="-514350">
              <a:buAutoNum type="arabicPeriod"/>
            </a:pPr>
            <a:r>
              <a:rPr lang="en-US" sz="1400"/>
              <a:t>What is an issue of increasing wages and improving buildings? </a:t>
            </a:r>
          </a:p>
          <a:p>
            <a:pPr marL="514350" indent="-514350">
              <a:buAutoNum type="arabicPeriod"/>
            </a:pPr>
            <a:r>
              <a:rPr lang="en-US" sz="1400"/>
              <a:t>How much water does it take to make one pair of jeans? </a:t>
            </a:r>
            <a:endParaRPr lang="en-US" sz="1400">
              <a:highlight>
                <a:srgbClr val="FFFF00"/>
              </a:highlight>
            </a:endParaRPr>
          </a:p>
        </p:txBody>
      </p:sp>
    </p:spTree>
    <p:extLst>
      <p:ext uri="{BB962C8B-B14F-4D97-AF65-F5344CB8AC3E}">
        <p14:creationId xmlns:p14="http://schemas.microsoft.com/office/powerpoint/2010/main" val="1180887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DD177-2E8E-D44B-BCF1-8DDD751FFAE2}"/>
              </a:ext>
            </a:extLst>
          </p:cNvPr>
          <p:cNvSpPr>
            <a:spLocks noGrp="1"/>
          </p:cNvSpPr>
          <p:nvPr>
            <p:ph type="title"/>
          </p:nvPr>
        </p:nvSpPr>
        <p:spPr>
          <a:xfrm>
            <a:off x="784224" y="2412045"/>
            <a:ext cx="3451730" cy="2399869"/>
          </a:xfrm>
        </p:spPr>
        <p:txBody>
          <a:bodyPr>
            <a:normAutofit/>
          </a:bodyPr>
          <a:lstStyle/>
          <a:p>
            <a:pPr algn="ctr"/>
            <a:r>
              <a:rPr lang="en-US" sz="4000" dirty="0">
                <a:solidFill>
                  <a:srgbClr val="FFFFFF"/>
                </a:solidFill>
              </a:rPr>
              <a:t>Information race answers</a:t>
            </a:r>
          </a:p>
        </p:txBody>
      </p:sp>
      <p:sp>
        <p:nvSpPr>
          <p:cNvPr id="3" name="Content Placeholder 2">
            <a:extLst>
              <a:ext uri="{FF2B5EF4-FFF2-40B4-BE49-F238E27FC236}">
                <a16:creationId xmlns:a16="http://schemas.microsoft.com/office/drawing/2014/main" id="{E1BF69AE-267D-9543-BBDC-C02056261B35}"/>
              </a:ext>
            </a:extLst>
          </p:cNvPr>
          <p:cNvSpPr>
            <a:spLocks noGrp="1"/>
          </p:cNvSpPr>
          <p:nvPr>
            <p:ph idx="1"/>
          </p:nvPr>
        </p:nvSpPr>
        <p:spPr>
          <a:xfrm>
            <a:off x="4587333" y="877507"/>
            <a:ext cx="7759161" cy="5139118"/>
          </a:xfrm>
        </p:spPr>
        <p:txBody>
          <a:bodyPr anchor="ctr">
            <a:noAutofit/>
          </a:bodyPr>
          <a:lstStyle/>
          <a:p>
            <a:pPr marL="514350" indent="-514350">
              <a:buAutoNum type="arabicPeriod"/>
            </a:pPr>
            <a:r>
              <a:rPr lang="en-US" sz="1700" dirty="0"/>
              <a:t>What is the daily wage?</a:t>
            </a:r>
            <a:r>
              <a:rPr lang="en-US" sz="1700" dirty="0">
                <a:highlight>
                  <a:srgbClr val="FFFF00"/>
                </a:highlight>
              </a:rPr>
              <a:t> $3</a:t>
            </a:r>
          </a:p>
          <a:p>
            <a:pPr marL="514350" indent="-514350">
              <a:buAutoNum type="arabicPeriod"/>
            </a:pPr>
            <a:r>
              <a:rPr lang="en-US" sz="1700" dirty="0"/>
              <a:t>How many garments does the fast fashion industry churn our annually? </a:t>
            </a:r>
            <a:r>
              <a:rPr lang="en-US" sz="1700" dirty="0">
                <a:highlight>
                  <a:srgbClr val="FFFF00"/>
                </a:highlight>
              </a:rPr>
              <a:t>150 billion</a:t>
            </a:r>
          </a:p>
          <a:p>
            <a:pPr marL="514350" indent="-514350">
              <a:buAutoNum type="arabicPeriod"/>
            </a:pPr>
            <a:r>
              <a:rPr lang="en-US" sz="1700" dirty="0"/>
              <a:t>What are the worlds 2 biggest polluters? </a:t>
            </a:r>
            <a:r>
              <a:rPr lang="en-US" sz="1700" dirty="0">
                <a:highlight>
                  <a:srgbClr val="FFFF00"/>
                </a:highlight>
              </a:rPr>
              <a:t>The oil industry and the fashion industry</a:t>
            </a:r>
          </a:p>
          <a:p>
            <a:pPr marL="514350" indent="-514350">
              <a:buAutoNum type="arabicPeriod"/>
            </a:pPr>
            <a:r>
              <a:rPr lang="en-US" sz="1700" dirty="0"/>
              <a:t>In 1990 how many of American clothes were made in the USA? </a:t>
            </a:r>
            <a:r>
              <a:rPr lang="en-US" sz="1700" dirty="0">
                <a:highlight>
                  <a:srgbClr val="FFFF00"/>
                </a:highlight>
              </a:rPr>
              <a:t>50%</a:t>
            </a:r>
          </a:p>
          <a:p>
            <a:pPr marL="514350" indent="-514350">
              <a:buAutoNum type="arabicPeriod"/>
            </a:pPr>
            <a:r>
              <a:rPr lang="en-US" sz="1700" dirty="0"/>
              <a:t>What % of our clothes are now made in the USA? </a:t>
            </a:r>
            <a:r>
              <a:rPr lang="en-US" sz="1700" dirty="0">
                <a:highlight>
                  <a:srgbClr val="FFFF00"/>
                </a:highlight>
              </a:rPr>
              <a:t>2%</a:t>
            </a:r>
          </a:p>
          <a:p>
            <a:pPr marL="514350" indent="-514350">
              <a:buAutoNum type="arabicPeriod"/>
            </a:pPr>
            <a:r>
              <a:rPr lang="en-US" sz="1700" dirty="0"/>
              <a:t>How many garment workers are there globally? </a:t>
            </a:r>
            <a:r>
              <a:rPr lang="en-US" sz="1700" dirty="0">
                <a:highlight>
                  <a:srgbClr val="FFFF00"/>
                </a:highlight>
              </a:rPr>
              <a:t>75 million</a:t>
            </a:r>
          </a:p>
          <a:p>
            <a:pPr marL="514350" indent="-514350">
              <a:buAutoNum type="arabicPeriod"/>
            </a:pPr>
            <a:r>
              <a:rPr lang="en-US" sz="1700" dirty="0"/>
              <a:t>What are the top 2 clothing producers? </a:t>
            </a:r>
            <a:r>
              <a:rPr lang="en-US" sz="1700" dirty="0">
                <a:highlight>
                  <a:srgbClr val="FFFF00"/>
                </a:highlight>
              </a:rPr>
              <a:t>China and Bangladesh</a:t>
            </a:r>
          </a:p>
          <a:p>
            <a:pPr marL="514350" indent="-514350">
              <a:buAutoNum type="arabicPeriod"/>
            </a:pPr>
            <a:r>
              <a:rPr lang="en-US" sz="1700" dirty="0"/>
              <a:t>What is the average weight of clothes an American throws away per year? </a:t>
            </a:r>
            <a:r>
              <a:rPr lang="en-US" sz="1700" dirty="0">
                <a:highlight>
                  <a:srgbClr val="FFFF00"/>
                </a:highlight>
              </a:rPr>
              <a:t>76 pounds</a:t>
            </a:r>
          </a:p>
          <a:p>
            <a:pPr marL="514350" indent="-514350">
              <a:buAutoNum type="arabicPeriod"/>
            </a:pPr>
            <a:r>
              <a:rPr lang="en-US" sz="1700" dirty="0"/>
              <a:t>How many garments do Americans buy each year? </a:t>
            </a:r>
            <a:r>
              <a:rPr lang="en-US" sz="1700" dirty="0">
                <a:highlight>
                  <a:srgbClr val="FFFF00"/>
                </a:highlight>
              </a:rPr>
              <a:t>20 billion</a:t>
            </a:r>
          </a:p>
          <a:p>
            <a:pPr marL="514350" indent="-514350">
              <a:buAutoNum type="arabicPeriod"/>
            </a:pPr>
            <a:r>
              <a:rPr lang="en-US" sz="1700" dirty="0"/>
              <a:t>How many people were killed in the Rama plaza incident? </a:t>
            </a:r>
            <a:r>
              <a:rPr lang="en-US" sz="1700" dirty="0">
                <a:highlight>
                  <a:srgbClr val="FFFF00"/>
                </a:highlight>
              </a:rPr>
              <a:t>1,100</a:t>
            </a:r>
          </a:p>
          <a:p>
            <a:pPr marL="514350" indent="-514350">
              <a:buAutoNum type="arabicPeriod"/>
            </a:pPr>
            <a:r>
              <a:rPr lang="en-US" sz="1700" dirty="0"/>
              <a:t>Since the rana plaza incident how many have been trained in safety procedures? </a:t>
            </a:r>
            <a:r>
              <a:rPr lang="en-US" sz="1700" dirty="0">
                <a:highlight>
                  <a:srgbClr val="FFFF00"/>
                </a:highlight>
              </a:rPr>
              <a:t>2 million</a:t>
            </a:r>
          </a:p>
          <a:p>
            <a:pPr marL="514350" indent="-514350">
              <a:buAutoNum type="arabicPeriod"/>
            </a:pPr>
            <a:r>
              <a:rPr lang="en-US" sz="1700" dirty="0"/>
              <a:t>How much has the minimum wage increased to in some parts of China? </a:t>
            </a:r>
            <a:r>
              <a:rPr lang="en-US" sz="1700" dirty="0">
                <a:highlight>
                  <a:srgbClr val="FFFF00"/>
                </a:highlight>
              </a:rPr>
              <a:t>$312</a:t>
            </a:r>
          </a:p>
          <a:p>
            <a:pPr marL="514350" indent="-514350">
              <a:buAutoNum type="arabicPeriod"/>
            </a:pPr>
            <a:r>
              <a:rPr lang="en-US" sz="1700" dirty="0"/>
              <a:t>What is an issue of increasing wages and improving buildings? </a:t>
            </a:r>
            <a:r>
              <a:rPr lang="en-US" sz="1700" dirty="0">
                <a:highlight>
                  <a:srgbClr val="FFFF00"/>
                </a:highlight>
              </a:rPr>
              <a:t>The increased cost means that the factories can not afford to fill orders so the big manufacturers shift to cheaper locations abroad</a:t>
            </a:r>
          </a:p>
          <a:p>
            <a:pPr marL="514350" indent="-514350">
              <a:buAutoNum type="arabicPeriod"/>
            </a:pPr>
            <a:r>
              <a:rPr lang="en-US" sz="1700" dirty="0"/>
              <a:t>How much water does it take to make one pair of jeans? </a:t>
            </a:r>
            <a:r>
              <a:rPr lang="en-US" sz="1700" dirty="0">
                <a:highlight>
                  <a:srgbClr val="FFFF00"/>
                </a:highlight>
              </a:rPr>
              <a:t>1,800 gallons of water</a:t>
            </a:r>
          </a:p>
        </p:txBody>
      </p:sp>
    </p:spTree>
    <p:extLst>
      <p:ext uri="{BB962C8B-B14F-4D97-AF65-F5344CB8AC3E}">
        <p14:creationId xmlns:p14="http://schemas.microsoft.com/office/powerpoint/2010/main" val="4205091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Bangladesh factory collapse toll passes 1,000</a:t>
            </a:r>
            <a:endParaRPr lang="en-US" dirty="0"/>
          </a:p>
        </p:txBody>
      </p:sp>
      <p:sp>
        <p:nvSpPr>
          <p:cNvPr id="3" name="Content Placeholder 2"/>
          <p:cNvSpPr>
            <a:spLocks noGrp="1"/>
          </p:cNvSpPr>
          <p:nvPr>
            <p:ph idx="1"/>
          </p:nvPr>
        </p:nvSpPr>
        <p:spPr/>
        <p:txBody>
          <a:bodyPr>
            <a:normAutofit lnSpcReduction="10000"/>
          </a:bodyPr>
          <a:lstStyle/>
          <a:p>
            <a:pPr marL="0" indent="0">
              <a:buNone/>
            </a:pPr>
            <a:endParaRPr lang="en-US" dirty="0">
              <a:hlinkClick r:id="rId2"/>
            </a:endParaRPr>
          </a:p>
          <a:p>
            <a:pPr marL="0" indent="0">
              <a:buNone/>
            </a:pPr>
            <a:endParaRPr lang="en-US" dirty="0">
              <a:hlinkClick r:id="rId2"/>
            </a:endParaRPr>
          </a:p>
          <a:p>
            <a:pPr marL="0" indent="0">
              <a:buNone/>
            </a:pPr>
            <a:endParaRPr lang="en-US" dirty="0">
              <a:hlinkClick r:id="rId2"/>
            </a:endParaRPr>
          </a:p>
          <a:p>
            <a:pPr marL="0" indent="0">
              <a:buNone/>
            </a:pPr>
            <a:endParaRPr lang="en-US" dirty="0">
              <a:hlinkClick r:id="rId2"/>
            </a:endParaRPr>
          </a:p>
          <a:p>
            <a:pPr marL="0" indent="0">
              <a:buNone/>
            </a:pPr>
            <a:endParaRPr lang="en-US" dirty="0">
              <a:hlinkClick r:id="rId2"/>
            </a:endParaRPr>
          </a:p>
          <a:p>
            <a:pPr marL="0" indent="0">
              <a:buNone/>
            </a:pPr>
            <a:endParaRPr lang="en-US" dirty="0">
              <a:hlinkClick r:id="rId2"/>
            </a:endParaRPr>
          </a:p>
          <a:p>
            <a:pPr marL="0" indent="0">
              <a:buNone/>
            </a:pPr>
            <a:endParaRPr lang="en-US" dirty="0">
              <a:hlinkClick r:id="rId2"/>
            </a:endParaRPr>
          </a:p>
          <a:p>
            <a:pPr marL="0" indent="0">
              <a:buNone/>
            </a:pPr>
            <a:endParaRPr lang="en-US" dirty="0">
              <a:hlinkClick r:id="rId2"/>
            </a:endParaRPr>
          </a:p>
          <a:p>
            <a:pPr marL="0" indent="0">
              <a:buNone/>
            </a:pPr>
            <a:r>
              <a:rPr lang="en-US" dirty="0">
                <a:hlinkClick r:id="rId2"/>
              </a:rPr>
              <a:t>http://www.bbc.com/news/world-asia-22476774</a:t>
            </a:r>
            <a:endParaRPr lang="en-US" dirty="0"/>
          </a:p>
        </p:txBody>
      </p:sp>
      <p:pic>
        <p:nvPicPr>
          <p:cNvPr id="5" name="Picture 4">
            <a:hlinkClick r:id="rId3"/>
            <a:extLst>
              <a:ext uri="{FF2B5EF4-FFF2-40B4-BE49-F238E27FC236}">
                <a16:creationId xmlns:a16="http://schemas.microsoft.com/office/drawing/2014/main" id="{6F8B8C16-537B-1D41-838F-6EFCEB181A78}"/>
              </a:ext>
            </a:extLst>
          </p:cNvPr>
          <p:cNvPicPr>
            <a:picLocks noChangeAspect="1"/>
          </p:cNvPicPr>
          <p:nvPr/>
        </p:nvPicPr>
        <p:blipFill>
          <a:blip r:embed="rId4"/>
          <a:stretch>
            <a:fillRect/>
          </a:stretch>
        </p:blipFill>
        <p:spPr>
          <a:xfrm>
            <a:off x="735892" y="1690688"/>
            <a:ext cx="6559896" cy="3726608"/>
          </a:xfrm>
          <a:prstGeom prst="rect">
            <a:avLst/>
          </a:prstGeom>
        </p:spPr>
      </p:pic>
      <p:pic>
        <p:nvPicPr>
          <p:cNvPr id="7" name="Picture 6">
            <a:extLst>
              <a:ext uri="{FF2B5EF4-FFF2-40B4-BE49-F238E27FC236}">
                <a16:creationId xmlns:a16="http://schemas.microsoft.com/office/drawing/2014/main" id="{5A61D81C-2199-FC4A-8447-B73F8643BD25}"/>
              </a:ext>
            </a:extLst>
          </p:cNvPr>
          <p:cNvPicPr>
            <a:picLocks noChangeAspect="1"/>
          </p:cNvPicPr>
          <p:nvPr/>
        </p:nvPicPr>
        <p:blipFill>
          <a:blip r:embed="rId5"/>
          <a:stretch>
            <a:fillRect/>
          </a:stretch>
        </p:blipFill>
        <p:spPr>
          <a:xfrm flipH="1">
            <a:off x="8245172" y="1690688"/>
            <a:ext cx="3108628" cy="3726608"/>
          </a:xfrm>
          <a:prstGeom prst="rect">
            <a:avLst/>
          </a:prstGeom>
        </p:spPr>
      </p:pic>
    </p:spTree>
    <p:extLst>
      <p:ext uri="{BB962C8B-B14F-4D97-AF65-F5344CB8AC3E}">
        <p14:creationId xmlns:p14="http://schemas.microsoft.com/office/powerpoint/2010/main" val="2029104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3DBB8-2D92-624B-8D18-B9446CBD7C6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01BC2D3-125D-1D45-8F75-5F44B7E8CC0D}"/>
              </a:ext>
            </a:extLst>
          </p:cNvPr>
          <p:cNvPicPr>
            <a:picLocks noGrp="1" noChangeAspect="1"/>
          </p:cNvPicPr>
          <p:nvPr>
            <p:ph idx="1"/>
          </p:nvPr>
        </p:nvPicPr>
        <p:blipFill>
          <a:blip r:embed="rId2"/>
          <a:stretch>
            <a:fillRect/>
          </a:stretch>
        </p:blipFill>
        <p:spPr>
          <a:xfrm>
            <a:off x="4426403" y="107767"/>
            <a:ext cx="6686550" cy="6385108"/>
          </a:xfrm>
        </p:spPr>
      </p:pic>
      <p:sp>
        <p:nvSpPr>
          <p:cNvPr id="3" name="TextBox 2">
            <a:extLst>
              <a:ext uri="{FF2B5EF4-FFF2-40B4-BE49-F238E27FC236}">
                <a16:creationId xmlns:a16="http://schemas.microsoft.com/office/drawing/2014/main" id="{7FB21FCF-70C7-9642-BB4D-F00E6A75193B}"/>
              </a:ext>
            </a:extLst>
          </p:cNvPr>
          <p:cNvSpPr txBox="1"/>
          <p:nvPr/>
        </p:nvSpPr>
        <p:spPr>
          <a:xfrm>
            <a:off x="359228" y="1861457"/>
            <a:ext cx="3309257" cy="1754326"/>
          </a:xfrm>
          <a:prstGeom prst="rect">
            <a:avLst/>
          </a:prstGeom>
          <a:solidFill>
            <a:srgbClr val="FFFF00"/>
          </a:solidFill>
        </p:spPr>
        <p:txBody>
          <a:bodyPr wrap="square" rtlCol="0">
            <a:spAutoFit/>
          </a:bodyPr>
          <a:lstStyle/>
          <a:p>
            <a:r>
              <a:rPr lang="en-US" dirty="0"/>
              <a:t>What are the environmental concerns regarding fast fashion?</a:t>
            </a:r>
          </a:p>
          <a:p>
            <a:r>
              <a:rPr lang="en-US" dirty="0"/>
              <a:t>What are the social issues regarding fast fashion?</a:t>
            </a:r>
          </a:p>
          <a:p>
            <a:r>
              <a:rPr lang="en-US" dirty="0"/>
              <a:t>What are the economic issues?</a:t>
            </a:r>
          </a:p>
          <a:p>
            <a:endParaRPr lang="en-US" dirty="0"/>
          </a:p>
        </p:txBody>
      </p:sp>
      <p:sp>
        <p:nvSpPr>
          <p:cNvPr id="7" name="TextBox 6">
            <a:extLst>
              <a:ext uri="{FF2B5EF4-FFF2-40B4-BE49-F238E27FC236}">
                <a16:creationId xmlns:a16="http://schemas.microsoft.com/office/drawing/2014/main" id="{F39F2003-26AF-EA4F-A7B2-3B0B81363213}"/>
              </a:ext>
            </a:extLst>
          </p:cNvPr>
          <p:cNvSpPr txBox="1"/>
          <p:nvPr/>
        </p:nvSpPr>
        <p:spPr>
          <a:xfrm>
            <a:off x="269421" y="4309066"/>
            <a:ext cx="3771900" cy="1477328"/>
          </a:xfrm>
          <a:prstGeom prst="rect">
            <a:avLst/>
          </a:prstGeom>
          <a:solidFill>
            <a:srgbClr val="00B0F0"/>
          </a:solidFill>
        </p:spPr>
        <p:txBody>
          <a:bodyPr wrap="square" rtlCol="0">
            <a:spAutoFit/>
          </a:bodyPr>
          <a:lstStyle/>
          <a:p>
            <a:r>
              <a:rPr lang="en-US" b="1" dirty="0"/>
              <a:t>To what extent has industrialization (development of factories) in Bangladesh brought more issues than benefits?</a:t>
            </a:r>
          </a:p>
          <a:p>
            <a:endParaRPr lang="en-US" dirty="0"/>
          </a:p>
        </p:txBody>
      </p:sp>
    </p:spTree>
    <p:extLst>
      <p:ext uri="{BB962C8B-B14F-4D97-AF65-F5344CB8AC3E}">
        <p14:creationId xmlns:p14="http://schemas.microsoft.com/office/powerpoint/2010/main" val="2098499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Watch the DVD: How fair is fashion? Case study Bangladesh </a:t>
            </a:r>
          </a:p>
        </p:txBody>
      </p:sp>
      <p:sp>
        <p:nvSpPr>
          <p:cNvPr id="4" name="Content Placeholder 3">
            <a:extLst>
              <a:ext uri="{FF2B5EF4-FFF2-40B4-BE49-F238E27FC236}">
                <a16:creationId xmlns:a16="http://schemas.microsoft.com/office/drawing/2014/main" id="{3057C497-61C5-9F42-9DC0-D71237239282}"/>
              </a:ext>
            </a:extLst>
          </p:cNvPr>
          <p:cNvSpPr>
            <a:spLocks noGrp="1"/>
          </p:cNvSpPr>
          <p:nvPr>
            <p:ph idx="1"/>
          </p:nvPr>
        </p:nvSpPr>
        <p:spPr/>
        <p:txBody>
          <a:bodyPr/>
          <a:lstStyle/>
          <a:p>
            <a:r>
              <a:rPr lang="en-US" dirty="0"/>
              <a:t>What are the advantages of the fashion industry for Bangladesh?</a:t>
            </a:r>
          </a:p>
          <a:p>
            <a:r>
              <a:rPr lang="en-US" dirty="0"/>
              <a:t>What are the disadvantages of the fashion industry for Bangladesh?</a:t>
            </a:r>
          </a:p>
          <a:p>
            <a:r>
              <a:rPr lang="en-US" dirty="0"/>
              <a:t>What are the solutions?</a:t>
            </a:r>
          </a:p>
          <a:p>
            <a:endParaRPr lang="en-US" dirty="0"/>
          </a:p>
          <a:p>
            <a:endParaRPr lang="en-US" dirty="0"/>
          </a:p>
        </p:txBody>
      </p:sp>
      <p:pic>
        <p:nvPicPr>
          <p:cNvPr id="5" name="Picture 2" descr="http://redstateeclectic.typepad.com/.a/6a00d83452719d69e2019103138b04970c-800wi">
            <a:extLst>
              <a:ext uri="{FF2B5EF4-FFF2-40B4-BE49-F238E27FC236}">
                <a16:creationId xmlns:a16="http://schemas.microsoft.com/office/drawing/2014/main" id="{DB88BCAF-7385-7546-8F3C-5960F8819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735" y="3873390"/>
            <a:ext cx="2898481" cy="1933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20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36" y="123427"/>
            <a:ext cx="10515600" cy="1325563"/>
          </a:xfrm>
        </p:spPr>
        <p:txBody>
          <a:bodyPr>
            <a:normAutofit fontScale="90000"/>
          </a:bodyPr>
          <a:lstStyle/>
          <a:p>
            <a:r>
              <a:rPr lang="en-GB" dirty="0"/>
              <a:t>The benefits and problems of the textile industry for Bangladesh </a:t>
            </a:r>
            <a:br>
              <a:rPr lang="en-US" dirty="0"/>
            </a:br>
            <a:endParaRPr lang="en-US" dirty="0"/>
          </a:p>
        </p:txBody>
      </p:sp>
      <p:graphicFrame>
        <p:nvGraphicFramePr>
          <p:cNvPr id="6" name="Content Placeholder 5"/>
          <p:cNvGraphicFramePr>
            <a:graphicFrameLocks noGrp="1"/>
          </p:cNvGraphicFramePr>
          <p:nvPr>
            <p:ph idx="1"/>
          </p:nvPr>
        </p:nvGraphicFramePr>
        <p:xfrm>
          <a:off x="7597103" y="2098020"/>
          <a:ext cx="1985432" cy="4351601"/>
        </p:xfrm>
        <a:graphic>
          <a:graphicData uri="http://schemas.openxmlformats.org/drawingml/2006/table">
            <a:tbl>
              <a:tblPr>
                <a:tableStyleId>{5C22544A-7EE6-4342-B048-85BDC9FD1C3A}</a:tableStyleId>
              </a:tblPr>
              <a:tblGrid>
                <a:gridCol w="382779">
                  <a:extLst>
                    <a:ext uri="{9D8B030D-6E8A-4147-A177-3AD203B41FA5}">
                      <a16:colId xmlns:a16="http://schemas.microsoft.com/office/drawing/2014/main" val="20000"/>
                    </a:ext>
                  </a:extLst>
                </a:gridCol>
                <a:gridCol w="727698">
                  <a:extLst>
                    <a:ext uri="{9D8B030D-6E8A-4147-A177-3AD203B41FA5}">
                      <a16:colId xmlns:a16="http://schemas.microsoft.com/office/drawing/2014/main" val="20001"/>
                    </a:ext>
                  </a:extLst>
                </a:gridCol>
                <a:gridCol w="874955">
                  <a:extLst>
                    <a:ext uri="{9D8B030D-6E8A-4147-A177-3AD203B41FA5}">
                      <a16:colId xmlns:a16="http://schemas.microsoft.com/office/drawing/2014/main" val="20002"/>
                    </a:ext>
                  </a:extLst>
                </a:gridCol>
              </a:tblGrid>
              <a:tr h="191834">
                <a:tc>
                  <a:txBody>
                    <a:bodyPr/>
                    <a:lstStyle/>
                    <a:p>
                      <a:pPr marL="0" marR="0">
                        <a:spcBef>
                          <a:spcPts val="0"/>
                        </a:spcBef>
                        <a:spcAft>
                          <a:spcPts val="0"/>
                        </a:spcAft>
                      </a:pPr>
                      <a:r>
                        <a:rPr lang="en-GB" sz="1000" kern="50">
                          <a:effectLst/>
                        </a:rPr>
                        <a:t>Impact</a:t>
                      </a:r>
                      <a:endParaRPr lang="en-US" sz="1000" kern="50">
                        <a:solidFill>
                          <a:srgbClr val="000000"/>
                        </a:solidFill>
                        <a:effectLst/>
                        <a:latin typeface="Arial" panose="020B0604020202020204" pitchFamily="34" charset="0"/>
                        <a:ea typeface="ヒラギノ角ゴ Pro W3"/>
                        <a:cs typeface="Times New Roman" panose="02020603050405020304" pitchFamily="18" charset="0"/>
                      </a:endParaRPr>
                    </a:p>
                  </a:txBody>
                  <a:tcPr marL="0" marR="0" marT="0" marB="0"/>
                </a:tc>
                <a:tc>
                  <a:txBody>
                    <a:bodyPr/>
                    <a:lstStyle/>
                    <a:p>
                      <a:pPr marL="0" marR="0" algn="ctr">
                        <a:spcBef>
                          <a:spcPts val="0"/>
                        </a:spcBef>
                        <a:spcAft>
                          <a:spcPts val="0"/>
                        </a:spcAft>
                      </a:pPr>
                      <a:r>
                        <a:rPr lang="en-GB" sz="1000" kern="50">
                          <a:effectLst/>
                        </a:rPr>
                        <a:t>Benefits  </a:t>
                      </a:r>
                      <a:endParaRPr lang="en-US" sz="1000" kern="50">
                        <a:solidFill>
                          <a:srgbClr val="000000"/>
                        </a:solidFill>
                        <a:effectLst/>
                        <a:latin typeface="Arial" panose="020B0604020202020204" pitchFamily="34" charset="0"/>
                        <a:ea typeface="ヒラギノ角ゴ Pro W3"/>
                        <a:cs typeface="Times New Roman" panose="02020603050405020304" pitchFamily="18" charset="0"/>
                      </a:endParaRPr>
                    </a:p>
                  </a:txBody>
                  <a:tcPr marL="0" marR="0" marT="0" marB="0"/>
                </a:tc>
                <a:tc>
                  <a:txBody>
                    <a:bodyPr/>
                    <a:lstStyle/>
                    <a:p>
                      <a:pPr marL="0" marR="0" algn="ctr">
                        <a:spcBef>
                          <a:spcPts val="0"/>
                        </a:spcBef>
                        <a:spcAft>
                          <a:spcPts val="0"/>
                        </a:spcAft>
                      </a:pPr>
                      <a:r>
                        <a:rPr lang="en-GB" sz="1000" kern="50">
                          <a:effectLst/>
                        </a:rPr>
                        <a:t>Problems</a:t>
                      </a:r>
                      <a:endParaRPr lang="en-US" sz="1000" kern="50">
                        <a:solidFill>
                          <a:srgbClr val="000000"/>
                        </a:solidFill>
                        <a:effectLst/>
                        <a:latin typeface="Arial" panose="020B0604020202020204" pitchFamily="34" charset="0"/>
                        <a:ea typeface="ヒラギノ角ゴ Pro W3"/>
                        <a:cs typeface="Times New Roman" panose="02020603050405020304" pitchFamily="18" charset="0"/>
                      </a:endParaRPr>
                    </a:p>
                  </a:txBody>
                  <a:tcPr marL="0" marR="0" marT="0" marB="0"/>
                </a:tc>
                <a:extLst>
                  <a:ext uri="{0D108BD9-81ED-4DB2-BD59-A6C34878D82A}">
                    <a16:rowId xmlns:a16="http://schemas.microsoft.com/office/drawing/2014/main" val="10000"/>
                  </a:ext>
                </a:extLst>
              </a:tr>
              <a:tr h="1390521">
                <a:tc>
                  <a:txBody>
                    <a:bodyPr/>
                    <a:lstStyle/>
                    <a:p>
                      <a:pPr marL="0" marR="0">
                        <a:spcBef>
                          <a:spcPts val="1200"/>
                        </a:spcBef>
                        <a:spcAft>
                          <a:spcPts val="0"/>
                        </a:spcAft>
                      </a:pPr>
                      <a:r>
                        <a:rPr lang="en-GB" sz="1000" kern="50">
                          <a:effectLst/>
                        </a:rPr>
                        <a:t> </a:t>
                      </a:r>
                      <a:endParaRPr lang="en-US" sz="1000" kern="50">
                        <a:effectLst/>
                      </a:endParaRPr>
                    </a:p>
                    <a:p>
                      <a:pPr marL="0" marR="0">
                        <a:spcBef>
                          <a:spcPts val="1200"/>
                        </a:spcBef>
                        <a:spcAft>
                          <a:spcPts val="0"/>
                        </a:spcAft>
                      </a:pPr>
                      <a:r>
                        <a:rPr lang="en-GB" sz="1000" kern="50">
                          <a:effectLst/>
                        </a:rPr>
                        <a:t>Economic </a:t>
                      </a:r>
                      <a:endParaRPr lang="en-US" sz="1000" kern="50">
                        <a:effectLst/>
                      </a:endParaRPr>
                    </a:p>
                    <a:p>
                      <a:pPr marL="0" marR="0">
                        <a:spcBef>
                          <a:spcPts val="1200"/>
                        </a:spcBef>
                        <a:spcAft>
                          <a:spcPts val="0"/>
                        </a:spcAft>
                      </a:pPr>
                      <a:r>
                        <a:rPr lang="en-GB" sz="1000" kern="50">
                          <a:effectLst/>
                        </a:rPr>
                        <a:t> </a:t>
                      </a:r>
                      <a:endParaRPr lang="en-US" sz="1000" kern="50">
                        <a:effectLst/>
                      </a:endParaRPr>
                    </a:p>
                    <a:p>
                      <a:pPr marL="0" marR="0">
                        <a:spcBef>
                          <a:spcPts val="1200"/>
                        </a:spcBef>
                        <a:spcAft>
                          <a:spcPts val="0"/>
                        </a:spcAft>
                      </a:pPr>
                      <a:r>
                        <a:rPr lang="en-GB" sz="1000" kern="50">
                          <a:effectLst/>
                        </a:rPr>
                        <a:t> </a:t>
                      </a:r>
                      <a:endParaRPr lang="en-US" sz="1000" kern="50">
                        <a:solidFill>
                          <a:srgbClr val="000000"/>
                        </a:solidFill>
                        <a:effectLst/>
                        <a:latin typeface="Arial" panose="020B0604020202020204" pitchFamily="34" charset="0"/>
                        <a:ea typeface="ヒラギノ角ゴ Pro W3"/>
                        <a:cs typeface="Times New Roman" panose="02020603050405020304" pitchFamily="18" charset="0"/>
                      </a:endParaRPr>
                    </a:p>
                  </a:txBody>
                  <a:tcPr marL="0" marR="0" marT="0" marB="0"/>
                </a:tc>
                <a:tc>
                  <a:txBody>
                    <a:bodyPr/>
                    <a:lstStyle/>
                    <a:p>
                      <a:pPr marL="0" marR="0">
                        <a:spcBef>
                          <a:spcPts val="1200"/>
                        </a:spcBef>
                        <a:spcAft>
                          <a:spcPts val="0"/>
                        </a:spcAft>
                      </a:pPr>
                      <a:r>
                        <a:rPr lang="en-GB" sz="1000" kern="50">
                          <a:effectLst/>
                        </a:rPr>
                        <a:t> </a:t>
                      </a:r>
                      <a:endParaRPr lang="en-US" sz="1000" kern="50">
                        <a:effectLst/>
                      </a:endParaRPr>
                    </a:p>
                    <a:p>
                      <a:pPr marL="0" marR="0">
                        <a:spcBef>
                          <a:spcPts val="1200"/>
                        </a:spcBef>
                        <a:spcAft>
                          <a:spcPts val="0"/>
                        </a:spcAft>
                      </a:pPr>
                      <a:r>
                        <a:rPr lang="en-GB" sz="1000" kern="50">
                          <a:effectLst/>
                        </a:rPr>
                        <a:t> </a:t>
                      </a:r>
                      <a:endParaRPr lang="en-US" sz="1000" kern="50">
                        <a:effectLst/>
                      </a:endParaRPr>
                    </a:p>
                    <a:p>
                      <a:pPr marL="0" marR="0">
                        <a:spcBef>
                          <a:spcPts val="1200"/>
                        </a:spcBef>
                        <a:spcAft>
                          <a:spcPts val="0"/>
                        </a:spcAft>
                      </a:pPr>
                      <a:r>
                        <a:rPr lang="en-GB" sz="1000" kern="50">
                          <a:effectLst/>
                        </a:rPr>
                        <a:t> </a:t>
                      </a:r>
                      <a:endParaRPr lang="en-US" sz="1000" kern="50">
                        <a:solidFill>
                          <a:srgbClr val="000000"/>
                        </a:solidFill>
                        <a:effectLst/>
                        <a:latin typeface="Arial" panose="020B0604020202020204" pitchFamily="34" charset="0"/>
                        <a:ea typeface="ヒラギノ角ゴ Pro W3"/>
                        <a:cs typeface="Times New Roman" panose="02020603050405020304" pitchFamily="18" charset="0"/>
                      </a:endParaRPr>
                    </a:p>
                  </a:txBody>
                  <a:tcPr marL="0" marR="0" marT="0" marB="0"/>
                </a:tc>
                <a:tc>
                  <a:txBody>
                    <a:bodyPr/>
                    <a:lstStyle/>
                    <a:p>
                      <a:pPr marL="0" marR="0">
                        <a:spcBef>
                          <a:spcPts val="1200"/>
                        </a:spcBef>
                        <a:spcAft>
                          <a:spcPts val="0"/>
                        </a:spcAft>
                      </a:pPr>
                      <a:r>
                        <a:rPr lang="en-GB" sz="1000" kern="50">
                          <a:effectLst/>
                        </a:rPr>
                        <a:t> </a:t>
                      </a:r>
                      <a:endParaRPr lang="en-US" sz="1000" kern="50">
                        <a:solidFill>
                          <a:srgbClr val="000000"/>
                        </a:solidFill>
                        <a:effectLst/>
                        <a:latin typeface="Arial" panose="020B0604020202020204" pitchFamily="34" charset="0"/>
                        <a:ea typeface="ヒラギノ角ゴ Pro W3"/>
                        <a:cs typeface="Times New Roman" panose="02020603050405020304" pitchFamily="18" charset="0"/>
                      </a:endParaRPr>
                    </a:p>
                  </a:txBody>
                  <a:tcPr marL="0" marR="0" marT="0" marB="0"/>
                </a:tc>
                <a:extLst>
                  <a:ext uri="{0D108BD9-81ED-4DB2-BD59-A6C34878D82A}">
                    <a16:rowId xmlns:a16="http://schemas.microsoft.com/office/drawing/2014/main" val="10001"/>
                  </a:ext>
                </a:extLst>
              </a:tr>
              <a:tr h="1397646">
                <a:tc>
                  <a:txBody>
                    <a:bodyPr/>
                    <a:lstStyle/>
                    <a:p>
                      <a:pPr marL="0" marR="0">
                        <a:spcBef>
                          <a:spcPts val="1200"/>
                        </a:spcBef>
                        <a:spcAft>
                          <a:spcPts val="0"/>
                        </a:spcAft>
                      </a:pPr>
                      <a:r>
                        <a:rPr lang="en-GB" sz="1000" kern="50">
                          <a:effectLst/>
                        </a:rPr>
                        <a:t> </a:t>
                      </a:r>
                      <a:endParaRPr lang="en-US" sz="1000" kern="50">
                        <a:effectLst/>
                      </a:endParaRPr>
                    </a:p>
                    <a:p>
                      <a:pPr marL="0" marR="0">
                        <a:spcBef>
                          <a:spcPts val="1200"/>
                        </a:spcBef>
                        <a:spcAft>
                          <a:spcPts val="0"/>
                        </a:spcAft>
                      </a:pPr>
                      <a:r>
                        <a:rPr lang="en-GB" sz="1000" kern="50">
                          <a:effectLst/>
                        </a:rPr>
                        <a:t>Social</a:t>
                      </a:r>
                      <a:endParaRPr lang="en-US" sz="1000" kern="50">
                        <a:effectLst/>
                      </a:endParaRPr>
                    </a:p>
                    <a:p>
                      <a:pPr marL="0" marR="0">
                        <a:spcBef>
                          <a:spcPts val="1200"/>
                        </a:spcBef>
                        <a:spcAft>
                          <a:spcPts val="0"/>
                        </a:spcAft>
                      </a:pPr>
                      <a:r>
                        <a:rPr lang="en-GB" sz="1000" kern="50">
                          <a:effectLst/>
                        </a:rPr>
                        <a:t> </a:t>
                      </a:r>
                      <a:endParaRPr lang="en-US" sz="1000" kern="50">
                        <a:effectLst/>
                      </a:endParaRPr>
                    </a:p>
                    <a:p>
                      <a:pPr marL="0" marR="0">
                        <a:spcBef>
                          <a:spcPts val="1200"/>
                        </a:spcBef>
                        <a:spcAft>
                          <a:spcPts val="0"/>
                        </a:spcAft>
                      </a:pPr>
                      <a:r>
                        <a:rPr lang="en-GB" sz="1000" kern="50">
                          <a:effectLst/>
                        </a:rPr>
                        <a:t> </a:t>
                      </a:r>
                      <a:endParaRPr lang="en-US" sz="1000" kern="50">
                        <a:solidFill>
                          <a:srgbClr val="000000"/>
                        </a:solidFill>
                        <a:effectLst/>
                        <a:latin typeface="Arial" panose="020B0604020202020204" pitchFamily="34" charset="0"/>
                        <a:ea typeface="ヒラギノ角ゴ Pro W3"/>
                        <a:cs typeface="Times New Roman" panose="02020603050405020304" pitchFamily="18" charset="0"/>
                      </a:endParaRPr>
                    </a:p>
                  </a:txBody>
                  <a:tcPr marL="0" marR="0" marT="0" marB="0"/>
                </a:tc>
                <a:tc>
                  <a:txBody>
                    <a:bodyPr/>
                    <a:lstStyle/>
                    <a:p>
                      <a:pPr marL="0" marR="0">
                        <a:spcBef>
                          <a:spcPts val="1200"/>
                        </a:spcBef>
                        <a:spcAft>
                          <a:spcPts val="0"/>
                        </a:spcAft>
                      </a:pPr>
                      <a:r>
                        <a:rPr lang="en-GB" sz="1000" kern="50">
                          <a:effectLst/>
                        </a:rPr>
                        <a:t> </a:t>
                      </a:r>
                      <a:endParaRPr lang="en-US" sz="1000" kern="50">
                        <a:solidFill>
                          <a:srgbClr val="000000"/>
                        </a:solidFill>
                        <a:effectLst/>
                        <a:latin typeface="Arial" panose="020B0604020202020204" pitchFamily="34" charset="0"/>
                        <a:ea typeface="ヒラギノ角ゴ Pro W3"/>
                        <a:cs typeface="Times New Roman" panose="02020603050405020304" pitchFamily="18" charset="0"/>
                      </a:endParaRPr>
                    </a:p>
                  </a:txBody>
                  <a:tcPr marL="0" marR="0" marT="0" marB="0"/>
                </a:tc>
                <a:tc>
                  <a:txBody>
                    <a:bodyPr/>
                    <a:lstStyle/>
                    <a:p>
                      <a:pPr marL="0" marR="0">
                        <a:spcBef>
                          <a:spcPts val="1200"/>
                        </a:spcBef>
                        <a:spcAft>
                          <a:spcPts val="0"/>
                        </a:spcAft>
                      </a:pPr>
                      <a:r>
                        <a:rPr lang="en-GB" sz="1000" kern="50">
                          <a:effectLst/>
                        </a:rPr>
                        <a:t> </a:t>
                      </a:r>
                      <a:endParaRPr lang="en-US" sz="1000" kern="50">
                        <a:solidFill>
                          <a:srgbClr val="000000"/>
                        </a:solidFill>
                        <a:effectLst/>
                        <a:latin typeface="Arial" panose="020B0604020202020204" pitchFamily="34" charset="0"/>
                        <a:ea typeface="ヒラギノ角ゴ Pro W3"/>
                        <a:cs typeface="Times New Roman" panose="02020603050405020304" pitchFamily="18" charset="0"/>
                      </a:endParaRPr>
                    </a:p>
                  </a:txBody>
                  <a:tcPr marL="0" marR="0" marT="0" marB="0"/>
                </a:tc>
                <a:extLst>
                  <a:ext uri="{0D108BD9-81ED-4DB2-BD59-A6C34878D82A}">
                    <a16:rowId xmlns:a16="http://schemas.microsoft.com/office/drawing/2014/main" val="10002"/>
                  </a:ext>
                </a:extLst>
              </a:tr>
              <a:tr h="1371337">
                <a:tc>
                  <a:txBody>
                    <a:bodyPr/>
                    <a:lstStyle/>
                    <a:p>
                      <a:pPr marL="0" marR="0">
                        <a:spcBef>
                          <a:spcPts val="1200"/>
                        </a:spcBef>
                        <a:spcAft>
                          <a:spcPts val="0"/>
                        </a:spcAft>
                      </a:pPr>
                      <a:r>
                        <a:rPr lang="en-GB" sz="1000" kern="50">
                          <a:effectLst/>
                        </a:rPr>
                        <a:t> </a:t>
                      </a:r>
                      <a:endParaRPr lang="en-US" sz="1000" kern="50">
                        <a:effectLst/>
                      </a:endParaRPr>
                    </a:p>
                    <a:p>
                      <a:pPr marL="0" marR="0">
                        <a:spcBef>
                          <a:spcPts val="1200"/>
                        </a:spcBef>
                        <a:spcAft>
                          <a:spcPts val="0"/>
                        </a:spcAft>
                      </a:pPr>
                      <a:r>
                        <a:rPr lang="en-GB" sz="1000" kern="50">
                          <a:effectLst/>
                        </a:rPr>
                        <a:t>Environmental </a:t>
                      </a:r>
                      <a:endParaRPr lang="en-US" sz="1000" kern="50">
                        <a:effectLst/>
                      </a:endParaRPr>
                    </a:p>
                    <a:p>
                      <a:pPr marL="0" marR="0">
                        <a:spcBef>
                          <a:spcPts val="1200"/>
                        </a:spcBef>
                        <a:spcAft>
                          <a:spcPts val="0"/>
                        </a:spcAft>
                      </a:pPr>
                      <a:r>
                        <a:rPr lang="en-GB" sz="1000" kern="50">
                          <a:effectLst/>
                        </a:rPr>
                        <a:t> </a:t>
                      </a:r>
                      <a:endParaRPr lang="en-US" sz="1000" kern="50">
                        <a:effectLst/>
                      </a:endParaRPr>
                    </a:p>
                    <a:p>
                      <a:pPr marL="0" marR="0">
                        <a:spcBef>
                          <a:spcPts val="1200"/>
                        </a:spcBef>
                        <a:spcAft>
                          <a:spcPts val="0"/>
                        </a:spcAft>
                      </a:pPr>
                      <a:r>
                        <a:rPr lang="en-GB" sz="1000" kern="50">
                          <a:effectLst/>
                        </a:rPr>
                        <a:t> </a:t>
                      </a:r>
                      <a:endParaRPr lang="en-US" sz="1000" kern="50">
                        <a:solidFill>
                          <a:srgbClr val="000000"/>
                        </a:solidFill>
                        <a:effectLst/>
                        <a:latin typeface="Arial" panose="020B0604020202020204" pitchFamily="34" charset="0"/>
                        <a:ea typeface="ヒラギノ角ゴ Pro W3"/>
                        <a:cs typeface="Times New Roman" panose="02020603050405020304" pitchFamily="18" charset="0"/>
                      </a:endParaRPr>
                    </a:p>
                  </a:txBody>
                  <a:tcPr marL="0" marR="0" marT="0" marB="0"/>
                </a:tc>
                <a:tc>
                  <a:txBody>
                    <a:bodyPr/>
                    <a:lstStyle/>
                    <a:p>
                      <a:pPr marL="0" marR="0">
                        <a:spcBef>
                          <a:spcPts val="1200"/>
                        </a:spcBef>
                        <a:spcAft>
                          <a:spcPts val="0"/>
                        </a:spcAft>
                      </a:pPr>
                      <a:r>
                        <a:rPr lang="en-GB" sz="1000" kern="50">
                          <a:effectLst/>
                        </a:rPr>
                        <a:t> </a:t>
                      </a:r>
                      <a:endParaRPr lang="en-US" sz="1000" kern="50">
                        <a:solidFill>
                          <a:srgbClr val="000000"/>
                        </a:solidFill>
                        <a:effectLst/>
                        <a:latin typeface="Arial" panose="020B0604020202020204" pitchFamily="34" charset="0"/>
                        <a:ea typeface="ヒラギノ角ゴ Pro W3"/>
                        <a:cs typeface="Times New Roman" panose="02020603050405020304" pitchFamily="18" charset="0"/>
                      </a:endParaRPr>
                    </a:p>
                  </a:txBody>
                  <a:tcPr marL="0" marR="0" marT="0" marB="0"/>
                </a:tc>
                <a:tc>
                  <a:txBody>
                    <a:bodyPr/>
                    <a:lstStyle/>
                    <a:p>
                      <a:pPr marL="0" marR="0">
                        <a:spcBef>
                          <a:spcPts val="1200"/>
                        </a:spcBef>
                        <a:spcAft>
                          <a:spcPts val="0"/>
                        </a:spcAft>
                      </a:pPr>
                      <a:r>
                        <a:rPr lang="en-GB" sz="1000" kern="50" dirty="0">
                          <a:effectLst/>
                        </a:rPr>
                        <a:t> </a:t>
                      </a:r>
                      <a:endParaRPr lang="en-US" sz="1000" kern="50" dirty="0">
                        <a:solidFill>
                          <a:srgbClr val="000000"/>
                        </a:solidFill>
                        <a:effectLst/>
                        <a:latin typeface="Arial" panose="020B0604020202020204" pitchFamily="34" charset="0"/>
                        <a:ea typeface="ヒラギノ角ゴ Pro W3"/>
                        <a:cs typeface="Times New Roman" panose="02020603050405020304" pitchFamily="18" charset="0"/>
                      </a:endParaRPr>
                    </a:p>
                  </a:txBody>
                  <a:tcPr marL="0" marR="0" marT="0" marB="0"/>
                </a:tc>
                <a:extLst>
                  <a:ext uri="{0D108BD9-81ED-4DB2-BD59-A6C34878D82A}">
                    <a16:rowId xmlns:a16="http://schemas.microsoft.com/office/drawing/2014/main" val="10003"/>
                  </a:ext>
                </a:extLst>
              </a:tr>
            </a:tbl>
          </a:graphicData>
        </a:graphic>
      </p:graphicFrame>
      <p:pic>
        <p:nvPicPr>
          <p:cNvPr id="4" name="Picture 3"/>
          <p:cNvPicPr>
            <a:picLocks noChangeAspect="1"/>
          </p:cNvPicPr>
          <p:nvPr/>
        </p:nvPicPr>
        <p:blipFill>
          <a:blip r:embed="rId2"/>
          <a:stretch>
            <a:fillRect/>
          </a:stretch>
        </p:blipFill>
        <p:spPr>
          <a:xfrm>
            <a:off x="1052945" y="1093621"/>
            <a:ext cx="9649691" cy="5857875"/>
          </a:xfrm>
          <a:prstGeom prst="rect">
            <a:avLst/>
          </a:prstGeom>
        </p:spPr>
      </p:pic>
      <p:sp>
        <p:nvSpPr>
          <p:cNvPr id="7" name="Rectangle 1"/>
          <p:cNvSpPr>
            <a:spLocks noChangeArrowheads="1"/>
          </p:cNvSpPr>
          <p:nvPr/>
        </p:nvSpPr>
        <p:spPr bwMode="auto">
          <a:xfrm>
            <a:off x="8912587" y="1459563"/>
            <a:ext cx="226110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7030A0"/>
                </a:solidFill>
                <a:effectLst/>
                <a:latin typeface="Arial Bold" panose="020B0704020202020204" pitchFamily="34" charset="0"/>
                <a:ea typeface="ヒラギノ角ゴ Pro W3"/>
                <a:cs typeface="Times New Roman" panose="02020603050405020304" pitchFamily="18" charset="0"/>
              </a:rPr>
              <a:t>Summary:</a:t>
            </a:r>
          </a:p>
          <a:p>
            <a:pPr lvl="0" eaLnBrk="0" fontAlgn="base" hangingPunct="0">
              <a:spcBef>
                <a:spcPct val="0"/>
              </a:spcBef>
              <a:spcAft>
                <a:spcPct val="0"/>
              </a:spcAft>
            </a:pPr>
            <a:r>
              <a:rPr lang="en-US" altLang="en-US" dirty="0">
                <a:solidFill>
                  <a:srgbClr val="7030A0"/>
                </a:solidFill>
                <a:latin typeface="Arial Bold" panose="020B0704020202020204" pitchFamily="34" charset="0"/>
                <a:ea typeface="ヒラギノ角ゴ Pro W3"/>
                <a:cs typeface="Times New Roman" panose="02020603050405020304" pitchFamily="18" charset="0"/>
              </a:rPr>
              <a:t>To what extent has industrialization  (development of factories) in Bangladesh brought more issues than benefits? </a:t>
            </a:r>
            <a:endParaRPr kumimoji="0" lang="en-US" altLang="en-US" b="0" i="0" u="none" strike="noStrike" cap="none" normalizeH="0" baseline="0" dirty="0">
              <a:ln>
                <a:noFill/>
              </a:ln>
              <a:solidFill>
                <a:srgbClr val="7030A0"/>
              </a:solidFill>
              <a:effectLst/>
              <a:latin typeface="Arial" panose="020B0604020202020204" pitchFamily="34" charset="0"/>
            </a:endParaRPr>
          </a:p>
        </p:txBody>
      </p:sp>
      <p:sp>
        <p:nvSpPr>
          <p:cNvPr id="3" name="TextBox 2">
            <a:extLst>
              <a:ext uri="{FF2B5EF4-FFF2-40B4-BE49-F238E27FC236}">
                <a16:creationId xmlns:a16="http://schemas.microsoft.com/office/drawing/2014/main" id="{D9D587E0-5176-1C4B-9075-03220B2A6552}"/>
              </a:ext>
            </a:extLst>
          </p:cNvPr>
          <p:cNvSpPr txBox="1"/>
          <p:nvPr/>
        </p:nvSpPr>
        <p:spPr>
          <a:xfrm>
            <a:off x="8771860" y="3944679"/>
            <a:ext cx="2401833" cy="646331"/>
          </a:xfrm>
          <a:prstGeom prst="rect">
            <a:avLst/>
          </a:prstGeom>
          <a:noFill/>
        </p:spPr>
        <p:txBody>
          <a:bodyPr wrap="square" rtlCol="0">
            <a:spAutoFit/>
          </a:bodyPr>
          <a:lstStyle/>
          <a:p>
            <a:r>
              <a:rPr lang="en-US" dirty="0"/>
              <a:t>Use the </a:t>
            </a:r>
            <a:r>
              <a:rPr lang="en-US" dirty="0" err="1"/>
              <a:t>padlet</a:t>
            </a:r>
            <a:r>
              <a:rPr lang="en-US" dirty="0"/>
              <a:t> to help organize your answers</a:t>
            </a:r>
          </a:p>
        </p:txBody>
      </p:sp>
      <p:pic>
        <p:nvPicPr>
          <p:cNvPr id="8" name="Picture 7">
            <a:extLst>
              <a:ext uri="{FF2B5EF4-FFF2-40B4-BE49-F238E27FC236}">
                <a16:creationId xmlns:a16="http://schemas.microsoft.com/office/drawing/2014/main" id="{41C679F9-9CF4-3544-93DF-1148D138CEC3}"/>
              </a:ext>
            </a:extLst>
          </p:cNvPr>
          <p:cNvPicPr>
            <a:picLocks noChangeAspect="1"/>
          </p:cNvPicPr>
          <p:nvPr/>
        </p:nvPicPr>
        <p:blipFill>
          <a:blip r:embed="rId3"/>
          <a:stretch>
            <a:fillRect/>
          </a:stretch>
        </p:blipFill>
        <p:spPr>
          <a:xfrm>
            <a:off x="9125449" y="4614906"/>
            <a:ext cx="1835382" cy="1850065"/>
          </a:xfrm>
          <a:prstGeom prst="rect">
            <a:avLst/>
          </a:prstGeom>
        </p:spPr>
      </p:pic>
    </p:spTree>
    <p:extLst>
      <p:ext uri="{BB962C8B-B14F-4D97-AF65-F5344CB8AC3E}">
        <p14:creationId xmlns:p14="http://schemas.microsoft.com/office/powerpoint/2010/main" val="1438753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 y="2"/>
            <a:ext cx="12192001" cy="511593"/>
          </a:xfrm>
          <a:prstGeom prst="rect">
            <a:avLst/>
          </a:prstGeom>
          <a:solidFill>
            <a:srgbClr val="00B0F0"/>
          </a:solidFill>
          <a:ln w="28575" cmpd="sng">
            <a:solidFill>
              <a:srgbClr val="000000"/>
            </a:solidFill>
          </a:ln>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t>India’s sweatshop child workers</a:t>
            </a:r>
            <a:endParaRPr lang="en-US" sz="1867" dirty="0"/>
          </a:p>
        </p:txBody>
      </p:sp>
      <p:sp>
        <p:nvSpPr>
          <p:cNvPr id="5" name="TextBox 4"/>
          <p:cNvSpPr txBox="1"/>
          <p:nvPr/>
        </p:nvSpPr>
        <p:spPr>
          <a:xfrm>
            <a:off x="57413" y="877881"/>
            <a:ext cx="7175988" cy="7478970"/>
          </a:xfrm>
          <a:prstGeom prst="rect">
            <a:avLst/>
          </a:prstGeom>
          <a:noFill/>
        </p:spPr>
        <p:txBody>
          <a:bodyPr wrap="square" rtlCol="0">
            <a:spAutoFit/>
          </a:bodyPr>
          <a:lstStyle/>
          <a:p>
            <a:r>
              <a:rPr lang="en-US" sz="3200" b="1" dirty="0">
                <a:solidFill>
                  <a:srgbClr val="008000"/>
                </a:solidFill>
              </a:rPr>
              <a:t>Task: </a:t>
            </a:r>
            <a:r>
              <a:rPr lang="en-US" sz="3200" dirty="0"/>
              <a:t>As we watch the short clip, write the answers to the questions down.</a:t>
            </a:r>
          </a:p>
          <a:p>
            <a:endParaRPr lang="en-US" sz="3200" b="1" dirty="0">
              <a:solidFill>
                <a:srgbClr val="008000"/>
              </a:solidFill>
            </a:endParaRPr>
          </a:p>
          <a:p>
            <a:pPr marL="609585" indent="-609585">
              <a:buFont typeface="+mj-lt"/>
              <a:buAutoNum type="arabicPeriod"/>
            </a:pPr>
            <a:r>
              <a:rPr lang="en-US" sz="3200" dirty="0"/>
              <a:t>Where does Stacey Dooley visit?</a:t>
            </a:r>
          </a:p>
          <a:p>
            <a:pPr marL="609585" indent="-609585">
              <a:buFont typeface="+mj-lt"/>
              <a:buAutoNum type="arabicPeriod"/>
            </a:pPr>
            <a:r>
              <a:rPr lang="en-US" sz="3200" dirty="0"/>
              <a:t>What is the average age of the children found working in the factories?</a:t>
            </a:r>
          </a:p>
          <a:p>
            <a:pPr marL="609585" indent="-609585">
              <a:buFont typeface="+mj-lt"/>
              <a:buAutoNum type="arabicPeriod"/>
            </a:pPr>
            <a:r>
              <a:rPr lang="en-US" sz="3200" dirty="0"/>
              <a:t>What caused </a:t>
            </a:r>
            <a:r>
              <a:rPr lang="en-US" sz="3200" dirty="0" err="1"/>
              <a:t>Muhammed</a:t>
            </a:r>
            <a:r>
              <a:rPr lang="en-US" sz="3200" dirty="0"/>
              <a:t> to run away from the factory?</a:t>
            </a:r>
          </a:p>
          <a:p>
            <a:endParaRPr lang="en-US" sz="3200" dirty="0"/>
          </a:p>
          <a:p>
            <a:r>
              <a:rPr lang="en-US" sz="3200" dirty="0">
                <a:hlinkClick r:id="rId3"/>
              </a:rPr>
              <a:t>https://www.youtube.com/watch?v=xGQceWoqVpA</a:t>
            </a:r>
            <a:r>
              <a:rPr lang="en-US" sz="3200" dirty="0"/>
              <a:t> (from 25-30 mins)</a:t>
            </a:r>
          </a:p>
          <a:p>
            <a:endParaRPr lang="en-US" sz="3200" dirty="0"/>
          </a:p>
          <a:p>
            <a:pPr marL="609585" indent="-609585">
              <a:buFont typeface="+mj-lt"/>
              <a:buAutoNum type="arabicPeriod"/>
            </a:pPr>
            <a:endParaRPr lang="en-US" sz="3200" dirty="0"/>
          </a:p>
          <a:p>
            <a:pPr marL="609585" indent="-609585">
              <a:buFont typeface="+mj-lt"/>
              <a:buAutoNum type="arabicPeriod"/>
            </a:pPr>
            <a:endParaRPr lang="en-US" sz="3200" dirty="0"/>
          </a:p>
        </p:txBody>
      </p:sp>
      <p:pic>
        <p:nvPicPr>
          <p:cNvPr id="4" name="Picture 3"/>
          <p:cNvPicPr>
            <a:picLocks noChangeAspect="1"/>
          </p:cNvPicPr>
          <p:nvPr/>
        </p:nvPicPr>
        <p:blipFill>
          <a:blip r:embed="rId4"/>
          <a:stretch>
            <a:fillRect/>
          </a:stretch>
        </p:blipFill>
        <p:spPr>
          <a:xfrm>
            <a:off x="7574752" y="877882"/>
            <a:ext cx="4617248" cy="2077761"/>
          </a:xfrm>
          <a:prstGeom prst="rect">
            <a:avLst/>
          </a:prstGeom>
        </p:spPr>
      </p:pic>
      <p:pic>
        <p:nvPicPr>
          <p:cNvPr id="8" name="Picture 7"/>
          <p:cNvPicPr>
            <a:picLocks noChangeAspect="1"/>
          </p:cNvPicPr>
          <p:nvPr/>
        </p:nvPicPr>
        <p:blipFill>
          <a:blip r:embed="rId5"/>
          <a:stretch>
            <a:fillRect/>
          </a:stretch>
        </p:blipFill>
        <p:spPr>
          <a:xfrm>
            <a:off x="7233397" y="3185513"/>
            <a:ext cx="4693456" cy="2420063"/>
          </a:xfrm>
          <a:prstGeom prst="rect">
            <a:avLst/>
          </a:prstGeom>
        </p:spPr>
      </p:pic>
    </p:spTree>
    <p:extLst>
      <p:ext uri="{BB962C8B-B14F-4D97-AF65-F5344CB8AC3E}">
        <p14:creationId xmlns:p14="http://schemas.microsoft.com/office/powerpoint/2010/main" val="1730358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 y="2"/>
            <a:ext cx="12192001" cy="511593"/>
          </a:xfrm>
          <a:prstGeom prst="rect">
            <a:avLst/>
          </a:prstGeom>
          <a:solidFill>
            <a:schemeClr val="accent3">
              <a:lumMod val="60000"/>
              <a:lumOff val="40000"/>
            </a:schemeClr>
          </a:solidFill>
          <a:ln w="28575" cmpd="sng">
            <a:solidFill>
              <a:srgbClr val="000000"/>
            </a:solidFill>
          </a:ln>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t>What drives child labour overseas?</a:t>
            </a:r>
            <a:endParaRPr lang="en-US" sz="1867" dirty="0"/>
          </a:p>
        </p:txBody>
      </p:sp>
      <p:sp>
        <p:nvSpPr>
          <p:cNvPr id="5" name="TextBox 4"/>
          <p:cNvSpPr txBox="1"/>
          <p:nvPr/>
        </p:nvSpPr>
        <p:spPr>
          <a:xfrm>
            <a:off x="57414" y="511595"/>
            <a:ext cx="12134588" cy="2144498"/>
          </a:xfrm>
          <a:prstGeom prst="rect">
            <a:avLst/>
          </a:prstGeom>
          <a:noFill/>
        </p:spPr>
        <p:txBody>
          <a:bodyPr wrap="square" rtlCol="0">
            <a:spAutoFit/>
          </a:bodyPr>
          <a:lstStyle/>
          <a:p>
            <a:pPr algn="ctr"/>
            <a:r>
              <a:rPr lang="en-US" sz="2667" b="1" dirty="0">
                <a:solidFill>
                  <a:srgbClr val="008000"/>
                </a:solidFill>
              </a:rPr>
              <a:t>Task: </a:t>
            </a:r>
            <a:r>
              <a:rPr lang="en-US" sz="2667" dirty="0"/>
              <a:t>Match the pairs. Match each statement to its correct description by shading it the same colour. One has been done for you.</a:t>
            </a:r>
          </a:p>
          <a:p>
            <a:pPr marL="609585" indent="-609585" algn="ctr">
              <a:buFont typeface="+mj-lt"/>
              <a:buAutoNum type="arabicPeriod"/>
            </a:pPr>
            <a:endParaRPr lang="en-US" sz="2667" dirty="0"/>
          </a:p>
          <a:p>
            <a:pPr marL="609585" indent="-609585" algn="ctr">
              <a:buFont typeface="+mj-lt"/>
              <a:buAutoNum type="arabicPeriod"/>
            </a:pPr>
            <a:endParaRPr lang="en-US" sz="2667" dirty="0"/>
          </a:p>
          <a:p>
            <a:pPr marL="609585" indent="-609585" algn="ctr">
              <a:buFont typeface="+mj-lt"/>
              <a:buAutoNum type="arabicPeriod"/>
            </a:pPr>
            <a:endParaRPr lang="en-US" sz="2667" dirty="0"/>
          </a:p>
        </p:txBody>
      </p:sp>
      <p:graphicFrame>
        <p:nvGraphicFramePr>
          <p:cNvPr id="3" name="Table 2"/>
          <p:cNvGraphicFramePr>
            <a:graphicFrameLocks noGrp="1"/>
          </p:cNvGraphicFramePr>
          <p:nvPr/>
        </p:nvGraphicFramePr>
        <p:xfrm>
          <a:off x="424580" y="1353953"/>
          <a:ext cx="11509083" cy="5394960"/>
        </p:xfrm>
        <a:graphic>
          <a:graphicData uri="http://schemas.openxmlformats.org/drawingml/2006/table">
            <a:tbl>
              <a:tblPr firstRow="1" bandRow="1">
                <a:tableStyleId>{9D7B26C5-4107-4FEC-AEDC-1716B250A1EF}</a:tableStyleId>
              </a:tblPr>
              <a:tblGrid>
                <a:gridCol w="2302295">
                  <a:extLst>
                    <a:ext uri="{9D8B030D-6E8A-4147-A177-3AD203B41FA5}">
                      <a16:colId xmlns:a16="http://schemas.microsoft.com/office/drawing/2014/main" val="20000"/>
                    </a:ext>
                  </a:extLst>
                </a:gridCol>
                <a:gridCol w="3157433">
                  <a:extLst>
                    <a:ext uri="{9D8B030D-6E8A-4147-A177-3AD203B41FA5}">
                      <a16:colId xmlns:a16="http://schemas.microsoft.com/office/drawing/2014/main" val="20001"/>
                    </a:ext>
                  </a:extLst>
                </a:gridCol>
                <a:gridCol w="4363000">
                  <a:extLst>
                    <a:ext uri="{9D8B030D-6E8A-4147-A177-3AD203B41FA5}">
                      <a16:colId xmlns:a16="http://schemas.microsoft.com/office/drawing/2014/main" val="20002"/>
                    </a:ext>
                  </a:extLst>
                </a:gridCol>
                <a:gridCol w="1686355">
                  <a:extLst>
                    <a:ext uri="{9D8B030D-6E8A-4147-A177-3AD203B41FA5}">
                      <a16:colId xmlns:a16="http://schemas.microsoft.com/office/drawing/2014/main" val="20003"/>
                    </a:ext>
                  </a:extLst>
                </a:gridCol>
              </a:tblGrid>
              <a:tr h="2042160">
                <a:tc>
                  <a:txBody>
                    <a:bodyPr/>
                    <a:lstStyle/>
                    <a:p>
                      <a:pPr algn="ctr"/>
                      <a:r>
                        <a:rPr lang="en-US" sz="1600" b="0" dirty="0"/>
                        <a:t>Employers lose money when, by law, they have to pay employees</a:t>
                      </a:r>
                      <a:r>
                        <a:rPr lang="en-US" sz="1600" b="0" baseline="0" dirty="0"/>
                        <a:t> at weekends or during holidays</a:t>
                      </a:r>
                      <a:endParaRPr lang="en-US" sz="1600" b="0" dirty="0"/>
                    </a:p>
                  </a:txBody>
                  <a:tcPr marL="121920" marR="12192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dirty="0"/>
                        <a:t>Legally</a:t>
                      </a:r>
                      <a:r>
                        <a:rPr lang="en-US" sz="1600" b="1" baseline="0" dirty="0"/>
                        <a:t> allowed to pay women and girls less</a:t>
                      </a:r>
                      <a:endParaRPr lang="en-US" sz="1600" b="1" dirty="0"/>
                    </a:p>
                  </a:txBody>
                  <a:tcPr marL="121920" marR="12192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FFFF1"/>
                    </a:solidFill>
                  </a:tcPr>
                </a:tc>
                <a:tc>
                  <a:txBody>
                    <a:bodyPr/>
                    <a:lstStyle/>
                    <a:p>
                      <a:pPr algn="ctr"/>
                      <a:r>
                        <a:rPr lang="en-US" sz="1600" b="0" dirty="0"/>
                        <a:t>There</a:t>
                      </a:r>
                      <a:r>
                        <a:rPr lang="en-US" sz="1600" b="0" baseline="0" dirty="0"/>
                        <a:t> are organisations that exist to fight for better pay for workers (which turn costs firms money and reduces their profits). In some countries, trade unions are still illegal and workers have nobody to turn to in order to help them improve their pay and working conditions</a:t>
                      </a:r>
                      <a:endParaRPr lang="en-US" sz="1600" b="0" dirty="0"/>
                    </a:p>
                  </a:txBody>
                  <a:tcPr marL="121920" marR="12192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600" b="1" dirty="0"/>
                        <a:t>Fewer</a:t>
                      </a:r>
                      <a:r>
                        <a:rPr lang="en-US" sz="1600" b="1" baseline="0" dirty="0"/>
                        <a:t> health &amp; safety rules</a:t>
                      </a:r>
                      <a:endParaRPr lang="en-US" sz="1600" b="1" dirty="0"/>
                    </a:p>
                  </a:txBody>
                  <a:tcPr marL="121920" marR="12192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1310640">
                <a:tc>
                  <a:txBody>
                    <a:bodyPr/>
                    <a:lstStyle/>
                    <a:p>
                      <a:pPr algn="ctr"/>
                      <a:r>
                        <a:rPr lang="en-US" sz="1600" b="1" dirty="0"/>
                        <a:t>Little requirement to pay for medical</a:t>
                      </a:r>
                      <a:r>
                        <a:rPr lang="en-US" sz="1600" b="1" baseline="0" dirty="0"/>
                        <a:t> insurance and sick pay</a:t>
                      </a:r>
                      <a:endParaRPr lang="en-US" sz="1600" b="1" dirty="0"/>
                    </a:p>
                  </a:txBody>
                  <a:tcPr marL="121920" marR="12192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600" dirty="0"/>
                        <a:t>Employers must pay workers overtime</a:t>
                      </a:r>
                      <a:r>
                        <a:rPr lang="en-US" sz="1600" baseline="0" dirty="0"/>
                        <a:t> (more money) if they work more than the agreed number of hours.</a:t>
                      </a:r>
                      <a:endParaRPr lang="en-US" sz="1600" dirty="0"/>
                    </a:p>
                  </a:txBody>
                  <a:tcPr marL="121920" marR="12192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600" dirty="0"/>
                        <a:t>Special clothing or safety features in the workplace can cost employers a lot of money to buy and install, especially in dangerous industries, such as mining.</a:t>
                      </a:r>
                    </a:p>
                  </a:txBody>
                  <a:tcPr marL="121920" marR="12192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600" b="1" dirty="0"/>
                        <a:t>A lack of trade unions</a:t>
                      </a:r>
                    </a:p>
                  </a:txBody>
                  <a:tcPr marL="121920" marR="12192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2042160">
                <a:tc>
                  <a:txBody>
                    <a:bodyPr/>
                    <a:lstStyle/>
                    <a:p>
                      <a:pPr algn="ctr"/>
                      <a:r>
                        <a:rPr lang="en-US" sz="1600" dirty="0"/>
                        <a:t>It costs a firm money to keep paying wages to an injured worker at the same time as paying wages to his/her replacement</a:t>
                      </a:r>
                    </a:p>
                  </a:txBody>
                  <a:tcPr marL="121920" marR="12192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t>In</a:t>
                      </a:r>
                      <a:r>
                        <a:rPr lang="en-US" sz="1600" baseline="0" dirty="0"/>
                        <a:t> countries where men and women have equal rights, it costs more to employ women. In countries where discrimination is allowed, women can be paid less and so firms save money.</a:t>
                      </a:r>
                      <a:endParaRPr lang="en-US" sz="1600" dirty="0"/>
                    </a:p>
                  </a:txBody>
                  <a:tcPr marL="121920" marR="12192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FFFF1"/>
                    </a:solidFill>
                  </a:tcPr>
                </a:tc>
                <a:tc>
                  <a:txBody>
                    <a:bodyPr/>
                    <a:lstStyle/>
                    <a:p>
                      <a:pPr algn="ctr"/>
                      <a:r>
                        <a:rPr lang="en-US" sz="1600" b="1" dirty="0"/>
                        <a:t>Maximum number of working hours</a:t>
                      </a:r>
                      <a:r>
                        <a:rPr lang="en-US" sz="1600" b="1" baseline="0" dirty="0"/>
                        <a:t> per week</a:t>
                      </a:r>
                      <a:endParaRPr lang="en-US" sz="1600" b="1" dirty="0"/>
                    </a:p>
                  </a:txBody>
                  <a:tcPr marL="121920" marR="12192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dirty="0"/>
                        <a:t>No holiday</a:t>
                      </a:r>
                      <a:r>
                        <a:rPr lang="en-US" sz="1600" b="1" baseline="0" dirty="0"/>
                        <a:t> pay/fewer days off</a:t>
                      </a:r>
                      <a:endParaRPr lang="en-US" sz="1600" b="1" dirty="0"/>
                    </a:p>
                  </a:txBody>
                  <a:tcPr marL="121920" marR="12192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225341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 y="2"/>
            <a:ext cx="12192001" cy="511593"/>
          </a:xfrm>
          <a:prstGeom prst="rect">
            <a:avLst/>
          </a:prstGeom>
          <a:solidFill>
            <a:schemeClr val="accent3">
              <a:lumMod val="60000"/>
              <a:lumOff val="40000"/>
            </a:schemeClr>
          </a:solidFill>
          <a:ln w="28575" cmpd="sng">
            <a:solidFill>
              <a:srgbClr val="000000"/>
            </a:solidFill>
          </a:ln>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t>What drives child labour overseas?</a:t>
            </a:r>
            <a:endParaRPr lang="en-US" sz="1867" dirty="0"/>
          </a:p>
        </p:txBody>
      </p:sp>
      <p:sp>
        <p:nvSpPr>
          <p:cNvPr id="5" name="TextBox 4"/>
          <p:cNvSpPr txBox="1"/>
          <p:nvPr/>
        </p:nvSpPr>
        <p:spPr>
          <a:xfrm>
            <a:off x="57415" y="753788"/>
            <a:ext cx="12134588" cy="1569660"/>
          </a:xfrm>
          <a:prstGeom prst="rect">
            <a:avLst/>
          </a:prstGeom>
          <a:noFill/>
        </p:spPr>
        <p:txBody>
          <a:bodyPr wrap="square" rtlCol="0">
            <a:spAutoFit/>
          </a:bodyPr>
          <a:lstStyle/>
          <a:p>
            <a:pPr algn="ctr"/>
            <a:r>
              <a:rPr lang="en-US" sz="3200" b="1" dirty="0">
                <a:solidFill>
                  <a:srgbClr val="008000"/>
                </a:solidFill>
              </a:rPr>
              <a:t>ANSWERS</a:t>
            </a:r>
            <a:endParaRPr lang="en-US" sz="3200" dirty="0"/>
          </a:p>
          <a:p>
            <a:pPr marL="609585" indent="-609585" algn="ctr">
              <a:buFont typeface="+mj-lt"/>
              <a:buAutoNum type="arabicPeriod"/>
            </a:pPr>
            <a:endParaRPr lang="en-US" sz="3200" dirty="0"/>
          </a:p>
          <a:p>
            <a:pPr marL="609585" indent="-609585" algn="ctr">
              <a:buFont typeface="+mj-lt"/>
              <a:buAutoNum type="arabicPeriod"/>
            </a:pPr>
            <a:endParaRPr lang="en-US" sz="3200" dirty="0"/>
          </a:p>
        </p:txBody>
      </p:sp>
      <p:graphicFrame>
        <p:nvGraphicFramePr>
          <p:cNvPr id="3" name="Table 2"/>
          <p:cNvGraphicFramePr>
            <a:graphicFrameLocks noGrp="1"/>
          </p:cNvGraphicFramePr>
          <p:nvPr/>
        </p:nvGraphicFramePr>
        <p:xfrm>
          <a:off x="424580" y="1353953"/>
          <a:ext cx="11509083" cy="5394960"/>
        </p:xfrm>
        <a:graphic>
          <a:graphicData uri="http://schemas.openxmlformats.org/drawingml/2006/table">
            <a:tbl>
              <a:tblPr firstRow="1" bandRow="1">
                <a:tableStyleId>{9D7B26C5-4107-4FEC-AEDC-1716B250A1EF}</a:tableStyleId>
              </a:tblPr>
              <a:tblGrid>
                <a:gridCol w="2302295">
                  <a:extLst>
                    <a:ext uri="{9D8B030D-6E8A-4147-A177-3AD203B41FA5}">
                      <a16:colId xmlns:a16="http://schemas.microsoft.com/office/drawing/2014/main" val="20000"/>
                    </a:ext>
                  </a:extLst>
                </a:gridCol>
                <a:gridCol w="3157433">
                  <a:extLst>
                    <a:ext uri="{9D8B030D-6E8A-4147-A177-3AD203B41FA5}">
                      <a16:colId xmlns:a16="http://schemas.microsoft.com/office/drawing/2014/main" val="20001"/>
                    </a:ext>
                  </a:extLst>
                </a:gridCol>
                <a:gridCol w="4363000">
                  <a:extLst>
                    <a:ext uri="{9D8B030D-6E8A-4147-A177-3AD203B41FA5}">
                      <a16:colId xmlns:a16="http://schemas.microsoft.com/office/drawing/2014/main" val="20002"/>
                    </a:ext>
                  </a:extLst>
                </a:gridCol>
                <a:gridCol w="1686355">
                  <a:extLst>
                    <a:ext uri="{9D8B030D-6E8A-4147-A177-3AD203B41FA5}">
                      <a16:colId xmlns:a16="http://schemas.microsoft.com/office/drawing/2014/main" val="20003"/>
                    </a:ext>
                  </a:extLst>
                </a:gridCol>
              </a:tblGrid>
              <a:tr h="2042160">
                <a:tc>
                  <a:txBody>
                    <a:bodyPr/>
                    <a:lstStyle/>
                    <a:p>
                      <a:pPr algn="ctr"/>
                      <a:r>
                        <a:rPr lang="en-US" sz="1600" b="0" dirty="0"/>
                        <a:t>Employers lose money when, by law, they have to pay employees</a:t>
                      </a:r>
                      <a:r>
                        <a:rPr lang="en-US" sz="1600" b="0" baseline="0" dirty="0"/>
                        <a:t> at weekends or during holidays</a:t>
                      </a:r>
                      <a:endParaRPr lang="en-US" sz="1600" b="0" dirty="0"/>
                    </a:p>
                  </a:txBody>
                  <a:tcPr marL="121920" marR="12192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CFD"/>
                    </a:solidFill>
                  </a:tcPr>
                </a:tc>
                <a:tc>
                  <a:txBody>
                    <a:bodyPr/>
                    <a:lstStyle/>
                    <a:p>
                      <a:pPr algn="ctr"/>
                      <a:r>
                        <a:rPr lang="en-US" sz="1600" b="1" dirty="0"/>
                        <a:t>Legally</a:t>
                      </a:r>
                      <a:r>
                        <a:rPr lang="en-US" sz="1600" b="1" baseline="0" dirty="0"/>
                        <a:t> allowed to pay women and girls less</a:t>
                      </a:r>
                      <a:endParaRPr lang="en-US" sz="1600" b="1" dirty="0"/>
                    </a:p>
                  </a:txBody>
                  <a:tcPr marL="121920" marR="12192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FFFF1"/>
                    </a:solidFill>
                  </a:tcPr>
                </a:tc>
                <a:tc>
                  <a:txBody>
                    <a:bodyPr/>
                    <a:lstStyle/>
                    <a:p>
                      <a:pPr algn="ctr"/>
                      <a:r>
                        <a:rPr lang="en-US" sz="1600" b="0" dirty="0"/>
                        <a:t>These</a:t>
                      </a:r>
                      <a:r>
                        <a:rPr lang="en-US" sz="1600" b="0" baseline="0" dirty="0"/>
                        <a:t> are organisations that exist to fight for better pay for workers (which turn costs firms money and reduces their profits). In some countries, trade unions are still illegal and workers have nobody to turn to in order to help them improve their pay and working conditions</a:t>
                      </a:r>
                      <a:endParaRPr lang="en-US" sz="1600" b="0" dirty="0"/>
                    </a:p>
                  </a:txBody>
                  <a:tcPr marL="121920" marR="12192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4796FF"/>
                    </a:solidFill>
                  </a:tcPr>
                </a:tc>
                <a:tc>
                  <a:txBody>
                    <a:bodyPr/>
                    <a:lstStyle/>
                    <a:p>
                      <a:pPr algn="ctr"/>
                      <a:r>
                        <a:rPr lang="en-US" sz="1600" b="1" dirty="0"/>
                        <a:t>Fewer</a:t>
                      </a:r>
                      <a:r>
                        <a:rPr lang="en-US" sz="1600" b="1" baseline="0" dirty="0"/>
                        <a:t> health &amp; safety rules</a:t>
                      </a:r>
                      <a:endParaRPr lang="en-US" sz="1600" b="1" dirty="0"/>
                    </a:p>
                  </a:txBody>
                  <a:tcPr marL="121920" marR="12192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7E6B"/>
                    </a:solidFill>
                  </a:tcPr>
                </a:tc>
                <a:extLst>
                  <a:ext uri="{0D108BD9-81ED-4DB2-BD59-A6C34878D82A}">
                    <a16:rowId xmlns:a16="http://schemas.microsoft.com/office/drawing/2014/main" val="10000"/>
                  </a:ext>
                </a:extLst>
              </a:tr>
              <a:tr h="1310640">
                <a:tc>
                  <a:txBody>
                    <a:bodyPr/>
                    <a:lstStyle/>
                    <a:p>
                      <a:pPr algn="ctr"/>
                      <a:r>
                        <a:rPr lang="en-US" sz="1600" b="1" dirty="0"/>
                        <a:t>Little requirement to pay for medical</a:t>
                      </a:r>
                      <a:r>
                        <a:rPr lang="en-US" sz="1600" b="1" baseline="0" dirty="0"/>
                        <a:t> insurance and sick pay</a:t>
                      </a:r>
                      <a:endParaRPr lang="en-US" sz="1600" b="1" dirty="0"/>
                    </a:p>
                  </a:txBody>
                  <a:tcPr marL="121920" marR="12192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71A"/>
                    </a:solidFill>
                  </a:tcPr>
                </a:tc>
                <a:tc>
                  <a:txBody>
                    <a:bodyPr/>
                    <a:lstStyle/>
                    <a:p>
                      <a:pPr algn="ctr"/>
                      <a:r>
                        <a:rPr lang="en-US" sz="1600" dirty="0"/>
                        <a:t>Employers must pay workers overtime</a:t>
                      </a:r>
                      <a:r>
                        <a:rPr lang="en-US" sz="1600" baseline="0" dirty="0"/>
                        <a:t> (more money) if they work more than the agreed number of hours.</a:t>
                      </a:r>
                      <a:endParaRPr lang="en-US" sz="1600" dirty="0"/>
                    </a:p>
                  </a:txBody>
                  <a:tcPr marL="121920" marR="12192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AB2D"/>
                    </a:solidFill>
                  </a:tcPr>
                </a:tc>
                <a:tc>
                  <a:txBody>
                    <a:bodyPr/>
                    <a:lstStyle/>
                    <a:p>
                      <a:pPr algn="ctr"/>
                      <a:r>
                        <a:rPr lang="en-US" sz="1600" dirty="0"/>
                        <a:t>Special clothing or safety features in the workplace can cost employers a lot of money to buy and install, especially in dangerous industries, such as mining.</a:t>
                      </a:r>
                    </a:p>
                  </a:txBody>
                  <a:tcPr marL="121920" marR="12192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7E6B"/>
                    </a:solidFill>
                  </a:tcPr>
                </a:tc>
                <a:tc>
                  <a:txBody>
                    <a:bodyPr/>
                    <a:lstStyle/>
                    <a:p>
                      <a:pPr algn="ctr"/>
                      <a:r>
                        <a:rPr lang="en-US" sz="1600" b="1" dirty="0"/>
                        <a:t>A lack of trade unions</a:t>
                      </a:r>
                    </a:p>
                  </a:txBody>
                  <a:tcPr marL="121920" marR="12192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4796FF"/>
                    </a:solidFill>
                  </a:tcPr>
                </a:tc>
                <a:extLst>
                  <a:ext uri="{0D108BD9-81ED-4DB2-BD59-A6C34878D82A}">
                    <a16:rowId xmlns:a16="http://schemas.microsoft.com/office/drawing/2014/main" val="10001"/>
                  </a:ext>
                </a:extLst>
              </a:tr>
              <a:tr h="2042160">
                <a:tc>
                  <a:txBody>
                    <a:bodyPr/>
                    <a:lstStyle/>
                    <a:p>
                      <a:pPr algn="ctr"/>
                      <a:r>
                        <a:rPr lang="en-US" sz="1600" dirty="0"/>
                        <a:t>It costs a firm money to keep paying wages to an injured worker at the same time as paying wages to his/her replacement</a:t>
                      </a:r>
                    </a:p>
                  </a:txBody>
                  <a:tcPr marL="121920" marR="12192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71A"/>
                    </a:solidFill>
                  </a:tcPr>
                </a:tc>
                <a:tc>
                  <a:txBody>
                    <a:bodyPr/>
                    <a:lstStyle/>
                    <a:p>
                      <a:pPr algn="ctr"/>
                      <a:r>
                        <a:rPr lang="en-US" sz="1600" dirty="0"/>
                        <a:t>In</a:t>
                      </a:r>
                      <a:r>
                        <a:rPr lang="en-US" sz="1600" baseline="0" dirty="0"/>
                        <a:t> countries where men and women have equal rights, it costs more to employ women. In countries where discrimination is allowed, women can be paid less and so firms save money.</a:t>
                      </a:r>
                      <a:endParaRPr lang="en-US" sz="1600" dirty="0"/>
                    </a:p>
                  </a:txBody>
                  <a:tcPr marL="121920" marR="12192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FFFF1"/>
                    </a:solidFill>
                  </a:tcPr>
                </a:tc>
                <a:tc>
                  <a:txBody>
                    <a:bodyPr/>
                    <a:lstStyle/>
                    <a:p>
                      <a:pPr algn="ctr"/>
                      <a:r>
                        <a:rPr lang="en-US" sz="1600" b="1" dirty="0"/>
                        <a:t>Maximum number of working hours</a:t>
                      </a:r>
                      <a:r>
                        <a:rPr lang="en-US" sz="1600" b="1" baseline="0" dirty="0"/>
                        <a:t> per week</a:t>
                      </a:r>
                      <a:endParaRPr lang="en-US" sz="1600" b="1" dirty="0"/>
                    </a:p>
                  </a:txBody>
                  <a:tcPr marL="121920" marR="12192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AB2D"/>
                    </a:solidFill>
                  </a:tcPr>
                </a:tc>
                <a:tc>
                  <a:txBody>
                    <a:bodyPr/>
                    <a:lstStyle/>
                    <a:p>
                      <a:pPr algn="ctr"/>
                      <a:r>
                        <a:rPr lang="en-US" sz="1600" b="1" dirty="0"/>
                        <a:t>No holiday</a:t>
                      </a:r>
                      <a:r>
                        <a:rPr lang="en-US" sz="1600" b="1" baseline="0" dirty="0"/>
                        <a:t> pay/fewer days off</a:t>
                      </a:r>
                      <a:endParaRPr lang="en-US" sz="1600" b="1" dirty="0"/>
                    </a:p>
                  </a:txBody>
                  <a:tcPr marL="121920" marR="12192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CFD"/>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483902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2B2D73AE-E432-FD41-8037-3C8B4579E9C5}"/>
              </a:ext>
            </a:extLst>
          </p:cNvPr>
          <p:cNvPicPr>
            <a:picLocks noChangeAspect="1"/>
          </p:cNvPicPr>
          <p:nvPr/>
        </p:nvPicPr>
        <p:blipFill>
          <a:blip r:embed="rId3"/>
          <a:stretch>
            <a:fillRect/>
          </a:stretch>
        </p:blipFill>
        <p:spPr>
          <a:xfrm>
            <a:off x="392580" y="1814233"/>
            <a:ext cx="8394700" cy="4305300"/>
          </a:xfrm>
          <a:prstGeom prst="rect">
            <a:avLst/>
          </a:prstGeom>
        </p:spPr>
      </p:pic>
      <p:sp>
        <p:nvSpPr>
          <p:cNvPr id="4" name="Title 3">
            <a:extLst>
              <a:ext uri="{FF2B5EF4-FFF2-40B4-BE49-F238E27FC236}">
                <a16:creationId xmlns:a16="http://schemas.microsoft.com/office/drawing/2014/main" id="{557AB250-3B25-5C44-997B-651F4D58E3AA}"/>
              </a:ext>
            </a:extLst>
          </p:cNvPr>
          <p:cNvSpPr>
            <a:spLocks noGrp="1"/>
          </p:cNvSpPr>
          <p:nvPr>
            <p:ph type="title"/>
          </p:nvPr>
        </p:nvSpPr>
        <p:spPr/>
        <p:txBody>
          <a:bodyPr/>
          <a:lstStyle/>
          <a:p>
            <a:r>
              <a:rPr lang="en-US" dirty="0"/>
              <a:t>How is fashion destroying our environment? </a:t>
            </a:r>
          </a:p>
        </p:txBody>
      </p:sp>
      <p:sp>
        <p:nvSpPr>
          <p:cNvPr id="5" name="Content Placeholder 4">
            <a:extLst>
              <a:ext uri="{FF2B5EF4-FFF2-40B4-BE49-F238E27FC236}">
                <a16:creationId xmlns:a16="http://schemas.microsoft.com/office/drawing/2014/main" id="{9EF47858-8FAD-E442-83DE-A503E5A35CE5}"/>
              </a:ext>
            </a:extLst>
          </p:cNvPr>
          <p:cNvSpPr>
            <a:spLocks noGrp="1"/>
          </p:cNvSpPr>
          <p:nvPr>
            <p:ph idx="1"/>
          </p:nvPr>
        </p:nvSpPr>
        <p:spPr>
          <a:xfrm>
            <a:off x="8964714" y="1933202"/>
            <a:ext cx="2657271" cy="2455919"/>
          </a:xfrm>
          <a:solidFill>
            <a:schemeClr val="accent5">
              <a:lumMod val="40000"/>
              <a:lumOff val="60000"/>
            </a:schemeClr>
          </a:solidFill>
        </p:spPr>
        <p:txBody>
          <a:bodyPr/>
          <a:lstStyle/>
          <a:p>
            <a:pPr marL="0" indent="0">
              <a:buNone/>
            </a:pPr>
            <a:r>
              <a:rPr lang="en-US" dirty="0"/>
              <a:t>Watch this video and list the ways in which fashion is having an environmental impact</a:t>
            </a:r>
          </a:p>
        </p:txBody>
      </p:sp>
      <p:sp>
        <p:nvSpPr>
          <p:cNvPr id="6" name="Rectangle 5">
            <a:extLst>
              <a:ext uri="{FF2B5EF4-FFF2-40B4-BE49-F238E27FC236}">
                <a16:creationId xmlns:a16="http://schemas.microsoft.com/office/drawing/2014/main" id="{59EF59E5-FCF4-E143-94E4-C351181465D6}"/>
              </a:ext>
            </a:extLst>
          </p:cNvPr>
          <p:cNvSpPr/>
          <p:nvPr/>
        </p:nvSpPr>
        <p:spPr>
          <a:xfrm>
            <a:off x="672143" y="6308209"/>
            <a:ext cx="5423857" cy="646331"/>
          </a:xfrm>
          <a:prstGeom prst="rect">
            <a:avLst/>
          </a:prstGeom>
        </p:spPr>
        <p:txBody>
          <a:bodyPr wrap="none">
            <a:spAutoFit/>
          </a:bodyPr>
          <a:lstStyle/>
          <a:p>
            <a:r>
              <a:rPr lang="en-US" dirty="0">
                <a:hlinkClick r:id="rId2"/>
              </a:rPr>
              <a:t>https://www.youtube.com/watch?v=YOA0D0i5-fA&amp;t=4s</a:t>
            </a:r>
            <a:endParaRPr lang="en-US" dirty="0"/>
          </a:p>
          <a:p>
            <a:endParaRPr lang="en-US" dirty="0"/>
          </a:p>
        </p:txBody>
      </p:sp>
    </p:spTree>
    <p:extLst>
      <p:ext uri="{BB962C8B-B14F-4D97-AF65-F5344CB8AC3E}">
        <p14:creationId xmlns:p14="http://schemas.microsoft.com/office/powerpoint/2010/main" val="198309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18418"/>
            <a:ext cx="9144000" cy="769441"/>
          </a:xfrm>
          <a:prstGeom prst="rect">
            <a:avLst/>
          </a:prstGeom>
          <a:noFill/>
        </p:spPr>
        <p:txBody>
          <a:bodyPr wrap="square" rtlCol="0">
            <a:spAutoFit/>
          </a:bodyPr>
          <a:lstStyle/>
          <a:p>
            <a:pPr algn="ctr"/>
            <a:r>
              <a:rPr lang="en-US" sz="4400" dirty="0">
                <a:latin typeface="KBDunkTank"/>
                <a:cs typeface="KBDunkTank"/>
              </a:rPr>
              <a:t>IDEAL analysis </a:t>
            </a:r>
          </a:p>
        </p:txBody>
      </p:sp>
      <p:sp>
        <p:nvSpPr>
          <p:cNvPr id="5" name="TextBox 4"/>
          <p:cNvSpPr txBox="1"/>
          <p:nvPr/>
        </p:nvSpPr>
        <p:spPr>
          <a:xfrm>
            <a:off x="1678517" y="525386"/>
            <a:ext cx="673100" cy="1200329"/>
          </a:xfrm>
          <a:prstGeom prst="rect">
            <a:avLst/>
          </a:prstGeom>
          <a:noFill/>
        </p:spPr>
        <p:txBody>
          <a:bodyPr wrap="square" rtlCol="0">
            <a:spAutoFit/>
          </a:bodyPr>
          <a:lstStyle/>
          <a:p>
            <a:r>
              <a:rPr lang="en-US" sz="7200" dirty="0">
                <a:solidFill>
                  <a:srgbClr val="FF0000"/>
                </a:solidFill>
                <a:latin typeface="KBDunkTank"/>
                <a:cs typeface="KBDunkTank"/>
              </a:rPr>
              <a:t>I</a:t>
            </a:r>
          </a:p>
        </p:txBody>
      </p:sp>
      <p:sp>
        <p:nvSpPr>
          <p:cNvPr id="6" name="TextBox 5"/>
          <p:cNvSpPr txBox="1"/>
          <p:nvPr/>
        </p:nvSpPr>
        <p:spPr>
          <a:xfrm>
            <a:off x="1678517" y="1728597"/>
            <a:ext cx="673100" cy="1200329"/>
          </a:xfrm>
          <a:prstGeom prst="rect">
            <a:avLst/>
          </a:prstGeom>
          <a:noFill/>
        </p:spPr>
        <p:txBody>
          <a:bodyPr wrap="square" rtlCol="0">
            <a:spAutoFit/>
          </a:bodyPr>
          <a:lstStyle/>
          <a:p>
            <a:r>
              <a:rPr lang="en-US" sz="7200" dirty="0">
                <a:solidFill>
                  <a:srgbClr val="FF6600"/>
                </a:solidFill>
                <a:latin typeface="KBDunkTank"/>
                <a:cs typeface="KBDunkTank"/>
              </a:rPr>
              <a:t>D</a:t>
            </a:r>
          </a:p>
        </p:txBody>
      </p:sp>
      <p:sp>
        <p:nvSpPr>
          <p:cNvPr id="7" name="TextBox 6"/>
          <p:cNvSpPr txBox="1"/>
          <p:nvPr/>
        </p:nvSpPr>
        <p:spPr>
          <a:xfrm>
            <a:off x="1733551" y="3000970"/>
            <a:ext cx="673100" cy="1200329"/>
          </a:xfrm>
          <a:prstGeom prst="rect">
            <a:avLst/>
          </a:prstGeom>
          <a:noFill/>
        </p:spPr>
        <p:txBody>
          <a:bodyPr wrap="square" rtlCol="0">
            <a:spAutoFit/>
          </a:bodyPr>
          <a:lstStyle/>
          <a:p>
            <a:r>
              <a:rPr lang="en-US" sz="7200" dirty="0">
                <a:solidFill>
                  <a:srgbClr val="008000"/>
                </a:solidFill>
                <a:latin typeface="KBDunkTank"/>
                <a:cs typeface="KBDunkTank"/>
              </a:rPr>
              <a:t>E</a:t>
            </a:r>
          </a:p>
        </p:txBody>
      </p:sp>
      <p:sp>
        <p:nvSpPr>
          <p:cNvPr id="8" name="TextBox 7"/>
          <p:cNvSpPr txBox="1"/>
          <p:nvPr/>
        </p:nvSpPr>
        <p:spPr>
          <a:xfrm>
            <a:off x="1735668" y="4310574"/>
            <a:ext cx="673100" cy="1200329"/>
          </a:xfrm>
          <a:prstGeom prst="rect">
            <a:avLst/>
          </a:prstGeom>
          <a:noFill/>
        </p:spPr>
        <p:txBody>
          <a:bodyPr wrap="square" rtlCol="0">
            <a:spAutoFit/>
          </a:bodyPr>
          <a:lstStyle/>
          <a:p>
            <a:r>
              <a:rPr lang="en-US" sz="7200" dirty="0">
                <a:solidFill>
                  <a:schemeClr val="tx2">
                    <a:lumMod val="60000"/>
                    <a:lumOff val="40000"/>
                  </a:schemeClr>
                </a:solidFill>
                <a:latin typeface="KBDunkTank"/>
                <a:cs typeface="KBDunkTank"/>
              </a:rPr>
              <a:t>A</a:t>
            </a:r>
          </a:p>
        </p:txBody>
      </p:sp>
      <p:sp>
        <p:nvSpPr>
          <p:cNvPr id="9" name="TextBox 8"/>
          <p:cNvSpPr txBox="1"/>
          <p:nvPr/>
        </p:nvSpPr>
        <p:spPr>
          <a:xfrm>
            <a:off x="1735668" y="5557126"/>
            <a:ext cx="673100" cy="1200329"/>
          </a:xfrm>
          <a:prstGeom prst="rect">
            <a:avLst/>
          </a:prstGeom>
          <a:noFill/>
        </p:spPr>
        <p:txBody>
          <a:bodyPr wrap="square" rtlCol="0">
            <a:spAutoFit/>
          </a:bodyPr>
          <a:lstStyle/>
          <a:p>
            <a:r>
              <a:rPr lang="en-US" sz="7200" dirty="0">
                <a:solidFill>
                  <a:schemeClr val="accent4">
                    <a:lumMod val="75000"/>
                  </a:schemeClr>
                </a:solidFill>
                <a:latin typeface="KBDunkTank"/>
                <a:cs typeface="KBDunkTank"/>
              </a:rPr>
              <a:t>L</a:t>
            </a:r>
          </a:p>
        </p:txBody>
      </p:sp>
      <p:sp>
        <p:nvSpPr>
          <p:cNvPr id="10" name="TextBox 9"/>
          <p:cNvSpPr txBox="1"/>
          <p:nvPr/>
        </p:nvSpPr>
        <p:spPr>
          <a:xfrm>
            <a:off x="2550583" y="893917"/>
            <a:ext cx="2582334" cy="338554"/>
          </a:xfrm>
          <a:prstGeom prst="rect">
            <a:avLst/>
          </a:prstGeom>
          <a:noFill/>
        </p:spPr>
        <p:txBody>
          <a:bodyPr wrap="square" rtlCol="0">
            <a:spAutoFit/>
          </a:bodyPr>
          <a:lstStyle/>
          <a:p>
            <a:pPr algn="just"/>
            <a:r>
              <a:rPr lang="en-US" sz="1600" dirty="0">
                <a:solidFill>
                  <a:srgbClr val="FF0000"/>
                </a:solidFill>
                <a:latin typeface="KBChubby"/>
                <a:cs typeface="KBChubby"/>
              </a:rPr>
              <a:t>Identify</a:t>
            </a:r>
            <a:r>
              <a:rPr lang="en-US" sz="1600" dirty="0">
                <a:latin typeface="KBChubby"/>
                <a:cs typeface="KBChubby"/>
              </a:rPr>
              <a:t> what can you see? </a:t>
            </a:r>
          </a:p>
        </p:txBody>
      </p:sp>
      <p:sp>
        <p:nvSpPr>
          <p:cNvPr id="11" name="TextBox 10"/>
          <p:cNvSpPr txBox="1"/>
          <p:nvPr/>
        </p:nvSpPr>
        <p:spPr>
          <a:xfrm>
            <a:off x="2550583" y="2157566"/>
            <a:ext cx="2582334" cy="584775"/>
          </a:xfrm>
          <a:prstGeom prst="rect">
            <a:avLst/>
          </a:prstGeom>
          <a:noFill/>
        </p:spPr>
        <p:txBody>
          <a:bodyPr wrap="square" rtlCol="0">
            <a:spAutoFit/>
          </a:bodyPr>
          <a:lstStyle/>
          <a:p>
            <a:pPr algn="just"/>
            <a:r>
              <a:rPr lang="en-US" sz="1600" dirty="0">
                <a:solidFill>
                  <a:srgbClr val="FF6600"/>
                </a:solidFill>
                <a:latin typeface="KBChubby"/>
                <a:cs typeface="KBChubby"/>
              </a:rPr>
              <a:t>Describe </a:t>
            </a:r>
            <a:r>
              <a:rPr lang="en-US" sz="1600" dirty="0">
                <a:latin typeface="KBChubby"/>
                <a:cs typeface="KBChubby"/>
              </a:rPr>
              <a:t>the impacts this may have had </a:t>
            </a:r>
          </a:p>
        </p:txBody>
      </p:sp>
      <p:sp>
        <p:nvSpPr>
          <p:cNvPr id="12" name="TextBox 11"/>
          <p:cNvSpPr txBox="1"/>
          <p:nvPr/>
        </p:nvSpPr>
        <p:spPr>
          <a:xfrm>
            <a:off x="2550583" y="3294218"/>
            <a:ext cx="2582334" cy="584775"/>
          </a:xfrm>
          <a:prstGeom prst="rect">
            <a:avLst/>
          </a:prstGeom>
          <a:noFill/>
        </p:spPr>
        <p:txBody>
          <a:bodyPr wrap="square" rtlCol="0">
            <a:spAutoFit/>
          </a:bodyPr>
          <a:lstStyle/>
          <a:p>
            <a:pPr algn="just"/>
            <a:r>
              <a:rPr lang="en-US" sz="1600" dirty="0">
                <a:solidFill>
                  <a:srgbClr val="008000"/>
                </a:solidFill>
                <a:latin typeface="KBchubby"/>
                <a:cs typeface="KBchubby"/>
              </a:rPr>
              <a:t>Explain</a:t>
            </a:r>
            <a:r>
              <a:rPr lang="en-US" sz="1600" dirty="0">
                <a:latin typeface="KBchubby"/>
                <a:cs typeface="KBchubby"/>
              </a:rPr>
              <a:t>- </a:t>
            </a:r>
            <a:r>
              <a:rPr lang="en-US" sz="1600" dirty="0">
                <a:latin typeface="KBChubby"/>
                <a:cs typeface="KBChubby"/>
              </a:rPr>
              <a:t>why may this have happened?</a:t>
            </a:r>
            <a:endParaRPr lang="en-US" sz="1600" dirty="0">
              <a:latin typeface="KBchubby"/>
              <a:cs typeface="KBchubby"/>
            </a:endParaRPr>
          </a:p>
        </p:txBody>
      </p:sp>
      <p:sp>
        <p:nvSpPr>
          <p:cNvPr id="13" name="TextBox 12"/>
          <p:cNvSpPr txBox="1"/>
          <p:nvPr/>
        </p:nvSpPr>
        <p:spPr>
          <a:xfrm>
            <a:off x="2550583" y="4422709"/>
            <a:ext cx="2582334" cy="584775"/>
          </a:xfrm>
          <a:prstGeom prst="rect">
            <a:avLst/>
          </a:prstGeom>
          <a:noFill/>
        </p:spPr>
        <p:txBody>
          <a:bodyPr wrap="square" rtlCol="0">
            <a:spAutoFit/>
          </a:bodyPr>
          <a:lstStyle/>
          <a:p>
            <a:pPr algn="just"/>
            <a:r>
              <a:rPr lang="en-US" sz="1600" dirty="0">
                <a:solidFill>
                  <a:schemeClr val="tx2">
                    <a:lumMod val="60000"/>
                    <a:lumOff val="40000"/>
                  </a:schemeClr>
                </a:solidFill>
                <a:latin typeface="KBChubby"/>
                <a:cs typeface="KBChubby"/>
              </a:rPr>
              <a:t>Apply</a:t>
            </a:r>
            <a:r>
              <a:rPr lang="en-US" sz="1600" dirty="0">
                <a:solidFill>
                  <a:srgbClr val="000000"/>
                </a:solidFill>
                <a:latin typeface="KBChubby"/>
                <a:cs typeface="KBChubby"/>
              </a:rPr>
              <a:t>- how does our desire for ‘fast fashion’ lead to this? </a:t>
            </a:r>
          </a:p>
        </p:txBody>
      </p:sp>
      <p:sp>
        <p:nvSpPr>
          <p:cNvPr id="14" name="TextBox 13"/>
          <p:cNvSpPr txBox="1"/>
          <p:nvPr/>
        </p:nvSpPr>
        <p:spPr>
          <a:xfrm>
            <a:off x="2702983" y="5680236"/>
            <a:ext cx="2556934" cy="1077218"/>
          </a:xfrm>
          <a:prstGeom prst="rect">
            <a:avLst/>
          </a:prstGeom>
          <a:noFill/>
        </p:spPr>
        <p:txBody>
          <a:bodyPr wrap="square" rtlCol="0">
            <a:spAutoFit/>
          </a:bodyPr>
          <a:lstStyle/>
          <a:p>
            <a:pPr algn="just"/>
            <a:r>
              <a:rPr lang="en-US" sz="1600" dirty="0">
                <a:solidFill>
                  <a:schemeClr val="accent4">
                    <a:lumMod val="75000"/>
                  </a:schemeClr>
                </a:solidFill>
                <a:latin typeface="KBchubby"/>
                <a:cs typeface="KBchubby"/>
              </a:rPr>
              <a:t>Link</a:t>
            </a:r>
            <a:r>
              <a:rPr lang="en-US" sz="1600" dirty="0">
                <a:solidFill>
                  <a:srgbClr val="008000"/>
                </a:solidFill>
                <a:latin typeface="KBchubby"/>
                <a:cs typeface="KBchubby"/>
              </a:rPr>
              <a:t>- </a:t>
            </a:r>
            <a:r>
              <a:rPr lang="en-US" sz="1600" dirty="0">
                <a:latin typeface="KBchubby"/>
                <a:cs typeface="KBchubby"/>
              </a:rPr>
              <a:t>How does this link to the topic of </a:t>
            </a:r>
            <a:r>
              <a:rPr lang="en-US" sz="1600" dirty="0" err="1">
                <a:latin typeface="KBchubby"/>
                <a:cs typeface="KBchubby"/>
              </a:rPr>
              <a:t>globalisation</a:t>
            </a:r>
            <a:r>
              <a:rPr lang="en-US" sz="1600" dirty="0">
                <a:latin typeface="KBchubby"/>
                <a:cs typeface="KBchubby"/>
              </a:rPr>
              <a:t> responsible consumption and production ?</a:t>
            </a:r>
          </a:p>
        </p:txBody>
      </p:sp>
      <p:sp>
        <p:nvSpPr>
          <p:cNvPr id="16" name="Rounded Rectangle 15"/>
          <p:cNvSpPr/>
          <p:nvPr/>
        </p:nvSpPr>
        <p:spPr>
          <a:xfrm>
            <a:off x="5726641" y="5691560"/>
            <a:ext cx="5101167" cy="465730"/>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Bell MT"/>
                <a:cs typeface="Bell MT"/>
              </a:rPr>
              <a:t>Complete the IDEAL analysis on your sheet. </a:t>
            </a:r>
          </a:p>
        </p:txBody>
      </p:sp>
      <p:pic>
        <p:nvPicPr>
          <p:cNvPr id="23" name="Picture 22">
            <a:extLst>
              <a:ext uri="{FF2B5EF4-FFF2-40B4-BE49-F238E27FC236}">
                <a16:creationId xmlns:a16="http://schemas.microsoft.com/office/drawing/2014/main" id="{3843FBC0-DE93-DE40-BE19-4224A5561FD2}"/>
              </a:ext>
            </a:extLst>
          </p:cNvPr>
          <p:cNvPicPr>
            <a:picLocks noChangeAspect="1"/>
          </p:cNvPicPr>
          <p:nvPr/>
        </p:nvPicPr>
        <p:blipFill>
          <a:blip r:embed="rId2"/>
          <a:stretch>
            <a:fillRect/>
          </a:stretch>
        </p:blipFill>
        <p:spPr>
          <a:xfrm>
            <a:off x="6096000" y="1013281"/>
            <a:ext cx="3602302" cy="4318422"/>
          </a:xfrm>
          <a:prstGeom prst="rect">
            <a:avLst/>
          </a:prstGeom>
        </p:spPr>
      </p:pic>
    </p:spTree>
    <p:extLst>
      <p:ext uri="{BB962C8B-B14F-4D97-AF65-F5344CB8AC3E}">
        <p14:creationId xmlns:p14="http://schemas.microsoft.com/office/powerpoint/2010/main" val="1054878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DC72D-6A95-6041-A895-B9423B9E0661}"/>
              </a:ext>
            </a:extLst>
          </p:cNvPr>
          <p:cNvSpPr>
            <a:spLocks noGrp="1"/>
          </p:cNvSpPr>
          <p:nvPr>
            <p:ph type="title"/>
          </p:nvPr>
        </p:nvSpPr>
        <p:spPr>
          <a:solidFill>
            <a:srgbClr val="FFFF00"/>
          </a:solidFill>
        </p:spPr>
        <p:txBody>
          <a:bodyPr/>
          <a:lstStyle/>
          <a:p>
            <a:r>
              <a:rPr lang="en-US" dirty="0"/>
              <a:t>Research: Conduct a survey into buying habits</a:t>
            </a:r>
          </a:p>
        </p:txBody>
      </p:sp>
      <p:sp>
        <p:nvSpPr>
          <p:cNvPr id="3" name="Content Placeholder 2">
            <a:extLst>
              <a:ext uri="{FF2B5EF4-FFF2-40B4-BE49-F238E27FC236}">
                <a16:creationId xmlns:a16="http://schemas.microsoft.com/office/drawing/2014/main" id="{4093B9E0-D1C5-D649-9DEE-C9CA8CAC5384}"/>
              </a:ext>
            </a:extLst>
          </p:cNvPr>
          <p:cNvSpPr>
            <a:spLocks noGrp="1"/>
          </p:cNvSpPr>
          <p:nvPr>
            <p:ph idx="1"/>
          </p:nvPr>
        </p:nvSpPr>
        <p:spPr/>
        <p:txBody>
          <a:bodyPr/>
          <a:lstStyle/>
          <a:p>
            <a:pPr marL="0" indent="0">
              <a:buNone/>
            </a:pPr>
            <a:r>
              <a:rPr lang="en-US" b="1" dirty="0"/>
              <a:t>Why: </a:t>
            </a:r>
            <a:r>
              <a:rPr lang="en-US" dirty="0"/>
              <a:t>Plan, collect, record, </a:t>
            </a:r>
            <a:r>
              <a:rPr lang="en-US" dirty="0" err="1"/>
              <a:t>organise</a:t>
            </a:r>
            <a:r>
              <a:rPr lang="en-US" dirty="0"/>
              <a:t>, interpret and </a:t>
            </a:r>
            <a:r>
              <a:rPr lang="en-US" dirty="0" err="1"/>
              <a:t>analyse</a:t>
            </a:r>
            <a:r>
              <a:rPr lang="en-US" dirty="0"/>
              <a:t> qualitative and quantitative data and information about peer fashion consumption.</a:t>
            </a:r>
          </a:p>
          <a:p>
            <a:pPr marL="0" indent="0">
              <a:buNone/>
            </a:pPr>
            <a:endParaRPr lang="en-US" dirty="0"/>
          </a:p>
          <a:p>
            <a:pPr marL="0" indent="0">
              <a:buNone/>
            </a:pPr>
            <a:r>
              <a:rPr lang="en-US" dirty="0"/>
              <a:t>How could you collect this data? </a:t>
            </a:r>
          </a:p>
          <a:p>
            <a:pPr marL="0" indent="0">
              <a:buNone/>
            </a:pPr>
            <a:r>
              <a:rPr lang="en-US" dirty="0"/>
              <a:t>How could you present this data- use qualitative and </a:t>
            </a:r>
            <a:r>
              <a:rPr lang="en-US" dirty="0" err="1"/>
              <a:t>quantative</a:t>
            </a:r>
            <a:r>
              <a:rPr lang="en-US" dirty="0"/>
              <a:t> information</a:t>
            </a:r>
          </a:p>
          <a:p>
            <a:pPr marL="0" indent="0">
              <a:buNone/>
            </a:pPr>
            <a:r>
              <a:rPr lang="en-US" dirty="0"/>
              <a:t> From this information what conclusions can you conclusions draw about potential environmental and social impacts.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722147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37" y="0"/>
            <a:ext cx="10515600" cy="1325563"/>
          </a:xfrm>
        </p:spPr>
        <p:txBody>
          <a:bodyPr>
            <a:normAutofit/>
          </a:bodyPr>
          <a:lstStyle/>
          <a:p>
            <a:r>
              <a:rPr lang="en-US" sz="3600" dirty="0"/>
              <a:t>Choice of task: decide which group you will be in </a:t>
            </a:r>
          </a:p>
        </p:txBody>
      </p:sp>
      <p:graphicFrame>
        <p:nvGraphicFramePr>
          <p:cNvPr id="4" name="Content Placeholder 3"/>
          <p:cNvGraphicFramePr>
            <a:graphicFrameLocks noGrp="1"/>
          </p:cNvGraphicFramePr>
          <p:nvPr>
            <p:ph idx="1"/>
          </p:nvPr>
        </p:nvGraphicFramePr>
        <p:xfrm>
          <a:off x="339437" y="1022999"/>
          <a:ext cx="11229108" cy="5721926"/>
        </p:xfrm>
        <a:graphic>
          <a:graphicData uri="http://schemas.openxmlformats.org/drawingml/2006/table">
            <a:tbl>
              <a:tblPr firstRow="1" bandRow="1">
                <a:tableStyleId>{5C22544A-7EE6-4342-B048-85BDC9FD1C3A}</a:tableStyleId>
              </a:tblPr>
              <a:tblGrid>
                <a:gridCol w="5853544">
                  <a:extLst>
                    <a:ext uri="{9D8B030D-6E8A-4147-A177-3AD203B41FA5}">
                      <a16:colId xmlns:a16="http://schemas.microsoft.com/office/drawing/2014/main" val="20000"/>
                    </a:ext>
                  </a:extLst>
                </a:gridCol>
                <a:gridCol w="5375564">
                  <a:extLst>
                    <a:ext uri="{9D8B030D-6E8A-4147-A177-3AD203B41FA5}">
                      <a16:colId xmlns:a16="http://schemas.microsoft.com/office/drawing/2014/main" val="20001"/>
                    </a:ext>
                  </a:extLst>
                </a:gridCol>
              </a:tblGrid>
              <a:tr h="2925546">
                <a:tc>
                  <a:txBody>
                    <a:bodyPr/>
                    <a:lstStyle/>
                    <a:p>
                      <a:r>
                        <a:rPr lang="en-GB" sz="1800" b="1" u="sng" kern="1200" dirty="0">
                          <a:solidFill>
                            <a:schemeClr val="lt1"/>
                          </a:solidFill>
                          <a:effectLst/>
                          <a:latin typeface="+mn-lt"/>
                          <a:ea typeface="+mn-ea"/>
                          <a:cs typeface="+mn-cs"/>
                        </a:rPr>
                        <a:t> Group 1	Meeting the trade unions!</a:t>
                      </a:r>
                      <a:endParaRPr lang="en-US" sz="1800" b="1" u="sng" kern="1200" dirty="0">
                        <a:solidFill>
                          <a:schemeClr val="lt1"/>
                        </a:solidFill>
                        <a:effectLst/>
                        <a:latin typeface="+mn-lt"/>
                        <a:ea typeface="+mn-ea"/>
                        <a:cs typeface="+mn-cs"/>
                      </a:endParaRPr>
                    </a:p>
                    <a:p>
                      <a:r>
                        <a:rPr lang="en-GB" sz="1800" b="1" kern="1200" dirty="0">
                          <a:solidFill>
                            <a:schemeClr val="lt1"/>
                          </a:solidFill>
                          <a:effectLst/>
                          <a:latin typeface="+mn-lt"/>
                          <a:ea typeface="+mn-ea"/>
                          <a:cs typeface="+mn-cs"/>
                        </a:rPr>
                        <a:t>(Good for students with a liking for drama, acting, creative writing)</a:t>
                      </a:r>
                      <a:endParaRPr lang="en-US" sz="1800" b="1" kern="1200" dirty="0">
                        <a:solidFill>
                          <a:schemeClr val="lt1"/>
                        </a:solidFill>
                        <a:effectLst/>
                        <a:latin typeface="+mn-lt"/>
                        <a:ea typeface="+mn-ea"/>
                        <a:cs typeface="+mn-cs"/>
                      </a:endParaRPr>
                    </a:p>
                    <a:p>
                      <a:r>
                        <a:rPr lang="en-GB" sz="1800" b="1" kern="1200" dirty="0">
                          <a:solidFill>
                            <a:schemeClr val="lt1"/>
                          </a:solidFill>
                          <a:effectLst/>
                          <a:latin typeface="+mn-lt"/>
                          <a:ea typeface="+mn-ea"/>
                          <a:cs typeface="+mn-cs"/>
                        </a:rPr>
                        <a:t> </a:t>
                      </a:r>
                      <a:endParaRPr lang="en-US" sz="1800" b="1" kern="1200" dirty="0">
                        <a:solidFill>
                          <a:schemeClr val="lt1"/>
                        </a:solidFill>
                        <a:effectLst/>
                        <a:latin typeface="+mn-lt"/>
                        <a:ea typeface="+mn-ea"/>
                        <a:cs typeface="+mn-cs"/>
                      </a:endParaRPr>
                    </a:p>
                    <a:p>
                      <a:r>
                        <a:rPr lang="en-GB" sz="1800" b="1" kern="1200" dirty="0">
                          <a:solidFill>
                            <a:schemeClr val="lt1"/>
                          </a:solidFill>
                          <a:effectLst/>
                          <a:latin typeface="+mn-lt"/>
                          <a:ea typeface="+mn-ea"/>
                          <a:cs typeface="+mn-cs"/>
                        </a:rPr>
                        <a:t>Prepare a short play of about 5 minutes length to show the discussions between factory owners (3 people), factory workers like </a:t>
                      </a:r>
                      <a:r>
                        <a:rPr lang="en-GB" sz="1800" b="1" kern="1200" dirty="0" err="1">
                          <a:solidFill>
                            <a:schemeClr val="lt1"/>
                          </a:solidFill>
                          <a:effectLst/>
                          <a:latin typeface="+mn-lt"/>
                          <a:ea typeface="+mn-ea"/>
                          <a:cs typeface="+mn-cs"/>
                        </a:rPr>
                        <a:t>Jorna</a:t>
                      </a:r>
                      <a:r>
                        <a:rPr lang="en-GB" sz="1800" b="1" kern="1200" dirty="0">
                          <a:solidFill>
                            <a:schemeClr val="lt1"/>
                          </a:solidFill>
                          <a:effectLst/>
                          <a:latin typeface="+mn-lt"/>
                          <a:ea typeface="+mn-ea"/>
                          <a:cs typeface="+mn-cs"/>
                        </a:rPr>
                        <a:t> (3 people) and the Trade Union (2 people). </a:t>
                      </a:r>
                      <a:endParaRPr lang="en-US" sz="1800" b="1" kern="1200" dirty="0">
                        <a:solidFill>
                          <a:schemeClr val="lt1"/>
                        </a:solidFill>
                        <a:effectLst/>
                        <a:latin typeface="+mn-lt"/>
                        <a:ea typeface="+mn-ea"/>
                        <a:cs typeface="+mn-cs"/>
                      </a:endParaRPr>
                    </a:p>
                    <a:p>
                      <a:r>
                        <a:rPr lang="en-GB" sz="1800" b="1" kern="1200" dirty="0">
                          <a:solidFill>
                            <a:schemeClr val="lt1"/>
                          </a:solidFill>
                          <a:effectLst/>
                          <a:latin typeface="+mn-lt"/>
                          <a:ea typeface="+mn-ea"/>
                          <a:cs typeface="+mn-cs"/>
                        </a:rPr>
                        <a:t> </a:t>
                      </a:r>
                      <a:endParaRPr lang="en-US" sz="1800" b="1" kern="1200" dirty="0">
                        <a:solidFill>
                          <a:schemeClr val="lt1"/>
                        </a:solidFill>
                        <a:effectLst/>
                        <a:latin typeface="+mn-lt"/>
                        <a:ea typeface="+mn-ea"/>
                        <a:cs typeface="+mn-cs"/>
                      </a:endParaRPr>
                    </a:p>
                    <a:p>
                      <a:endParaRPr lang="en-US" sz="1800" b="0" kern="1200" dirty="0">
                        <a:solidFill>
                          <a:schemeClr val="lt1"/>
                        </a:solidFill>
                        <a:effectLst/>
                        <a:latin typeface="+mn-lt"/>
                        <a:ea typeface="+mn-ea"/>
                        <a:cs typeface="+mn-cs"/>
                      </a:endParaRPr>
                    </a:p>
                    <a:p>
                      <a:endParaRPr lang="en-US" dirty="0"/>
                    </a:p>
                  </a:txBody>
                  <a:tcPr/>
                </a:tc>
                <a:tc>
                  <a:txBody>
                    <a:bodyPr/>
                    <a:lstStyle/>
                    <a:p>
                      <a:r>
                        <a:rPr lang="en-GB" sz="1800" b="1" u="sng" kern="1200" dirty="0">
                          <a:solidFill>
                            <a:schemeClr val="lt1"/>
                          </a:solidFill>
                          <a:effectLst/>
                          <a:latin typeface="+mn-lt"/>
                          <a:ea typeface="+mn-ea"/>
                          <a:cs typeface="+mn-cs"/>
                        </a:rPr>
                        <a:t>Group 2	Campaign!</a:t>
                      </a:r>
                      <a:endParaRPr lang="en-US" sz="1800" b="1" u="sng" kern="1200" dirty="0">
                        <a:solidFill>
                          <a:schemeClr val="lt1"/>
                        </a:solidFill>
                        <a:effectLst/>
                        <a:latin typeface="+mn-lt"/>
                        <a:ea typeface="+mn-ea"/>
                        <a:cs typeface="+mn-cs"/>
                      </a:endParaRPr>
                    </a:p>
                    <a:p>
                      <a:r>
                        <a:rPr lang="en-GB" sz="1800" b="1" kern="1200" dirty="0">
                          <a:solidFill>
                            <a:schemeClr val="lt1"/>
                          </a:solidFill>
                          <a:effectLst/>
                          <a:latin typeface="+mn-lt"/>
                          <a:ea typeface="+mn-ea"/>
                          <a:cs typeface="+mn-cs"/>
                        </a:rPr>
                        <a:t>(Good for students with a liking for current affairs, politics, public speaking)</a:t>
                      </a:r>
                      <a:endParaRPr lang="en-US" sz="1800" b="1" kern="1200" dirty="0">
                        <a:solidFill>
                          <a:schemeClr val="lt1"/>
                        </a:solidFill>
                        <a:effectLst/>
                        <a:latin typeface="+mn-lt"/>
                        <a:ea typeface="+mn-ea"/>
                        <a:cs typeface="+mn-cs"/>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lt1"/>
                          </a:solidFill>
                          <a:effectLst/>
                          <a:latin typeface="+mn-lt"/>
                          <a:ea typeface="+mn-ea"/>
                          <a:cs typeface="+mn-cs"/>
                        </a:rPr>
                        <a:t>Prepare a presentation – in role – of about 5 minutes length to show how team of Factory Inspectors (4 people) might report on the conditions they found in the factory when they met the owners (4 people).  The factory is the one you have seen in the programme. </a:t>
                      </a:r>
                      <a:endParaRPr lang="en-US" dirty="0"/>
                    </a:p>
                  </a:txBody>
                  <a:tcPr/>
                </a:tc>
                <a:extLst>
                  <a:ext uri="{0D108BD9-81ED-4DB2-BD59-A6C34878D82A}">
                    <a16:rowId xmlns:a16="http://schemas.microsoft.com/office/drawing/2014/main" val="10000"/>
                  </a:ext>
                </a:extLst>
              </a:tr>
              <a:tr h="2612966">
                <a:tc>
                  <a:txBody>
                    <a:bodyPr/>
                    <a:lstStyle/>
                    <a:p>
                      <a:r>
                        <a:rPr lang="en-GB" sz="1800" u="sng" kern="1200" dirty="0">
                          <a:solidFill>
                            <a:schemeClr val="dk1"/>
                          </a:solidFill>
                          <a:effectLst/>
                          <a:latin typeface="+mn-lt"/>
                          <a:ea typeface="+mn-ea"/>
                          <a:cs typeface="+mn-cs"/>
                        </a:rPr>
                        <a:t>Group 3	Enquiry !</a:t>
                      </a:r>
                      <a:endParaRPr lang="en-US" sz="1800" u="sng" kern="1200" dirty="0">
                        <a:solidFill>
                          <a:schemeClr val="dk1"/>
                        </a:solidFill>
                        <a:effectLst/>
                        <a:latin typeface="+mn-lt"/>
                        <a:ea typeface="+mn-ea"/>
                        <a:cs typeface="+mn-cs"/>
                      </a:endParaRPr>
                    </a:p>
                    <a:p>
                      <a:r>
                        <a:rPr lang="en-GB" sz="1800" kern="1200" dirty="0">
                          <a:solidFill>
                            <a:schemeClr val="dk1"/>
                          </a:solidFill>
                          <a:effectLst/>
                          <a:latin typeface="+mn-lt"/>
                          <a:ea typeface="+mn-ea"/>
                          <a:cs typeface="+mn-cs"/>
                        </a:rPr>
                        <a:t>(Good for students with a liking for activity, finding out, face-to-face meeting with people)</a:t>
                      </a:r>
                      <a:endParaRPr lang="en-US" sz="1800" kern="1200" dirty="0">
                        <a:solidFill>
                          <a:schemeClr val="dk1"/>
                        </a:solidFill>
                        <a:effectLst/>
                        <a:latin typeface="+mn-lt"/>
                        <a:ea typeface="+mn-ea"/>
                        <a:cs typeface="+mn-cs"/>
                      </a:endParaRPr>
                    </a:p>
                    <a:p>
                      <a:r>
                        <a:rPr lang="en-GB" sz="1800" kern="1200" dirty="0">
                          <a:solidFill>
                            <a:schemeClr val="dk1"/>
                          </a:solidFill>
                          <a:effectLst/>
                          <a:latin typeface="+mn-lt"/>
                          <a:ea typeface="+mn-ea"/>
                          <a:cs typeface="+mn-cs"/>
                        </a:rPr>
                        <a:t> </a:t>
                      </a:r>
                      <a:endParaRPr lang="en-US" sz="1800" kern="1200" dirty="0">
                        <a:solidFill>
                          <a:schemeClr val="dk1"/>
                        </a:solidFill>
                        <a:effectLst/>
                        <a:latin typeface="+mn-lt"/>
                        <a:ea typeface="+mn-ea"/>
                        <a:cs typeface="+mn-cs"/>
                      </a:endParaRPr>
                    </a:p>
                    <a:p>
                      <a:r>
                        <a:rPr lang="en-GB" sz="1800" kern="1200" dirty="0">
                          <a:solidFill>
                            <a:schemeClr val="dk1"/>
                          </a:solidFill>
                          <a:effectLst/>
                          <a:latin typeface="+mn-lt"/>
                          <a:ea typeface="+mn-ea"/>
                          <a:cs typeface="+mn-cs"/>
                        </a:rPr>
                        <a:t>Design a questionnaire which you can ask the following groups of people about clothing, about factories in countries such as Bangladesh, and about Fair Trade. </a:t>
                      </a:r>
                      <a:endParaRPr lang="en-US" sz="1800" kern="1200" dirty="0">
                        <a:solidFill>
                          <a:schemeClr val="dk1"/>
                        </a:solidFill>
                        <a:effectLst/>
                        <a:latin typeface="+mn-lt"/>
                        <a:ea typeface="+mn-ea"/>
                        <a:cs typeface="+mn-cs"/>
                      </a:endParaRPr>
                    </a:p>
                    <a:p>
                      <a:endParaRPr lang="en-US" dirty="0"/>
                    </a:p>
                  </a:txBody>
                  <a:tcPr/>
                </a:tc>
                <a:tc>
                  <a:txBody>
                    <a:bodyPr/>
                    <a:lstStyle/>
                    <a:p>
                      <a:r>
                        <a:rPr lang="en-GB" sz="1800" u="sng" kern="1200" dirty="0">
                          <a:solidFill>
                            <a:schemeClr val="dk1"/>
                          </a:solidFill>
                          <a:effectLst/>
                          <a:latin typeface="+mn-lt"/>
                          <a:ea typeface="+mn-ea"/>
                          <a:cs typeface="+mn-cs"/>
                        </a:rPr>
                        <a:t>Group 4	Researchers!</a:t>
                      </a:r>
                      <a:endParaRPr lang="en-US" sz="1800" u="sng" kern="1200" dirty="0">
                        <a:solidFill>
                          <a:schemeClr val="dk1"/>
                        </a:solidFill>
                        <a:effectLst/>
                        <a:latin typeface="+mn-lt"/>
                        <a:ea typeface="+mn-ea"/>
                        <a:cs typeface="+mn-cs"/>
                      </a:endParaRPr>
                    </a:p>
                    <a:p>
                      <a:r>
                        <a:rPr lang="en-GB" sz="1800" kern="1200" dirty="0">
                          <a:solidFill>
                            <a:schemeClr val="dk1"/>
                          </a:solidFill>
                          <a:effectLst/>
                          <a:latin typeface="+mn-lt"/>
                          <a:ea typeface="+mn-ea"/>
                          <a:cs typeface="+mn-cs"/>
                        </a:rPr>
                        <a:t>(Good for quieter students with a liking for research!)</a:t>
                      </a:r>
                      <a:endParaRPr lang="en-US" sz="1800" kern="1200" dirty="0">
                        <a:solidFill>
                          <a:schemeClr val="dk1"/>
                        </a:solidFill>
                        <a:effectLst/>
                        <a:latin typeface="+mn-lt"/>
                        <a:ea typeface="+mn-ea"/>
                        <a:cs typeface="+mn-cs"/>
                      </a:endParaRPr>
                    </a:p>
                    <a:p>
                      <a:r>
                        <a:rPr lang="en-GB" sz="1800" kern="1200" dirty="0">
                          <a:solidFill>
                            <a:schemeClr val="dk1"/>
                          </a:solidFill>
                          <a:effectLst/>
                          <a:latin typeface="+mn-lt"/>
                          <a:ea typeface="+mn-ea"/>
                          <a:cs typeface="+mn-cs"/>
                        </a:rPr>
                        <a:t> </a:t>
                      </a:r>
                      <a:endParaRPr lang="en-US" sz="1800" kern="1200" dirty="0">
                        <a:solidFill>
                          <a:schemeClr val="dk1"/>
                        </a:solidFill>
                        <a:effectLst/>
                        <a:latin typeface="+mn-lt"/>
                        <a:ea typeface="+mn-ea"/>
                        <a:cs typeface="+mn-cs"/>
                      </a:endParaRPr>
                    </a:p>
                    <a:p>
                      <a:r>
                        <a:rPr lang="en-US" sz="1800" kern="1200" baseline="0" dirty="0">
                          <a:solidFill>
                            <a:schemeClr val="dk1"/>
                          </a:solidFill>
                          <a:effectLst/>
                          <a:latin typeface="+mn-lt"/>
                          <a:ea typeface="+mn-ea"/>
                          <a:cs typeface="+mn-cs"/>
                        </a:rPr>
                        <a:t>You are a reporter from the USA. You are writing a magazine article for the National geographic magazine to explain the causes and impacts of clothing manufacturing in Bangladesh.  </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38974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FC50F7-7779-1D43-AA3D-2A3F0651D1EF}"/>
              </a:ext>
            </a:extLst>
          </p:cNvPr>
          <p:cNvPicPr>
            <a:picLocks noChangeAspect="1"/>
          </p:cNvPicPr>
          <p:nvPr/>
        </p:nvPicPr>
        <p:blipFill>
          <a:blip r:embed="rId2"/>
          <a:stretch>
            <a:fillRect/>
          </a:stretch>
        </p:blipFill>
        <p:spPr>
          <a:xfrm>
            <a:off x="-236669" y="0"/>
            <a:ext cx="8692546" cy="6858000"/>
          </a:xfrm>
          <a:prstGeom prst="rect">
            <a:avLst/>
          </a:prstGeom>
        </p:spPr>
      </p:pic>
      <p:sp>
        <p:nvSpPr>
          <p:cNvPr id="4" name="TextBox 3">
            <a:extLst>
              <a:ext uri="{FF2B5EF4-FFF2-40B4-BE49-F238E27FC236}">
                <a16:creationId xmlns:a16="http://schemas.microsoft.com/office/drawing/2014/main" id="{DB7DB66E-D65A-F14C-8CAD-D76728DE867A}"/>
              </a:ext>
            </a:extLst>
          </p:cNvPr>
          <p:cNvSpPr txBox="1"/>
          <p:nvPr/>
        </p:nvSpPr>
        <p:spPr>
          <a:xfrm>
            <a:off x="7325957" y="441063"/>
            <a:ext cx="4173967" cy="369332"/>
          </a:xfrm>
          <a:prstGeom prst="rect">
            <a:avLst/>
          </a:prstGeom>
          <a:noFill/>
        </p:spPr>
        <p:txBody>
          <a:bodyPr wrap="square" rtlCol="0">
            <a:spAutoFit/>
          </a:bodyPr>
          <a:lstStyle/>
          <a:p>
            <a:r>
              <a:rPr lang="en-US" sz="4000" dirty="0">
                <a:latin typeface="dearJoe 5 CASUAL PRO" panose="02000000000000000000" pitchFamily="2" charset="0"/>
              </a:rPr>
              <a:t>Can fashion be made more sustainable? </a:t>
            </a:r>
          </a:p>
        </p:txBody>
      </p:sp>
      <p:sp>
        <p:nvSpPr>
          <p:cNvPr id="5" name="TextBox 4">
            <a:extLst>
              <a:ext uri="{FF2B5EF4-FFF2-40B4-BE49-F238E27FC236}">
                <a16:creationId xmlns:a16="http://schemas.microsoft.com/office/drawing/2014/main" id="{B9832E94-1322-0E48-8800-29227DE9311C}"/>
              </a:ext>
            </a:extLst>
          </p:cNvPr>
          <p:cNvSpPr txBox="1"/>
          <p:nvPr/>
        </p:nvSpPr>
        <p:spPr>
          <a:xfrm>
            <a:off x="7444291" y="1758711"/>
            <a:ext cx="3937298" cy="3539430"/>
          </a:xfrm>
          <a:prstGeom prst="rect">
            <a:avLst/>
          </a:prstGeom>
          <a:noFill/>
        </p:spPr>
        <p:txBody>
          <a:bodyPr wrap="square" rtlCol="0">
            <a:spAutoFit/>
          </a:bodyPr>
          <a:lstStyle/>
          <a:p>
            <a:r>
              <a:rPr lang="en-US" sz="2800" b="1" u="sng" dirty="0"/>
              <a:t>LO: </a:t>
            </a:r>
          </a:p>
          <a:p>
            <a:r>
              <a:rPr lang="en-US" sz="2800" dirty="0"/>
              <a:t>To evaluate the social and environmental costs of fashion </a:t>
            </a:r>
          </a:p>
          <a:p>
            <a:r>
              <a:rPr lang="en-US" sz="2800" dirty="0"/>
              <a:t>To look at ways in which fashion brands are becoming more sustainable</a:t>
            </a:r>
          </a:p>
        </p:txBody>
      </p:sp>
      <p:pic>
        <p:nvPicPr>
          <p:cNvPr id="6" name="Picture 5">
            <a:extLst>
              <a:ext uri="{FF2B5EF4-FFF2-40B4-BE49-F238E27FC236}">
                <a16:creationId xmlns:a16="http://schemas.microsoft.com/office/drawing/2014/main" id="{55C23016-D2F2-B940-9C36-C476FB18B76B}"/>
              </a:ext>
            </a:extLst>
          </p:cNvPr>
          <p:cNvPicPr>
            <a:picLocks noChangeAspect="1"/>
          </p:cNvPicPr>
          <p:nvPr/>
        </p:nvPicPr>
        <p:blipFill>
          <a:blip r:embed="rId3"/>
          <a:stretch>
            <a:fillRect/>
          </a:stretch>
        </p:blipFill>
        <p:spPr>
          <a:xfrm>
            <a:off x="10190151" y="4913525"/>
            <a:ext cx="1503412" cy="1503412"/>
          </a:xfrm>
          <a:prstGeom prst="rect">
            <a:avLst/>
          </a:prstGeom>
        </p:spPr>
      </p:pic>
    </p:spTree>
    <p:extLst>
      <p:ext uri="{BB962C8B-B14F-4D97-AF65-F5344CB8AC3E}">
        <p14:creationId xmlns:p14="http://schemas.microsoft.com/office/powerpoint/2010/main" val="255879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619216F-61EC-5E40-914E-BE0EDBD48007}"/>
              </a:ext>
            </a:extLst>
          </p:cNvPr>
          <p:cNvSpPr txBox="1">
            <a:spLocks/>
          </p:cNvSpPr>
          <p:nvPr/>
        </p:nvSpPr>
        <p:spPr>
          <a:xfrm>
            <a:off x="-1" y="2"/>
            <a:ext cx="12192001" cy="511593"/>
          </a:xfrm>
          <a:prstGeom prst="rect">
            <a:avLst/>
          </a:prstGeom>
          <a:solidFill>
            <a:schemeClr val="accent3">
              <a:lumMod val="60000"/>
              <a:lumOff val="40000"/>
            </a:schemeClr>
          </a:solidFill>
          <a:ln w="28575" cmpd="sng">
            <a:solidFill>
              <a:srgbClr val="000000"/>
            </a:solidFill>
          </a:ln>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t>What is your fashion footprint? </a:t>
            </a:r>
            <a:endParaRPr lang="en-US" sz="1867" dirty="0"/>
          </a:p>
        </p:txBody>
      </p:sp>
      <p:sp>
        <p:nvSpPr>
          <p:cNvPr id="5" name="Rectangle 4">
            <a:extLst>
              <a:ext uri="{FF2B5EF4-FFF2-40B4-BE49-F238E27FC236}">
                <a16:creationId xmlns:a16="http://schemas.microsoft.com/office/drawing/2014/main" id="{AA1FA705-B719-3445-8138-1B2A87809071}"/>
              </a:ext>
            </a:extLst>
          </p:cNvPr>
          <p:cNvSpPr/>
          <p:nvPr/>
        </p:nvSpPr>
        <p:spPr>
          <a:xfrm>
            <a:off x="141931" y="769762"/>
            <a:ext cx="4270208" cy="646331"/>
          </a:xfrm>
          <a:prstGeom prst="rect">
            <a:avLst/>
          </a:prstGeom>
        </p:spPr>
        <p:txBody>
          <a:bodyPr wrap="none">
            <a:spAutoFit/>
          </a:bodyPr>
          <a:lstStyle/>
          <a:p>
            <a:r>
              <a:rPr lang="en-US" dirty="0">
                <a:hlinkClick r:id="rId2"/>
              </a:rPr>
              <a:t>https://www.thredup.com/fashionfootprint</a:t>
            </a:r>
            <a:endParaRPr lang="en-US" dirty="0"/>
          </a:p>
          <a:p>
            <a:endParaRPr lang="en-US" dirty="0"/>
          </a:p>
        </p:txBody>
      </p:sp>
      <p:pic>
        <p:nvPicPr>
          <p:cNvPr id="7" name="Picture 6">
            <a:extLst>
              <a:ext uri="{FF2B5EF4-FFF2-40B4-BE49-F238E27FC236}">
                <a16:creationId xmlns:a16="http://schemas.microsoft.com/office/drawing/2014/main" id="{02E781E5-664A-0145-A5BD-2B5C18F613FF}"/>
              </a:ext>
            </a:extLst>
          </p:cNvPr>
          <p:cNvPicPr>
            <a:picLocks noChangeAspect="1"/>
          </p:cNvPicPr>
          <p:nvPr/>
        </p:nvPicPr>
        <p:blipFill>
          <a:blip r:embed="rId3"/>
          <a:stretch>
            <a:fillRect/>
          </a:stretch>
        </p:blipFill>
        <p:spPr>
          <a:xfrm>
            <a:off x="1204857" y="1242249"/>
            <a:ext cx="9556376" cy="4845989"/>
          </a:xfrm>
          <a:prstGeom prst="rect">
            <a:avLst/>
          </a:prstGeom>
        </p:spPr>
      </p:pic>
    </p:spTree>
    <p:extLst>
      <p:ext uri="{BB962C8B-B14F-4D97-AF65-F5344CB8AC3E}">
        <p14:creationId xmlns:p14="http://schemas.microsoft.com/office/powerpoint/2010/main" val="286902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0230EB-2FCD-F747-8A2F-A87C7970A8EE}"/>
              </a:ext>
            </a:extLst>
          </p:cNvPr>
          <p:cNvSpPr/>
          <p:nvPr/>
        </p:nvSpPr>
        <p:spPr>
          <a:xfrm>
            <a:off x="116721" y="6331779"/>
            <a:ext cx="5487849" cy="646331"/>
          </a:xfrm>
          <a:prstGeom prst="rect">
            <a:avLst/>
          </a:prstGeom>
        </p:spPr>
        <p:txBody>
          <a:bodyPr wrap="none">
            <a:spAutoFit/>
          </a:bodyPr>
          <a:lstStyle/>
          <a:p>
            <a:r>
              <a:rPr lang="en-US" dirty="0">
                <a:hlinkClick r:id="rId2"/>
              </a:rPr>
              <a:t>https://www.youtube.com/watch?v=tLfNUD0-8ts&amp;t=88s</a:t>
            </a:r>
            <a:endParaRPr lang="en-US" dirty="0"/>
          </a:p>
          <a:p>
            <a:endParaRPr lang="en-US" dirty="0"/>
          </a:p>
        </p:txBody>
      </p:sp>
      <p:sp>
        <p:nvSpPr>
          <p:cNvPr id="3" name="Title 1">
            <a:extLst>
              <a:ext uri="{FF2B5EF4-FFF2-40B4-BE49-F238E27FC236}">
                <a16:creationId xmlns:a16="http://schemas.microsoft.com/office/drawing/2014/main" id="{2FB5D96F-FBE8-5046-B029-8AEAAE9CE397}"/>
              </a:ext>
            </a:extLst>
          </p:cNvPr>
          <p:cNvSpPr txBox="1">
            <a:spLocks/>
          </p:cNvSpPr>
          <p:nvPr/>
        </p:nvSpPr>
        <p:spPr>
          <a:xfrm>
            <a:off x="-1" y="2"/>
            <a:ext cx="12192001" cy="511593"/>
          </a:xfrm>
          <a:prstGeom prst="rect">
            <a:avLst/>
          </a:prstGeom>
          <a:solidFill>
            <a:schemeClr val="accent3">
              <a:lumMod val="60000"/>
              <a:lumOff val="40000"/>
            </a:schemeClr>
          </a:solidFill>
          <a:ln w="28575" cmpd="sng">
            <a:solidFill>
              <a:srgbClr val="000000"/>
            </a:solidFill>
          </a:ln>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t>How are brands responding?</a:t>
            </a:r>
            <a:endParaRPr lang="en-US" sz="1867" dirty="0"/>
          </a:p>
        </p:txBody>
      </p:sp>
      <p:pic>
        <p:nvPicPr>
          <p:cNvPr id="5" name="Picture 4">
            <a:hlinkClick r:id="rId3"/>
            <a:extLst>
              <a:ext uri="{FF2B5EF4-FFF2-40B4-BE49-F238E27FC236}">
                <a16:creationId xmlns:a16="http://schemas.microsoft.com/office/drawing/2014/main" id="{A9F545E2-AEF3-1146-966B-B2B2CE48A6B9}"/>
              </a:ext>
            </a:extLst>
          </p:cNvPr>
          <p:cNvPicPr>
            <a:picLocks noChangeAspect="1"/>
          </p:cNvPicPr>
          <p:nvPr/>
        </p:nvPicPr>
        <p:blipFill>
          <a:blip r:embed="rId4"/>
          <a:stretch>
            <a:fillRect/>
          </a:stretch>
        </p:blipFill>
        <p:spPr>
          <a:xfrm>
            <a:off x="116721" y="1231639"/>
            <a:ext cx="7625545" cy="4394722"/>
          </a:xfrm>
          <a:prstGeom prst="rect">
            <a:avLst/>
          </a:prstGeom>
        </p:spPr>
      </p:pic>
      <p:sp>
        <p:nvSpPr>
          <p:cNvPr id="6" name="TextBox 5">
            <a:extLst>
              <a:ext uri="{FF2B5EF4-FFF2-40B4-BE49-F238E27FC236}">
                <a16:creationId xmlns:a16="http://schemas.microsoft.com/office/drawing/2014/main" id="{C7A0537C-905D-6545-88B6-4DFEB056EF22}"/>
              </a:ext>
            </a:extLst>
          </p:cNvPr>
          <p:cNvSpPr txBox="1"/>
          <p:nvPr/>
        </p:nvSpPr>
        <p:spPr>
          <a:xfrm>
            <a:off x="8100508" y="1559859"/>
            <a:ext cx="3711388" cy="1200329"/>
          </a:xfrm>
          <a:prstGeom prst="rect">
            <a:avLst/>
          </a:prstGeom>
          <a:noFill/>
        </p:spPr>
        <p:txBody>
          <a:bodyPr wrap="square" rtlCol="0">
            <a:spAutoFit/>
          </a:bodyPr>
          <a:lstStyle/>
          <a:p>
            <a:r>
              <a:rPr lang="en-US" dirty="0"/>
              <a:t>Watch this video and make notes on the different ways in which fashion companies are trying to be more sustainable </a:t>
            </a:r>
          </a:p>
        </p:txBody>
      </p:sp>
    </p:spTree>
    <p:extLst>
      <p:ext uri="{BB962C8B-B14F-4D97-AF65-F5344CB8AC3E}">
        <p14:creationId xmlns:p14="http://schemas.microsoft.com/office/powerpoint/2010/main" val="2287002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AA238-C714-F343-8D7E-E2E9EB1A609A}"/>
              </a:ext>
            </a:extLst>
          </p:cNvPr>
          <p:cNvSpPr txBox="1">
            <a:spLocks/>
          </p:cNvSpPr>
          <p:nvPr/>
        </p:nvSpPr>
        <p:spPr>
          <a:xfrm>
            <a:off x="-1" y="2"/>
            <a:ext cx="12192001" cy="511593"/>
          </a:xfrm>
          <a:prstGeom prst="rect">
            <a:avLst/>
          </a:prstGeom>
          <a:solidFill>
            <a:schemeClr val="accent3">
              <a:lumMod val="60000"/>
              <a:lumOff val="40000"/>
            </a:schemeClr>
          </a:solidFill>
          <a:ln w="28575" cmpd="sng">
            <a:solidFill>
              <a:srgbClr val="000000"/>
            </a:solidFill>
          </a:ln>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t>How are brands responding?</a:t>
            </a:r>
            <a:endParaRPr lang="en-US" sz="1867" dirty="0"/>
          </a:p>
        </p:txBody>
      </p:sp>
      <p:sp>
        <p:nvSpPr>
          <p:cNvPr id="3" name="Rectangle 2">
            <a:extLst>
              <a:ext uri="{FF2B5EF4-FFF2-40B4-BE49-F238E27FC236}">
                <a16:creationId xmlns:a16="http://schemas.microsoft.com/office/drawing/2014/main" id="{D2708DC4-451C-9E4D-AE69-DACDCE57B8B4}"/>
              </a:ext>
            </a:extLst>
          </p:cNvPr>
          <p:cNvSpPr/>
          <p:nvPr/>
        </p:nvSpPr>
        <p:spPr>
          <a:xfrm>
            <a:off x="105327" y="6353294"/>
            <a:ext cx="4235840" cy="646331"/>
          </a:xfrm>
          <a:prstGeom prst="rect">
            <a:avLst/>
          </a:prstGeom>
        </p:spPr>
        <p:txBody>
          <a:bodyPr wrap="none">
            <a:spAutoFit/>
          </a:bodyPr>
          <a:lstStyle/>
          <a:p>
            <a:r>
              <a:rPr lang="en-US" dirty="0">
                <a:hlinkClick r:id="rId2"/>
              </a:rPr>
              <a:t>https://www.patagonia.com/our-footprint/</a:t>
            </a:r>
            <a:endParaRPr lang="en-US" dirty="0"/>
          </a:p>
          <a:p>
            <a:endParaRPr lang="en-US" dirty="0"/>
          </a:p>
        </p:txBody>
      </p:sp>
      <p:pic>
        <p:nvPicPr>
          <p:cNvPr id="5" name="Picture 4">
            <a:extLst>
              <a:ext uri="{FF2B5EF4-FFF2-40B4-BE49-F238E27FC236}">
                <a16:creationId xmlns:a16="http://schemas.microsoft.com/office/drawing/2014/main" id="{7C378054-50D0-224E-9202-92B9C96159A7}"/>
              </a:ext>
            </a:extLst>
          </p:cNvPr>
          <p:cNvPicPr>
            <a:picLocks noChangeAspect="1"/>
          </p:cNvPicPr>
          <p:nvPr/>
        </p:nvPicPr>
        <p:blipFill>
          <a:blip r:embed="rId3"/>
          <a:stretch>
            <a:fillRect/>
          </a:stretch>
        </p:blipFill>
        <p:spPr>
          <a:xfrm>
            <a:off x="-14446" y="1030865"/>
            <a:ext cx="6712465" cy="3485517"/>
          </a:xfrm>
          <a:prstGeom prst="rect">
            <a:avLst/>
          </a:prstGeom>
        </p:spPr>
      </p:pic>
      <p:pic>
        <p:nvPicPr>
          <p:cNvPr id="7" name="Picture 6">
            <a:extLst>
              <a:ext uri="{FF2B5EF4-FFF2-40B4-BE49-F238E27FC236}">
                <a16:creationId xmlns:a16="http://schemas.microsoft.com/office/drawing/2014/main" id="{5BA86670-EF57-6643-A176-0D2BB8F01329}"/>
              </a:ext>
            </a:extLst>
          </p:cNvPr>
          <p:cNvPicPr>
            <a:picLocks noChangeAspect="1"/>
          </p:cNvPicPr>
          <p:nvPr/>
        </p:nvPicPr>
        <p:blipFill>
          <a:blip r:embed="rId4"/>
          <a:stretch>
            <a:fillRect/>
          </a:stretch>
        </p:blipFill>
        <p:spPr>
          <a:xfrm>
            <a:off x="6698019" y="-2"/>
            <a:ext cx="5702370" cy="6858000"/>
          </a:xfrm>
          <a:prstGeom prst="rect">
            <a:avLst/>
          </a:prstGeom>
        </p:spPr>
      </p:pic>
    </p:spTree>
    <p:extLst>
      <p:ext uri="{BB962C8B-B14F-4D97-AF65-F5344CB8AC3E}">
        <p14:creationId xmlns:p14="http://schemas.microsoft.com/office/powerpoint/2010/main" val="3063869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 y="2"/>
            <a:ext cx="12192001" cy="511593"/>
          </a:xfrm>
          <a:prstGeom prst="rect">
            <a:avLst/>
          </a:prstGeom>
          <a:solidFill>
            <a:schemeClr val="accent3">
              <a:lumMod val="60000"/>
              <a:lumOff val="40000"/>
            </a:schemeClr>
          </a:solidFill>
          <a:ln w="28575" cmpd="sng">
            <a:solidFill>
              <a:srgbClr val="000000"/>
            </a:solidFill>
          </a:ln>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t>How are brands responding?</a:t>
            </a:r>
            <a:endParaRPr lang="en-US" sz="1867" dirty="0"/>
          </a:p>
        </p:txBody>
      </p:sp>
      <p:sp>
        <p:nvSpPr>
          <p:cNvPr id="3" name="Rectangle 2"/>
          <p:cNvSpPr/>
          <p:nvPr/>
        </p:nvSpPr>
        <p:spPr>
          <a:xfrm>
            <a:off x="2708397" y="6211670"/>
            <a:ext cx="5600251" cy="830997"/>
          </a:xfrm>
          <a:prstGeom prst="rect">
            <a:avLst/>
          </a:prstGeom>
        </p:spPr>
        <p:txBody>
          <a:bodyPr wrap="none">
            <a:spAutoFit/>
          </a:bodyPr>
          <a:lstStyle/>
          <a:p>
            <a:r>
              <a:rPr lang="en-US" sz="2400" dirty="0">
                <a:hlinkClick r:id="rId3"/>
              </a:rPr>
              <a:t>https://globalsourcingmap.primark.com/en</a:t>
            </a:r>
            <a:endParaRPr lang="en-US" sz="2400" dirty="0"/>
          </a:p>
          <a:p>
            <a:endParaRPr lang="en-US" sz="2400" dirty="0"/>
          </a:p>
        </p:txBody>
      </p:sp>
      <p:pic>
        <p:nvPicPr>
          <p:cNvPr id="6" name="Picture 5" descr="Screen Shot 2019-01-04 at 22.51.55.png"/>
          <p:cNvPicPr>
            <a:picLocks noChangeAspect="1"/>
          </p:cNvPicPr>
          <p:nvPr/>
        </p:nvPicPr>
        <p:blipFill rotWithShape="1">
          <a:blip r:embed="rId4">
            <a:extLst>
              <a:ext uri="{28A0092B-C50C-407E-A947-70E740481C1C}">
                <a14:useLocalDpi xmlns:a14="http://schemas.microsoft.com/office/drawing/2010/main" val="0"/>
              </a:ext>
            </a:extLst>
          </a:blip>
          <a:srcRect t="18077" r="7239" b="10741"/>
          <a:stretch/>
        </p:blipFill>
        <p:spPr>
          <a:xfrm>
            <a:off x="516674" y="1872565"/>
            <a:ext cx="11309353" cy="4339104"/>
          </a:xfrm>
          <a:prstGeom prst="rect">
            <a:avLst/>
          </a:prstGeom>
        </p:spPr>
      </p:pic>
      <p:sp>
        <p:nvSpPr>
          <p:cNvPr id="7" name="TextBox 6"/>
          <p:cNvSpPr txBox="1"/>
          <p:nvPr/>
        </p:nvSpPr>
        <p:spPr>
          <a:xfrm>
            <a:off x="3" y="731808"/>
            <a:ext cx="12191999" cy="1077218"/>
          </a:xfrm>
          <a:prstGeom prst="rect">
            <a:avLst/>
          </a:prstGeom>
          <a:noFill/>
        </p:spPr>
        <p:txBody>
          <a:bodyPr wrap="square" rtlCol="0">
            <a:spAutoFit/>
          </a:bodyPr>
          <a:lstStyle/>
          <a:p>
            <a:pPr algn="ctr"/>
            <a:r>
              <a:rPr lang="en-US" sz="3200" dirty="0"/>
              <a:t>Primark now publish their factory locations on their website, including details of who works in each factory. Explore the link below!  </a:t>
            </a:r>
          </a:p>
        </p:txBody>
      </p:sp>
    </p:spTree>
    <p:extLst>
      <p:ext uri="{BB962C8B-B14F-4D97-AF65-F5344CB8AC3E}">
        <p14:creationId xmlns:p14="http://schemas.microsoft.com/office/powerpoint/2010/main" val="1606122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 y="2"/>
            <a:ext cx="12192001" cy="511593"/>
          </a:xfrm>
          <a:prstGeom prst="rect">
            <a:avLst/>
          </a:prstGeom>
          <a:solidFill>
            <a:schemeClr val="accent3">
              <a:lumMod val="60000"/>
              <a:lumOff val="40000"/>
            </a:schemeClr>
          </a:solidFill>
          <a:ln w="28575" cmpd="sng">
            <a:solidFill>
              <a:srgbClr val="000000"/>
            </a:solidFill>
          </a:ln>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t>How are brands responding?</a:t>
            </a:r>
            <a:endParaRPr lang="en-US" sz="1867" dirty="0"/>
          </a:p>
        </p:txBody>
      </p:sp>
      <p:sp>
        <p:nvSpPr>
          <p:cNvPr id="4" name="Rectangle 3"/>
          <p:cNvSpPr/>
          <p:nvPr/>
        </p:nvSpPr>
        <p:spPr>
          <a:xfrm>
            <a:off x="7640629" y="6262652"/>
            <a:ext cx="4551371" cy="954300"/>
          </a:xfrm>
          <a:prstGeom prst="rect">
            <a:avLst/>
          </a:prstGeom>
        </p:spPr>
        <p:txBody>
          <a:bodyPr wrap="square">
            <a:spAutoFit/>
          </a:bodyPr>
          <a:lstStyle/>
          <a:p>
            <a:pPr algn="r"/>
            <a:r>
              <a:rPr lang="en-US" sz="1867" dirty="0">
                <a:hlinkClick r:id="rId3"/>
              </a:rPr>
              <a:t>https://www.fashionrevolution.org/tag/whomademyclothes/</a:t>
            </a:r>
            <a:endParaRPr lang="en-US" sz="1867" dirty="0"/>
          </a:p>
          <a:p>
            <a:pPr algn="r"/>
            <a:endParaRPr lang="en-US" sz="1867" dirty="0"/>
          </a:p>
        </p:txBody>
      </p:sp>
      <p:sp>
        <p:nvSpPr>
          <p:cNvPr id="5" name="TextBox 4"/>
          <p:cNvSpPr txBox="1"/>
          <p:nvPr/>
        </p:nvSpPr>
        <p:spPr>
          <a:xfrm>
            <a:off x="-2" y="589263"/>
            <a:ext cx="12192001" cy="913199"/>
          </a:xfrm>
          <a:prstGeom prst="rect">
            <a:avLst/>
          </a:prstGeom>
          <a:noFill/>
        </p:spPr>
        <p:txBody>
          <a:bodyPr wrap="square" rtlCol="0">
            <a:spAutoFit/>
          </a:bodyPr>
          <a:lstStyle/>
          <a:p>
            <a:pPr algn="ctr"/>
            <a:r>
              <a:rPr lang="en-US" sz="2667" b="1" dirty="0"/>
              <a:t>Fashion Revolution published a report on the ‘Fashion Transparency Index 2018’. Some key findings: </a:t>
            </a:r>
          </a:p>
        </p:txBody>
      </p:sp>
      <p:sp>
        <p:nvSpPr>
          <p:cNvPr id="8" name="TextBox 7"/>
          <p:cNvSpPr txBox="1"/>
          <p:nvPr/>
        </p:nvSpPr>
        <p:spPr>
          <a:xfrm>
            <a:off x="224108" y="1533111"/>
            <a:ext cx="4631528" cy="280038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933" dirty="0"/>
              <a:t>“55 of the 150 brands </a:t>
            </a:r>
            <a:r>
              <a:rPr lang="en-US" sz="2933" b="1" dirty="0"/>
              <a:t>(37%) </a:t>
            </a:r>
            <a:r>
              <a:rPr lang="en-US" sz="2933" dirty="0"/>
              <a:t>included are publishing a list of their factories at the first tier, where clothes are typically cut, sewn and trimmed.”</a:t>
            </a:r>
          </a:p>
        </p:txBody>
      </p:sp>
      <p:sp>
        <p:nvSpPr>
          <p:cNvPr id="9" name="Rectangle 8"/>
          <p:cNvSpPr/>
          <p:nvPr/>
        </p:nvSpPr>
        <p:spPr>
          <a:xfrm>
            <a:off x="5372979" y="1697259"/>
            <a:ext cx="6158791" cy="255454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3200" b="1" dirty="0"/>
              <a:t>Supplier lists </a:t>
            </a:r>
            <a:r>
              <a:rPr lang="en-US" sz="3200" dirty="0"/>
              <a:t>have become a lot more detailed, including information such as factory street address, types of products they make and the number of workers.</a:t>
            </a:r>
          </a:p>
        </p:txBody>
      </p:sp>
      <p:sp>
        <p:nvSpPr>
          <p:cNvPr id="10" name="Rectangle 9"/>
          <p:cNvSpPr/>
          <p:nvPr/>
        </p:nvSpPr>
        <p:spPr>
          <a:xfrm>
            <a:off x="0" y="4662215"/>
            <a:ext cx="8008400" cy="206210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sz="3200" dirty="0"/>
              <a:t>Only </a:t>
            </a:r>
            <a:r>
              <a:rPr lang="en-US" sz="3200" b="1" dirty="0"/>
              <a:t>one brand </a:t>
            </a:r>
            <a:r>
              <a:rPr lang="en-US" sz="3200" dirty="0"/>
              <a:t>in the Fashion Transparency Index 2018, ASOS, discloses where they source raw materials. However, no brands were disclosing this information last year.</a:t>
            </a:r>
          </a:p>
        </p:txBody>
      </p:sp>
      <p:pic>
        <p:nvPicPr>
          <p:cNvPr id="11" name="Picture 10"/>
          <p:cNvPicPr>
            <a:picLocks noChangeAspect="1"/>
          </p:cNvPicPr>
          <p:nvPr/>
        </p:nvPicPr>
        <p:blipFill>
          <a:blip r:embed="rId4"/>
          <a:stretch>
            <a:fillRect/>
          </a:stretch>
        </p:blipFill>
        <p:spPr>
          <a:xfrm>
            <a:off x="8639889" y="4784675"/>
            <a:ext cx="3329660" cy="1291956"/>
          </a:xfrm>
          <a:prstGeom prst="rect">
            <a:avLst/>
          </a:prstGeom>
        </p:spPr>
      </p:pic>
    </p:spTree>
    <p:extLst>
      <p:ext uri="{BB962C8B-B14F-4D97-AF65-F5344CB8AC3E}">
        <p14:creationId xmlns:p14="http://schemas.microsoft.com/office/powerpoint/2010/main" val="650944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024F1-C222-6F49-9A5A-FA40D2FEAB27}"/>
              </a:ext>
            </a:extLst>
          </p:cNvPr>
          <p:cNvSpPr>
            <a:spLocks noGrp="1"/>
          </p:cNvSpPr>
          <p:nvPr>
            <p:ph type="title"/>
          </p:nvPr>
        </p:nvSpPr>
        <p:spPr/>
        <p:txBody>
          <a:bodyPr/>
          <a:lstStyle/>
          <a:p>
            <a:r>
              <a:rPr lang="en-US" dirty="0"/>
              <a:t>Solution: Fair trade fashion- People Tree</a:t>
            </a:r>
          </a:p>
        </p:txBody>
      </p:sp>
      <p:sp>
        <p:nvSpPr>
          <p:cNvPr id="3" name="Content Placeholder 2">
            <a:extLst>
              <a:ext uri="{FF2B5EF4-FFF2-40B4-BE49-F238E27FC236}">
                <a16:creationId xmlns:a16="http://schemas.microsoft.com/office/drawing/2014/main" id="{FB413409-EED8-9D42-9EFD-866AB5B6E94E}"/>
              </a:ext>
            </a:extLst>
          </p:cNvPr>
          <p:cNvSpPr>
            <a:spLocks noGrp="1"/>
          </p:cNvSpPr>
          <p:nvPr>
            <p:ph idx="1"/>
          </p:nvPr>
        </p:nvSpPr>
        <p:spPr/>
        <p:txBody>
          <a:bodyPr/>
          <a:lstStyle/>
          <a:p>
            <a:r>
              <a:rPr lang="en-US" dirty="0">
                <a:hlinkClick r:id="rId2"/>
              </a:rPr>
              <a:t>https://www.peopletree.co.uk</a:t>
            </a:r>
            <a:endParaRPr lang="en-US" dirty="0"/>
          </a:p>
          <a:p>
            <a:r>
              <a:rPr lang="en-US" dirty="0">
                <a:hlinkClick r:id="rId3"/>
              </a:rPr>
              <a:t>Guardian: Emma Watson launches ethical fashion range with People Tree</a:t>
            </a:r>
            <a:endParaRPr lang="en-US" dirty="0"/>
          </a:p>
          <a:p>
            <a:r>
              <a:rPr lang="en-US" b="1" dirty="0">
                <a:hlinkClick r:id="rId4"/>
              </a:rPr>
              <a:t>https://</a:t>
            </a:r>
            <a:r>
              <a:rPr lang="en-US" b="1" dirty="0" err="1">
                <a:hlinkClick r:id="rId4"/>
              </a:rPr>
              <a:t>www.youtube.com</a:t>
            </a:r>
            <a:r>
              <a:rPr lang="en-US" b="1" dirty="0">
                <a:hlinkClick r:id="rId4"/>
              </a:rPr>
              <a:t>/</a:t>
            </a:r>
            <a:r>
              <a:rPr lang="en-US" b="1" dirty="0" err="1">
                <a:hlinkClick r:id="rId4"/>
              </a:rPr>
              <a:t>watch?v</a:t>
            </a:r>
            <a:r>
              <a:rPr lang="en-US" b="1" dirty="0">
                <a:hlinkClick r:id="rId4"/>
              </a:rPr>
              <a:t>=</a:t>
            </a:r>
            <a:r>
              <a:rPr lang="en-US" b="1" dirty="0" err="1">
                <a:hlinkClick r:id="rId4"/>
              </a:rPr>
              <a:t>VHLHphzxULg</a:t>
            </a:r>
            <a:endParaRPr lang="en-US" b="1" dirty="0"/>
          </a:p>
        </p:txBody>
      </p:sp>
      <p:pic>
        <p:nvPicPr>
          <p:cNvPr id="5" name="Picture 4">
            <a:extLst>
              <a:ext uri="{FF2B5EF4-FFF2-40B4-BE49-F238E27FC236}">
                <a16:creationId xmlns:a16="http://schemas.microsoft.com/office/drawing/2014/main" id="{4BE6E295-7CED-654B-85BC-2D2AE46650FB}"/>
              </a:ext>
            </a:extLst>
          </p:cNvPr>
          <p:cNvPicPr>
            <a:picLocks noChangeAspect="1"/>
          </p:cNvPicPr>
          <p:nvPr/>
        </p:nvPicPr>
        <p:blipFill>
          <a:blip r:embed="rId5"/>
          <a:stretch>
            <a:fillRect/>
          </a:stretch>
        </p:blipFill>
        <p:spPr>
          <a:xfrm>
            <a:off x="7486651" y="3736035"/>
            <a:ext cx="4038598" cy="2919925"/>
          </a:xfrm>
          <a:prstGeom prst="rect">
            <a:avLst/>
          </a:prstGeom>
        </p:spPr>
      </p:pic>
    </p:spTree>
    <p:extLst>
      <p:ext uri="{BB962C8B-B14F-4D97-AF65-F5344CB8AC3E}">
        <p14:creationId xmlns:p14="http://schemas.microsoft.com/office/powerpoint/2010/main" val="2284826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7BAC7-F5C2-4146-87C7-11F15C765A2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121E080-E241-FD48-9C6C-6DC37D07B7B8}"/>
              </a:ext>
            </a:extLst>
          </p:cNvPr>
          <p:cNvSpPr>
            <a:spLocks noGrp="1"/>
          </p:cNvSpPr>
          <p:nvPr>
            <p:ph idx="1"/>
          </p:nvPr>
        </p:nvSpPr>
        <p:spPr/>
        <p:txBody>
          <a:bodyPr/>
          <a:lstStyle/>
          <a:p>
            <a:endParaRPr lang="en-US"/>
          </a:p>
        </p:txBody>
      </p:sp>
      <p:pic>
        <p:nvPicPr>
          <p:cNvPr id="4" name="Picture 3">
            <a:hlinkClick r:id="rId2"/>
            <a:extLst>
              <a:ext uri="{FF2B5EF4-FFF2-40B4-BE49-F238E27FC236}">
                <a16:creationId xmlns:a16="http://schemas.microsoft.com/office/drawing/2014/main" id="{3879DBA6-185E-0442-91DC-4A641A46BEC7}"/>
              </a:ext>
            </a:extLst>
          </p:cNvPr>
          <p:cNvPicPr>
            <a:picLocks noChangeAspect="1"/>
          </p:cNvPicPr>
          <p:nvPr/>
        </p:nvPicPr>
        <p:blipFill>
          <a:blip r:embed="rId3"/>
          <a:stretch>
            <a:fillRect/>
          </a:stretch>
        </p:blipFill>
        <p:spPr>
          <a:xfrm>
            <a:off x="819150" y="419100"/>
            <a:ext cx="10553700" cy="6019800"/>
          </a:xfrm>
          <a:prstGeom prst="rect">
            <a:avLst/>
          </a:prstGeom>
        </p:spPr>
      </p:pic>
    </p:spTree>
    <p:extLst>
      <p:ext uri="{BB962C8B-B14F-4D97-AF65-F5344CB8AC3E}">
        <p14:creationId xmlns:p14="http://schemas.microsoft.com/office/powerpoint/2010/main" val="418947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C7B26-67B1-6941-AFC9-4F33B35555F1}"/>
              </a:ext>
            </a:extLst>
          </p:cNvPr>
          <p:cNvSpPr>
            <a:spLocks noGrp="1"/>
          </p:cNvSpPr>
          <p:nvPr>
            <p:ph type="title"/>
          </p:nvPr>
        </p:nvSpPr>
        <p:spPr>
          <a:xfrm>
            <a:off x="1012371" y="3429000"/>
            <a:ext cx="10515600" cy="1325563"/>
          </a:xfrm>
        </p:spPr>
        <p:txBody>
          <a:bodyPr>
            <a:noAutofit/>
          </a:bodyPr>
          <a:lstStyle/>
          <a:p>
            <a:r>
              <a:rPr lang="en-US" sz="2400" b="1" u="sng" dirty="0">
                <a:highlight>
                  <a:srgbClr val="FFFF00"/>
                </a:highlight>
              </a:rPr>
              <a:t>Fast Fashion </a:t>
            </a:r>
            <a:r>
              <a:rPr lang="en-US" sz="2400" dirty="0"/>
              <a:t>– </a:t>
            </a:r>
            <a:r>
              <a:rPr lang="en-US" sz="2400" spc="10" dirty="0">
                <a:solidFill>
                  <a:srgbClr val="000000"/>
                </a:solidFill>
                <a:latin typeface="Lato-Regular"/>
                <a:ea typeface="Times New Roman" panose="02020603050405020304" pitchFamily="18" charset="0"/>
                <a:cs typeface="Times New Roman" panose="02020603050405020304" pitchFamily="18" charset="0"/>
              </a:rPr>
              <a:t>fast fashion: trendy clothes designed, created, and sold to consumers as quickly as possible at extremely low prices. New looks arrive in stores weekly or even daily, and they cost so little that many people can afford to fill their closets with new outfits multiple times each year—then toss them the minute they go out of style.</a:t>
            </a:r>
            <a:endParaRPr lang="en-US" sz="2400" dirty="0"/>
          </a:p>
        </p:txBody>
      </p:sp>
      <p:pic>
        <p:nvPicPr>
          <p:cNvPr id="5" name="Content Placeholder 4">
            <a:extLst>
              <a:ext uri="{FF2B5EF4-FFF2-40B4-BE49-F238E27FC236}">
                <a16:creationId xmlns:a16="http://schemas.microsoft.com/office/drawing/2014/main" id="{BD2E4B30-40C1-B74B-BF8D-7D26439E056F}"/>
              </a:ext>
            </a:extLst>
          </p:cNvPr>
          <p:cNvPicPr>
            <a:picLocks noGrp="1" noChangeAspect="1"/>
          </p:cNvPicPr>
          <p:nvPr>
            <p:ph idx="1"/>
          </p:nvPr>
        </p:nvPicPr>
        <p:blipFill>
          <a:blip r:embed="rId2"/>
          <a:stretch>
            <a:fillRect/>
          </a:stretch>
        </p:blipFill>
        <p:spPr>
          <a:xfrm>
            <a:off x="3146425" y="306501"/>
            <a:ext cx="5899150" cy="2335250"/>
          </a:xfrm>
        </p:spPr>
      </p:pic>
    </p:spTree>
    <p:extLst>
      <p:ext uri="{BB962C8B-B14F-4D97-AF65-F5344CB8AC3E}">
        <p14:creationId xmlns:p14="http://schemas.microsoft.com/office/powerpoint/2010/main" val="23164656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67BD3-B166-B348-B8D6-8F476C8B684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EEC9D7A-4B0E-0B4A-9303-3E78FA3D4EA1}"/>
              </a:ext>
            </a:extLst>
          </p:cNvPr>
          <p:cNvPicPr>
            <a:picLocks noGrp="1" noChangeAspect="1"/>
          </p:cNvPicPr>
          <p:nvPr>
            <p:ph idx="1"/>
          </p:nvPr>
        </p:nvPicPr>
        <p:blipFill>
          <a:blip r:embed="rId2"/>
          <a:stretch>
            <a:fillRect/>
          </a:stretch>
        </p:blipFill>
        <p:spPr>
          <a:xfrm rot="16200000">
            <a:off x="3902471" y="-2243148"/>
            <a:ext cx="4387057" cy="10929165"/>
          </a:xfrm>
        </p:spPr>
      </p:pic>
    </p:spTree>
    <p:extLst>
      <p:ext uri="{BB962C8B-B14F-4D97-AF65-F5344CB8AC3E}">
        <p14:creationId xmlns:p14="http://schemas.microsoft.com/office/powerpoint/2010/main" val="446915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6B18B-D5EF-C044-8587-556093D6DE55}"/>
              </a:ext>
            </a:extLst>
          </p:cNvPr>
          <p:cNvSpPr>
            <a:spLocks noGrp="1"/>
          </p:cNvSpPr>
          <p:nvPr>
            <p:ph type="title"/>
          </p:nvPr>
        </p:nvSpPr>
        <p:spPr>
          <a:solidFill>
            <a:srgbClr val="FFFF00"/>
          </a:solidFill>
        </p:spPr>
        <p:txBody>
          <a:bodyPr/>
          <a:lstStyle/>
          <a:p>
            <a:r>
              <a:rPr lang="en-US" dirty="0"/>
              <a:t>How can we promote responsible consumption? </a:t>
            </a:r>
          </a:p>
        </p:txBody>
      </p:sp>
      <p:sp>
        <p:nvSpPr>
          <p:cNvPr id="3" name="Content Placeholder 2">
            <a:extLst>
              <a:ext uri="{FF2B5EF4-FFF2-40B4-BE49-F238E27FC236}">
                <a16:creationId xmlns:a16="http://schemas.microsoft.com/office/drawing/2014/main" id="{5A5F2FC1-BAAA-C941-927F-615385786880}"/>
              </a:ext>
            </a:extLst>
          </p:cNvPr>
          <p:cNvSpPr>
            <a:spLocks noGrp="1"/>
          </p:cNvSpPr>
          <p:nvPr>
            <p:ph idx="1"/>
          </p:nvPr>
        </p:nvSpPr>
        <p:spPr/>
        <p:txBody>
          <a:bodyPr>
            <a:normAutofit fontScale="92500" lnSpcReduction="20000"/>
          </a:bodyPr>
          <a:lstStyle/>
          <a:p>
            <a:pPr marL="0" indent="0">
              <a:buNone/>
            </a:pPr>
            <a:r>
              <a:rPr lang="en-US" dirty="0"/>
              <a:t>Research </a:t>
            </a:r>
            <a:r>
              <a:rPr lang="en-US" b="1" dirty="0"/>
              <a:t>two other ways </a:t>
            </a:r>
            <a:r>
              <a:rPr lang="en-US" dirty="0"/>
              <a:t>that you can be a more responsible clothing consumer.</a:t>
            </a:r>
            <a:br>
              <a:rPr lang="en-US" dirty="0"/>
            </a:br>
            <a:br>
              <a:rPr lang="en-US" dirty="0"/>
            </a:br>
            <a:br>
              <a:rPr lang="en-US" dirty="0"/>
            </a:br>
            <a:r>
              <a:rPr lang="en-US" dirty="0"/>
              <a:t>You have a choice of how you present your findings. You may present your findings in any one of these three ways:</a:t>
            </a:r>
            <a:br>
              <a:rPr lang="en-US" dirty="0"/>
            </a:br>
            <a:r>
              <a:rPr lang="en-US" b="1" dirty="0"/>
              <a:t>As a poster, which must be a persuasive advert encouraging a  more responsible fashion industry.</a:t>
            </a:r>
            <a:br>
              <a:rPr lang="en-US" b="1" dirty="0"/>
            </a:br>
            <a:r>
              <a:rPr lang="en-US" b="1" dirty="0"/>
              <a:t>As a piece of writing, which clearly explains the two methods you have found and how they help.</a:t>
            </a:r>
            <a:br>
              <a:rPr lang="en-US" b="1" dirty="0"/>
            </a:br>
            <a:r>
              <a:rPr lang="en-US" b="1" dirty="0"/>
              <a:t>As another creative piece (could be a piece of art/cartoon/song/rap/video – you can be as creative as you wish!)</a:t>
            </a:r>
            <a:br>
              <a:rPr lang="en-US" b="1" dirty="0"/>
            </a:br>
            <a:r>
              <a:rPr lang="en-US" b="1" dirty="0"/>
              <a:t>​</a:t>
            </a:r>
            <a:br>
              <a:rPr lang="en-US" b="1" dirty="0"/>
            </a:br>
            <a:endParaRPr lang="en-US" dirty="0"/>
          </a:p>
        </p:txBody>
      </p:sp>
      <p:pic>
        <p:nvPicPr>
          <p:cNvPr id="4" name="Picture 3">
            <a:extLst>
              <a:ext uri="{FF2B5EF4-FFF2-40B4-BE49-F238E27FC236}">
                <a16:creationId xmlns:a16="http://schemas.microsoft.com/office/drawing/2014/main" id="{07EE8357-3303-B745-955C-14A7688EA02C}"/>
              </a:ext>
            </a:extLst>
          </p:cNvPr>
          <p:cNvPicPr>
            <a:picLocks noChangeAspect="1"/>
          </p:cNvPicPr>
          <p:nvPr/>
        </p:nvPicPr>
        <p:blipFill>
          <a:blip r:embed="rId2"/>
          <a:stretch>
            <a:fillRect/>
          </a:stretch>
        </p:blipFill>
        <p:spPr>
          <a:xfrm>
            <a:off x="10168380" y="187276"/>
            <a:ext cx="1503412" cy="1503412"/>
          </a:xfrm>
          <a:prstGeom prst="rect">
            <a:avLst/>
          </a:prstGeom>
        </p:spPr>
      </p:pic>
    </p:spTree>
    <p:extLst>
      <p:ext uri="{BB962C8B-B14F-4D97-AF65-F5344CB8AC3E}">
        <p14:creationId xmlns:p14="http://schemas.microsoft.com/office/powerpoint/2010/main" val="243318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2815166" cy="523220"/>
          </a:xfrm>
          <a:prstGeom prst="rect">
            <a:avLst/>
          </a:prstGeom>
          <a:noFill/>
        </p:spPr>
        <p:txBody>
          <a:bodyPr wrap="square">
            <a:spAutoFit/>
          </a:bodyPr>
          <a:lstStyle/>
          <a:p>
            <a:pPr algn="ctr">
              <a:defRPr/>
            </a:pPr>
            <a:r>
              <a:rPr lang="en-GB" sz="28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Exam question</a:t>
            </a:r>
          </a:p>
        </p:txBody>
      </p:sp>
      <p:sp>
        <p:nvSpPr>
          <p:cNvPr id="3" name="TextBox 2"/>
          <p:cNvSpPr txBox="1"/>
          <p:nvPr/>
        </p:nvSpPr>
        <p:spPr>
          <a:xfrm>
            <a:off x="4545721" y="-6583"/>
            <a:ext cx="6063533" cy="646331"/>
          </a:xfrm>
          <a:prstGeom prst="rect">
            <a:avLst/>
          </a:prstGeom>
          <a:noFill/>
        </p:spPr>
        <p:txBody>
          <a:bodyPr wrap="square" rtlCol="0">
            <a:spAutoFit/>
          </a:bodyPr>
          <a:lstStyle/>
          <a:p>
            <a:pPr fontAlgn="base"/>
            <a:r>
              <a:rPr lang="en-US" b="1" dirty="0"/>
              <a:t>To what extent has industrialization (development of factories) in Bangladesh brought more issues than benefits?</a:t>
            </a:r>
          </a:p>
        </p:txBody>
      </p:sp>
      <p:grpSp>
        <p:nvGrpSpPr>
          <p:cNvPr id="6" name="Group 5"/>
          <p:cNvGrpSpPr/>
          <p:nvPr/>
        </p:nvGrpSpPr>
        <p:grpSpPr>
          <a:xfrm>
            <a:off x="3423761" y="762785"/>
            <a:ext cx="7449350" cy="5273262"/>
            <a:chOff x="2554802" y="2569540"/>
            <a:chExt cx="5772659" cy="3799416"/>
          </a:xfrm>
        </p:grpSpPr>
        <p:pic>
          <p:nvPicPr>
            <p:cNvPr id="11" name="Shape 224" descr="DescriptionHand.svg"/>
            <p:cNvPicPr preferRelativeResize="0"/>
            <p:nvPr/>
          </p:nvPicPr>
          <p:blipFill>
            <a:blip r:embed="rId2">
              <a:alphaModFix/>
            </a:blip>
            <a:stretch>
              <a:fillRect/>
            </a:stretch>
          </p:blipFill>
          <p:spPr>
            <a:xfrm>
              <a:off x="5284043" y="2569540"/>
              <a:ext cx="3043418" cy="3799416"/>
            </a:xfrm>
            <a:prstGeom prst="rect">
              <a:avLst/>
            </a:prstGeom>
            <a:noFill/>
            <a:ln>
              <a:noFill/>
            </a:ln>
          </p:spPr>
        </p:pic>
        <p:pic>
          <p:nvPicPr>
            <p:cNvPr id="12" name="Shape 225" descr="DescriptionHand.svg"/>
            <p:cNvPicPr preferRelativeResize="0"/>
            <p:nvPr/>
          </p:nvPicPr>
          <p:blipFill>
            <a:blip r:embed="rId2">
              <a:alphaModFix/>
            </a:blip>
            <a:stretch>
              <a:fillRect/>
            </a:stretch>
          </p:blipFill>
          <p:spPr>
            <a:xfrm flipH="1">
              <a:off x="2554802" y="2767624"/>
              <a:ext cx="2926599" cy="3538746"/>
            </a:xfrm>
            <a:prstGeom prst="rect">
              <a:avLst/>
            </a:prstGeom>
            <a:noFill/>
            <a:ln>
              <a:noFill/>
            </a:ln>
          </p:spPr>
        </p:pic>
        <p:sp>
          <p:nvSpPr>
            <p:cNvPr id="13" name="TextBox 12"/>
            <p:cNvSpPr txBox="1"/>
            <p:nvPr/>
          </p:nvSpPr>
          <p:spPr>
            <a:xfrm rot="13900863">
              <a:off x="2019516" y="4023139"/>
              <a:ext cx="1661583" cy="238503"/>
            </a:xfrm>
            <a:prstGeom prst="rect">
              <a:avLst/>
            </a:prstGeom>
            <a:noFill/>
          </p:spPr>
          <p:txBody>
            <a:bodyPr wrap="square" rtlCol="0">
              <a:spAutoFit/>
            </a:bodyPr>
            <a:lstStyle/>
            <a:p>
              <a:r>
                <a:rPr lang="en-US" sz="1400" dirty="0">
                  <a:solidFill>
                    <a:srgbClr val="C20000"/>
                  </a:solidFill>
                  <a:latin typeface="Bell MT"/>
                  <a:cs typeface="Bell MT"/>
                </a:rPr>
                <a:t>Point </a:t>
              </a:r>
            </a:p>
          </p:txBody>
        </p:sp>
        <p:sp>
          <p:nvSpPr>
            <p:cNvPr id="14" name="TextBox 13"/>
            <p:cNvSpPr txBox="1"/>
            <p:nvPr/>
          </p:nvSpPr>
          <p:spPr>
            <a:xfrm rot="15466207">
              <a:off x="2572829" y="3604036"/>
              <a:ext cx="1661583" cy="238503"/>
            </a:xfrm>
            <a:prstGeom prst="rect">
              <a:avLst/>
            </a:prstGeom>
            <a:noFill/>
          </p:spPr>
          <p:txBody>
            <a:bodyPr wrap="square" rtlCol="0">
              <a:spAutoFit/>
            </a:bodyPr>
            <a:lstStyle/>
            <a:p>
              <a:r>
                <a:rPr lang="en-US" sz="1400" dirty="0">
                  <a:solidFill>
                    <a:srgbClr val="FF6600"/>
                  </a:solidFill>
                  <a:latin typeface="Bell MT"/>
                  <a:cs typeface="Bell MT"/>
                </a:rPr>
                <a:t>Example </a:t>
              </a:r>
            </a:p>
          </p:txBody>
        </p:sp>
        <p:sp>
          <p:nvSpPr>
            <p:cNvPr id="15" name="TextBox 14"/>
            <p:cNvSpPr txBox="1"/>
            <p:nvPr/>
          </p:nvSpPr>
          <p:spPr>
            <a:xfrm rot="15982488">
              <a:off x="3029166" y="3354678"/>
              <a:ext cx="1661583" cy="238503"/>
            </a:xfrm>
            <a:prstGeom prst="rect">
              <a:avLst/>
            </a:prstGeom>
            <a:noFill/>
          </p:spPr>
          <p:txBody>
            <a:bodyPr wrap="square" rtlCol="0">
              <a:spAutoFit/>
            </a:bodyPr>
            <a:lstStyle/>
            <a:p>
              <a:r>
                <a:rPr lang="en-US" sz="1400" dirty="0">
                  <a:solidFill>
                    <a:srgbClr val="2B822D"/>
                  </a:solidFill>
                  <a:latin typeface="Bell MT"/>
                  <a:cs typeface="Bell MT"/>
                </a:rPr>
                <a:t>Because </a:t>
              </a:r>
            </a:p>
          </p:txBody>
        </p:sp>
        <p:sp>
          <p:nvSpPr>
            <p:cNvPr id="16" name="TextBox 15"/>
            <p:cNvSpPr txBox="1"/>
            <p:nvPr/>
          </p:nvSpPr>
          <p:spPr>
            <a:xfrm rot="16822807">
              <a:off x="3610420" y="3567377"/>
              <a:ext cx="1661583" cy="238503"/>
            </a:xfrm>
            <a:prstGeom prst="rect">
              <a:avLst/>
            </a:prstGeom>
            <a:noFill/>
          </p:spPr>
          <p:txBody>
            <a:bodyPr wrap="square" rtlCol="0">
              <a:spAutoFit/>
            </a:bodyPr>
            <a:lstStyle/>
            <a:p>
              <a:r>
                <a:rPr lang="en-US" sz="1400" dirty="0">
                  <a:solidFill>
                    <a:schemeClr val="accent4">
                      <a:lumMod val="75000"/>
                    </a:schemeClr>
                  </a:solidFill>
                  <a:latin typeface="Bell MT"/>
                  <a:cs typeface="Bell MT"/>
                </a:rPr>
                <a:t>This means </a:t>
              </a:r>
            </a:p>
          </p:txBody>
        </p:sp>
        <p:sp>
          <p:nvSpPr>
            <p:cNvPr id="17" name="TextBox 16"/>
            <p:cNvSpPr txBox="1"/>
            <p:nvPr/>
          </p:nvSpPr>
          <p:spPr>
            <a:xfrm rot="18413778">
              <a:off x="4375717" y="4302539"/>
              <a:ext cx="1661583" cy="238503"/>
            </a:xfrm>
            <a:prstGeom prst="rect">
              <a:avLst/>
            </a:prstGeom>
            <a:noFill/>
          </p:spPr>
          <p:txBody>
            <a:bodyPr wrap="square" rtlCol="0">
              <a:spAutoFit/>
            </a:bodyPr>
            <a:lstStyle/>
            <a:p>
              <a:r>
                <a:rPr lang="en-US" sz="1400" dirty="0">
                  <a:latin typeface="Bell MT"/>
                  <a:cs typeface="Bell MT"/>
                </a:rPr>
                <a:t>Link </a:t>
              </a:r>
            </a:p>
          </p:txBody>
        </p:sp>
        <p:sp>
          <p:nvSpPr>
            <p:cNvPr id="18" name="TextBox 17"/>
            <p:cNvSpPr txBox="1"/>
            <p:nvPr/>
          </p:nvSpPr>
          <p:spPr>
            <a:xfrm rot="13900863">
              <a:off x="4728143" y="4335156"/>
              <a:ext cx="1661583" cy="238503"/>
            </a:xfrm>
            <a:prstGeom prst="rect">
              <a:avLst/>
            </a:prstGeom>
            <a:noFill/>
          </p:spPr>
          <p:txBody>
            <a:bodyPr wrap="square" rtlCol="0">
              <a:spAutoFit/>
            </a:bodyPr>
            <a:lstStyle/>
            <a:p>
              <a:r>
                <a:rPr lang="en-US" sz="1400" dirty="0">
                  <a:solidFill>
                    <a:srgbClr val="C20000"/>
                  </a:solidFill>
                  <a:latin typeface="Bell MT"/>
                  <a:cs typeface="Bell MT"/>
                </a:rPr>
                <a:t>Point </a:t>
              </a:r>
            </a:p>
          </p:txBody>
        </p:sp>
        <p:sp>
          <p:nvSpPr>
            <p:cNvPr id="19" name="TextBox 18"/>
            <p:cNvSpPr txBox="1"/>
            <p:nvPr/>
          </p:nvSpPr>
          <p:spPr>
            <a:xfrm rot="15466207">
              <a:off x="5543847" y="3490619"/>
              <a:ext cx="1661583" cy="238503"/>
            </a:xfrm>
            <a:prstGeom prst="rect">
              <a:avLst/>
            </a:prstGeom>
            <a:noFill/>
          </p:spPr>
          <p:txBody>
            <a:bodyPr wrap="square" rtlCol="0">
              <a:spAutoFit/>
            </a:bodyPr>
            <a:lstStyle/>
            <a:p>
              <a:r>
                <a:rPr lang="en-US" sz="1400" dirty="0">
                  <a:solidFill>
                    <a:srgbClr val="FF6600"/>
                  </a:solidFill>
                  <a:latin typeface="Bell MT"/>
                  <a:cs typeface="Bell MT"/>
                </a:rPr>
                <a:t>Example </a:t>
              </a:r>
            </a:p>
          </p:txBody>
        </p:sp>
        <p:sp>
          <p:nvSpPr>
            <p:cNvPr id="20" name="TextBox 19"/>
            <p:cNvSpPr txBox="1"/>
            <p:nvPr/>
          </p:nvSpPr>
          <p:spPr>
            <a:xfrm rot="16562652">
              <a:off x="6110746" y="3327534"/>
              <a:ext cx="1661583" cy="238503"/>
            </a:xfrm>
            <a:prstGeom prst="rect">
              <a:avLst/>
            </a:prstGeom>
            <a:noFill/>
          </p:spPr>
          <p:txBody>
            <a:bodyPr wrap="square" rtlCol="0">
              <a:spAutoFit/>
            </a:bodyPr>
            <a:lstStyle/>
            <a:p>
              <a:r>
                <a:rPr lang="en-US" sz="1400" dirty="0">
                  <a:solidFill>
                    <a:srgbClr val="2B822D"/>
                  </a:solidFill>
                  <a:latin typeface="Bell MT"/>
                  <a:cs typeface="Bell MT"/>
                </a:rPr>
                <a:t>Because </a:t>
              </a:r>
            </a:p>
          </p:txBody>
        </p:sp>
        <p:sp>
          <p:nvSpPr>
            <p:cNvPr id="21" name="TextBox 20"/>
            <p:cNvSpPr txBox="1"/>
            <p:nvPr/>
          </p:nvSpPr>
          <p:spPr>
            <a:xfrm rot="16822807">
              <a:off x="6570855" y="3587923"/>
              <a:ext cx="1661583" cy="238503"/>
            </a:xfrm>
            <a:prstGeom prst="rect">
              <a:avLst/>
            </a:prstGeom>
            <a:noFill/>
          </p:spPr>
          <p:txBody>
            <a:bodyPr wrap="square" rtlCol="0">
              <a:spAutoFit/>
            </a:bodyPr>
            <a:lstStyle/>
            <a:p>
              <a:r>
                <a:rPr lang="en-US" sz="1400" dirty="0">
                  <a:solidFill>
                    <a:schemeClr val="accent4">
                      <a:lumMod val="75000"/>
                    </a:schemeClr>
                  </a:solidFill>
                  <a:latin typeface="Bell MT"/>
                  <a:cs typeface="Bell MT"/>
                </a:rPr>
                <a:t>This means </a:t>
              </a:r>
            </a:p>
          </p:txBody>
        </p:sp>
        <p:sp>
          <p:nvSpPr>
            <p:cNvPr id="22" name="TextBox 21"/>
            <p:cNvSpPr txBox="1"/>
            <p:nvPr/>
          </p:nvSpPr>
          <p:spPr>
            <a:xfrm rot="18413778">
              <a:off x="7292201" y="3831295"/>
              <a:ext cx="1661583" cy="238503"/>
            </a:xfrm>
            <a:prstGeom prst="rect">
              <a:avLst/>
            </a:prstGeom>
            <a:noFill/>
          </p:spPr>
          <p:txBody>
            <a:bodyPr wrap="square" rtlCol="0">
              <a:spAutoFit/>
            </a:bodyPr>
            <a:lstStyle/>
            <a:p>
              <a:r>
                <a:rPr lang="en-US" sz="1400" dirty="0">
                  <a:latin typeface="Bell MT"/>
                  <a:cs typeface="Bell MT"/>
                </a:rPr>
                <a:t>Link </a:t>
              </a:r>
            </a:p>
          </p:txBody>
        </p:sp>
      </p:grpSp>
      <p:grpSp>
        <p:nvGrpSpPr>
          <p:cNvPr id="32" name="Group 31"/>
          <p:cNvGrpSpPr/>
          <p:nvPr/>
        </p:nvGrpSpPr>
        <p:grpSpPr>
          <a:xfrm>
            <a:off x="7553589" y="821953"/>
            <a:ext cx="2608499" cy="638099"/>
            <a:chOff x="4247450" y="719325"/>
            <a:chExt cx="2608499" cy="638099"/>
          </a:xfrm>
        </p:grpSpPr>
        <p:sp>
          <p:nvSpPr>
            <p:cNvPr id="29" name="Shape 232"/>
            <p:cNvSpPr/>
            <p:nvPr/>
          </p:nvSpPr>
          <p:spPr>
            <a:xfrm>
              <a:off x="4247450" y="719325"/>
              <a:ext cx="2608499" cy="326999"/>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r>
                <a:rPr lang="en" sz="1600" dirty="0">
                  <a:latin typeface="Bell MT"/>
                  <a:cs typeface="Bell MT"/>
                </a:rPr>
                <a:t>Step 3: On the other hand...</a:t>
              </a:r>
            </a:p>
          </p:txBody>
        </p:sp>
        <p:sp>
          <p:nvSpPr>
            <p:cNvPr id="30" name="Shape 305"/>
            <p:cNvSpPr/>
            <p:nvPr/>
          </p:nvSpPr>
          <p:spPr>
            <a:xfrm>
              <a:off x="4247450" y="1030424"/>
              <a:ext cx="2608499" cy="327000"/>
            </a:xfrm>
            <a:prstGeom prst="rect">
              <a:avLst/>
            </a:prstGeom>
            <a:solidFill>
              <a:srgbClr val="FFF2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r>
                <a:rPr lang="en-GB" sz="1200" dirty="0">
                  <a:latin typeface="Bell MT"/>
                  <a:cs typeface="Bell MT"/>
                </a:rPr>
                <a:t>The disadvantages of </a:t>
              </a:r>
              <a:r>
                <a:rPr lang="en-US" sz="1200" b="1" dirty="0"/>
                <a:t>industrialization</a:t>
              </a:r>
              <a:r>
                <a:rPr lang="en-GB" sz="1200" dirty="0">
                  <a:latin typeface="Bell MT"/>
                  <a:cs typeface="Bell MT"/>
                </a:rPr>
                <a:t> </a:t>
              </a:r>
              <a:endParaRPr lang="en" sz="1200" dirty="0">
                <a:latin typeface="Bell MT"/>
                <a:cs typeface="Bell MT"/>
              </a:endParaRPr>
            </a:p>
          </p:txBody>
        </p:sp>
      </p:grpSp>
      <p:grpSp>
        <p:nvGrpSpPr>
          <p:cNvPr id="33" name="Group 32"/>
          <p:cNvGrpSpPr/>
          <p:nvPr/>
        </p:nvGrpSpPr>
        <p:grpSpPr>
          <a:xfrm>
            <a:off x="4234004" y="821953"/>
            <a:ext cx="2418654" cy="817989"/>
            <a:chOff x="1828800" y="719325"/>
            <a:chExt cx="2418654" cy="817989"/>
          </a:xfrm>
        </p:grpSpPr>
        <p:sp>
          <p:nvSpPr>
            <p:cNvPr id="28" name="Shape 231"/>
            <p:cNvSpPr/>
            <p:nvPr/>
          </p:nvSpPr>
          <p:spPr>
            <a:xfrm>
              <a:off x="1828800" y="719325"/>
              <a:ext cx="2356199" cy="326999"/>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r>
                <a:rPr lang="en" sz="1600" dirty="0">
                  <a:latin typeface="Bell MT"/>
                  <a:cs typeface="Bell MT"/>
                </a:rPr>
                <a:t>Step 2: On one hand...</a:t>
              </a:r>
            </a:p>
          </p:txBody>
        </p:sp>
        <p:sp>
          <p:nvSpPr>
            <p:cNvPr id="31" name="Shape 311"/>
            <p:cNvSpPr/>
            <p:nvPr/>
          </p:nvSpPr>
          <p:spPr>
            <a:xfrm>
              <a:off x="1828800" y="1030424"/>
              <a:ext cx="2418654" cy="506890"/>
            </a:xfrm>
            <a:prstGeom prst="rect">
              <a:avLst/>
            </a:prstGeom>
            <a:solidFill>
              <a:srgbClr val="FFF2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r>
                <a:rPr lang="en-GB" sz="1200" dirty="0">
                  <a:latin typeface="Bell MT"/>
                  <a:cs typeface="Bell MT"/>
                </a:rPr>
                <a:t>The advantages of </a:t>
              </a:r>
              <a:r>
                <a:rPr lang="en-US" sz="1200" b="1" dirty="0"/>
                <a:t>industrialization</a:t>
              </a:r>
              <a:endParaRPr lang="en" sz="1200" dirty="0">
                <a:latin typeface="Bell MT"/>
                <a:cs typeface="Bell MT"/>
              </a:endParaRPr>
            </a:p>
          </p:txBody>
        </p:sp>
      </p:grpSp>
      <p:grpSp>
        <p:nvGrpSpPr>
          <p:cNvPr id="37" name="Group 36"/>
          <p:cNvGrpSpPr/>
          <p:nvPr/>
        </p:nvGrpSpPr>
        <p:grpSpPr>
          <a:xfrm>
            <a:off x="477907" y="1052839"/>
            <a:ext cx="2262428" cy="1581758"/>
            <a:chOff x="1512353" y="5093301"/>
            <a:chExt cx="2896820" cy="1974565"/>
          </a:xfrm>
        </p:grpSpPr>
        <p:sp>
          <p:nvSpPr>
            <p:cNvPr id="38" name="Rounded Rectangle 37"/>
            <p:cNvSpPr/>
            <p:nvPr/>
          </p:nvSpPr>
          <p:spPr>
            <a:xfrm>
              <a:off x="1512353" y="5095017"/>
              <a:ext cx="2896820" cy="1972849"/>
            </a:xfrm>
            <a:prstGeom prst="roundRect">
              <a:avLst/>
            </a:prstGeom>
            <a:solidFill>
              <a:srgbClr val="BD06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9" name="TextBox 38"/>
            <p:cNvSpPr txBox="1"/>
            <p:nvPr/>
          </p:nvSpPr>
          <p:spPr>
            <a:xfrm>
              <a:off x="1512353" y="5093301"/>
              <a:ext cx="2832124" cy="1363318"/>
            </a:xfrm>
            <a:prstGeom prst="rect">
              <a:avLst/>
            </a:prstGeom>
            <a:noFill/>
          </p:spPr>
          <p:txBody>
            <a:bodyPr wrap="square" rtlCol="0">
              <a:spAutoFit/>
            </a:bodyPr>
            <a:lstStyle/>
            <a:p>
              <a:pPr algn="ctr"/>
              <a:r>
                <a:rPr lang="en-US" sz="1400" b="1" dirty="0">
                  <a:solidFill>
                    <a:schemeClr val="bg1"/>
                  </a:solidFill>
                  <a:latin typeface="Bell MT"/>
                  <a:cs typeface="Bell MT"/>
                </a:rPr>
                <a:t>Below 4</a:t>
              </a:r>
            </a:p>
            <a:p>
              <a:pPr algn="ctr"/>
              <a:r>
                <a:rPr lang="en-US" sz="1400" dirty="0">
                  <a:solidFill>
                    <a:schemeClr val="bg1"/>
                  </a:solidFill>
                  <a:latin typeface="Bell MT"/>
                  <a:cs typeface="Bell MT"/>
                </a:rPr>
                <a:t>You describe the advantages and disadvantages of globalisation </a:t>
              </a:r>
            </a:p>
          </p:txBody>
        </p:sp>
      </p:grpSp>
      <p:grpSp>
        <p:nvGrpSpPr>
          <p:cNvPr id="40" name="Group 39"/>
          <p:cNvGrpSpPr/>
          <p:nvPr/>
        </p:nvGrpSpPr>
        <p:grpSpPr>
          <a:xfrm>
            <a:off x="434559" y="2773989"/>
            <a:ext cx="2268784" cy="1581758"/>
            <a:chOff x="3373698" y="5170089"/>
            <a:chExt cx="2849396" cy="2171081"/>
          </a:xfrm>
        </p:grpSpPr>
        <p:sp>
          <p:nvSpPr>
            <p:cNvPr id="41" name="Rounded Rectangle 40"/>
            <p:cNvSpPr/>
            <p:nvPr/>
          </p:nvSpPr>
          <p:spPr>
            <a:xfrm>
              <a:off x="3389031" y="5170089"/>
              <a:ext cx="2834063" cy="2171081"/>
            </a:xfrm>
            <a:prstGeom prst="round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2" name="TextBox 41"/>
            <p:cNvSpPr txBox="1"/>
            <p:nvPr/>
          </p:nvSpPr>
          <p:spPr>
            <a:xfrm>
              <a:off x="3373698" y="5270205"/>
              <a:ext cx="2370667" cy="1605296"/>
            </a:xfrm>
            <a:prstGeom prst="rect">
              <a:avLst/>
            </a:prstGeom>
            <a:noFill/>
          </p:spPr>
          <p:txBody>
            <a:bodyPr wrap="square" rtlCol="0">
              <a:spAutoFit/>
            </a:bodyPr>
            <a:lstStyle/>
            <a:p>
              <a:pPr algn="ctr"/>
              <a:r>
                <a:rPr lang="en-US" sz="1400" b="1" dirty="0">
                  <a:solidFill>
                    <a:schemeClr val="bg1"/>
                  </a:solidFill>
                  <a:latin typeface="Bell MT"/>
                  <a:cs typeface="Bell MT"/>
                </a:rPr>
                <a:t>Marks 5-6</a:t>
              </a:r>
            </a:p>
            <a:p>
              <a:pPr algn="ctr"/>
              <a:r>
                <a:rPr lang="en-US" sz="1400" dirty="0">
                  <a:solidFill>
                    <a:schemeClr val="bg1"/>
                  </a:solidFill>
                  <a:latin typeface="Bell MT"/>
                  <a:cs typeface="Bell MT"/>
                </a:rPr>
                <a:t>You explain the opportunities and challenges of  globalisation </a:t>
              </a:r>
            </a:p>
          </p:txBody>
        </p:sp>
      </p:grpSp>
      <p:grpSp>
        <p:nvGrpSpPr>
          <p:cNvPr id="43" name="Group 42"/>
          <p:cNvGrpSpPr/>
          <p:nvPr/>
        </p:nvGrpSpPr>
        <p:grpSpPr>
          <a:xfrm>
            <a:off x="525688" y="4663335"/>
            <a:ext cx="2245726" cy="1550021"/>
            <a:chOff x="6544733" y="5079999"/>
            <a:chExt cx="2816185" cy="2015583"/>
          </a:xfrm>
        </p:grpSpPr>
        <p:sp>
          <p:nvSpPr>
            <p:cNvPr id="44" name="Rounded Rectangle 43"/>
            <p:cNvSpPr/>
            <p:nvPr/>
          </p:nvSpPr>
          <p:spPr>
            <a:xfrm>
              <a:off x="6544733" y="5079999"/>
              <a:ext cx="2816182" cy="2015583"/>
            </a:xfrm>
            <a:prstGeom prst="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5" name="TextBox 44"/>
            <p:cNvSpPr txBox="1"/>
            <p:nvPr/>
          </p:nvSpPr>
          <p:spPr>
            <a:xfrm>
              <a:off x="6544734" y="5080000"/>
              <a:ext cx="2816184" cy="1800990"/>
            </a:xfrm>
            <a:prstGeom prst="rect">
              <a:avLst/>
            </a:prstGeom>
            <a:noFill/>
          </p:spPr>
          <p:txBody>
            <a:bodyPr wrap="square" rtlCol="0">
              <a:spAutoFit/>
            </a:bodyPr>
            <a:lstStyle/>
            <a:p>
              <a:pPr algn="ctr"/>
              <a:r>
                <a:rPr lang="en-US" sz="1400" b="1" dirty="0">
                  <a:solidFill>
                    <a:schemeClr val="bg1"/>
                  </a:solidFill>
                  <a:latin typeface="Bell MT"/>
                  <a:cs typeface="Bell MT"/>
                </a:rPr>
                <a:t>7 marks </a:t>
              </a:r>
            </a:p>
            <a:p>
              <a:pPr algn="ctr"/>
              <a:r>
                <a:rPr lang="en-US" sz="1400" dirty="0">
                  <a:solidFill>
                    <a:schemeClr val="bg1"/>
                  </a:solidFill>
                  <a:latin typeface="Bell MT"/>
                  <a:cs typeface="Bell MT"/>
                </a:rPr>
                <a:t>You fully evaluate the advantages  and  disadvantages of </a:t>
              </a:r>
              <a:r>
                <a:rPr lang="en-US" sz="1400" dirty="0" err="1">
                  <a:solidFill>
                    <a:schemeClr val="bg1"/>
                  </a:solidFill>
                  <a:latin typeface="Bell MT"/>
                  <a:cs typeface="Bell MT"/>
                </a:rPr>
                <a:t>industralsiation</a:t>
              </a:r>
              <a:r>
                <a:rPr lang="en-US" sz="1400" dirty="0">
                  <a:solidFill>
                    <a:schemeClr val="bg1"/>
                  </a:solidFill>
                  <a:latin typeface="Bell MT"/>
                  <a:cs typeface="Bell MT"/>
                </a:rPr>
                <a:t> and include specific case study detail </a:t>
              </a:r>
            </a:p>
          </p:txBody>
        </p:sp>
      </p:grpSp>
      <p:pic>
        <p:nvPicPr>
          <p:cNvPr id="46" name="Picture 45"/>
          <p:cNvPicPr>
            <a:picLocks noChangeAspect="1"/>
          </p:cNvPicPr>
          <p:nvPr/>
        </p:nvPicPr>
        <p:blipFill rotWithShape="1">
          <a:blip r:embed="rId3"/>
          <a:srcRect l="22982" t="21679" r="21354" b="26105"/>
          <a:stretch/>
        </p:blipFill>
        <p:spPr>
          <a:xfrm>
            <a:off x="6149830" y="1910288"/>
            <a:ext cx="606320" cy="568754"/>
          </a:xfrm>
          <a:prstGeom prst="rect">
            <a:avLst/>
          </a:prstGeom>
        </p:spPr>
      </p:pic>
      <p:sp>
        <p:nvSpPr>
          <p:cNvPr id="47" name="TextBox 29"/>
          <p:cNvSpPr txBox="1">
            <a:spLocks noChangeArrowheads="1"/>
          </p:cNvSpPr>
          <p:nvPr/>
        </p:nvSpPr>
        <p:spPr bwMode="auto">
          <a:xfrm>
            <a:off x="6590202" y="2154431"/>
            <a:ext cx="1474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Apple Chancery" charset="0"/>
                <a:cs typeface="Apple Chancery" charset="0"/>
              </a:rPr>
              <a:t>Challenge</a:t>
            </a:r>
          </a:p>
        </p:txBody>
      </p:sp>
      <p:sp>
        <p:nvSpPr>
          <p:cNvPr id="48" name="TextBox 47"/>
          <p:cNvSpPr txBox="1"/>
          <p:nvPr/>
        </p:nvSpPr>
        <p:spPr>
          <a:xfrm>
            <a:off x="6196384" y="2523764"/>
            <a:ext cx="1904105" cy="646331"/>
          </a:xfrm>
          <a:prstGeom prst="rect">
            <a:avLst/>
          </a:prstGeom>
          <a:noFill/>
          <a:ln>
            <a:solidFill>
              <a:schemeClr val="tx1"/>
            </a:solidFill>
          </a:ln>
        </p:spPr>
        <p:txBody>
          <a:bodyPr wrap="square">
            <a:spAutoFit/>
          </a:bodyPr>
          <a:lstStyle/>
          <a:p>
            <a:pPr algn="just">
              <a:defRPr/>
            </a:pPr>
            <a:r>
              <a:rPr lang="en-US" sz="1200" dirty="0">
                <a:latin typeface="Bell MT"/>
                <a:cs typeface="Bell MT"/>
              </a:rPr>
              <a:t>Can you explain what conclusion you would reach?</a:t>
            </a:r>
          </a:p>
        </p:txBody>
      </p:sp>
      <p:pic>
        <p:nvPicPr>
          <p:cNvPr id="49" name="Picture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98884" y="4719176"/>
            <a:ext cx="622299"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29"/>
          <p:cNvSpPr txBox="1">
            <a:spLocks noChangeArrowheads="1"/>
          </p:cNvSpPr>
          <p:nvPr/>
        </p:nvSpPr>
        <p:spPr bwMode="auto">
          <a:xfrm>
            <a:off x="6756150" y="5013027"/>
            <a:ext cx="1474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Apple Chancery" charset="0"/>
                <a:cs typeface="Apple Chancery" charset="0"/>
              </a:rPr>
              <a:t>Literacy</a:t>
            </a:r>
          </a:p>
        </p:txBody>
      </p:sp>
      <p:sp>
        <p:nvSpPr>
          <p:cNvPr id="51" name="TextBox 50"/>
          <p:cNvSpPr txBox="1"/>
          <p:nvPr/>
        </p:nvSpPr>
        <p:spPr>
          <a:xfrm>
            <a:off x="5994340" y="5382360"/>
            <a:ext cx="2235923" cy="830997"/>
          </a:xfrm>
          <a:prstGeom prst="rect">
            <a:avLst/>
          </a:prstGeom>
          <a:noFill/>
          <a:ln>
            <a:solidFill>
              <a:schemeClr val="tx1"/>
            </a:solidFill>
          </a:ln>
        </p:spPr>
        <p:txBody>
          <a:bodyPr wrap="square">
            <a:spAutoFit/>
          </a:bodyPr>
          <a:lstStyle/>
          <a:p>
            <a:pPr>
              <a:defRPr/>
            </a:pPr>
            <a:r>
              <a:rPr lang="en-US" sz="1200" dirty="0">
                <a:latin typeface="Bell MT"/>
                <a:cs typeface="Bell MT"/>
              </a:rPr>
              <a:t>Can you use these key terms:</a:t>
            </a:r>
          </a:p>
          <a:p>
            <a:pPr marL="171450" indent="-171450">
              <a:buFont typeface="Arial"/>
              <a:buChar char="•"/>
              <a:defRPr/>
            </a:pPr>
            <a:r>
              <a:rPr lang="en-US" sz="1200" dirty="0">
                <a:latin typeface="Bell MT"/>
                <a:cs typeface="Bell MT"/>
              </a:rPr>
              <a:t>Whereas</a:t>
            </a:r>
          </a:p>
          <a:p>
            <a:pPr marL="171450" indent="-171450">
              <a:buFont typeface="Arial"/>
              <a:buChar char="•"/>
              <a:defRPr/>
            </a:pPr>
            <a:r>
              <a:rPr lang="en-US" sz="1200" dirty="0">
                <a:latin typeface="Bell MT"/>
                <a:cs typeface="Bell MT"/>
              </a:rPr>
              <a:t>However</a:t>
            </a:r>
          </a:p>
          <a:p>
            <a:pPr marL="171450" indent="-171450">
              <a:buFont typeface="Arial"/>
              <a:buChar char="•"/>
              <a:defRPr/>
            </a:pPr>
            <a:r>
              <a:rPr lang="en-US" sz="1200" dirty="0">
                <a:latin typeface="Bell MT"/>
                <a:cs typeface="Bell MT"/>
              </a:rPr>
              <a:t>On the other hand</a:t>
            </a:r>
          </a:p>
        </p:txBody>
      </p:sp>
    </p:spTree>
    <p:extLst>
      <p:ext uri="{BB962C8B-B14F-4D97-AF65-F5344CB8AC3E}">
        <p14:creationId xmlns:p14="http://schemas.microsoft.com/office/powerpoint/2010/main" val="3920075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D809C-E08B-6C4E-A88C-CE0740EBED2D}"/>
              </a:ext>
            </a:extLst>
          </p:cNvPr>
          <p:cNvSpPr>
            <a:spLocks noGrp="1"/>
          </p:cNvSpPr>
          <p:nvPr>
            <p:ph type="title"/>
          </p:nvPr>
        </p:nvSpPr>
        <p:spPr>
          <a:solidFill>
            <a:srgbClr val="FFFF00"/>
          </a:solidFill>
        </p:spPr>
        <p:txBody>
          <a:bodyPr/>
          <a:lstStyle/>
          <a:p>
            <a:r>
              <a:rPr lang="en-US" dirty="0">
                <a:latin typeface="dearJoe 5 CASUAL PRO" panose="02000000000000000000" pitchFamily="2" charset="0"/>
              </a:rPr>
              <a:t>Key questions regarding fast fashion</a:t>
            </a:r>
          </a:p>
        </p:txBody>
      </p:sp>
      <p:sp>
        <p:nvSpPr>
          <p:cNvPr id="3" name="Content Placeholder 2">
            <a:extLst>
              <a:ext uri="{FF2B5EF4-FFF2-40B4-BE49-F238E27FC236}">
                <a16:creationId xmlns:a16="http://schemas.microsoft.com/office/drawing/2014/main" id="{7FCE9AEF-C113-5143-8515-9414021DCC11}"/>
              </a:ext>
            </a:extLst>
          </p:cNvPr>
          <p:cNvSpPr>
            <a:spLocks noGrp="1"/>
          </p:cNvSpPr>
          <p:nvPr>
            <p:ph idx="1"/>
          </p:nvPr>
        </p:nvSpPr>
        <p:spPr/>
        <p:txBody>
          <a:bodyPr/>
          <a:lstStyle/>
          <a:p>
            <a:pPr marL="0" indent="0">
              <a:buNone/>
            </a:pPr>
            <a:r>
              <a:rPr lang="en-US" dirty="0"/>
              <a:t>What are the environmental concerns regarding fast fashion?</a:t>
            </a:r>
          </a:p>
          <a:p>
            <a:pPr marL="0" indent="0">
              <a:buNone/>
            </a:pPr>
            <a:r>
              <a:rPr lang="en-US" dirty="0"/>
              <a:t>What are the social issues regarding fast fashion?</a:t>
            </a:r>
          </a:p>
          <a:p>
            <a:pPr marL="0" indent="0">
              <a:buNone/>
            </a:pPr>
            <a:r>
              <a:rPr lang="en-US" dirty="0"/>
              <a:t>What are the economic issues?</a:t>
            </a:r>
          </a:p>
          <a:p>
            <a:pPr marL="0" indent="0">
              <a:buNone/>
            </a:pPr>
            <a:endParaRPr lang="en-US" dirty="0"/>
          </a:p>
        </p:txBody>
      </p:sp>
      <p:pic>
        <p:nvPicPr>
          <p:cNvPr id="4" name="Picture 3">
            <a:extLst>
              <a:ext uri="{FF2B5EF4-FFF2-40B4-BE49-F238E27FC236}">
                <a16:creationId xmlns:a16="http://schemas.microsoft.com/office/drawing/2014/main" id="{9736F50F-5120-2142-94B0-717041EF08D2}"/>
              </a:ext>
            </a:extLst>
          </p:cNvPr>
          <p:cNvPicPr>
            <a:picLocks noChangeAspect="1"/>
          </p:cNvPicPr>
          <p:nvPr/>
        </p:nvPicPr>
        <p:blipFill>
          <a:blip r:embed="rId2"/>
          <a:stretch>
            <a:fillRect/>
          </a:stretch>
        </p:blipFill>
        <p:spPr>
          <a:xfrm>
            <a:off x="851808" y="5147808"/>
            <a:ext cx="10501992" cy="1587397"/>
          </a:xfrm>
          <a:prstGeom prst="rect">
            <a:avLst/>
          </a:prstGeom>
        </p:spPr>
      </p:pic>
      <p:sp>
        <p:nvSpPr>
          <p:cNvPr id="6" name="TextBox 5">
            <a:extLst>
              <a:ext uri="{FF2B5EF4-FFF2-40B4-BE49-F238E27FC236}">
                <a16:creationId xmlns:a16="http://schemas.microsoft.com/office/drawing/2014/main" id="{73460D7C-8DAB-3148-9130-A266FBEA3E75}"/>
              </a:ext>
            </a:extLst>
          </p:cNvPr>
          <p:cNvSpPr txBox="1"/>
          <p:nvPr/>
        </p:nvSpPr>
        <p:spPr>
          <a:xfrm>
            <a:off x="8020050" y="2904716"/>
            <a:ext cx="3771900" cy="1477328"/>
          </a:xfrm>
          <a:prstGeom prst="rect">
            <a:avLst/>
          </a:prstGeom>
          <a:solidFill>
            <a:srgbClr val="00B0F0"/>
          </a:solidFill>
        </p:spPr>
        <p:txBody>
          <a:bodyPr wrap="square" rtlCol="0">
            <a:spAutoFit/>
          </a:bodyPr>
          <a:lstStyle/>
          <a:p>
            <a:r>
              <a:rPr lang="en-US" b="1" dirty="0"/>
              <a:t>To what extent has industrialization (development of factories) in Bangladesh brought more issues than benefits?</a:t>
            </a:r>
          </a:p>
          <a:p>
            <a:endParaRPr lang="en-US" dirty="0"/>
          </a:p>
        </p:txBody>
      </p:sp>
    </p:spTree>
    <p:extLst>
      <p:ext uri="{BB962C8B-B14F-4D97-AF65-F5344CB8AC3E}">
        <p14:creationId xmlns:p14="http://schemas.microsoft.com/office/powerpoint/2010/main" val="2229925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73F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4998529"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rgbClr val="FF8AD8"/>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rgbClr val="FF85FF"/>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97059" y="74785"/>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rgbClr val="FF2F92"/>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rgbClr val="FCD5FD"/>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E017E0-E2DC-5046-9547-F6FE752A166B}"/>
              </a:ext>
            </a:extLst>
          </p:cNvPr>
          <p:cNvSpPr txBox="1"/>
          <p:nvPr/>
        </p:nvSpPr>
        <p:spPr>
          <a:xfrm>
            <a:off x="237066" y="424030"/>
            <a:ext cx="11717867"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rgbClr val="D883FF"/>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169A77-670C-8B44-B1C4-D4DB3D20F615}"/>
              </a:ext>
            </a:extLst>
          </p:cNvPr>
          <p:cNvSpPr txBox="1"/>
          <p:nvPr/>
        </p:nvSpPr>
        <p:spPr>
          <a:xfrm>
            <a:off x="2962506" y="62995"/>
            <a:ext cx="3700463" cy="400110"/>
          </a:xfrm>
          <a:prstGeom prst="rect">
            <a:avLst/>
          </a:prstGeom>
          <a:noFill/>
        </p:spPr>
        <p:txBody>
          <a:bodyPr wrap="square" rtlCol="0">
            <a:spAutoFit/>
          </a:bodyPr>
          <a:lstStyle/>
          <a:p>
            <a:r>
              <a:rPr lang="en-US" sz="2000" b="1" dirty="0">
                <a:latin typeface="ATypewriterForMe" panose="02000603000000000000" pitchFamily="2" charset="0"/>
                <a:ea typeface="ATypewriterForMe" panose="02000603000000000000" pitchFamily="2" charset="0"/>
              </a:rPr>
              <a:t>Thinking</a:t>
            </a:r>
          </a:p>
        </p:txBody>
      </p:sp>
      <p:sp>
        <p:nvSpPr>
          <p:cNvPr id="2" name="TextBox 1">
            <a:extLst>
              <a:ext uri="{FF2B5EF4-FFF2-40B4-BE49-F238E27FC236}">
                <a16:creationId xmlns:a16="http://schemas.microsoft.com/office/drawing/2014/main" id="{EBBF9F56-B643-B543-85AB-2E9BADFC8F59}"/>
              </a:ext>
            </a:extLst>
          </p:cNvPr>
          <p:cNvSpPr txBox="1"/>
          <p:nvPr/>
        </p:nvSpPr>
        <p:spPr>
          <a:xfrm>
            <a:off x="401044" y="514857"/>
            <a:ext cx="11068145" cy="830997"/>
          </a:xfrm>
          <a:prstGeom prst="rect">
            <a:avLst/>
          </a:prstGeom>
          <a:noFill/>
        </p:spPr>
        <p:txBody>
          <a:bodyPr wrap="square" rtlCol="0">
            <a:spAutoFit/>
          </a:bodyPr>
          <a:lstStyle/>
          <a:p>
            <a:pPr algn="ctr"/>
            <a:r>
              <a:rPr lang="en-US" sz="4800" dirty="0">
                <a:solidFill>
                  <a:srgbClr val="FF2F92"/>
                </a:solidFill>
                <a:latin typeface="Berlin Sans FB Demi" panose="020E0802020502020306" pitchFamily="34" charset="0"/>
              </a:rPr>
              <a:t>Key Terms </a:t>
            </a:r>
            <a:endParaRPr lang="en-US" sz="4000" dirty="0">
              <a:solidFill>
                <a:srgbClr val="FF2F92"/>
              </a:solidFill>
              <a:latin typeface="Berlin Sans FB Demi" panose="020E0802020502020306" pitchFamily="34" charset="0"/>
            </a:endParaRPr>
          </a:p>
        </p:txBody>
      </p:sp>
      <p:pic>
        <p:nvPicPr>
          <p:cNvPr id="4" name="Picture 3" descr="A close up of a logo&#10;&#10;Description automatically generated">
            <a:extLst>
              <a:ext uri="{FF2B5EF4-FFF2-40B4-BE49-F238E27FC236}">
                <a16:creationId xmlns:a16="http://schemas.microsoft.com/office/drawing/2014/main" id="{9B5E1FE8-3DA8-0641-B81D-DD4AF81161D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rot="4637892">
            <a:off x="6962476" y="303880"/>
            <a:ext cx="1102970" cy="1052342"/>
          </a:xfrm>
          <a:prstGeom prst="rect">
            <a:avLst/>
          </a:prstGeom>
        </p:spPr>
      </p:pic>
      <p:sp>
        <p:nvSpPr>
          <p:cNvPr id="16" name="Right Arrow 15">
            <a:extLst>
              <a:ext uri="{FF2B5EF4-FFF2-40B4-BE49-F238E27FC236}">
                <a16:creationId xmlns:a16="http://schemas.microsoft.com/office/drawing/2014/main" id="{E328EF61-D3B9-A14E-AF73-D22457F7C248}"/>
              </a:ext>
            </a:extLst>
          </p:cNvPr>
          <p:cNvSpPr/>
          <p:nvPr/>
        </p:nvSpPr>
        <p:spPr>
          <a:xfrm>
            <a:off x="687214" y="2074440"/>
            <a:ext cx="10899541" cy="744583"/>
          </a:xfrm>
          <a:custGeom>
            <a:avLst/>
            <a:gdLst>
              <a:gd name="connsiteX0" fmla="*/ 0 w 10899541"/>
              <a:gd name="connsiteY0" fmla="*/ 186146 h 744583"/>
              <a:gd name="connsiteX1" fmla="*/ 447408 w 10899541"/>
              <a:gd name="connsiteY1" fmla="*/ 186146 h 744583"/>
              <a:gd name="connsiteX2" fmla="*/ 789544 w 10899541"/>
              <a:gd name="connsiteY2" fmla="*/ 186146 h 744583"/>
              <a:gd name="connsiteX3" fmla="*/ 1447497 w 10899541"/>
              <a:gd name="connsiteY3" fmla="*/ 186146 h 744583"/>
              <a:gd name="connsiteX4" fmla="*/ 2315995 w 10899541"/>
              <a:gd name="connsiteY4" fmla="*/ 186146 h 744583"/>
              <a:gd name="connsiteX5" fmla="*/ 2868676 w 10899541"/>
              <a:gd name="connsiteY5" fmla="*/ 186146 h 744583"/>
              <a:gd name="connsiteX6" fmla="*/ 3421356 w 10899541"/>
              <a:gd name="connsiteY6" fmla="*/ 186146 h 744583"/>
              <a:gd name="connsiteX7" fmla="*/ 4079309 w 10899541"/>
              <a:gd name="connsiteY7" fmla="*/ 186146 h 744583"/>
              <a:gd name="connsiteX8" fmla="*/ 4842535 w 10899541"/>
              <a:gd name="connsiteY8" fmla="*/ 186146 h 744583"/>
              <a:gd name="connsiteX9" fmla="*/ 5605761 w 10899541"/>
              <a:gd name="connsiteY9" fmla="*/ 186146 h 744583"/>
              <a:gd name="connsiteX10" fmla="*/ 6368986 w 10899541"/>
              <a:gd name="connsiteY10" fmla="*/ 186146 h 744583"/>
              <a:gd name="connsiteX11" fmla="*/ 7237484 w 10899541"/>
              <a:gd name="connsiteY11" fmla="*/ 186146 h 744583"/>
              <a:gd name="connsiteX12" fmla="*/ 7895438 w 10899541"/>
              <a:gd name="connsiteY12" fmla="*/ 186146 h 744583"/>
              <a:gd name="connsiteX13" fmla="*/ 8658663 w 10899541"/>
              <a:gd name="connsiteY13" fmla="*/ 186146 h 744583"/>
              <a:gd name="connsiteX14" fmla="*/ 9316616 w 10899541"/>
              <a:gd name="connsiteY14" fmla="*/ 186146 h 744583"/>
              <a:gd name="connsiteX15" fmla="*/ 10527250 w 10899541"/>
              <a:gd name="connsiteY15" fmla="*/ 186146 h 744583"/>
              <a:gd name="connsiteX16" fmla="*/ 10527250 w 10899541"/>
              <a:gd name="connsiteY16" fmla="*/ 0 h 744583"/>
              <a:gd name="connsiteX17" fmla="*/ 10899541 w 10899541"/>
              <a:gd name="connsiteY17" fmla="*/ 372292 h 744583"/>
              <a:gd name="connsiteX18" fmla="*/ 10527250 w 10899541"/>
              <a:gd name="connsiteY18" fmla="*/ 744583 h 744583"/>
              <a:gd name="connsiteX19" fmla="*/ 10527250 w 10899541"/>
              <a:gd name="connsiteY19" fmla="*/ 558437 h 744583"/>
              <a:gd name="connsiteX20" fmla="*/ 10079842 w 10899541"/>
              <a:gd name="connsiteY20" fmla="*/ 558437 h 744583"/>
              <a:gd name="connsiteX21" fmla="*/ 9737706 w 10899541"/>
              <a:gd name="connsiteY21" fmla="*/ 558437 h 744583"/>
              <a:gd name="connsiteX22" fmla="*/ 9185026 w 10899541"/>
              <a:gd name="connsiteY22" fmla="*/ 558437 h 744583"/>
              <a:gd name="connsiteX23" fmla="*/ 8421800 w 10899541"/>
              <a:gd name="connsiteY23" fmla="*/ 558437 h 744583"/>
              <a:gd name="connsiteX24" fmla="*/ 7974392 w 10899541"/>
              <a:gd name="connsiteY24" fmla="*/ 558437 h 744583"/>
              <a:gd name="connsiteX25" fmla="*/ 7105894 w 10899541"/>
              <a:gd name="connsiteY25" fmla="*/ 558437 h 744583"/>
              <a:gd name="connsiteX26" fmla="*/ 6237396 w 10899541"/>
              <a:gd name="connsiteY26" fmla="*/ 558437 h 744583"/>
              <a:gd name="connsiteX27" fmla="*/ 5579443 w 10899541"/>
              <a:gd name="connsiteY27" fmla="*/ 558437 h 744583"/>
              <a:gd name="connsiteX28" fmla="*/ 4710944 w 10899541"/>
              <a:gd name="connsiteY28" fmla="*/ 558437 h 744583"/>
              <a:gd name="connsiteX29" fmla="*/ 4052991 w 10899541"/>
              <a:gd name="connsiteY29" fmla="*/ 558437 h 744583"/>
              <a:gd name="connsiteX30" fmla="*/ 3289766 w 10899541"/>
              <a:gd name="connsiteY30" fmla="*/ 558437 h 744583"/>
              <a:gd name="connsiteX31" fmla="*/ 2947630 w 10899541"/>
              <a:gd name="connsiteY31" fmla="*/ 558437 h 744583"/>
              <a:gd name="connsiteX32" fmla="*/ 2079132 w 10899541"/>
              <a:gd name="connsiteY32" fmla="*/ 558437 h 744583"/>
              <a:gd name="connsiteX33" fmla="*/ 1526451 w 10899541"/>
              <a:gd name="connsiteY33" fmla="*/ 558437 h 744583"/>
              <a:gd name="connsiteX34" fmla="*/ 763226 w 10899541"/>
              <a:gd name="connsiteY34" fmla="*/ 558437 h 744583"/>
              <a:gd name="connsiteX35" fmla="*/ 0 w 10899541"/>
              <a:gd name="connsiteY35" fmla="*/ 558437 h 744583"/>
              <a:gd name="connsiteX36" fmla="*/ 0 w 10899541"/>
              <a:gd name="connsiteY36" fmla="*/ 186146 h 74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899541" h="744583" fill="none" extrusionOk="0">
                <a:moveTo>
                  <a:pt x="0" y="186146"/>
                </a:moveTo>
                <a:cubicBezTo>
                  <a:pt x="183316" y="171006"/>
                  <a:pt x="270792" y="196737"/>
                  <a:pt x="447408" y="186146"/>
                </a:cubicBezTo>
                <a:cubicBezTo>
                  <a:pt x="624024" y="175555"/>
                  <a:pt x="635992" y="172525"/>
                  <a:pt x="789544" y="186146"/>
                </a:cubicBezTo>
                <a:cubicBezTo>
                  <a:pt x="943096" y="199767"/>
                  <a:pt x="1187075" y="164180"/>
                  <a:pt x="1447497" y="186146"/>
                </a:cubicBezTo>
                <a:cubicBezTo>
                  <a:pt x="1707919" y="208112"/>
                  <a:pt x="2013244" y="212653"/>
                  <a:pt x="2315995" y="186146"/>
                </a:cubicBezTo>
                <a:cubicBezTo>
                  <a:pt x="2618746" y="159639"/>
                  <a:pt x="2655887" y="188228"/>
                  <a:pt x="2868676" y="186146"/>
                </a:cubicBezTo>
                <a:cubicBezTo>
                  <a:pt x="3081465" y="184064"/>
                  <a:pt x="3239498" y="206035"/>
                  <a:pt x="3421356" y="186146"/>
                </a:cubicBezTo>
                <a:cubicBezTo>
                  <a:pt x="3603214" y="166257"/>
                  <a:pt x="3753437" y="198452"/>
                  <a:pt x="4079309" y="186146"/>
                </a:cubicBezTo>
                <a:cubicBezTo>
                  <a:pt x="4405181" y="173840"/>
                  <a:pt x="4647445" y="212197"/>
                  <a:pt x="4842535" y="186146"/>
                </a:cubicBezTo>
                <a:cubicBezTo>
                  <a:pt x="5037625" y="160095"/>
                  <a:pt x="5255638" y="221126"/>
                  <a:pt x="5605761" y="186146"/>
                </a:cubicBezTo>
                <a:cubicBezTo>
                  <a:pt x="5955884" y="151166"/>
                  <a:pt x="6098474" y="177174"/>
                  <a:pt x="6368986" y="186146"/>
                </a:cubicBezTo>
                <a:cubicBezTo>
                  <a:pt x="6639499" y="195118"/>
                  <a:pt x="6940403" y="181361"/>
                  <a:pt x="7237484" y="186146"/>
                </a:cubicBezTo>
                <a:cubicBezTo>
                  <a:pt x="7534565" y="190931"/>
                  <a:pt x="7692480" y="173728"/>
                  <a:pt x="7895438" y="186146"/>
                </a:cubicBezTo>
                <a:cubicBezTo>
                  <a:pt x="8098396" y="198564"/>
                  <a:pt x="8413610" y="151788"/>
                  <a:pt x="8658663" y="186146"/>
                </a:cubicBezTo>
                <a:cubicBezTo>
                  <a:pt x="8903717" y="220504"/>
                  <a:pt x="9040353" y="177741"/>
                  <a:pt x="9316616" y="186146"/>
                </a:cubicBezTo>
                <a:cubicBezTo>
                  <a:pt x="9592879" y="194551"/>
                  <a:pt x="9963665" y="183495"/>
                  <a:pt x="10527250" y="186146"/>
                </a:cubicBezTo>
                <a:cubicBezTo>
                  <a:pt x="10519581" y="105903"/>
                  <a:pt x="10528933" y="63600"/>
                  <a:pt x="10527250" y="0"/>
                </a:cubicBezTo>
                <a:cubicBezTo>
                  <a:pt x="10607664" y="78485"/>
                  <a:pt x="10770578" y="216153"/>
                  <a:pt x="10899541" y="372292"/>
                </a:cubicBezTo>
                <a:cubicBezTo>
                  <a:pt x="10822955" y="482888"/>
                  <a:pt x="10674898" y="627460"/>
                  <a:pt x="10527250" y="744583"/>
                </a:cubicBezTo>
                <a:cubicBezTo>
                  <a:pt x="10530492" y="654930"/>
                  <a:pt x="10520864" y="605594"/>
                  <a:pt x="10527250" y="558437"/>
                </a:cubicBezTo>
                <a:cubicBezTo>
                  <a:pt x="10319820" y="572096"/>
                  <a:pt x="10227245" y="552274"/>
                  <a:pt x="10079842" y="558437"/>
                </a:cubicBezTo>
                <a:cubicBezTo>
                  <a:pt x="9932439" y="564600"/>
                  <a:pt x="9889785" y="552497"/>
                  <a:pt x="9737706" y="558437"/>
                </a:cubicBezTo>
                <a:cubicBezTo>
                  <a:pt x="9585627" y="564377"/>
                  <a:pt x="9349197" y="546741"/>
                  <a:pt x="9185026" y="558437"/>
                </a:cubicBezTo>
                <a:cubicBezTo>
                  <a:pt x="9020855" y="570133"/>
                  <a:pt x="8701614" y="593428"/>
                  <a:pt x="8421800" y="558437"/>
                </a:cubicBezTo>
                <a:cubicBezTo>
                  <a:pt x="8141986" y="523446"/>
                  <a:pt x="8065545" y="544451"/>
                  <a:pt x="7974392" y="558437"/>
                </a:cubicBezTo>
                <a:cubicBezTo>
                  <a:pt x="7883239" y="572423"/>
                  <a:pt x="7336423" y="591060"/>
                  <a:pt x="7105894" y="558437"/>
                </a:cubicBezTo>
                <a:cubicBezTo>
                  <a:pt x="6875365" y="525814"/>
                  <a:pt x="6489146" y="589806"/>
                  <a:pt x="6237396" y="558437"/>
                </a:cubicBezTo>
                <a:cubicBezTo>
                  <a:pt x="5985646" y="527068"/>
                  <a:pt x="5782800" y="547577"/>
                  <a:pt x="5579443" y="558437"/>
                </a:cubicBezTo>
                <a:cubicBezTo>
                  <a:pt x="5376086" y="569297"/>
                  <a:pt x="5064679" y="588550"/>
                  <a:pt x="4710944" y="558437"/>
                </a:cubicBezTo>
                <a:cubicBezTo>
                  <a:pt x="4357209" y="528324"/>
                  <a:pt x="4377748" y="526028"/>
                  <a:pt x="4052991" y="558437"/>
                </a:cubicBezTo>
                <a:cubicBezTo>
                  <a:pt x="3728234" y="590846"/>
                  <a:pt x="3631672" y="522252"/>
                  <a:pt x="3289766" y="558437"/>
                </a:cubicBezTo>
                <a:cubicBezTo>
                  <a:pt x="2947861" y="594622"/>
                  <a:pt x="3042708" y="570855"/>
                  <a:pt x="2947630" y="558437"/>
                </a:cubicBezTo>
                <a:cubicBezTo>
                  <a:pt x="2852552" y="546019"/>
                  <a:pt x="2323809" y="535860"/>
                  <a:pt x="2079132" y="558437"/>
                </a:cubicBezTo>
                <a:cubicBezTo>
                  <a:pt x="1834455" y="581014"/>
                  <a:pt x="1658097" y="564393"/>
                  <a:pt x="1526451" y="558437"/>
                </a:cubicBezTo>
                <a:cubicBezTo>
                  <a:pt x="1394805" y="552481"/>
                  <a:pt x="993424" y="581777"/>
                  <a:pt x="763226" y="558437"/>
                </a:cubicBezTo>
                <a:cubicBezTo>
                  <a:pt x="533029" y="535097"/>
                  <a:pt x="270946" y="535168"/>
                  <a:pt x="0" y="558437"/>
                </a:cubicBezTo>
                <a:cubicBezTo>
                  <a:pt x="16415" y="443434"/>
                  <a:pt x="-17812" y="369182"/>
                  <a:pt x="0" y="186146"/>
                </a:cubicBezTo>
                <a:close/>
              </a:path>
              <a:path w="10899541" h="744583" stroke="0" extrusionOk="0">
                <a:moveTo>
                  <a:pt x="0" y="186146"/>
                </a:moveTo>
                <a:cubicBezTo>
                  <a:pt x="174299" y="163879"/>
                  <a:pt x="362625" y="180390"/>
                  <a:pt x="552681" y="186146"/>
                </a:cubicBezTo>
                <a:cubicBezTo>
                  <a:pt x="742737" y="191902"/>
                  <a:pt x="814756" y="173612"/>
                  <a:pt x="894816" y="186146"/>
                </a:cubicBezTo>
                <a:cubicBezTo>
                  <a:pt x="974877" y="198680"/>
                  <a:pt x="1571415" y="144460"/>
                  <a:pt x="1763314" y="186146"/>
                </a:cubicBezTo>
                <a:cubicBezTo>
                  <a:pt x="1955213" y="227832"/>
                  <a:pt x="2180368" y="181582"/>
                  <a:pt x="2315995" y="186146"/>
                </a:cubicBezTo>
                <a:cubicBezTo>
                  <a:pt x="2451622" y="190710"/>
                  <a:pt x="2609208" y="159574"/>
                  <a:pt x="2868676" y="186146"/>
                </a:cubicBezTo>
                <a:cubicBezTo>
                  <a:pt x="3128144" y="212718"/>
                  <a:pt x="3329080" y="164854"/>
                  <a:pt x="3737174" y="186146"/>
                </a:cubicBezTo>
                <a:cubicBezTo>
                  <a:pt x="4145268" y="207438"/>
                  <a:pt x="3998183" y="207694"/>
                  <a:pt x="4184582" y="186146"/>
                </a:cubicBezTo>
                <a:cubicBezTo>
                  <a:pt x="4370981" y="164598"/>
                  <a:pt x="4727149" y="162388"/>
                  <a:pt x="5053080" y="186146"/>
                </a:cubicBezTo>
                <a:cubicBezTo>
                  <a:pt x="5379011" y="209904"/>
                  <a:pt x="5513904" y="211680"/>
                  <a:pt x="5921578" y="186146"/>
                </a:cubicBezTo>
                <a:cubicBezTo>
                  <a:pt x="6329252" y="160612"/>
                  <a:pt x="6302611" y="205361"/>
                  <a:pt x="6579531" y="186146"/>
                </a:cubicBezTo>
                <a:cubicBezTo>
                  <a:pt x="6856451" y="166931"/>
                  <a:pt x="7136290" y="160439"/>
                  <a:pt x="7448029" y="186146"/>
                </a:cubicBezTo>
                <a:cubicBezTo>
                  <a:pt x="7759768" y="211853"/>
                  <a:pt x="7736296" y="160114"/>
                  <a:pt x="8000710" y="186146"/>
                </a:cubicBezTo>
                <a:cubicBezTo>
                  <a:pt x="8265124" y="212178"/>
                  <a:pt x="8383273" y="193264"/>
                  <a:pt x="8553391" y="186146"/>
                </a:cubicBezTo>
                <a:cubicBezTo>
                  <a:pt x="8723509" y="179028"/>
                  <a:pt x="8996336" y="148622"/>
                  <a:pt x="9316616" y="186146"/>
                </a:cubicBezTo>
                <a:cubicBezTo>
                  <a:pt x="9636896" y="223670"/>
                  <a:pt x="9650639" y="176726"/>
                  <a:pt x="9869297" y="186146"/>
                </a:cubicBezTo>
                <a:cubicBezTo>
                  <a:pt x="10087955" y="195566"/>
                  <a:pt x="10298003" y="173613"/>
                  <a:pt x="10527250" y="186146"/>
                </a:cubicBezTo>
                <a:cubicBezTo>
                  <a:pt x="10523962" y="114801"/>
                  <a:pt x="10533886" y="45536"/>
                  <a:pt x="10527250" y="0"/>
                </a:cubicBezTo>
                <a:cubicBezTo>
                  <a:pt x="10704378" y="169486"/>
                  <a:pt x="10726358" y="187994"/>
                  <a:pt x="10899541" y="372292"/>
                </a:cubicBezTo>
                <a:cubicBezTo>
                  <a:pt x="10786994" y="470082"/>
                  <a:pt x="10611098" y="653220"/>
                  <a:pt x="10527250" y="744583"/>
                </a:cubicBezTo>
                <a:cubicBezTo>
                  <a:pt x="10529506" y="696686"/>
                  <a:pt x="10530421" y="638635"/>
                  <a:pt x="10527250" y="558437"/>
                </a:cubicBezTo>
                <a:cubicBezTo>
                  <a:pt x="10351697" y="579627"/>
                  <a:pt x="10196727" y="547655"/>
                  <a:pt x="9974569" y="558437"/>
                </a:cubicBezTo>
                <a:cubicBezTo>
                  <a:pt x="9752411" y="569219"/>
                  <a:pt x="9594993" y="578862"/>
                  <a:pt x="9316616" y="558437"/>
                </a:cubicBezTo>
                <a:cubicBezTo>
                  <a:pt x="9038239" y="538012"/>
                  <a:pt x="9108247" y="555004"/>
                  <a:pt x="8974481" y="558437"/>
                </a:cubicBezTo>
                <a:cubicBezTo>
                  <a:pt x="8840715" y="561870"/>
                  <a:pt x="8788876" y="568139"/>
                  <a:pt x="8632345" y="558437"/>
                </a:cubicBezTo>
                <a:cubicBezTo>
                  <a:pt x="8475814" y="548735"/>
                  <a:pt x="8124920" y="589701"/>
                  <a:pt x="7974392" y="558437"/>
                </a:cubicBezTo>
                <a:cubicBezTo>
                  <a:pt x="7823864" y="527173"/>
                  <a:pt x="7633691" y="543561"/>
                  <a:pt x="7526984" y="558437"/>
                </a:cubicBezTo>
                <a:cubicBezTo>
                  <a:pt x="7420277" y="573313"/>
                  <a:pt x="6990807" y="563550"/>
                  <a:pt x="6763758" y="558437"/>
                </a:cubicBezTo>
                <a:cubicBezTo>
                  <a:pt x="6536709" y="553324"/>
                  <a:pt x="6513224" y="564095"/>
                  <a:pt x="6316350" y="558437"/>
                </a:cubicBezTo>
                <a:cubicBezTo>
                  <a:pt x="6119476" y="552779"/>
                  <a:pt x="5900264" y="538620"/>
                  <a:pt x="5553124" y="558437"/>
                </a:cubicBezTo>
                <a:cubicBezTo>
                  <a:pt x="5205984" y="578254"/>
                  <a:pt x="5360131" y="558266"/>
                  <a:pt x="5210989" y="558437"/>
                </a:cubicBezTo>
                <a:cubicBezTo>
                  <a:pt x="5061847" y="558608"/>
                  <a:pt x="4654966" y="529951"/>
                  <a:pt x="4447763" y="558437"/>
                </a:cubicBezTo>
                <a:cubicBezTo>
                  <a:pt x="4240560" y="586923"/>
                  <a:pt x="4220062" y="557587"/>
                  <a:pt x="4000355" y="558437"/>
                </a:cubicBezTo>
                <a:cubicBezTo>
                  <a:pt x="3780648" y="559287"/>
                  <a:pt x="3747770" y="574369"/>
                  <a:pt x="3658219" y="558437"/>
                </a:cubicBezTo>
                <a:cubicBezTo>
                  <a:pt x="3568668" y="542505"/>
                  <a:pt x="3381704" y="561407"/>
                  <a:pt x="3210811" y="558437"/>
                </a:cubicBezTo>
                <a:cubicBezTo>
                  <a:pt x="3039918" y="555467"/>
                  <a:pt x="2779187" y="585617"/>
                  <a:pt x="2447586" y="558437"/>
                </a:cubicBezTo>
                <a:cubicBezTo>
                  <a:pt x="2115986" y="531257"/>
                  <a:pt x="2163242" y="572096"/>
                  <a:pt x="2000178" y="558437"/>
                </a:cubicBezTo>
                <a:cubicBezTo>
                  <a:pt x="1837114" y="544778"/>
                  <a:pt x="1820263" y="562708"/>
                  <a:pt x="1658042" y="558437"/>
                </a:cubicBezTo>
                <a:cubicBezTo>
                  <a:pt x="1495821" y="554166"/>
                  <a:pt x="1414552" y="554653"/>
                  <a:pt x="1210634" y="558437"/>
                </a:cubicBezTo>
                <a:cubicBezTo>
                  <a:pt x="1006716" y="562221"/>
                  <a:pt x="847403" y="539787"/>
                  <a:pt x="657953" y="558437"/>
                </a:cubicBezTo>
                <a:cubicBezTo>
                  <a:pt x="468503" y="577087"/>
                  <a:pt x="173941" y="556003"/>
                  <a:pt x="0" y="558437"/>
                </a:cubicBezTo>
                <a:cubicBezTo>
                  <a:pt x="-11178" y="378573"/>
                  <a:pt x="11876" y="273449"/>
                  <a:pt x="0" y="186146"/>
                </a:cubicBezTo>
                <a:close/>
              </a:path>
            </a:pathLst>
          </a:custGeom>
          <a:gradFill>
            <a:gsLst>
              <a:gs pos="66000">
                <a:srgbClr val="FF8EF2"/>
              </a:gs>
              <a:gs pos="98000">
                <a:srgbClr val="FF2F92"/>
              </a:gs>
              <a:gs pos="32000">
                <a:srgbClr val="FFDEF1"/>
              </a:gs>
              <a:gs pos="0">
                <a:srgbClr val="FF9300">
                  <a:tint val="23500"/>
                  <a:satMod val="160000"/>
                </a:srgbClr>
              </a:gs>
            </a:gsLst>
            <a:lin ang="0" scaled="1"/>
          </a:gradFill>
          <a:ln w="28575">
            <a:solidFill>
              <a:schemeClr val="tx1"/>
            </a:solidFill>
            <a:extLst>
              <a:ext uri="{C807C97D-BFC1-408E-A445-0C87EB9F89A2}">
                <ask:lineSketchStyleProps xmlns:ask="http://schemas.microsoft.com/office/drawing/2018/sketchyshapes" sd="1219033472">
                  <a:prstGeom prst="righ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665661A-31DD-094A-8F3F-FC033A3A6F04}"/>
              </a:ext>
            </a:extLst>
          </p:cNvPr>
          <p:cNvSpPr txBox="1"/>
          <p:nvPr/>
        </p:nvSpPr>
        <p:spPr>
          <a:xfrm>
            <a:off x="333312" y="2819023"/>
            <a:ext cx="3188821" cy="584775"/>
          </a:xfrm>
          <a:prstGeom prst="rect">
            <a:avLst/>
          </a:prstGeom>
          <a:noFill/>
        </p:spPr>
        <p:txBody>
          <a:bodyPr wrap="square" rtlCol="0">
            <a:spAutoFit/>
          </a:bodyPr>
          <a:lstStyle/>
          <a:p>
            <a:r>
              <a:rPr lang="en-US" sz="3200" b="1" dirty="0">
                <a:latin typeface="Berlin Sans FB" panose="020E0602020502020306" pitchFamily="34" charset="77"/>
              </a:rPr>
              <a:t>Pre-Industrial </a:t>
            </a:r>
          </a:p>
        </p:txBody>
      </p:sp>
      <p:sp>
        <p:nvSpPr>
          <p:cNvPr id="23" name="TextBox 22">
            <a:extLst>
              <a:ext uri="{FF2B5EF4-FFF2-40B4-BE49-F238E27FC236}">
                <a16:creationId xmlns:a16="http://schemas.microsoft.com/office/drawing/2014/main" id="{06220B96-25E2-0E40-9F33-B065F3E790A7}"/>
              </a:ext>
            </a:extLst>
          </p:cNvPr>
          <p:cNvSpPr txBox="1"/>
          <p:nvPr/>
        </p:nvSpPr>
        <p:spPr>
          <a:xfrm>
            <a:off x="4621834" y="2757467"/>
            <a:ext cx="2554740" cy="646331"/>
          </a:xfrm>
          <a:prstGeom prst="rect">
            <a:avLst/>
          </a:prstGeom>
          <a:noFill/>
        </p:spPr>
        <p:txBody>
          <a:bodyPr wrap="square" rtlCol="0">
            <a:spAutoFit/>
          </a:bodyPr>
          <a:lstStyle/>
          <a:p>
            <a:r>
              <a:rPr lang="en-US" sz="3600" b="1" dirty="0">
                <a:latin typeface="Berlin Sans FB" panose="020E0602020502020306" pitchFamily="34" charset="77"/>
              </a:rPr>
              <a:t>Industrial </a:t>
            </a:r>
          </a:p>
        </p:txBody>
      </p:sp>
      <p:pic>
        <p:nvPicPr>
          <p:cNvPr id="26" name="Picture 25" descr="A picture containing drawing&#10;&#10;Description automatically generated">
            <a:extLst>
              <a:ext uri="{FF2B5EF4-FFF2-40B4-BE49-F238E27FC236}">
                <a16:creationId xmlns:a16="http://schemas.microsoft.com/office/drawing/2014/main" id="{5834A2B1-7006-3F4D-87FF-1467E8F8443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9503" y1="21970" x2="84649" y2="22121"/>
                      </a14:backgroundRemoval>
                    </a14:imgEffect>
                  </a14:imgLayer>
                </a14:imgProps>
              </a:ext>
            </a:extLst>
          </a:blip>
          <a:stretch>
            <a:fillRect/>
          </a:stretch>
        </p:blipFill>
        <p:spPr>
          <a:xfrm>
            <a:off x="5157624" y="3213924"/>
            <a:ext cx="1252273" cy="1208333"/>
          </a:xfrm>
          <a:prstGeom prst="rect">
            <a:avLst/>
          </a:prstGeom>
        </p:spPr>
      </p:pic>
      <p:pic>
        <p:nvPicPr>
          <p:cNvPr id="28" name="Picture 27" descr="A picture containing drawing&#10;&#10;Description automatically generated">
            <a:extLst>
              <a:ext uri="{FF2B5EF4-FFF2-40B4-BE49-F238E27FC236}">
                <a16:creationId xmlns:a16="http://schemas.microsoft.com/office/drawing/2014/main" id="{3106E2C4-3C54-C84D-8C2F-7F05B5E8743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7187" y1="23773" x2="37187" y2="23773"/>
                        <a14:foregroundMark x1="58635" y1="66871" x2="66156" y2="57209"/>
                      </a14:backgroundRemoval>
                    </a14:imgEffect>
                  </a14:imgLayer>
                </a14:imgProps>
              </a:ext>
            </a:extLst>
          </a:blip>
          <a:stretch>
            <a:fillRect/>
          </a:stretch>
        </p:blipFill>
        <p:spPr>
          <a:xfrm>
            <a:off x="607629" y="3118717"/>
            <a:ext cx="1216747" cy="1278879"/>
          </a:xfrm>
          <a:prstGeom prst="rect">
            <a:avLst/>
          </a:prstGeom>
        </p:spPr>
      </p:pic>
      <p:pic>
        <p:nvPicPr>
          <p:cNvPr id="30" name="Picture 29" descr="A picture containing drawing&#10;&#10;Description automatically generated">
            <a:extLst>
              <a:ext uri="{FF2B5EF4-FFF2-40B4-BE49-F238E27FC236}">
                <a16:creationId xmlns:a16="http://schemas.microsoft.com/office/drawing/2014/main" id="{656C2EE6-0357-C244-8661-296284A5CB43}"/>
              </a:ext>
            </a:extLst>
          </p:cNvPr>
          <p:cNvPicPr>
            <a:picLocks noChangeAspect="1"/>
          </p:cNvPicPr>
          <p:nvPr/>
        </p:nvPicPr>
        <p:blipFill>
          <a:blip r:embed="rId8"/>
          <a:stretch>
            <a:fillRect/>
          </a:stretch>
        </p:blipFill>
        <p:spPr>
          <a:xfrm>
            <a:off x="10165313" y="3196672"/>
            <a:ext cx="1097085" cy="1240038"/>
          </a:xfrm>
          <a:prstGeom prst="rect">
            <a:avLst/>
          </a:prstGeom>
        </p:spPr>
      </p:pic>
      <p:sp>
        <p:nvSpPr>
          <p:cNvPr id="24" name="TextBox 23">
            <a:extLst>
              <a:ext uri="{FF2B5EF4-FFF2-40B4-BE49-F238E27FC236}">
                <a16:creationId xmlns:a16="http://schemas.microsoft.com/office/drawing/2014/main" id="{101B141A-BEC8-7B47-8193-0D0459D51A33}"/>
              </a:ext>
            </a:extLst>
          </p:cNvPr>
          <p:cNvSpPr txBox="1"/>
          <p:nvPr/>
        </p:nvSpPr>
        <p:spPr>
          <a:xfrm>
            <a:off x="8345114" y="2733583"/>
            <a:ext cx="3478490" cy="646331"/>
          </a:xfrm>
          <a:prstGeom prst="rect">
            <a:avLst/>
          </a:prstGeom>
          <a:noFill/>
        </p:spPr>
        <p:txBody>
          <a:bodyPr wrap="square" rtlCol="0">
            <a:spAutoFit/>
          </a:bodyPr>
          <a:lstStyle/>
          <a:p>
            <a:r>
              <a:rPr lang="en-US" sz="3600" b="1" dirty="0">
                <a:latin typeface="Berlin Sans FB" panose="020E0602020502020306" pitchFamily="34" charset="77"/>
              </a:rPr>
              <a:t>Post-Industrial </a:t>
            </a:r>
          </a:p>
        </p:txBody>
      </p:sp>
      <p:sp>
        <p:nvSpPr>
          <p:cNvPr id="31" name="TextBox 30">
            <a:extLst>
              <a:ext uri="{FF2B5EF4-FFF2-40B4-BE49-F238E27FC236}">
                <a16:creationId xmlns:a16="http://schemas.microsoft.com/office/drawing/2014/main" id="{A5AFB2A9-0E5B-3445-802C-2C639DBA2965}"/>
              </a:ext>
            </a:extLst>
          </p:cNvPr>
          <p:cNvSpPr txBox="1"/>
          <p:nvPr/>
        </p:nvSpPr>
        <p:spPr>
          <a:xfrm>
            <a:off x="438596" y="4324788"/>
            <a:ext cx="2239136" cy="1200329"/>
          </a:xfrm>
          <a:prstGeom prst="rect">
            <a:avLst/>
          </a:prstGeom>
          <a:noFill/>
        </p:spPr>
        <p:txBody>
          <a:bodyPr wrap="square" rtlCol="0">
            <a:spAutoFit/>
          </a:bodyPr>
          <a:lstStyle/>
          <a:p>
            <a:pPr algn="just"/>
            <a:r>
              <a:rPr lang="en-US" dirty="0">
                <a:solidFill>
                  <a:srgbClr val="FF2F92"/>
                </a:solidFill>
                <a:latin typeface="Berlin Sans FB" panose="020E0602020502020306" pitchFamily="34" charset="77"/>
              </a:rPr>
              <a:t>The period of time before a country goes through the industrial revolution </a:t>
            </a:r>
          </a:p>
        </p:txBody>
      </p:sp>
      <p:sp>
        <p:nvSpPr>
          <p:cNvPr id="32" name="TextBox 31">
            <a:extLst>
              <a:ext uri="{FF2B5EF4-FFF2-40B4-BE49-F238E27FC236}">
                <a16:creationId xmlns:a16="http://schemas.microsoft.com/office/drawing/2014/main" id="{EBADA47A-C2B4-2A4C-BD92-D1899294A9F1}"/>
              </a:ext>
            </a:extLst>
          </p:cNvPr>
          <p:cNvSpPr txBox="1"/>
          <p:nvPr/>
        </p:nvSpPr>
        <p:spPr>
          <a:xfrm>
            <a:off x="4354643" y="4329863"/>
            <a:ext cx="2858234" cy="1477328"/>
          </a:xfrm>
          <a:prstGeom prst="rect">
            <a:avLst/>
          </a:prstGeom>
          <a:noFill/>
        </p:spPr>
        <p:txBody>
          <a:bodyPr wrap="square" rtlCol="0">
            <a:spAutoFit/>
          </a:bodyPr>
          <a:lstStyle/>
          <a:p>
            <a:pPr algn="just"/>
            <a:r>
              <a:rPr lang="en-US" dirty="0">
                <a:solidFill>
                  <a:srgbClr val="FF2F92"/>
                </a:solidFill>
                <a:latin typeface="Berlin Sans FB" panose="020E0602020502020306" pitchFamily="34" charset="77"/>
              </a:rPr>
              <a:t>The time of an industrial revolution when a country’s economy relies heavily on manufacturing (making things)</a:t>
            </a:r>
          </a:p>
        </p:txBody>
      </p:sp>
      <p:sp>
        <p:nvSpPr>
          <p:cNvPr id="33" name="TextBox 32">
            <a:extLst>
              <a:ext uri="{FF2B5EF4-FFF2-40B4-BE49-F238E27FC236}">
                <a16:creationId xmlns:a16="http://schemas.microsoft.com/office/drawing/2014/main" id="{1531BBFE-D995-8345-B0A9-0AA073EF6D17}"/>
              </a:ext>
            </a:extLst>
          </p:cNvPr>
          <p:cNvSpPr txBox="1"/>
          <p:nvPr/>
        </p:nvSpPr>
        <p:spPr>
          <a:xfrm>
            <a:off x="9065612" y="4329863"/>
            <a:ext cx="2858234" cy="1477328"/>
          </a:xfrm>
          <a:prstGeom prst="rect">
            <a:avLst/>
          </a:prstGeom>
          <a:noFill/>
        </p:spPr>
        <p:txBody>
          <a:bodyPr wrap="square" rtlCol="0">
            <a:spAutoFit/>
          </a:bodyPr>
          <a:lstStyle/>
          <a:p>
            <a:pPr algn="just"/>
            <a:r>
              <a:rPr lang="en-US" dirty="0">
                <a:solidFill>
                  <a:srgbClr val="FF2F92"/>
                </a:solidFill>
                <a:latin typeface="Berlin Sans FB" panose="020E0602020502020306" pitchFamily="34" charset="77"/>
              </a:rPr>
              <a:t>The period of time following </a:t>
            </a:r>
            <a:r>
              <a:rPr lang="en-US" dirty="0" err="1">
                <a:solidFill>
                  <a:srgbClr val="FF2F92"/>
                </a:solidFill>
                <a:latin typeface="Berlin Sans FB" panose="020E0602020502020306" pitchFamily="34" charset="77"/>
              </a:rPr>
              <a:t>deindustrialisation</a:t>
            </a:r>
            <a:r>
              <a:rPr lang="en-US" dirty="0">
                <a:solidFill>
                  <a:srgbClr val="FF2F92"/>
                </a:solidFill>
                <a:latin typeface="Berlin Sans FB" panose="020E0602020502020306" pitchFamily="34" charset="77"/>
              </a:rPr>
              <a:t> when a country’s economy makes more money from the tertiary sector (services) </a:t>
            </a:r>
          </a:p>
        </p:txBody>
      </p:sp>
      <p:sp>
        <p:nvSpPr>
          <p:cNvPr id="34" name="TextBox 33">
            <a:extLst>
              <a:ext uri="{FF2B5EF4-FFF2-40B4-BE49-F238E27FC236}">
                <a16:creationId xmlns:a16="http://schemas.microsoft.com/office/drawing/2014/main" id="{8FA05926-408A-BD49-B22D-C55622B677EC}"/>
              </a:ext>
            </a:extLst>
          </p:cNvPr>
          <p:cNvSpPr txBox="1"/>
          <p:nvPr/>
        </p:nvSpPr>
        <p:spPr>
          <a:xfrm>
            <a:off x="8655242" y="638493"/>
            <a:ext cx="2858234" cy="1200329"/>
          </a:xfrm>
          <a:prstGeom prst="rect">
            <a:avLst/>
          </a:prstGeom>
          <a:noFill/>
        </p:spPr>
        <p:txBody>
          <a:bodyPr wrap="square" rtlCol="0">
            <a:spAutoFit/>
          </a:bodyPr>
          <a:lstStyle/>
          <a:p>
            <a:pPr algn="just"/>
            <a:r>
              <a:rPr lang="en-US" dirty="0">
                <a:solidFill>
                  <a:srgbClr val="FF8EF2"/>
                </a:solidFill>
                <a:latin typeface="Berlin Sans FB" panose="020E0602020502020306" pitchFamily="34" charset="77"/>
              </a:rPr>
              <a:t>It is important to remember that a country can pass through these stages at different times…</a:t>
            </a:r>
          </a:p>
        </p:txBody>
      </p:sp>
      <p:pic>
        <p:nvPicPr>
          <p:cNvPr id="35" name="Picture 34" descr="A close up of a logo&#10;&#10;Description automatically generated">
            <a:extLst>
              <a:ext uri="{FF2B5EF4-FFF2-40B4-BE49-F238E27FC236}">
                <a16:creationId xmlns:a16="http://schemas.microsoft.com/office/drawing/2014/main" id="{5A77BCC9-538F-AE42-9F0A-94F44EE4B85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25977" y1="24771" x2="25977" y2="24771"/>
                        <a14:foregroundMark x1="28125" y1="33716" x2="28125" y2="33716"/>
                        <a14:foregroundMark x1="32031" y1="44954" x2="32031" y2="44954"/>
                        <a14:foregroundMark x1="38086" y1="55046" x2="38086" y2="55046"/>
                        <a14:foregroundMark x1="32813" y1="43578" x2="32813" y2="43578"/>
                        <a14:foregroundMark x1="37695" y1="52523" x2="37695" y2="52523"/>
                        <a14:foregroundMark x1="42969" y1="61009" x2="42969" y2="61009"/>
                        <a14:foregroundMark x1="49805" y1="68578" x2="49805" y2="68578"/>
                        <a14:foregroundMark x1="55664" y1="75688" x2="55664" y2="75688"/>
                        <a14:foregroundMark x1="63477" y1="81881" x2="63477" y2="81881"/>
                        <a14:foregroundMark x1="70703" y1="85092" x2="70703" y2="85092"/>
                        <a14:foregroundMark x1="80273" y1="88532" x2="80273" y2="88532"/>
                        <a14:foregroundMark x1="87500" y1="89450" x2="87500" y2="89450"/>
                      </a14:backgroundRemoval>
                    </a14:imgEffect>
                  </a14:imgLayer>
                </a14:imgProps>
              </a:ext>
            </a:extLst>
          </a:blip>
          <a:stretch>
            <a:fillRect/>
          </a:stretch>
        </p:blipFill>
        <p:spPr>
          <a:xfrm rot="16993889" flipH="1" flipV="1">
            <a:off x="7898673" y="1405425"/>
            <a:ext cx="892882" cy="760345"/>
          </a:xfrm>
          <a:prstGeom prst="rect">
            <a:avLst/>
          </a:prstGeom>
        </p:spPr>
      </p:pic>
    </p:spTree>
    <p:extLst>
      <p:ext uri="{BB962C8B-B14F-4D97-AF65-F5344CB8AC3E}">
        <p14:creationId xmlns:p14="http://schemas.microsoft.com/office/powerpoint/2010/main" val="239966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 calcmode="lin" valueType="num">
                                      <p:cBhvr additive="base">
                                        <p:cTn id="7"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
                                            <p:txEl>
                                              <p:pRg st="0" end="0"/>
                                            </p:txEl>
                                          </p:spTgt>
                                        </p:tgtEl>
                                        <p:attrNameLst>
                                          <p:attrName>style.visibility</p:attrName>
                                        </p:attrNameLst>
                                      </p:cBhvr>
                                      <p:to>
                                        <p:strVal val="visible"/>
                                      </p:to>
                                    </p:set>
                                    <p:anim calcmode="lin" valueType="num">
                                      <p:cBhvr additive="base">
                                        <p:cTn id="13"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3">
                                            <p:txEl>
                                              <p:pRg st="0" end="0"/>
                                            </p:txEl>
                                          </p:spTgt>
                                        </p:tgtEl>
                                        <p:attrNameLst>
                                          <p:attrName>style.visibility</p:attrName>
                                        </p:attrNameLst>
                                      </p:cBhvr>
                                      <p:to>
                                        <p:strVal val="visible"/>
                                      </p:to>
                                    </p:set>
                                    <p:anim calcmode="lin" valueType="num">
                                      <p:cBhvr additive="base">
                                        <p:cTn id="19"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fill="hold"/>
                                        <p:tgtEl>
                                          <p:spTgt spid="35"/>
                                        </p:tgtEl>
                                        <p:attrNameLst>
                                          <p:attrName>ppt_x</p:attrName>
                                        </p:attrNameLst>
                                      </p:cBhvr>
                                      <p:tavLst>
                                        <p:tav tm="0">
                                          <p:val>
                                            <p:strVal val="#ppt_x"/>
                                          </p:val>
                                        </p:tav>
                                        <p:tav tm="100000">
                                          <p:val>
                                            <p:strVal val="#ppt_x"/>
                                          </p:val>
                                        </p:tav>
                                      </p:tavLst>
                                    </p:anim>
                                    <p:anim calcmode="lin" valueType="num">
                                      <p:cBhvr additive="base">
                                        <p:cTn id="26" dur="500" fill="hold"/>
                                        <p:tgtEl>
                                          <p:spTgt spid="3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ppt_x"/>
                                          </p:val>
                                        </p:tav>
                                        <p:tav tm="100000">
                                          <p:val>
                                            <p:strVal val="#ppt_x"/>
                                          </p:val>
                                        </p:tav>
                                      </p:tavLst>
                                    </p:anim>
                                    <p:anim calcmode="lin" valueType="num">
                                      <p:cBhvr additive="base">
                                        <p:cTn id="3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73F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rgbClr val="FF85FF"/>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97059" y="74785"/>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rgbClr val="FF2F92"/>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rgbClr val="FCD5FD"/>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rgbClr val="D883FF"/>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E017E0-E2DC-5046-9547-F6FE752A166B}"/>
              </a:ext>
            </a:extLst>
          </p:cNvPr>
          <p:cNvSpPr txBox="1"/>
          <p:nvPr/>
        </p:nvSpPr>
        <p:spPr>
          <a:xfrm>
            <a:off x="237066" y="424030"/>
            <a:ext cx="11717867"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4998529"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rgbClr val="FF8AD8"/>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169A77-670C-8B44-B1C4-D4DB3D20F615}"/>
              </a:ext>
            </a:extLst>
          </p:cNvPr>
          <p:cNvSpPr txBox="1"/>
          <p:nvPr/>
        </p:nvSpPr>
        <p:spPr>
          <a:xfrm>
            <a:off x="5224705" y="47606"/>
            <a:ext cx="3700463" cy="400110"/>
          </a:xfrm>
          <a:prstGeom prst="rect">
            <a:avLst/>
          </a:prstGeom>
          <a:noFill/>
        </p:spPr>
        <p:txBody>
          <a:bodyPr wrap="square" lIns="91440" tIns="45720" rIns="91440" bIns="45720" rtlCol="0" anchor="t">
            <a:spAutoFit/>
          </a:bodyPr>
          <a:lstStyle/>
          <a:p>
            <a:r>
              <a:rPr lang="en-US" sz="2000" b="1" dirty="0">
                <a:latin typeface="ATypewriterForMe"/>
                <a:ea typeface="ATypewriterForMe" panose="02000603000000000000" pitchFamily="2" charset="0"/>
              </a:rPr>
              <a:t>Realising</a:t>
            </a:r>
          </a:p>
        </p:txBody>
      </p:sp>
      <p:pic>
        <p:nvPicPr>
          <p:cNvPr id="15" name="Picture 14" descr="A close up of a logo&#10;&#10;Description automatically generated">
            <a:extLst>
              <a:ext uri="{FF2B5EF4-FFF2-40B4-BE49-F238E27FC236}">
                <a16:creationId xmlns:a16="http://schemas.microsoft.com/office/drawing/2014/main" id="{7237BCB5-301B-3842-B2C4-0C749D3D0849}"/>
              </a:ext>
            </a:extLst>
          </p:cNvPr>
          <p:cNvPicPr>
            <a:picLocks noChangeAspect="1"/>
          </p:cNvPicPr>
          <p:nvPr/>
        </p:nvPicPr>
        <p:blipFill rotWithShape="1">
          <a:blip r:embed="rId2"/>
          <a:srcRect l="1852" t="26438" r="993"/>
          <a:stretch/>
        </p:blipFill>
        <p:spPr>
          <a:xfrm>
            <a:off x="385328" y="608978"/>
            <a:ext cx="6959888" cy="4995955"/>
          </a:xfrm>
          <a:prstGeom prst="rect">
            <a:avLst/>
          </a:prstGeom>
        </p:spPr>
      </p:pic>
      <p:pic>
        <p:nvPicPr>
          <p:cNvPr id="29" name="Picture 28" descr="A close up of a logo&#10;&#10;Description automatically generated">
            <a:extLst>
              <a:ext uri="{FF2B5EF4-FFF2-40B4-BE49-F238E27FC236}">
                <a16:creationId xmlns:a16="http://schemas.microsoft.com/office/drawing/2014/main" id="{C693FB9D-031C-2548-940D-6569663CCA6B}"/>
              </a:ext>
            </a:extLst>
          </p:cNvPr>
          <p:cNvPicPr>
            <a:picLocks noChangeAspect="1"/>
          </p:cNvPicPr>
          <p:nvPr/>
        </p:nvPicPr>
        <p:blipFill rotWithShape="1">
          <a:blip r:embed="rId2"/>
          <a:srcRect l="11769" t="9401" r="6915" b="73240"/>
          <a:stretch/>
        </p:blipFill>
        <p:spPr>
          <a:xfrm>
            <a:off x="1896536" y="5546736"/>
            <a:ext cx="4373415" cy="916475"/>
          </a:xfrm>
          <a:prstGeom prst="rect">
            <a:avLst/>
          </a:prstGeom>
        </p:spPr>
      </p:pic>
      <p:sp>
        <p:nvSpPr>
          <p:cNvPr id="18" name="TextBox 17">
            <a:extLst>
              <a:ext uri="{FF2B5EF4-FFF2-40B4-BE49-F238E27FC236}">
                <a16:creationId xmlns:a16="http://schemas.microsoft.com/office/drawing/2014/main" id="{ACB7DC83-AECD-344F-84DA-86C4E03E2C1E}"/>
              </a:ext>
            </a:extLst>
          </p:cNvPr>
          <p:cNvSpPr txBox="1"/>
          <p:nvPr/>
        </p:nvSpPr>
        <p:spPr>
          <a:xfrm>
            <a:off x="7078421" y="578718"/>
            <a:ext cx="4995046" cy="646331"/>
          </a:xfrm>
          <a:prstGeom prst="rect">
            <a:avLst/>
          </a:prstGeom>
          <a:noFill/>
        </p:spPr>
        <p:txBody>
          <a:bodyPr wrap="square" rtlCol="0">
            <a:spAutoFit/>
          </a:bodyPr>
          <a:lstStyle/>
          <a:p>
            <a:r>
              <a:rPr lang="en-US" sz="3600" b="1" dirty="0">
                <a:latin typeface="Berlin Sans FB Demi" panose="020F0502020204030204" pitchFamily="34" charset="0"/>
                <a:cs typeface="Berlin Sans FB Demi" panose="020F0502020204030204" pitchFamily="34" charset="0"/>
              </a:rPr>
              <a:t>The Clark Fisher Model </a:t>
            </a:r>
          </a:p>
        </p:txBody>
      </p:sp>
      <p:sp>
        <p:nvSpPr>
          <p:cNvPr id="19" name="TextBox 18">
            <a:extLst>
              <a:ext uri="{FF2B5EF4-FFF2-40B4-BE49-F238E27FC236}">
                <a16:creationId xmlns:a16="http://schemas.microsoft.com/office/drawing/2014/main" id="{72910413-B5AB-804B-A93F-A3E65DA5E768}"/>
              </a:ext>
            </a:extLst>
          </p:cNvPr>
          <p:cNvSpPr txBox="1"/>
          <p:nvPr/>
        </p:nvSpPr>
        <p:spPr>
          <a:xfrm>
            <a:off x="7345216" y="1253067"/>
            <a:ext cx="4287984" cy="2308324"/>
          </a:xfrm>
          <a:prstGeom prst="rect">
            <a:avLst/>
          </a:prstGeom>
          <a:noFill/>
        </p:spPr>
        <p:txBody>
          <a:bodyPr wrap="square" rtlCol="0">
            <a:spAutoFit/>
          </a:bodyPr>
          <a:lstStyle/>
          <a:p>
            <a:pPr algn="just"/>
            <a:r>
              <a:rPr lang="en-US" dirty="0">
                <a:solidFill>
                  <a:srgbClr val="FF2F92"/>
                </a:solidFill>
                <a:latin typeface="Berlin Sans FB" panose="020E0602020502020306" pitchFamily="34" charset="77"/>
              </a:rPr>
              <a:t>The Clark-Fisher model shows changes in employment structure through time. The model plots the percentage of employment across the 4 sectors of the economy to show how a country transits through a pre-industrial, industrial and post-industrial era. </a:t>
            </a:r>
          </a:p>
          <a:p>
            <a:pPr algn="just"/>
            <a:endParaRPr lang="en-US" dirty="0">
              <a:solidFill>
                <a:srgbClr val="FF2F92"/>
              </a:solidFill>
              <a:latin typeface="Berlin Sans FB" panose="020E0602020502020306" pitchFamily="34" charset="77"/>
            </a:endParaRPr>
          </a:p>
        </p:txBody>
      </p:sp>
      <p:pic>
        <p:nvPicPr>
          <p:cNvPr id="36" name="Picture 35" descr="A person wearing a suit and tie&#10;&#10;Description automatically generated">
            <a:extLst>
              <a:ext uri="{FF2B5EF4-FFF2-40B4-BE49-F238E27FC236}">
                <a16:creationId xmlns:a16="http://schemas.microsoft.com/office/drawing/2014/main" id="{FB76E609-E1D9-B246-9A21-4F8CACA485A9}"/>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3165" b="96835" l="5000" r="99167">
                        <a14:foregroundMark x1="34583" y1="8861" x2="59167" y2="5063"/>
                        <a14:foregroundMark x1="59167" y1="5063" x2="70417" y2="9177"/>
                        <a14:foregroundMark x1="70417" y1="9177" x2="76250" y2="15823"/>
                        <a14:foregroundMark x1="76250" y1="15823" x2="76667" y2="16772"/>
                        <a14:foregroundMark x1="35000" y1="5696" x2="45417" y2="3481"/>
                        <a14:foregroundMark x1="45417" y1="3481" x2="56250" y2="3797"/>
                        <a14:foregroundMark x1="56250" y1="3797" x2="59583" y2="5063"/>
                        <a14:foregroundMark x1="21250" y1="17722" x2="27500" y2="9494"/>
                        <a14:foregroundMark x1="27500" y1="9494" x2="37500" y2="5696"/>
                        <a14:foregroundMark x1="37500" y1="5696" x2="37917" y2="5696"/>
                        <a14:foregroundMark x1="21667" y1="18354" x2="23750" y2="37658"/>
                        <a14:foregroundMark x1="30833" y1="25949" x2="30833" y2="34494"/>
                        <a14:foregroundMark x1="19583" y1="67405" x2="11667" y2="76266"/>
                        <a14:foregroundMark x1="11667" y1="76266" x2="9583" y2="90190"/>
                        <a14:foregroundMark x1="9583" y1="90190" x2="10417" y2="93987"/>
                        <a14:foregroundMark x1="20417" y1="73734" x2="42500" y2="90506"/>
                        <a14:foregroundMark x1="5833" y1="72468" x2="6250" y2="89557"/>
                        <a14:foregroundMark x1="6250" y1="89557" x2="10417" y2="95253"/>
                        <a14:foregroundMark x1="25417" y1="62658" x2="72917" y2="83861"/>
                        <a14:foregroundMark x1="63333" y1="69304" x2="95000" y2="89241"/>
                        <a14:foregroundMark x1="68750" y1="65823" x2="82083" y2="70886"/>
                        <a14:foregroundMark x1="82083" y1="70886" x2="99583" y2="84177"/>
                        <a14:foregroundMark x1="60833" y1="63608" x2="82917" y2="69304"/>
                        <a14:foregroundMark x1="82917" y1="69304" x2="97083" y2="78797"/>
                        <a14:foregroundMark x1="65000" y1="61709" x2="78333" y2="62975"/>
                        <a14:foregroundMark x1="78333" y1="62975" x2="99167" y2="73418"/>
                        <a14:foregroundMark x1="99167" y1="73418" x2="99167" y2="73418"/>
                        <a14:foregroundMark x1="43333" y1="77532" x2="64167" y2="92405"/>
                        <a14:foregroundMark x1="92917" y1="93987" x2="23750" y2="92722"/>
                        <a14:foregroundMark x1="90833" y1="97468" x2="5000" y2="96835"/>
                        <a14:foregroundMark x1="5000" y1="96835" x2="8750" y2="95886"/>
                        <a14:foregroundMark x1="37917" y1="61392" x2="46667" y2="67722"/>
                        <a14:foregroundMark x1="46667" y1="67722" x2="47083" y2="68671"/>
                      </a14:backgroundRemoval>
                    </a14:imgEffect>
                  </a14:imgLayer>
                </a14:imgProps>
              </a:ext>
            </a:extLst>
          </a:blip>
          <a:stretch>
            <a:fillRect/>
          </a:stretch>
        </p:blipFill>
        <p:spPr>
          <a:xfrm>
            <a:off x="10427703" y="4316023"/>
            <a:ext cx="1525980" cy="2308325"/>
          </a:xfrm>
          <a:prstGeom prst="rect">
            <a:avLst/>
          </a:prstGeom>
        </p:spPr>
      </p:pic>
      <p:pic>
        <p:nvPicPr>
          <p:cNvPr id="37" name="Picture 36" descr="A person wearing a suit and tie&#10;&#10;Description automatically generated">
            <a:extLst>
              <a:ext uri="{FF2B5EF4-FFF2-40B4-BE49-F238E27FC236}">
                <a16:creationId xmlns:a16="http://schemas.microsoft.com/office/drawing/2014/main" id="{B7712EBB-3E4A-EE44-96B0-E4D94A8CA8BF}"/>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9948" b="95550" l="9539" r="90461">
                        <a14:foregroundMark x1="25658" y1="29319" x2="31579" y2="20419"/>
                        <a14:foregroundMark x1="31579" y1="20419" x2="40461" y2="16754"/>
                        <a14:foregroundMark x1="40461" y1="16754" x2="50987" y2="20157"/>
                        <a14:foregroundMark x1="50987" y1="20157" x2="59868" y2="31414"/>
                        <a14:foregroundMark x1="44079" y1="12827" x2="34211" y2="13874"/>
                        <a14:foregroundMark x1="34211" y1="13874" x2="26316" y2="18063"/>
                        <a14:foregroundMark x1="26316" y1="18063" x2="24671" y2="20419"/>
                        <a14:foregroundMark x1="61184" y1="29843" x2="66447" y2="40838"/>
                        <a14:foregroundMark x1="42434" y1="66230" x2="28618" y2="95550"/>
                        <a14:foregroundMark x1="88487" y1="70419" x2="90461" y2="91361"/>
                        <a14:foregroundMark x1="49013" y1="68325" x2="49013" y2="77487"/>
                        <a14:foregroundMark x1="49013" y1="77487" x2="44408" y2="69895"/>
                        <a14:foregroundMark x1="44408" y1="69895" x2="45724" y2="69372"/>
                        <a14:foregroundMark x1="35855" y1="21990" x2="39803" y2="46073"/>
                        <a14:foregroundMark x1="49013" y1="28534" x2="53618" y2="52618"/>
                        <a14:foregroundMark x1="24342" y1="31937" x2="26471" y2="50325"/>
                        <a14:foregroundMark x1="42434" y1="46335" x2="50987" y2="68586"/>
                        <a14:foregroundMark x1="26645" y1="30890" x2="30263" y2="41623"/>
                        <a14:foregroundMark x1="35855" y1="25916" x2="47697" y2="38220"/>
                        <a14:foregroundMark x1="47697" y1="38220" x2="47697" y2="38220"/>
                        <a14:foregroundMark x1="24671" y1="29843" x2="34868" y2="33508"/>
                        <a14:foregroundMark x1="34868" y1="33508" x2="35197" y2="33770"/>
                        <a14:foregroundMark x1="35197" y1="40576" x2="41118" y2="51571"/>
                        <a14:foregroundMark x1="45066" y1="43979" x2="47039" y2="48168"/>
                        <a14:foregroundMark x1="56579" y1="17539" x2="61184" y2="24607"/>
                        <a14:foregroundMark x1="28289" y1="50524" x2="43421" y2="60471"/>
                        <a14:backgroundMark x1="21053" y1="52094" x2="28289" y2="58901"/>
                        <a14:backgroundMark x1="28289" y1="58901" x2="29605" y2="68848"/>
                        <a14:backgroundMark x1="69737" y1="18063" x2="80263" y2="50785"/>
                        <a14:backgroundMark x1="47697" y1="10209" x2="57895" y2="11257"/>
                        <a14:backgroundMark x1="57895" y1="11257" x2="59868" y2="12827"/>
                      </a14:backgroundRemoval>
                    </a14:imgEffect>
                  </a14:imgLayer>
                </a14:imgProps>
              </a:ext>
            </a:extLst>
          </a:blip>
          <a:stretch>
            <a:fillRect/>
          </a:stretch>
        </p:blipFill>
        <p:spPr>
          <a:xfrm flipH="1">
            <a:off x="8595431" y="4180260"/>
            <a:ext cx="2109286" cy="2553910"/>
          </a:xfrm>
          <a:prstGeom prst="rect">
            <a:avLst/>
          </a:prstGeom>
        </p:spPr>
      </p:pic>
      <p:sp>
        <p:nvSpPr>
          <p:cNvPr id="38" name="Rectangle 37">
            <a:extLst>
              <a:ext uri="{FF2B5EF4-FFF2-40B4-BE49-F238E27FC236}">
                <a16:creationId xmlns:a16="http://schemas.microsoft.com/office/drawing/2014/main" id="{0177846C-6853-3349-819F-FDC0117E006F}"/>
              </a:ext>
            </a:extLst>
          </p:cNvPr>
          <p:cNvSpPr/>
          <p:nvPr/>
        </p:nvSpPr>
        <p:spPr>
          <a:xfrm>
            <a:off x="10194754" y="3745044"/>
            <a:ext cx="1758929" cy="577081"/>
          </a:xfrm>
          <a:prstGeom prst="rect">
            <a:avLst/>
          </a:prstGeom>
        </p:spPr>
        <p:txBody>
          <a:bodyPr wrap="square">
            <a:spAutoFit/>
          </a:bodyPr>
          <a:lstStyle/>
          <a:p>
            <a:pPr algn="just"/>
            <a:r>
              <a:rPr lang="en-US" sz="1050" dirty="0">
                <a:solidFill>
                  <a:srgbClr val="002060"/>
                </a:solidFill>
                <a:latin typeface="Berlin Sans FB" panose="020E0602020502020306" pitchFamily="34" charset="77"/>
              </a:rPr>
              <a:t>Irving Fisher was a professor of Mathematics at the University of Yale. </a:t>
            </a:r>
          </a:p>
        </p:txBody>
      </p:sp>
      <p:sp>
        <p:nvSpPr>
          <p:cNvPr id="20" name="TextBox 19">
            <a:extLst>
              <a:ext uri="{FF2B5EF4-FFF2-40B4-BE49-F238E27FC236}">
                <a16:creationId xmlns:a16="http://schemas.microsoft.com/office/drawing/2014/main" id="{99BBA1CA-A490-B14F-896F-811C7DADBB09}"/>
              </a:ext>
            </a:extLst>
          </p:cNvPr>
          <p:cNvSpPr txBox="1"/>
          <p:nvPr/>
        </p:nvSpPr>
        <p:spPr>
          <a:xfrm>
            <a:off x="7399188" y="4669096"/>
            <a:ext cx="1525980" cy="646331"/>
          </a:xfrm>
          <a:prstGeom prst="rect">
            <a:avLst/>
          </a:prstGeom>
          <a:noFill/>
        </p:spPr>
        <p:txBody>
          <a:bodyPr wrap="square" rtlCol="0">
            <a:spAutoFit/>
          </a:bodyPr>
          <a:lstStyle/>
          <a:p>
            <a:pPr algn="just"/>
            <a:r>
              <a:rPr lang="en-US" sz="1200" dirty="0">
                <a:solidFill>
                  <a:srgbClr val="002060"/>
                </a:solidFill>
                <a:latin typeface="Berlin Sans FB" panose="020E0602020502020306" pitchFamily="34" charset="77"/>
              </a:rPr>
              <a:t>John Clark was a professor at Columbia University.</a:t>
            </a:r>
            <a:endParaRPr lang="en-US" sz="1200" dirty="0">
              <a:latin typeface="Berlin Sans FB" panose="020E0602020502020306" pitchFamily="34" charset="77"/>
            </a:endParaRPr>
          </a:p>
        </p:txBody>
      </p:sp>
      <p:pic>
        <p:nvPicPr>
          <p:cNvPr id="39" name="Picture 38" descr="A close up of a logo&#10;&#10;Description automatically generated">
            <a:extLst>
              <a:ext uri="{FF2B5EF4-FFF2-40B4-BE49-F238E27FC236}">
                <a16:creationId xmlns:a16="http://schemas.microsoft.com/office/drawing/2014/main" id="{F3915155-F48B-AA47-8283-59D12D91EC3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25977" y1="24771" x2="25977" y2="24771"/>
                        <a14:foregroundMark x1="28125" y1="33716" x2="28125" y2="33716"/>
                        <a14:foregroundMark x1="32031" y1="44954" x2="32031" y2="44954"/>
                        <a14:foregroundMark x1="38086" y1="55046" x2="38086" y2="55046"/>
                        <a14:foregroundMark x1="32813" y1="43578" x2="32813" y2="43578"/>
                        <a14:foregroundMark x1="37695" y1="52523" x2="37695" y2="52523"/>
                        <a14:foregroundMark x1="42969" y1="61009" x2="42969" y2="61009"/>
                        <a14:foregroundMark x1="49805" y1="68578" x2="49805" y2="68578"/>
                        <a14:foregroundMark x1="55664" y1="75688" x2="55664" y2="75688"/>
                        <a14:foregroundMark x1="63477" y1="81881" x2="63477" y2="81881"/>
                        <a14:foregroundMark x1="70703" y1="85092" x2="70703" y2="85092"/>
                        <a14:foregroundMark x1="80273" y1="88532" x2="80273" y2="88532"/>
                        <a14:foregroundMark x1="87500" y1="89450" x2="87500" y2="89450"/>
                      </a14:backgroundRemoval>
                    </a14:imgEffect>
                  </a14:imgLayer>
                </a14:imgProps>
              </a:ext>
            </a:extLst>
          </a:blip>
          <a:stretch>
            <a:fillRect/>
          </a:stretch>
        </p:blipFill>
        <p:spPr>
          <a:xfrm rot="19073975" flipH="1" flipV="1">
            <a:off x="8431221" y="4288998"/>
            <a:ext cx="892882" cy="760345"/>
          </a:xfrm>
          <a:prstGeom prst="rect">
            <a:avLst/>
          </a:prstGeom>
        </p:spPr>
      </p:pic>
      <p:pic>
        <p:nvPicPr>
          <p:cNvPr id="40" name="Picture 39" descr="A close up of a logo&#10;&#10;Description automatically generated">
            <a:extLst>
              <a:ext uri="{FF2B5EF4-FFF2-40B4-BE49-F238E27FC236}">
                <a16:creationId xmlns:a16="http://schemas.microsoft.com/office/drawing/2014/main" id="{6FAB27D5-9FE9-A34F-93E3-1CE8D69E3F6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25977" y1="24771" x2="25977" y2="24771"/>
                        <a14:foregroundMark x1="28125" y1="33716" x2="28125" y2="33716"/>
                        <a14:foregroundMark x1="32031" y1="44954" x2="32031" y2="44954"/>
                        <a14:foregroundMark x1="38086" y1="55046" x2="38086" y2="55046"/>
                        <a14:foregroundMark x1="32813" y1="43578" x2="32813" y2="43578"/>
                        <a14:foregroundMark x1="37695" y1="52523" x2="37695" y2="52523"/>
                        <a14:foregroundMark x1="42969" y1="61009" x2="42969" y2="61009"/>
                        <a14:foregroundMark x1="49805" y1="68578" x2="49805" y2="68578"/>
                        <a14:foregroundMark x1="55664" y1="75688" x2="55664" y2="75688"/>
                        <a14:foregroundMark x1="63477" y1="81881" x2="63477" y2="81881"/>
                        <a14:foregroundMark x1="70703" y1="85092" x2="70703" y2="85092"/>
                        <a14:foregroundMark x1="80273" y1="88532" x2="80273" y2="88532"/>
                        <a14:foregroundMark x1="87500" y1="89450" x2="87500" y2="89450"/>
                      </a14:backgroundRemoval>
                    </a14:imgEffect>
                  </a14:imgLayer>
                </a14:imgProps>
              </a:ext>
            </a:extLst>
          </a:blip>
          <a:stretch>
            <a:fillRect/>
          </a:stretch>
        </p:blipFill>
        <p:spPr>
          <a:xfrm rot="1835215" flipH="1" flipV="1">
            <a:off x="11333364" y="4233982"/>
            <a:ext cx="707615" cy="653482"/>
          </a:xfrm>
          <a:prstGeom prst="rect">
            <a:avLst/>
          </a:prstGeom>
        </p:spPr>
      </p:pic>
    </p:spTree>
    <p:extLst>
      <p:ext uri="{BB962C8B-B14F-4D97-AF65-F5344CB8AC3E}">
        <p14:creationId xmlns:p14="http://schemas.microsoft.com/office/powerpoint/2010/main" val="3565098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3989-F05E-6C48-BD4A-224CCA3E4FC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7657C5F-FC81-D04E-91E0-425AA0023239}"/>
              </a:ext>
            </a:extLst>
          </p:cNvPr>
          <p:cNvPicPr>
            <a:picLocks noGrp="1" noChangeAspect="1"/>
          </p:cNvPicPr>
          <p:nvPr>
            <p:ph idx="1"/>
          </p:nvPr>
        </p:nvPicPr>
        <p:blipFill>
          <a:blip r:embed="rId2"/>
          <a:stretch>
            <a:fillRect/>
          </a:stretch>
        </p:blipFill>
        <p:spPr>
          <a:xfrm>
            <a:off x="2872604" y="247195"/>
            <a:ext cx="7292884" cy="6077404"/>
          </a:xfrm>
        </p:spPr>
      </p:pic>
    </p:spTree>
    <p:extLst>
      <p:ext uri="{BB962C8B-B14F-4D97-AF65-F5344CB8AC3E}">
        <p14:creationId xmlns:p14="http://schemas.microsoft.com/office/powerpoint/2010/main" val="3581656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7A695-92C3-BB4C-B215-9ACBAB0C169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6D8A283-E197-3B4F-A0E7-D0AD27213996}"/>
              </a:ext>
            </a:extLst>
          </p:cNvPr>
          <p:cNvPicPr>
            <a:picLocks noGrp="1" noChangeAspect="1"/>
          </p:cNvPicPr>
          <p:nvPr>
            <p:ph idx="1"/>
          </p:nvPr>
        </p:nvPicPr>
        <p:blipFill>
          <a:blip r:embed="rId2"/>
          <a:stretch>
            <a:fillRect/>
          </a:stretch>
        </p:blipFill>
        <p:spPr>
          <a:xfrm>
            <a:off x="1741715" y="40307"/>
            <a:ext cx="9067800" cy="6817693"/>
          </a:xfrm>
        </p:spPr>
      </p:pic>
    </p:spTree>
    <p:extLst>
      <p:ext uri="{BB962C8B-B14F-4D97-AF65-F5344CB8AC3E}">
        <p14:creationId xmlns:p14="http://schemas.microsoft.com/office/powerpoint/2010/main" val="3423001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2606D-7A07-F64F-94F2-35A692F74538}"/>
              </a:ext>
            </a:extLst>
          </p:cNvPr>
          <p:cNvSpPr>
            <a:spLocks noGrp="1"/>
          </p:cNvSpPr>
          <p:nvPr>
            <p:ph type="title"/>
          </p:nvPr>
        </p:nvSpPr>
        <p:spPr>
          <a:xfrm>
            <a:off x="4965430" y="629268"/>
            <a:ext cx="6586491" cy="1286160"/>
          </a:xfrm>
        </p:spPr>
        <p:txBody>
          <a:bodyPr anchor="b">
            <a:normAutofit/>
          </a:bodyPr>
          <a:lstStyle/>
          <a:p>
            <a:r>
              <a:rPr lang="en-US" dirty="0">
                <a:latin typeface="dearJoe 5 CASUAL PRO" panose="02000000000000000000" pitchFamily="2" charset="0"/>
              </a:rPr>
              <a:t>Information race</a:t>
            </a:r>
          </a:p>
        </p:txBody>
      </p:sp>
      <p:pic>
        <p:nvPicPr>
          <p:cNvPr id="4" name="Picture 3">
            <a:extLst>
              <a:ext uri="{FF2B5EF4-FFF2-40B4-BE49-F238E27FC236}">
                <a16:creationId xmlns:a16="http://schemas.microsoft.com/office/drawing/2014/main" id="{433A4DCD-FDB4-174E-9541-CA075B5E253D}"/>
              </a:ext>
            </a:extLst>
          </p:cNvPr>
          <p:cNvPicPr>
            <a:picLocks noChangeAspect="1"/>
          </p:cNvPicPr>
          <p:nvPr/>
        </p:nvPicPr>
        <p:blipFill rotWithShape="1">
          <a:blip r:embed="rId2"/>
          <a:srcRect l="7694" r="11355"/>
          <a:stretch/>
        </p:blipFill>
        <p:spPr>
          <a:xfrm flipH="1">
            <a:off x="20" y="10"/>
            <a:ext cx="4635571" cy="6857990"/>
          </a:xfrm>
          <a:prstGeom prst="rect">
            <a:avLst/>
          </a:prstGeom>
          <a:effectLst/>
        </p:spPr>
      </p:pic>
      <p:sp>
        <p:nvSpPr>
          <p:cNvPr id="3" name="Content Placeholder 2">
            <a:extLst>
              <a:ext uri="{FF2B5EF4-FFF2-40B4-BE49-F238E27FC236}">
                <a16:creationId xmlns:a16="http://schemas.microsoft.com/office/drawing/2014/main" id="{5A9F55CC-154D-DF44-A9DF-0233EE623DFF}"/>
              </a:ext>
            </a:extLst>
          </p:cNvPr>
          <p:cNvSpPr>
            <a:spLocks noGrp="1"/>
          </p:cNvSpPr>
          <p:nvPr>
            <p:ph idx="1"/>
          </p:nvPr>
        </p:nvSpPr>
        <p:spPr>
          <a:xfrm>
            <a:off x="4965431" y="2438400"/>
            <a:ext cx="6586489" cy="3785419"/>
          </a:xfrm>
        </p:spPr>
        <p:txBody>
          <a:bodyPr>
            <a:normAutofit/>
          </a:bodyPr>
          <a:lstStyle/>
          <a:p>
            <a:pPr marL="0" indent="0">
              <a:buNone/>
            </a:pPr>
            <a:r>
              <a:rPr lang="en-US" sz="2000"/>
              <a:t>You are going to work with a partner to collect as much information as possible to be able to answer 14 questions about the information</a:t>
            </a:r>
          </a:p>
        </p:txBody>
      </p:sp>
    </p:spTree>
    <p:extLst>
      <p:ext uri="{BB962C8B-B14F-4D97-AF65-F5344CB8AC3E}">
        <p14:creationId xmlns:p14="http://schemas.microsoft.com/office/powerpoint/2010/main" val="22120967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6115</TotalTime>
  <Words>2414</Words>
  <Application>Microsoft Macintosh PowerPoint</Application>
  <PresentationFormat>Widescreen</PresentationFormat>
  <Paragraphs>283</Paragraphs>
  <Slides>32</Slides>
  <Notes>5</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32</vt:i4>
      </vt:variant>
    </vt:vector>
  </HeadingPairs>
  <TitlesOfParts>
    <vt:vector size="48" baseType="lpstr">
      <vt:lpstr>Apple Chancery</vt:lpstr>
      <vt:lpstr>Arial</vt:lpstr>
      <vt:lpstr>Arial Bold</vt:lpstr>
      <vt:lpstr>ATypewriterForMe</vt:lpstr>
      <vt:lpstr>Bell MT</vt:lpstr>
      <vt:lpstr>Berlin Sans FB</vt:lpstr>
      <vt:lpstr>Berlin Sans FB Demi</vt:lpstr>
      <vt:lpstr>Calibri</vt:lpstr>
      <vt:lpstr>Calibri Light</vt:lpstr>
      <vt:lpstr>Comic Sans MS</vt:lpstr>
      <vt:lpstr>dearJoe 5 CASUAL PRO</vt:lpstr>
      <vt:lpstr>KBchubby</vt:lpstr>
      <vt:lpstr>KBchubby</vt:lpstr>
      <vt:lpstr>KBDunkTank</vt:lpstr>
      <vt:lpstr>Lato-Regular</vt:lpstr>
      <vt:lpstr>Office Theme</vt:lpstr>
      <vt:lpstr>How fair is fashion? </vt:lpstr>
      <vt:lpstr>PowerPoint Presentation</vt:lpstr>
      <vt:lpstr>Fast Fashion – fast fashion: trendy clothes designed, created, and sold to consumers as quickly as possible at extremely low prices. New looks arrive in stores weekly or even daily, and they cost so little that many people can afford to fill their closets with new outfits multiple times each year—then toss them the minute they go out of style.</vt:lpstr>
      <vt:lpstr>Key questions regarding fast fashion</vt:lpstr>
      <vt:lpstr>PowerPoint Presentation</vt:lpstr>
      <vt:lpstr>PowerPoint Presentation</vt:lpstr>
      <vt:lpstr>PowerPoint Presentation</vt:lpstr>
      <vt:lpstr>PowerPoint Presentation</vt:lpstr>
      <vt:lpstr>Information race</vt:lpstr>
      <vt:lpstr>Information race questions</vt:lpstr>
      <vt:lpstr>Information race answers</vt:lpstr>
      <vt:lpstr>Bangladesh factory collapse toll passes 1,000</vt:lpstr>
      <vt:lpstr>PowerPoint Presentation</vt:lpstr>
      <vt:lpstr>Watch the DVD: How fair is fashion? Case study Bangladesh </vt:lpstr>
      <vt:lpstr>The benefits and problems of the textile industry for Bangladesh  </vt:lpstr>
      <vt:lpstr>PowerPoint Presentation</vt:lpstr>
      <vt:lpstr>PowerPoint Presentation</vt:lpstr>
      <vt:lpstr>PowerPoint Presentation</vt:lpstr>
      <vt:lpstr>How is fashion destroying our environment? </vt:lpstr>
      <vt:lpstr>Research: Conduct a survey into buying habits</vt:lpstr>
      <vt:lpstr>Choice of task: decide which group you will be in </vt:lpstr>
      <vt:lpstr>PowerPoint Presentation</vt:lpstr>
      <vt:lpstr>PowerPoint Presentation</vt:lpstr>
      <vt:lpstr>PowerPoint Presentation</vt:lpstr>
      <vt:lpstr>PowerPoint Presentation</vt:lpstr>
      <vt:lpstr>PowerPoint Presentation</vt:lpstr>
      <vt:lpstr>PowerPoint Presentation</vt:lpstr>
      <vt:lpstr>Solution: Fair trade fashion- People Tree</vt:lpstr>
      <vt:lpstr>PowerPoint Presentation</vt:lpstr>
      <vt:lpstr>PowerPoint Presentation</vt:lpstr>
      <vt:lpstr>How can we promote responsible consumption?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Bennett</dc:creator>
  <cp:lastModifiedBy>Anna Bennett</cp:lastModifiedBy>
  <cp:revision>13</cp:revision>
  <dcterms:created xsi:type="dcterms:W3CDTF">2018-11-16T20:04:18Z</dcterms:created>
  <dcterms:modified xsi:type="dcterms:W3CDTF">2022-02-07T18:56:23Z</dcterms:modified>
</cp:coreProperties>
</file>