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86" r:id="rId3"/>
    <p:sldId id="257" r:id="rId4"/>
    <p:sldId id="287" r:id="rId5"/>
    <p:sldId id="289" r:id="rId6"/>
    <p:sldId id="290" r:id="rId7"/>
    <p:sldId id="297" r:id="rId8"/>
    <p:sldId id="295" r:id="rId9"/>
    <p:sldId id="29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29"/>
  </p:normalViewPr>
  <p:slideViewPr>
    <p:cSldViewPr snapToGrid="0" snapToObjects="1">
      <p:cViewPr varScale="1">
        <p:scale>
          <a:sx n="112" d="100"/>
          <a:sy n="112" d="100"/>
        </p:scale>
        <p:origin x="57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1710EA-8803-5149-907D-9E837BDDEB2F}" type="datetimeFigureOut">
              <a:rPr lang="en-US" smtClean="0"/>
              <a:t>3/29/20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77A79B-E7C6-2646-8845-6822522C673E}" type="slidenum">
              <a:rPr lang="en-US" smtClean="0"/>
              <a:t>‹#›</a:t>
            </a:fld>
            <a:endParaRPr lang="en-US"/>
          </a:p>
        </p:txBody>
      </p:sp>
    </p:spTree>
    <p:extLst>
      <p:ext uri="{BB962C8B-B14F-4D97-AF65-F5344CB8AC3E}">
        <p14:creationId xmlns:p14="http://schemas.microsoft.com/office/powerpoint/2010/main" val="3747965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77A79B-E7C6-2646-8845-6822522C673E}" type="slidenum">
              <a:rPr lang="en-US" smtClean="0"/>
              <a:t>9</a:t>
            </a:fld>
            <a:endParaRPr lang="en-US"/>
          </a:p>
        </p:txBody>
      </p:sp>
    </p:spTree>
    <p:extLst>
      <p:ext uri="{BB962C8B-B14F-4D97-AF65-F5344CB8AC3E}">
        <p14:creationId xmlns:p14="http://schemas.microsoft.com/office/powerpoint/2010/main" val="3511871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EF0BE-33C0-5948-9B0B-DB7C7E7259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EFC0A6-DDA5-E240-9780-68672B1C7D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D10F4CD-4B0B-BB4B-8A44-2E999809DA9D}"/>
              </a:ext>
            </a:extLst>
          </p:cNvPr>
          <p:cNvSpPr>
            <a:spLocks noGrp="1"/>
          </p:cNvSpPr>
          <p:nvPr>
            <p:ph type="dt" sz="half" idx="10"/>
          </p:nvPr>
        </p:nvSpPr>
        <p:spPr/>
        <p:txBody>
          <a:bodyPr/>
          <a:lstStyle/>
          <a:p>
            <a:fld id="{33FB8AAD-C3B9-7342-80B2-55C87EE40BBE}" type="datetimeFigureOut">
              <a:rPr lang="en-US" smtClean="0"/>
              <a:t>3/29/20</a:t>
            </a:fld>
            <a:endParaRPr lang="en-US"/>
          </a:p>
        </p:txBody>
      </p:sp>
      <p:sp>
        <p:nvSpPr>
          <p:cNvPr id="5" name="Footer Placeholder 4">
            <a:extLst>
              <a:ext uri="{FF2B5EF4-FFF2-40B4-BE49-F238E27FC236}">
                <a16:creationId xmlns:a16="http://schemas.microsoft.com/office/drawing/2014/main" id="{4D891BCB-6E03-934D-821C-4969A87709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1B36F9-4992-EC4D-BFC8-A002B04E2E0F}"/>
              </a:ext>
            </a:extLst>
          </p:cNvPr>
          <p:cNvSpPr>
            <a:spLocks noGrp="1"/>
          </p:cNvSpPr>
          <p:nvPr>
            <p:ph type="sldNum" sz="quarter" idx="12"/>
          </p:nvPr>
        </p:nvSpPr>
        <p:spPr/>
        <p:txBody>
          <a:bodyPr/>
          <a:lstStyle/>
          <a:p>
            <a:fld id="{FA82BECC-8FF9-F449-8110-335FF5ECCBEB}" type="slidenum">
              <a:rPr lang="en-US" smtClean="0"/>
              <a:t>‹#›</a:t>
            </a:fld>
            <a:endParaRPr lang="en-US"/>
          </a:p>
        </p:txBody>
      </p:sp>
    </p:spTree>
    <p:extLst>
      <p:ext uri="{BB962C8B-B14F-4D97-AF65-F5344CB8AC3E}">
        <p14:creationId xmlns:p14="http://schemas.microsoft.com/office/powerpoint/2010/main" val="3271550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E30C1-D1A9-8648-B367-14564C1ECC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50B56C9-0698-5946-8FFC-C5AC55B7C6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7500F9-2591-8F4B-8ADD-BF858041645F}"/>
              </a:ext>
            </a:extLst>
          </p:cNvPr>
          <p:cNvSpPr>
            <a:spLocks noGrp="1"/>
          </p:cNvSpPr>
          <p:nvPr>
            <p:ph type="dt" sz="half" idx="10"/>
          </p:nvPr>
        </p:nvSpPr>
        <p:spPr/>
        <p:txBody>
          <a:bodyPr/>
          <a:lstStyle/>
          <a:p>
            <a:fld id="{33FB8AAD-C3B9-7342-80B2-55C87EE40BBE}" type="datetimeFigureOut">
              <a:rPr lang="en-US" smtClean="0"/>
              <a:t>3/29/20</a:t>
            </a:fld>
            <a:endParaRPr lang="en-US"/>
          </a:p>
        </p:txBody>
      </p:sp>
      <p:sp>
        <p:nvSpPr>
          <p:cNvPr id="5" name="Footer Placeholder 4">
            <a:extLst>
              <a:ext uri="{FF2B5EF4-FFF2-40B4-BE49-F238E27FC236}">
                <a16:creationId xmlns:a16="http://schemas.microsoft.com/office/drawing/2014/main" id="{7F81BA65-AEF5-024A-A658-97D4040883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E279CD-2591-BC4C-8111-883F8D73983C}"/>
              </a:ext>
            </a:extLst>
          </p:cNvPr>
          <p:cNvSpPr>
            <a:spLocks noGrp="1"/>
          </p:cNvSpPr>
          <p:nvPr>
            <p:ph type="sldNum" sz="quarter" idx="12"/>
          </p:nvPr>
        </p:nvSpPr>
        <p:spPr/>
        <p:txBody>
          <a:bodyPr/>
          <a:lstStyle/>
          <a:p>
            <a:fld id="{FA82BECC-8FF9-F449-8110-335FF5ECCBEB}" type="slidenum">
              <a:rPr lang="en-US" smtClean="0"/>
              <a:t>‹#›</a:t>
            </a:fld>
            <a:endParaRPr lang="en-US"/>
          </a:p>
        </p:txBody>
      </p:sp>
    </p:spTree>
    <p:extLst>
      <p:ext uri="{BB962C8B-B14F-4D97-AF65-F5344CB8AC3E}">
        <p14:creationId xmlns:p14="http://schemas.microsoft.com/office/powerpoint/2010/main" val="3612182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694719-7F71-2741-99DE-55EF302CFF8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F514FE-20AE-E74F-A527-AB0D8C9C485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22D14B-8DCF-F043-B55A-FE646FCA796B}"/>
              </a:ext>
            </a:extLst>
          </p:cNvPr>
          <p:cNvSpPr>
            <a:spLocks noGrp="1"/>
          </p:cNvSpPr>
          <p:nvPr>
            <p:ph type="dt" sz="half" idx="10"/>
          </p:nvPr>
        </p:nvSpPr>
        <p:spPr/>
        <p:txBody>
          <a:bodyPr/>
          <a:lstStyle/>
          <a:p>
            <a:fld id="{33FB8AAD-C3B9-7342-80B2-55C87EE40BBE}" type="datetimeFigureOut">
              <a:rPr lang="en-US" smtClean="0"/>
              <a:t>3/29/20</a:t>
            </a:fld>
            <a:endParaRPr lang="en-US"/>
          </a:p>
        </p:txBody>
      </p:sp>
      <p:sp>
        <p:nvSpPr>
          <p:cNvPr id="5" name="Footer Placeholder 4">
            <a:extLst>
              <a:ext uri="{FF2B5EF4-FFF2-40B4-BE49-F238E27FC236}">
                <a16:creationId xmlns:a16="http://schemas.microsoft.com/office/drawing/2014/main" id="{9FB9842C-9588-574F-A81A-8F7A9A84A5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0691FC-3660-5D40-B9F9-E52C09AD3633}"/>
              </a:ext>
            </a:extLst>
          </p:cNvPr>
          <p:cNvSpPr>
            <a:spLocks noGrp="1"/>
          </p:cNvSpPr>
          <p:nvPr>
            <p:ph type="sldNum" sz="quarter" idx="12"/>
          </p:nvPr>
        </p:nvSpPr>
        <p:spPr/>
        <p:txBody>
          <a:bodyPr/>
          <a:lstStyle/>
          <a:p>
            <a:fld id="{FA82BECC-8FF9-F449-8110-335FF5ECCBEB}" type="slidenum">
              <a:rPr lang="en-US" smtClean="0"/>
              <a:t>‹#›</a:t>
            </a:fld>
            <a:endParaRPr lang="en-US"/>
          </a:p>
        </p:txBody>
      </p:sp>
    </p:spTree>
    <p:extLst>
      <p:ext uri="{BB962C8B-B14F-4D97-AF65-F5344CB8AC3E}">
        <p14:creationId xmlns:p14="http://schemas.microsoft.com/office/powerpoint/2010/main" val="2465519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3B7D2-FFBB-4341-9B15-2498C9F9FA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16D59D-2974-4C48-895A-E1EF64E0E9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6331BE-0179-504F-B508-0ADEEE713745}"/>
              </a:ext>
            </a:extLst>
          </p:cNvPr>
          <p:cNvSpPr>
            <a:spLocks noGrp="1"/>
          </p:cNvSpPr>
          <p:nvPr>
            <p:ph type="dt" sz="half" idx="10"/>
          </p:nvPr>
        </p:nvSpPr>
        <p:spPr/>
        <p:txBody>
          <a:bodyPr/>
          <a:lstStyle/>
          <a:p>
            <a:fld id="{33FB8AAD-C3B9-7342-80B2-55C87EE40BBE}" type="datetimeFigureOut">
              <a:rPr lang="en-US" smtClean="0"/>
              <a:t>3/29/20</a:t>
            </a:fld>
            <a:endParaRPr lang="en-US"/>
          </a:p>
        </p:txBody>
      </p:sp>
      <p:sp>
        <p:nvSpPr>
          <p:cNvPr id="5" name="Footer Placeholder 4">
            <a:extLst>
              <a:ext uri="{FF2B5EF4-FFF2-40B4-BE49-F238E27FC236}">
                <a16:creationId xmlns:a16="http://schemas.microsoft.com/office/drawing/2014/main" id="{7FEDF270-DF88-F346-985C-9C245F535B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0A976C-7FA2-5D43-B843-FD6491481C6E}"/>
              </a:ext>
            </a:extLst>
          </p:cNvPr>
          <p:cNvSpPr>
            <a:spLocks noGrp="1"/>
          </p:cNvSpPr>
          <p:nvPr>
            <p:ph type="sldNum" sz="quarter" idx="12"/>
          </p:nvPr>
        </p:nvSpPr>
        <p:spPr/>
        <p:txBody>
          <a:bodyPr/>
          <a:lstStyle/>
          <a:p>
            <a:fld id="{FA82BECC-8FF9-F449-8110-335FF5ECCBEB}" type="slidenum">
              <a:rPr lang="en-US" smtClean="0"/>
              <a:t>‹#›</a:t>
            </a:fld>
            <a:endParaRPr lang="en-US"/>
          </a:p>
        </p:txBody>
      </p:sp>
    </p:spTree>
    <p:extLst>
      <p:ext uri="{BB962C8B-B14F-4D97-AF65-F5344CB8AC3E}">
        <p14:creationId xmlns:p14="http://schemas.microsoft.com/office/powerpoint/2010/main" val="885946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BCC38-EE76-4344-9945-4739B0B644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5C4AC7-B99F-3D48-B398-61E05237B7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EB713A-8D02-CF44-8086-BAB9790153B3}"/>
              </a:ext>
            </a:extLst>
          </p:cNvPr>
          <p:cNvSpPr>
            <a:spLocks noGrp="1"/>
          </p:cNvSpPr>
          <p:nvPr>
            <p:ph type="dt" sz="half" idx="10"/>
          </p:nvPr>
        </p:nvSpPr>
        <p:spPr/>
        <p:txBody>
          <a:bodyPr/>
          <a:lstStyle/>
          <a:p>
            <a:fld id="{33FB8AAD-C3B9-7342-80B2-55C87EE40BBE}" type="datetimeFigureOut">
              <a:rPr lang="en-US" smtClean="0"/>
              <a:t>3/29/20</a:t>
            </a:fld>
            <a:endParaRPr lang="en-US"/>
          </a:p>
        </p:txBody>
      </p:sp>
      <p:sp>
        <p:nvSpPr>
          <p:cNvPr id="5" name="Footer Placeholder 4">
            <a:extLst>
              <a:ext uri="{FF2B5EF4-FFF2-40B4-BE49-F238E27FC236}">
                <a16:creationId xmlns:a16="http://schemas.microsoft.com/office/drawing/2014/main" id="{C8125AF3-1A84-5540-9F01-0DF9DB2ED1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7392F4-FAAE-1348-91BF-9BBBE7DB6E53}"/>
              </a:ext>
            </a:extLst>
          </p:cNvPr>
          <p:cNvSpPr>
            <a:spLocks noGrp="1"/>
          </p:cNvSpPr>
          <p:nvPr>
            <p:ph type="sldNum" sz="quarter" idx="12"/>
          </p:nvPr>
        </p:nvSpPr>
        <p:spPr/>
        <p:txBody>
          <a:bodyPr/>
          <a:lstStyle/>
          <a:p>
            <a:fld id="{FA82BECC-8FF9-F449-8110-335FF5ECCBEB}" type="slidenum">
              <a:rPr lang="en-US" smtClean="0"/>
              <a:t>‹#›</a:t>
            </a:fld>
            <a:endParaRPr lang="en-US"/>
          </a:p>
        </p:txBody>
      </p:sp>
    </p:spTree>
    <p:extLst>
      <p:ext uri="{BB962C8B-B14F-4D97-AF65-F5344CB8AC3E}">
        <p14:creationId xmlns:p14="http://schemas.microsoft.com/office/powerpoint/2010/main" val="2384172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9D641-AE1E-F946-B922-2B8D4C6DB6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33C8B2-E1E8-C64A-8CD8-40E79035B9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DF59DE-56A7-C14A-9C0B-045C5CC6B5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180336-102D-1D40-A3E8-392DD707084D}"/>
              </a:ext>
            </a:extLst>
          </p:cNvPr>
          <p:cNvSpPr>
            <a:spLocks noGrp="1"/>
          </p:cNvSpPr>
          <p:nvPr>
            <p:ph type="dt" sz="half" idx="10"/>
          </p:nvPr>
        </p:nvSpPr>
        <p:spPr/>
        <p:txBody>
          <a:bodyPr/>
          <a:lstStyle/>
          <a:p>
            <a:fld id="{33FB8AAD-C3B9-7342-80B2-55C87EE40BBE}" type="datetimeFigureOut">
              <a:rPr lang="en-US" smtClean="0"/>
              <a:t>3/29/20</a:t>
            </a:fld>
            <a:endParaRPr lang="en-US"/>
          </a:p>
        </p:txBody>
      </p:sp>
      <p:sp>
        <p:nvSpPr>
          <p:cNvPr id="6" name="Footer Placeholder 5">
            <a:extLst>
              <a:ext uri="{FF2B5EF4-FFF2-40B4-BE49-F238E27FC236}">
                <a16:creationId xmlns:a16="http://schemas.microsoft.com/office/drawing/2014/main" id="{EA381ADA-FD3C-DF43-B2D6-943B1E65BF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2E9DC7-BF8A-EA4F-8339-2C61F869FDFF}"/>
              </a:ext>
            </a:extLst>
          </p:cNvPr>
          <p:cNvSpPr>
            <a:spLocks noGrp="1"/>
          </p:cNvSpPr>
          <p:nvPr>
            <p:ph type="sldNum" sz="quarter" idx="12"/>
          </p:nvPr>
        </p:nvSpPr>
        <p:spPr/>
        <p:txBody>
          <a:bodyPr/>
          <a:lstStyle/>
          <a:p>
            <a:fld id="{FA82BECC-8FF9-F449-8110-335FF5ECCBEB}" type="slidenum">
              <a:rPr lang="en-US" smtClean="0"/>
              <a:t>‹#›</a:t>
            </a:fld>
            <a:endParaRPr lang="en-US"/>
          </a:p>
        </p:txBody>
      </p:sp>
    </p:spTree>
    <p:extLst>
      <p:ext uri="{BB962C8B-B14F-4D97-AF65-F5344CB8AC3E}">
        <p14:creationId xmlns:p14="http://schemas.microsoft.com/office/powerpoint/2010/main" val="1387580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90E1D-9572-334B-A2BF-4914DA17425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B1053D-57A5-D848-83F2-6E93DC7771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0683B1-A0AA-E942-BBD2-50E17ECBAF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0098DBF-1CAB-F24E-8F3F-8D9BF8B4AE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F2D88C-458F-F84E-820D-BDDCED551B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0A09200-3E2C-124C-8475-42E1D65A1698}"/>
              </a:ext>
            </a:extLst>
          </p:cNvPr>
          <p:cNvSpPr>
            <a:spLocks noGrp="1"/>
          </p:cNvSpPr>
          <p:nvPr>
            <p:ph type="dt" sz="half" idx="10"/>
          </p:nvPr>
        </p:nvSpPr>
        <p:spPr/>
        <p:txBody>
          <a:bodyPr/>
          <a:lstStyle/>
          <a:p>
            <a:fld id="{33FB8AAD-C3B9-7342-80B2-55C87EE40BBE}" type="datetimeFigureOut">
              <a:rPr lang="en-US" smtClean="0"/>
              <a:t>3/29/20</a:t>
            </a:fld>
            <a:endParaRPr lang="en-US"/>
          </a:p>
        </p:txBody>
      </p:sp>
      <p:sp>
        <p:nvSpPr>
          <p:cNvPr id="8" name="Footer Placeholder 7">
            <a:extLst>
              <a:ext uri="{FF2B5EF4-FFF2-40B4-BE49-F238E27FC236}">
                <a16:creationId xmlns:a16="http://schemas.microsoft.com/office/drawing/2014/main" id="{2DA1FAB8-4197-EB43-9B3C-E207FAF9D1F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95518E-DE5C-8346-8B8A-FD7B16AA3C7B}"/>
              </a:ext>
            </a:extLst>
          </p:cNvPr>
          <p:cNvSpPr>
            <a:spLocks noGrp="1"/>
          </p:cNvSpPr>
          <p:nvPr>
            <p:ph type="sldNum" sz="quarter" idx="12"/>
          </p:nvPr>
        </p:nvSpPr>
        <p:spPr/>
        <p:txBody>
          <a:bodyPr/>
          <a:lstStyle/>
          <a:p>
            <a:fld id="{FA82BECC-8FF9-F449-8110-335FF5ECCBEB}" type="slidenum">
              <a:rPr lang="en-US" smtClean="0"/>
              <a:t>‹#›</a:t>
            </a:fld>
            <a:endParaRPr lang="en-US"/>
          </a:p>
        </p:txBody>
      </p:sp>
    </p:spTree>
    <p:extLst>
      <p:ext uri="{BB962C8B-B14F-4D97-AF65-F5344CB8AC3E}">
        <p14:creationId xmlns:p14="http://schemas.microsoft.com/office/powerpoint/2010/main" val="3142652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7B9FF-4D98-864A-81A0-BFE2CB475B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ABE6C21-5C85-DE49-994E-C9C1548F2D92}"/>
              </a:ext>
            </a:extLst>
          </p:cNvPr>
          <p:cNvSpPr>
            <a:spLocks noGrp="1"/>
          </p:cNvSpPr>
          <p:nvPr>
            <p:ph type="dt" sz="half" idx="10"/>
          </p:nvPr>
        </p:nvSpPr>
        <p:spPr/>
        <p:txBody>
          <a:bodyPr/>
          <a:lstStyle/>
          <a:p>
            <a:fld id="{33FB8AAD-C3B9-7342-80B2-55C87EE40BBE}" type="datetimeFigureOut">
              <a:rPr lang="en-US" smtClean="0"/>
              <a:t>3/29/20</a:t>
            </a:fld>
            <a:endParaRPr lang="en-US"/>
          </a:p>
        </p:txBody>
      </p:sp>
      <p:sp>
        <p:nvSpPr>
          <p:cNvPr id="4" name="Footer Placeholder 3">
            <a:extLst>
              <a:ext uri="{FF2B5EF4-FFF2-40B4-BE49-F238E27FC236}">
                <a16:creationId xmlns:a16="http://schemas.microsoft.com/office/drawing/2014/main" id="{1F27E5DD-22C8-F04F-B957-77B7751BAB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D82B4A7-F587-974E-865D-17F4DE871DB3}"/>
              </a:ext>
            </a:extLst>
          </p:cNvPr>
          <p:cNvSpPr>
            <a:spLocks noGrp="1"/>
          </p:cNvSpPr>
          <p:nvPr>
            <p:ph type="sldNum" sz="quarter" idx="12"/>
          </p:nvPr>
        </p:nvSpPr>
        <p:spPr/>
        <p:txBody>
          <a:bodyPr/>
          <a:lstStyle/>
          <a:p>
            <a:fld id="{FA82BECC-8FF9-F449-8110-335FF5ECCBEB}" type="slidenum">
              <a:rPr lang="en-US" smtClean="0"/>
              <a:t>‹#›</a:t>
            </a:fld>
            <a:endParaRPr lang="en-US"/>
          </a:p>
        </p:txBody>
      </p:sp>
    </p:spTree>
    <p:extLst>
      <p:ext uri="{BB962C8B-B14F-4D97-AF65-F5344CB8AC3E}">
        <p14:creationId xmlns:p14="http://schemas.microsoft.com/office/powerpoint/2010/main" val="2404194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6C96EA-26A5-E843-958A-730CA6FCDBC1}"/>
              </a:ext>
            </a:extLst>
          </p:cNvPr>
          <p:cNvSpPr>
            <a:spLocks noGrp="1"/>
          </p:cNvSpPr>
          <p:nvPr>
            <p:ph type="dt" sz="half" idx="10"/>
          </p:nvPr>
        </p:nvSpPr>
        <p:spPr/>
        <p:txBody>
          <a:bodyPr/>
          <a:lstStyle/>
          <a:p>
            <a:fld id="{33FB8AAD-C3B9-7342-80B2-55C87EE40BBE}" type="datetimeFigureOut">
              <a:rPr lang="en-US" smtClean="0"/>
              <a:t>3/29/20</a:t>
            </a:fld>
            <a:endParaRPr lang="en-US"/>
          </a:p>
        </p:txBody>
      </p:sp>
      <p:sp>
        <p:nvSpPr>
          <p:cNvPr id="3" name="Footer Placeholder 2">
            <a:extLst>
              <a:ext uri="{FF2B5EF4-FFF2-40B4-BE49-F238E27FC236}">
                <a16:creationId xmlns:a16="http://schemas.microsoft.com/office/drawing/2014/main" id="{79F09F86-3A10-1944-A801-15A8E35EF6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6A12064-27F5-FB40-9A58-ED704337C122}"/>
              </a:ext>
            </a:extLst>
          </p:cNvPr>
          <p:cNvSpPr>
            <a:spLocks noGrp="1"/>
          </p:cNvSpPr>
          <p:nvPr>
            <p:ph type="sldNum" sz="quarter" idx="12"/>
          </p:nvPr>
        </p:nvSpPr>
        <p:spPr/>
        <p:txBody>
          <a:bodyPr/>
          <a:lstStyle/>
          <a:p>
            <a:fld id="{FA82BECC-8FF9-F449-8110-335FF5ECCBEB}" type="slidenum">
              <a:rPr lang="en-US" smtClean="0"/>
              <a:t>‹#›</a:t>
            </a:fld>
            <a:endParaRPr lang="en-US"/>
          </a:p>
        </p:txBody>
      </p:sp>
    </p:spTree>
    <p:extLst>
      <p:ext uri="{BB962C8B-B14F-4D97-AF65-F5344CB8AC3E}">
        <p14:creationId xmlns:p14="http://schemas.microsoft.com/office/powerpoint/2010/main" val="1819123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A713A-7BE9-8344-BC94-4A34A6125B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102E9F1-4DD9-9742-BC84-6CEF82F6F6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713613-C5CB-2247-B254-DE2F2E6709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CAE2E5-1B84-CA45-8573-611B4613FE39}"/>
              </a:ext>
            </a:extLst>
          </p:cNvPr>
          <p:cNvSpPr>
            <a:spLocks noGrp="1"/>
          </p:cNvSpPr>
          <p:nvPr>
            <p:ph type="dt" sz="half" idx="10"/>
          </p:nvPr>
        </p:nvSpPr>
        <p:spPr/>
        <p:txBody>
          <a:bodyPr/>
          <a:lstStyle/>
          <a:p>
            <a:fld id="{33FB8AAD-C3B9-7342-80B2-55C87EE40BBE}" type="datetimeFigureOut">
              <a:rPr lang="en-US" smtClean="0"/>
              <a:t>3/29/20</a:t>
            </a:fld>
            <a:endParaRPr lang="en-US"/>
          </a:p>
        </p:txBody>
      </p:sp>
      <p:sp>
        <p:nvSpPr>
          <p:cNvPr id="6" name="Footer Placeholder 5">
            <a:extLst>
              <a:ext uri="{FF2B5EF4-FFF2-40B4-BE49-F238E27FC236}">
                <a16:creationId xmlns:a16="http://schemas.microsoft.com/office/drawing/2014/main" id="{88B33E21-A08D-CD4C-93AC-A9506DAF69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FD8F4A-CB19-DD45-ACC5-486890EDB57B}"/>
              </a:ext>
            </a:extLst>
          </p:cNvPr>
          <p:cNvSpPr>
            <a:spLocks noGrp="1"/>
          </p:cNvSpPr>
          <p:nvPr>
            <p:ph type="sldNum" sz="quarter" idx="12"/>
          </p:nvPr>
        </p:nvSpPr>
        <p:spPr/>
        <p:txBody>
          <a:bodyPr/>
          <a:lstStyle/>
          <a:p>
            <a:fld id="{FA82BECC-8FF9-F449-8110-335FF5ECCBEB}" type="slidenum">
              <a:rPr lang="en-US" smtClean="0"/>
              <a:t>‹#›</a:t>
            </a:fld>
            <a:endParaRPr lang="en-US"/>
          </a:p>
        </p:txBody>
      </p:sp>
    </p:spTree>
    <p:extLst>
      <p:ext uri="{BB962C8B-B14F-4D97-AF65-F5344CB8AC3E}">
        <p14:creationId xmlns:p14="http://schemas.microsoft.com/office/powerpoint/2010/main" val="1854345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AED89-7C77-A346-A15E-9A5B48E5F7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A8165C-5204-5742-9ACA-E808AE814D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A00059F-0E61-8E46-A5E3-69619DDC19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A1692F-180B-F144-84D7-94F84A7CB50C}"/>
              </a:ext>
            </a:extLst>
          </p:cNvPr>
          <p:cNvSpPr>
            <a:spLocks noGrp="1"/>
          </p:cNvSpPr>
          <p:nvPr>
            <p:ph type="dt" sz="half" idx="10"/>
          </p:nvPr>
        </p:nvSpPr>
        <p:spPr/>
        <p:txBody>
          <a:bodyPr/>
          <a:lstStyle/>
          <a:p>
            <a:fld id="{33FB8AAD-C3B9-7342-80B2-55C87EE40BBE}" type="datetimeFigureOut">
              <a:rPr lang="en-US" smtClean="0"/>
              <a:t>3/29/20</a:t>
            </a:fld>
            <a:endParaRPr lang="en-US"/>
          </a:p>
        </p:txBody>
      </p:sp>
      <p:sp>
        <p:nvSpPr>
          <p:cNvPr id="6" name="Footer Placeholder 5">
            <a:extLst>
              <a:ext uri="{FF2B5EF4-FFF2-40B4-BE49-F238E27FC236}">
                <a16:creationId xmlns:a16="http://schemas.microsoft.com/office/drawing/2014/main" id="{609AA6FB-4944-DF4C-B198-D86479CE5D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631EF5-E296-564B-BE5D-6C1B9BDB2E34}"/>
              </a:ext>
            </a:extLst>
          </p:cNvPr>
          <p:cNvSpPr>
            <a:spLocks noGrp="1"/>
          </p:cNvSpPr>
          <p:nvPr>
            <p:ph type="sldNum" sz="quarter" idx="12"/>
          </p:nvPr>
        </p:nvSpPr>
        <p:spPr/>
        <p:txBody>
          <a:bodyPr/>
          <a:lstStyle/>
          <a:p>
            <a:fld id="{FA82BECC-8FF9-F449-8110-335FF5ECCBEB}" type="slidenum">
              <a:rPr lang="en-US" smtClean="0"/>
              <a:t>‹#›</a:t>
            </a:fld>
            <a:endParaRPr lang="en-US"/>
          </a:p>
        </p:txBody>
      </p:sp>
    </p:spTree>
    <p:extLst>
      <p:ext uri="{BB962C8B-B14F-4D97-AF65-F5344CB8AC3E}">
        <p14:creationId xmlns:p14="http://schemas.microsoft.com/office/powerpoint/2010/main" val="316756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1320B2-0E73-7341-A0E0-2FD9A33C8E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2273DE-A6BB-E54C-B5B9-B1A65FD4FF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F1F362-1189-4A45-B1F2-F9E02B2AEC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FB8AAD-C3B9-7342-80B2-55C87EE40BBE}" type="datetimeFigureOut">
              <a:rPr lang="en-US" smtClean="0"/>
              <a:t>3/29/20</a:t>
            </a:fld>
            <a:endParaRPr lang="en-US"/>
          </a:p>
        </p:txBody>
      </p:sp>
      <p:sp>
        <p:nvSpPr>
          <p:cNvPr id="5" name="Footer Placeholder 4">
            <a:extLst>
              <a:ext uri="{FF2B5EF4-FFF2-40B4-BE49-F238E27FC236}">
                <a16:creationId xmlns:a16="http://schemas.microsoft.com/office/drawing/2014/main" id="{FFAEA69E-D3D8-094A-A101-E804EFD3D8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64A0DB0-CF78-D944-B59A-4407DB320B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82BECC-8FF9-F449-8110-335FF5ECCBEB}" type="slidenum">
              <a:rPr lang="en-US" smtClean="0"/>
              <a:t>‹#›</a:t>
            </a:fld>
            <a:endParaRPr lang="en-US"/>
          </a:p>
        </p:txBody>
      </p:sp>
    </p:spTree>
    <p:extLst>
      <p:ext uri="{BB962C8B-B14F-4D97-AF65-F5344CB8AC3E}">
        <p14:creationId xmlns:p14="http://schemas.microsoft.com/office/powerpoint/2010/main" val="6363126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V0s2i7Cc7wA&amp;feature=emb_logo"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4055EA-2C08-F440-8276-406072B4D703}"/>
              </a:ext>
            </a:extLst>
          </p:cNvPr>
          <p:cNvPicPr>
            <a:picLocks noChangeAspect="1"/>
          </p:cNvPicPr>
          <p:nvPr/>
        </p:nvPicPr>
        <p:blipFill>
          <a:blip r:embed="rId2"/>
          <a:stretch>
            <a:fillRect/>
          </a:stretch>
        </p:blipFill>
        <p:spPr>
          <a:xfrm>
            <a:off x="0" y="-1"/>
            <a:ext cx="12287250" cy="8015393"/>
          </a:xfrm>
          <a:prstGeom prst="rect">
            <a:avLst/>
          </a:prstGeom>
        </p:spPr>
      </p:pic>
      <p:sp>
        <p:nvSpPr>
          <p:cNvPr id="2" name="Title 1">
            <a:extLst>
              <a:ext uri="{FF2B5EF4-FFF2-40B4-BE49-F238E27FC236}">
                <a16:creationId xmlns:a16="http://schemas.microsoft.com/office/drawing/2014/main" id="{4EDEBCE4-C405-D949-98D4-BA47E676E16B}"/>
              </a:ext>
            </a:extLst>
          </p:cNvPr>
          <p:cNvSpPr>
            <a:spLocks noGrp="1"/>
          </p:cNvSpPr>
          <p:nvPr>
            <p:ph type="ctrTitle"/>
          </p:nvPr>
        </p:nvSpPr>
        <p:spPr/>
        <p:txBody>
          <a:bodyPr/>
          <a:lstStyle/>
          <a:p>
            <a:r>
              <a:rPr lang="en-US" dirty="0">
                <a:solidFill>
                  <a:srgbClr val="FFFF00"/>
                </a:solidFill>
                <a:latin typeface="dearJoe 5 CASUAL PRO" panose="02000000000000000000" pitchFamily="2" charset="0"/>
              </a:rPr>
              <a:t>The formation of a tsunami </a:t>
            </a:r>
          </a:p>
        </p:txBody>
      </p:sp>
      <p:sp>
        <p:nvSpPr>
          <p:cNvPr id="3" name="Subtitle 2">
            <a:extLst>
              <a:ext uri="{FF2B5EF4-FFF2-40B4-BE49-F238E27FC236}">
                <a16:creationId xmlns:a16="http://schemas.microsoft.com/office/drawing/2014/main" id="{3AFB3577-B5C0-7A4B-AB42-DDE7121AAED7}"/>
              </a:ext>
            </a:extLst>
          </p:cNvPr>
          <p:cNvSpPr>
            <a:spLocks noGrp="1"/>
          </p:cNvSpPr>
          <p:nvPr>
            <p:ph type="subTitle" idx="1"/>
          </p:nvPr>
        </p:nvSpPr>
        <p:spPr>
          <a:xfrm>
            <a:off x="1411605" y="4934796"/>
            <a:ext cx="9144000" cy="1655762"/>
          </a:xfrm>
          <a:solidFill>
            <a:srgbClr val="00B0F0"/>
          </a:solidFill>
        </p:spPr>
        <p:txBody>
          <a:bodyPr>
            <a:normAutofit fontScale="92500" lnSpcReduction="20000"/>
          </a:bodyPr>
          <a:lstStyle/>
          <a:p>
            <a:r>
              <a:rPr lang="en-US" dirty="0">
                <a:latin typeface="dearJoe 5 CASUAL PRO" panose="02000000000000000000" pitchFamily="2" charset="0"/>
              </a:rPr>
              <a:t>What: </a:t>
            </a:r>
            <a:r>
              <a:rPr lang="en-US" dirty="0"/>
              <a:t>How are tsunamis formed?</a:t>
            </a:r>
          </a:p>
          <a:p>
            <a:r>
              <a:rPr lang="en-US" dirty="0">
                <a:latin typeface="dearJoe 5 CASUAL PRO" panose="02000000000000000000" pitchFamily="2" charset="0"/>
              </a:rPr>
              <a:t>Why</a:t>
            </a:r>
            <a:r>
              <a:rPr lang="en-US" dirty="0"/>
              <a:t>: To understand that tectonic activity produces different hazards and to develop our understanding of why the 2011 Japanese was so deadly</a:t>
            </a:r>
          </a:p>
          <a:p>
            <a:r>
              <a:rPr lang="en-US" dirty="0">
                <a:latin typeface="dearJoe 5 CASUAL PRO" panose="02000000000000000000" pitchFamily="2" charset="0"/>
              </a:rPr>
              <a:t>How</a:t>
            </a:r>
            <a:r>
              <a:rPr lang="en-US" dirty="0"/>
              <a:t>: Use a range of resources to develop a sequence of how a tsunami was formed </a:t>
            </a:r>
          </a:p>
        </p:txBody>
      </p:sp>
      <p:sp>
        <p:nvSpPr>
          <p:cNvPr id="6" name="TextBox 5">
            <a:extLst>
              <a:ext uri="{FF2B5EF4-FFF2-40B4-BE49-F238E27FC236}">
                <a16:creationId xmlns:a16="http://schemas.microsoft.com/office/drawing/2014/main" id="{F89319FC-AFC2-E247-BB89-E503C066ACC2}"/>
              </a:ext>
            </a:extLst>
          </p:cNvPr>
          <p:cNvSpPr txBox="1"/>
          <p:nvPr/>
        </p:nvSpPr>
        <p:spPr>
          <a:xfrm>
            <a:off x="9839325" y="662940"/>
            <a:ext cx="1657350" cy="646331"/>
          </a:xfrm>
          <a:prstGeom prst="rect">
            <a:avLst/>
          </a:prstGeom>
          <a:solidFill>
            <a:srgbClr val="00B0F0"/>
          </a:solidFill>
        </p:spPr>
        <p:txBody>
          <a:bodyPr wrap="square" rtlCol="0">
            <a:spAutoFit/>
          </a:bodyPr>
          <a:lstStyle/>
          <a:p>
            <a:r>
              <a:rPr lang="en-US" dirty="0"/>
              <a:t>Geographical processes </a:t>
            </a:r>
          </a:p>
        </p:txBody>
      </p:sp>
    </p:spTree>
    <p:extLst>
      <p:ext uri="{BB962C8B-B14F-4D97-AF65-F5344CB8AC3E}">
        <p14:creationId xmlns:p14="http://schemas.microsoft.com/office/powerpoint/2010/main" val="686633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tsunami?</a:t>
            </a:r>
          </a:p>
        </p:txBody>
      </p:sp>
      <p:sp>
        <p:nvSpPr>
          <p:cNvPr id="3" name="Content Placeholder 2"/>
          <p:cNvSpPr>
            <a:spLocks noGrp="1"/>
          </p:cNvSpPr>
          <p:nvPr>
            <p:ph idx="1"/>
          </p:nvPr>
        </p:nvSpPr>
        <p:spPr>
          <a:xfrm>
            <a:off x="2136775" y="1622640"/>
            <a:ext cx="8276178" cy="2516264"/>
          </a:xfrm>
        </p:spPr>
        <p:txBody>
          <a:bodyPr/>
          <a:lstStyle/>
          <a:p>
            <a:r>
              <a:rPr lang="en-US" dirty="0"/>
              <a:t>A tsunami is a series of ocean waves that sends surges of water, sometimes reaching heights of over 100 feet (30.5m) onto land. </a:t>
            </a:r>
          </a:p>
          <a:p>
            <a:r>
              <a:rPr lang="en-US" dirty="0"/>
              <a:t>These walls of water can cause widespread destruction when they crash ashore.</a:t>
            </a:r>
          </a:p>
        </p:txBody>
      </p:sp>
      <p:pic>
        <p:nvPicPr>
          <p:cNvPr id="5" name="Picture 4" descr="images.jpeg"/>
          <p:cNvPicPr>
            <a:picLocks noChangeAspect="1"/>
          </p:cNvPicPr>
          <p:nvPr/>
        </p:nvPicPr>
        <p:blipFill>
          <a:blip r:embed="rId2"/>
          <a:stretch>
            <a:fillRect/>
          </a:stretch>
        </p:blipFill>
        <p:spPr>
          <a:xfrm>
            <a:off x="6262775" y="3825687"/>
            <a:ext cx="4150179" cy="2324100"/>
          </a:xfrm>
          <a:prstGeom prst="rect">
            <a:avLst/>
          </a:prstGeom>
        </p:spPr>
      </p:pic>
      <p:pic>
        <p:nvPicPr>
          <p:cNvPr id="6" name="Picture 5" descr="Unknown-1.jpeg"/>
          <p:cNvPicPr>
            <a:picLocks noChangeAspect="1"/>
          </p:cNvPicPr>
          <p:nvPr/>
        </p:nvPicPr>
        <p:blipFill>
          <a:blip r:embed="rId3"/>
          <a:stretch>
            <a:fillRect/>
          </a:stretch>
        </p:blipFill>
        <p:spPr>
          <a:xfrm>
            <a:off x="1913356" y="3825687"/>
            <a:ext cx="4043742" cy="2324100"/>
          </a:xfrm>
          <a:prstGeom prst="rect">
            <a:avLst/>
          </a:prstGeom>
        </p:spPr>
      </p:pic>
    </p:spTree>
    <p:extLst>
      <p:ext uri="{BB962C8B-B14F-4D97-AF65-F5344CB8AC3E}">
        <p14:creationId xmlns:p14="http://schemas.microsoft.com/office/powerpoint/2010/main" val="1773419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A4A85D4-82CE-8540-AA07-C5F2D3C874EF}"/>
              </a:ext>
            </a:extLst>
          </p:cNvPr>
          <p:cNvPicPr>
            <a:picLocks noChangeAspect="1"/>
          </p:cNvPicPr>
          <p:nvPr/>
        </p:nvPicPr>
        <p:blipFill>
          <a:blip r:embed="rId2"/>
          <a:stretch>
            <a:fillRect/>
          </a:stretch>
        </p:blipFill>
        <p:spPr>
          <a:xfrm>
            <a:off x="410210" y="0"/>
            <a:ext cx="11065510" cy="6628484"/>
          </a:xfrm>
          <a:prstGeom prst="rect">
            <a:avLst/>
          </a:prstGeom>
        </p:spPr>
      </p:pic>
    </p:spTree>
    <p:extLst>
      <p:ext uri="{BB962C8B-B14F-4D97-AF65-F5344CB8AC3E}">
        <p14:creationId xmlns:p14="http://schemas.microsoft.com/office/powerpoint/2010/main" val="1783719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399781"/>
            <a:ext cx="11144250" cy="788894"/>
          </a:xfrm>
        </p:spPr>
        <p:txBody>
          <a:bodyPr>
            <a:noAutofit/>
          </a:bodyPr>
          <a:lstStyle/>
          <a:p>
            <a:r>
              <a:rPr lang="en-US" sz="3600" dirty="0">
                <a:latin typeface="dearJoe 5 CASUAL PRO" panose="02000000000000000000" pitchFamily="2" charset="0"/>
              </a:rPr>
              <a:t>How are they different to </a:t>
            </a:r>
            <a:br>
              <a:rPr lang="en-US" sz="3600" dirty="0">
                <a:latin typeface="dearJoe 5 CASUAL PRO" panose="02000000000000000000" pitchFamily="2" charset="0"/>
              </a:rPr>
            </a:br>
            <a:r>
              <a:rPr lang="en-US" sz="3600" dirty="0">
                <a:latin typeface="dearJoe 5 CASUAL PRO" panose="02000000000000000000" pitchFamily="2" charset="0"/>
              </a:rPr>
              <a:t>normal waves or tidal waves?</a:t>
            </a:r>
          </a:p>
        </p:txBody>
      </p:sp>
      <p:sp>
        <p:nvSpPr>
          <p:cNvPr id="3" name="Content Placeholder 2"/>
          <p:cNvSpPr>
            <a:spLocks noGrp="1"/>
          </p:cNvSpPr>
          <p:nvPr>
            <p:ph idx="1"/>
          </p:nvPr>
        </p:nvSpPr>
        <p:spPr>
          <a:xfrm>
            <a:off x="959300" y="1663956"/>
            <a:ext cx="4216940" cy="3893925"/>
          </a:xfrm>
        </p:spPr>
        <p:txBody>
          <a:bodyPr>
            <a:normAutofit lnSpcReduction="10000"/>
          </a:bodyPr>
          <a:lstStyle/>
          <a:p>
            <a:r>
              <a:rPr lang="en-US" dirty="0"/>
              <a:t>Unlike a tidal wave, the waves of a tsunami move the entire depth of the ocean, from the surface of the water all the way down to the seabed.  </a:t>
            </a:r>
          </a:p>
          <a:p>
            <a:r>
              <a:rPr lang="en-US" dirty="0"/>
              <a:t>They also hold a massive amount of energy.</a:t>
            </a:r>
          </a:p>
          <a:p>
            <a:r>
              <a:rPr lang="en-US" dirty="0"/>
              <a:t>80% of tsunamis occur in the ‘</a:t>
            </a:r>
            <a:r>
              <a:rPr lang="en-US" i="1" dirty="0"/>
              <a:t>ring of fire</a:t>
            </a:r>
            <a:r>
              <a:rPr lang="en-US" dirty="0"/>
              <a:t>’.</a:t>
            </a:r>
          </a:p>
        </p:txBody>
      </p:sp>
      <p:pic>
        <p:nvPicPr>
          <p:cNvPr id="4" name="Picture 3"/>
          <p:cNvPicPr>
            <a:picLocks noChangeAspect="1"/>
          </p:cNvPicPr>
          <p:nvPr/>
        </p:nvPicPr>
        <p:blipFill>
          <a:blip r:embed="rId2"/>
          <a:stretch>
            <a:fillRect/>
          </a:stretch>
        </p:blipFill>
        <p:spPr>
          <a:xfrm>
            <a:off x="5793460" y="1188675"/>
            <a:ext cx="5865140" cy="5147162"/>
          </a:xfrm>
          <a:prstGeom prst="rect">
            <a:avLst/>
          </a:prstGeom>
        </p:spPr>
      </p:pic>
    </p:spTree>
    <p:extLst>
      <p:ext uri="{BB962C8B-B14F-4D97-AF65-F5344CB8AC3E}">
        <p14:creationId xmlns:p14="http://schemas.microsoft.com/office/powerpoint/2010/main" val="1673526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6775" y="364506"/>
            <a:ext cx="7918450" cy="788894"/>
          </a:xfrm>
        </p:spPr>
        <p:txBody>
          <a:bodyPr/>
          <a:lstStyle/>
          <a:p>
            <a:r>
              <a:rPr lang="en-US" dirty="0">
                <a:latin typeface="dearJoe 5 CASUAL PRO" panose="02000000000000000000" pitchFamily="2" charset="0"/>
              </a:rPr>
              <a:t>What causes a Tsunami? </a:t>
            </a:r>
          </a:p>
        </p:txBody>
      </p:sp>
      <p:sp>
        <p:nvSpPr>
          <p:cNvPr id="3" name="Content Placeholder 2"/>
          <p:cNvSpPr>
            <a:spLocks noGrp="1"/>
          </p:cNvSpPr>
          <p:nvPr>
            <p:ph idx="1"/>
          </p:nvPr>
        </p:nvSpPr>
        <p:spPr>
          <a:xfrm>
            <a:off x="1678180" y="1528573"/>
            <a:ext cx="4819828" cy="2963890"/>
          </a:xfrm>
        </p:spPr>
        <p:txBody>
          <a:bodyPr>
            <a:normAutofit fontScale="92500" lnSpcReduction="10000"/>
          </a:bodyPr>
          <a:lstStyle/>
          <a:p>
            <a:r>
              <a:rPr lang="en-US" dirty="0"/>
              <a:t>Tsunamis are usually caused by large, undersea earthquakes at tectonic plate boundaries. </a:t>
            </a:r>
          </a:p>
          <a:p>
            <a:r>
              <a:rPr lang="en-US" dirty="0"/>
              <a:t>When the ocean floor at a plate boundary </a:t>
            </a:r>
            <a:r>
              <a:rPr lang="en-US" dirty="0">
                <a:solidFill>
                  <a:srgbClr val="FF0000"/>
                </a:solidFill>
              </a:rPr>
              <a:t>rises or falls</a:t>
            </a:r>
            <a:r>
              <a:rPr lang="en-US" dirty="0"/>
              <a:t> suddenly, it </a:t>
            </a:r>
            <a:r>
              <a:rPr lang="en-US" dirty="0">
                <a:solidFill>
                  <a:srgbClr val="FF0000"/>
                </a:solidFill>
              </a:rPr>
              <a:t>displaces</a:t>
            </a:r>
            <a:r>
              <a:rPr lang="en-US" dirty="0"/>
              <a:t> the water above it and launches the rolling waves that will become a tsunami.  </a:t>
            </a:r>
          </a:p>
        </p:txBody>
      </p:sp>
      <p:sp>
        <p:nvSpPr>
          <p:cNvPr id="5" name="Rectangle 4"/>
          <p:cNvSpPr/>
          <p:nvPr/>
        </p:nvSpPr>
        <p:spPr>
          <a:xfrm>
            <a:off x="1936874" y="5009015"/>
            <a:ext cx="8418046" cy="1200329"/>
          </a:xfrm>
          <a:prstGeom prst="rect">
            <a:avLst/>
          </a:prstGeom>
        </p:spPr>
        <p:txBody>
          <a:bodyPr wrap="square">
            <a:spAutoFit/>
          </a:bodyPr>
          <a:lstStyle/>
          <a:p>
            <a:r>
              <a:rPr lang="en-US" i="1" dirty="0"/>
              <a:t>Tsunamis may also be caused by underwater landslides or volcanic eruptions. </a:t>
            </a:r>
          </a:p>
          <a:p>
            <a:endParaRPr lang="en-US" i="1" dirty="0"/>
          </a:p>
          <a:p>
            <a:r>
              <a:rPr lang="en-US" i="1" dirty="0"/>
              <a:t>They may even be launched, as they frequently were in Earth’s ancient past, by the impact of a large meteorite plunging into an ocean.</a:t>
            </a:r>
          </a:p>
        </p:txBody>
      </p:sp>
      <p:pic>
        <p:nvPicPr>
          <p:cNvPr id="6" name="Content Placeholder 3" descr="tsunami-formation.gif"/>
          <p:cNvPicPr>
            <a:picLocks noChangeAspect="1"/>
          </p:cNvPicPr>
          <p:nvPr/>
        </p:nvPicPr>
        <p:blipFill>
          <a:blip r:embed="rId2"/>
          <a:srcRect l="-22644" r="-22644"/>
          <a:stretch>
            <a:fillRect/>
          </a:stretch>
        </p:blipFill>
        <p:spPr>
          <a:xfrm>
            <a:off x="5633697" y="1363146"/>
            <a:ext cx="5865503" cy="3340154"/>
          </a:xfrm>
          <a:prstGeom prst="rect">
            <a:avLst/>
          </a:prstGeom>
        </p:spPr>
      </p:pic>
    </p:spTree>
    <p:extLst>
      <p:ext uri="{BB962C8B-B14F-4D97-AF65-F5344CB8AC3E}">
        <p14:creationId xmlns:p14="http://schemas.microsoft.com/office/powerpoint/2010/main" val="3448230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6775" y="340990"/>
            <a:ext cx="7918450" cy="1030611"/>
          </a:xfrm>
        </p:spPr>
        <p:txBody>
          <a:bodyPr>
            <a:normAutofit fontScale="90000"/>
          </a:bodyPr>
          <a:lstStyle/>
          <a:p>
            <a:r>
              <a:rPr lang="en-US" dirty="0">
                <a:latin typeface="dearJoe 5 CASUAL PRO" panose="02000000000000000000" pitchFamily="2" charset="0"/>
              </a:rPr>
              <a:t>What happens when a tsunami reaches land?</a:t>
            </a:r>
          </a:p>
        </p:txBody>
      </p:sp>
      <p:sp>
        <p:nvSpPr>
          <p:cNvPr id="3" name="Content Placeholder 2"/>
          <p:cNvSpPr>
            <a:spLocks noGrp="1"/>
          </p:cNvSpPr>
          <p:nvPr>
            <p:ph idx="1"/>
          </p:nvPr>
        </p:nvSpPr>
        <p:spPr>
          <a:xfrm>
            <a:off x="2008910" y="1799013"/>
            <a:ext cx="8298873" cy="2457839"/>
          </a:xfrm>
        </p:spPr>
        <p:txBody>
          <a:bodyPr>
            <a:normAutofit fontScale="92500" lnSpcReduction="20000"/>
          </a:bodyPr>
          <a:lstStyle/>
          <a:p>
            <a:r>
              <a:rPr lang="en-US" dirty="0"/>
              <a:t>A tsunami’s </a:t>
            </a:r>
            <a:r>
              <a:rPr lang="en-US" dirty="0">
                <a:solidFill>
                  <a:srgbClr val="FF0000"/>
                </a:solidFill>
              </a:rPr>
              <a:t>trough</a:t>
            </a:r>
            <a:r>
              <a:rPr lang="en-US" dirty="0"/>
              <a:t>, the low point beneath the wave’s crest, often reaches shore first. </a:t>
            </a:r>
          </a:p>
          <a:p>
            <a:r>
              <a:rPr lang="en-US" dirty="0"/>
              <a:t>When it does, it produces a vacuum effect that sucks coastal water seaward and exposes the </a:t>
            </a:r>
            <a:r>
              <a:rPr lang="en-US" dirty="0" err="1"/>
              <a:t>harbour</a:t>
            </a:r>
            <a:r>
              <a:rPr lang="en-US" dirty="0"/>
              <a:t> and sea floors.  </a:t>
            </a:r>
          </a:p>
          <a:p>
            <a:r>
              <a:rPr lang="en-US" dirty="0"/>
              <a:t>This is called the </a:t>
            </a:r>
            <a:r>
              <a:rPr lang="en-US" dirty="0">
                <a:solidFill>
                  <a:srgbClr val="FF0000"/>
                </a:solidFill>
              </a:rPr>
              <a:t>drawback. </a:t>
            </a:r>
            <a:r>
              <a:rPr lang="en-US" dirty="0"/>
              <a:t>The main part of the wave typically hits shore 5-15 minutes later. </a:t>
            </a:r>
          </a:p>
        </p:txBody>
      </p:sp>
      <p:pic>
        <p:nvPicPr>
          <p:cNvPr id="5" name="Picture 4"/>
          <p:cNvPicPr>
            <a:picLocks noChangeAspect="1"/>
          </p:cNvPicPr>
          <p:nvPr/>
        </p:nvPicPr>
        <p:blipFill>
          <a:blip r:embed="rId2"/>
          <a:stretch>
            <a:fillRect/>
          </a:stretch>
        </p:blipFill>
        <p:spPr>
          <a:xfrm>
            <a:off x="2397062" y="4256852"/>
            <a:ext cx="7447733" cy="2601149"/>
          </a:xfrm>
          <a:prstGeom prst="rect">
            <a:avLst/>
          </a:prstGeom>
        </p:spPr>
      </p:pic>
      <p:cxnSp>
        <p:nvCxnSpPr>
          <p:cNvPr id="8" name="Straight Arrow Connector 7"/>
          <p:cNvCxnSpPr/>
          <p:nvPr/>
        </p:nvCxnSpPr>
        <p:spPr>
          <a:xfrm>
            <a:off x="5809941" y="3783725"/>
            <a:ext cx="1587385" cy="78055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5879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DA1BF-561D-6D49-9831-FABB8A42997B}"/>
              </a:ext>
            </a:extLst>
          </p:cNvPr>
          <p:cNvSpPr>
            <a:spLocks noGrp="1"/>
          </p:cNvSpPr>
          <p:nvPr>
            <p:ph type="title"/>
          </p:nvPr>
        </p:nvSpPr>
        <p:spPr>
          <a:xfrm>
            <a:off x="198120" y="-210344"/>
            <a:ext cx="10515600" cy="1325563"/>
          </a:xfrm>
        </p:spPr>
        <p:txBody>
          <a:bodyPr>
            <a:normAutofit/>
          </a:bodyPr>
          <a:lstStyle/>
          <a:p>
            <a:r>
              <a:rPr lang="en-US" sz="3600" dirty="0"/>
              <a:t>Task: </a:t>
            </a:r>
            <a:r>
              <a:rPr lang="en-US" sz="3600" dirty="0">
                <a:latin typeface="dearJoe 5 CASUAL PRO" panose="02000000000000000000" pitchFamily="2" charset="0"/>
              </a:rPr>
              <a:t>How do tsunamis form?</a:t>
            </a:r>
          </a:p>
        </p:txBody>
      </p:sp>
      <p:sp>
        <p:nvSpPr>
          <p:cNvPr id="3" name="Content Placeholder 2">
            <a:extLst>
              <a:ext uri="{FF2B5EF4-FFF2-40B4-BE49-F238E27FC236}">
                <a16:creationId xmlns:a16="http://schemas.microsoft.com/office/drawing/2014/main" id="{0E8214B4-998B-E64E-A1AE-0EDD27B264DC}"/>
              </a:ext>
            </a:extLst>
          </p:cNvPr>
          <p:cNvSpPr>
            <a:spLocks noGrp="1"/>
          </p:cNvSpPr>
          <p:nvPr>
            <p:ph idx="1"/>
          </p:nvPr>
        </p:nvSpPr>
        <p:spPr>
          <a:xfrm>
            <a:off x="111994" y="554301"/>
            <a:ext cx="10515600" cy="4351338"/>
          </a:xfrm>
        </p:spPr>
        <p:txBody>
          <a:bodyPr>
            <a:normAutofit/>
          </a:bodyPr>
          <a:lstStyle/>
          <a:p>
            <a:pPr marL="0" indent="0">
              <a:buNone/>
            </a:pPr>
            <a:r>
              <a:rPr lang="en-US" sz="2000" dirty="0"/>
              <a:t>1.Carefully examine the statements below. Put them in the order in which they occur to create a tsunami:</a:t>
            </a:r>
          </a:p>
          <a:p>
            <a:pPr lvl="1"/>
            <a:r>
              <a:rPr lang="en-US" sz="2000" dirty="0"/>
              <a:t>Sea movement causes Tsunami</a:t>
            </a:r>
          </a:p>
          <a:p>
            <a:pPr lvl="1"/>
            <a:r>
              <a:rPr lang="en-US" sz="2000" dirty="0"/>
              <a:t>Plate movement causes earthquake</a:t>
            </a:r>
          </a:p>
          <a:p>
            <a:pPr lvl="1"/>
            <a:r>
              <a:rPr lang="en-US" sz="2000" dirty="0"/>
              <a:t>Waves crash onto shore</a:t>
            </a:r>
          </a:p>
          <a:p>
            <a:pPr lvl="1"/>
            <a:r>
              <a:rPr lang="en-US" sz="2000" dirty="0"/>
              <a:t>Sea above earthquake forced upwards</a:t>
            </a:r>
          </a:p>
          <a:p>
            <a:pPr lvl="1"/>
            <a:r>
              <a:rPr lang="en-US" sz="2000" dirty="0"/>
              <a:t>Plates move towards each other</a:t>
            </a:r>
          </a:p>
          <a:p>
            <a:pPr lvl="1"/>
            <a:r>
              <a:rPr lang="en-US" sz="2000" dirty="0"/>
              <a:t>Tsunami waves spread quickly outwards</a:t>
            </a:r>
          </a:p>
          <a:p>
            <a:pPr marL="0" indent="0">
              <a:buNone/>
            </a:pPr>
            <a:r>
              <a:rPr lang="en-US" sz="2000" dirty="0"/>
              <a:t>2 Make a larger, neater (better) coy of the diagram below. Use the material on this page to fully annotate the diagram in order to fully explain how tsunamis form. Remember to give the diagram a title, to use a ruler for arrows, to draw a frame around your diagram. </a:t>
            </a:r>
          </a:p>
          <a:p>
            <a:pPr marL="0" indent="0">
              <a:buNone/>
            </a:pPr>
            <a:endParaRPr lang="en-US" dirty="0"/>
          </a:p>
        </p:txBody>
      </p:sp>
      <p:pic>
        <p:nvPicPr>
          <p:cNvPr id="4" name="Picture 3">
            <a:extLst>
              <a:ext uri="{FF2B5EF4-FFF2-40B4-BE49-F238E27FC236}">
                <a16:creationId xmlns:a16="http://schemas.microsoft.com/office/drawing/2014/main" id="{0245F2A3-67CC-3546-AA62-1A67A3BC0C50}"/>
              </a:ext>
            </a:extLst>
          </p:cNvPr>
          <p:cNvPicPr>
            <a:picLocks noChangeAspect="1" noChangeArrowheads="1"/>
          </p:cNvPicPr>
          <p:nvPr/>
        </p:nvPicPr>
        <p:blipFill rotWithShape="1">
          <a:blip r:embed="rId2" cstate="print"/>
          <a:srcRect t="1" b="76686"/>
          <a:stretch/>
        </p:blipFill>
        <p:spPr bwMode="auto">
          <a:xfrm>
            <a:off x="92180" y="4893761"/>
            <a:ext cx="2243216" cy="1831567"/>
          </a:xfrm>
          <a:prstGeom prst="rect">
            <a:avLst/>
          </a:prstGeom>
          <a:noFill/>
          <a:ln w="57150">
            <a:solidFill>
              <a:srgbClr val="0070C0"/>
            </a:solidFill>
            <a:miter lim="800000"/>
            <a:headEnd/>
            <a:tailEnd/>
          </a:ln>
        </p:spPr>
      </p:pic>
      <p:pic>
        <p:nvPicPr>
          <p:cNvPr id="5" name="Picture 4">
            <a:extLst>
              <a:ext uri="{FF2B5EF4-FFF2-40B4-BE49-F238E27FC236}">
                <a16:creationId xmlns:a16="http://schemas.microsoft.com/office/drawing/2014/main" id="{60426800-2B6D-6F47-8795-1C89E624EBB2}"/>
              </a:ext>
            </a:extLst>
          </p:cNvPr>
          <p:cNvPicPr>
            <a:picLocks noChangeAspect="1" noChangeArrowheads="1"/>
          </p:cNvPicPr>
          <p:nvPr/>
        </p:nvPicPr>
        <p:blipFill rotWithShape="1">
          <a:blip r:embed="rId2" cstate="print"/>
          <a:srcRect t="26687" b="51362"/>
          <a:stretch/>
        </p:blipFill>
        <p:spPr bwMode="auto">
          <a:xfrm>
            <a:off x="7444428" y="4865234"/>
            <a:ext cx="2137161" cy="1827825"/>
          </a:xfrm>
          <a:prstGeom prst="rect">
            <a:avLst/>
          </a:prstGeom>
          <a:noFill/>
          <a:ln w="57150">
            <a:solidFill>
              <a:srgbClr val="0070C0"/>
            </a:solidFill>
            <a:miter lim="800000"/>
            <a:headEnd/>
            <a:tailEnd/>
          </a:ln>
        </p:spPr>
      </p:pic>
      <p:pic>
        <p:nvPicPr>
          <p:cNvPr id="6" name="Picture 2">
            <a:extLst>
              <a:ext uri="{FF2B5EF4-FFF2-40B4-BE49-F238E27FC236}">
                <a16:creationId xmlns:a16="http://schemas.microsoft.com/office/drawing/2014/main" id="{3ADD333C-D903-8146-805F-68E48C36CBC5}"/>
              </a:ext>
            </a:extLst>
          </p:cNvPr>
          <p:cNvPicPr>
            <a:picLocks noChangeAspect="1" noChangeArrowheads="1"/>
          </p:cNvPicPr>
          <p:nvPr/>
        </p:nvPicPr>
        <p:blipFill rotWithShape="1">
          <a:blip r:embed="rId2" cstate="print"/>
          <a:srcRect t="51599" b="25088"/>
          <a:stretch/>
        </p:blipFill>
        <p:spPr bwMode="auto">
          <a:xfrm>
            <a:off x="2504356" y="4887443"/>
            <a:ext cx="2243216" cy="1844205"/>
          </a:xfrm>
          <a:prstGeom prst="rect">
            <a:avLst/>
          </a:prstGeom>
          <a:noFill/>
          <a:ln w="57150">
            <a:solidFill>
              <a:srgbClr val="0070C0"/>
            </a:solidFill>
            <a:miter lim="800000"/>
            <a:headEnd/>
            <a:tailEnd/>
          </a:ln>
        </p:spPr>
      </p:pic>
      <p:pic>
        <p:nvPicPr>
          <p:cNvPr id="7" name="Picture 2">
            <a:extLst>
              <a:ext uri="{FF2B5EF4-FFF2-40B4-BE49-F238E27FC236}">
                <a16:creationId xmlns:a16="http://schemas.microsoft.com/office/drawing/2014/main" id="{B3333A62-04B7-6C4A-8938-7A1D7AD1F9D8}"/>
              </a:ext>
            </a:extLst>
          </p:cNvPr>
          <p:cNvPicPr>
            <a:picLocks noChangeAspect="1" noChangeArrowheads="1"/>
          </p:cNvPicPr>
          <p:nvPr/>
        </p:nvPicPr>
        <p:blipFill rotWithShape="1">
          <a:blip r:embed="rId2" cstate="print"/>
          <a:srcRect l="-720" t="76687" r="720" b="676"/>
          <a:stretch/>
        </p:blipFill>
        <p:spPr bwMode="auto">
          <a:xfrm>
            <a:off x="4974392" y="4883426"/>
            <a:ext cx="2243216" cy="1809633"/>
          </a:xfrm>
          <a:prstGeom prst="rect">
            <a:avLst/>
          </a:prstGeom>
          <a:noFill/>
          <a:ln w="57150">
            <a:solidFill>
              <a:srgbClr val="0070C0"/>
            </a:solidFill>
            <a:miter lim="800000"/>
            <a:headEnd/>
            <a:tailEnd/>
          </a:ln>
        </p:spPr>
      </p:pic>
      <p:pic>
        <p:nvPicPr>
          <p:cNvPr id="8" name="Picture 3">
            <a:extLst>
              <a:ext uri="{FF2B5EF4-FFF2-40B4-BE49-F238E27FC236}">
                <a16:creationId xmlns:a16="http://schemas.microsoft.com/office/drawing/2014/main" id="{52A4121D-18ED-FA45-BDA5-FACB6E3706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5739" y="4905639"/>
            <a:ext cx="2219325" cy="1807809"/>
          </a:xfrm>
          <a:prstGeom prst="rect">
            <a:avLst/>
          </a:prstGeom>
          <a:noFill/>
          <a:ln w="57150">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sp>
        <p:nvSpPr>
          <p:cNvPr id="9" name="Rectangle 8">
            <a:extLst>
              <a:ext uri="{FF2B5EF4-FFF2-40B4-BE49-F238E27FC236}">
                <a16:creationId xmlns:a16="http://schemas.microsoft.com/office/drawing/2014/main" id="{D4D5A411-F2D6-0041-BEB2-713063660197}"/>
              </a:ext>
            </a:extLst>
          </p:cNvPr>
          <p:cNvSpPr/>
          <p:nvPr/>
        </p:nvSpPr>
        <p:spPr>
          <a:xfrm>
            <a:off x="25868" y="4247430"/>
            <a:ext cx="11999196" cy="646331"/>
          </a:xfrm>
          <a:prstGeom prst="rect">
            <a:avLst/>
          </a:prstGeom>
        </p:spPr>
        <p:txBody>
          <a:bodyPr wrap="square">
            <a:spAutoFit/>
          </a:bodyPr>
          <a:lstStyle/>
          <a:p>
            <a:r>
              <a:rPr lang="en-US" b="1" u="sng" dirty="0"/>
              <a:t>Taking it further:</a:t>
            </a:r>
            <a:r>
              <a:rPr lang="en-US" dirty="0"/>
              <a:t> Instead of just one diagram you could draw a series of diagrams like the ones below to show to the formation of a tsunami </a:t>
            </a:r>
          </a:p>
        </p:txBody>
      </p:sp>
      <p:sp>
        <p:nvSpPr>
          <p:cNvPr id="10" name="TextBox 9">
            <a:extLst>
              <a:ext uri="{FF2B5EF4-FFF2-40B4-BE49-F238E27FC236}">
                <a16:creationId xmlns:a16="http://schemas.microsoft.com/office/drawing/2014/main" id="{80F012FE-D95E-9541-92CD-FC31FB2FD8F7}"/>
              </a:ext>
            </a:extLst>
          </p:cNvPr>
          <p:cNvSpPr txBox="1"/>
          <p:nvPr/>
        </p:nvSpPr>
        <p:spPr>
          <a:xfrm>
            <a:off x="7098030" y="0"/>
            <a:ext cx="4377690" cy="369332"/>
          </a:xfrm>
          <a:prstGeom prst="rect">
            <a:avLst/>
          </a:prstGeom>
          <a:solidFill>
            <a:srgbClr val="FFFF00"/>
          </a:solidFill>
        </p:spPr>
        <p:txBody>
          <a:bodyPr wrap="square" rtlCol="0">
            <a:spAutoFit/>
          </a:bodyPr>
          <a:lstStyle/>
          <a:p>
            <a:r>
              <a:rPr lang="en-US" dirty="0"/>
              <a:t>Watch the videos on the </a:t>
            </a:r>
            <a:r>
              <a:rPr lang="en-US" dirty="0" err="1"/>
              <a:t>weebly</a:t>
            </a:r>
            <a:r>
              <a:rPr lang="en-US" dirty="0"/>
              <a:t> to help</a:t>
            </a:r>
          </a:p>
        </p:txBody>
      </p:sp>
    </p:spTree>
    <p:extLst>
      <p:ext uri="{BB962C8B-B14F-4D97-AF65-F5344CB8AC3E}">
        <p14:creationId xmlns:p14="http://schemas.microsoft.com/office/powerpoint/2010/main" val="659283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6775" y="383664"/>
            <a:ext cx="7918450" cy="788894"/>
          </a:xfrm>
        </p:spPr>
        <p:txBody>
          <a:bodyPr/>
          <a:lstStyle/>
          <a:p>
            <a:r>
              <a:rPr lang="en-US" dirty="0">
                <a:latin typeface="dearJoe 5 CASUAL PRO" panose="02000000000000000000" pitchFamily="2" charset="0"/>
              </a:rPr>
              <a:t>Warning Systems</a:t>
            </a:r>
          </a:p>
        </p:txBody>
      </p:sp>
      <p:sp>
        <p:nvSpPr>
          <p:cNvPr id="3" name="Content Placeholder 2"/>
          <p:cNvSpPr>
            <a:spLocks noGrp="1"/>
          </p:cNvSpPr>
          <p:nvPr>
            <p:ph idx="1"/>
          </p:nvPr>
        </p:nvSpPr>
        <p:spPr>
          <a:xfrm>
            <a:off x="2136775" y="1172559"/>
            <a:ext cx="7918450" cy="5499563"/>
          </a:xfrm>
        </p:spPr>
        <p:txBody>
          <a:bodyPr>
            <a:normAutofit/>
          </a:bodyPr>
          <a:lstStyle/>
          <a:p>
            <a:r>
              <a:rPr lang="en-US" sz="1800" dirty="0"/>
              <a:t>Although tsunamis can be caused by a few events, most commonly they are caused by earthquakes.</a:t>
            </a:r>
          </a:p>
          <a:p>
            <a:r>
              <a:rPr lang="en-US" sz="1800" dirty="0"/>
              <a:t>Because scientists are now aware of this connection they have been able to conduct research and set up monitoring systems to help countries of oncoming tsunamis.</a:t>
            </a:r>
          </a:p>
        </p:txBody>
      </p:sp>
      <p:pic>
        <p:nvPicPr>
          <p:cNvPr id="4" name="Picture 3"/>
          <p:cNvPicPr>
            <a:picLocks noChangeAspect="1"/>
          </p:cNvPicPr>
          <p:nvPr/>
        </p:nvPicPr>
        <p:blipFill>
          <a:blip r:embed="rId2"/>
          <a:stretch>
            <a:fillRect/>
          </a:stretch>
        </p:blipFill>
        <p:spPr>
          <a:xfrm>
            <a:off x="3322121" y="3110129"/>
            <a:ext cx="5927157" cy="3561993"/>
          </a:xfrm>
          <a:prstGeom prst="rect">
            <a:avLst/>
          </a:prstGeom>
        </p:spPr>
      </p:pic>
    </p:spTree>
    <p:extLst>
      <p:ext uri="{BB962C8B-B14F-4D97-AF65-F5344CB8AC3E}">
        <p14:creationId xmlns:p14="http://schemas.microsoft.com/office/powerpoint/2010/main" val="378445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15438-EF68-9C48-A786-89AA82DE5615}"/>
              </a:ext>
            </a:extLst>
          </p:cNvPr>
          <p:cNvSpPr>
            <a:spLocks noGrp="1"/>
          </p:cNvSpPr>
          <p:nvPr>
            <p:ph type="title"/>
          </p:nvPr>
        </p:nvSpPr>
        <p:spPr/>
        <p:txBody>
          <a:bodyPr/>
          <a:lstStyle/>
          <a:p>
            <a:r>
              <a:rPr lang="en-US" dirty="0"/>
              <a:t>Plenary: </a:t>
            </a:r>
            <a:r>
              <a:rPr lang="en-US" dirty="0">
                <a:latin typeface="dearJoe 5 CASUAL PRO" panose="02000000000000000000" pitchFamily="2" charset="0"/>
              </a:rPr>
              <a:t>How Geography lessons could save lives</a:t>
            </a:r>
          </a:p>
        </p:txBody>
      </p:sp>
      <p:sp>
        <p:nvSpPr>
          <p:cNvPr id="3" name="Content Placeholder 2">
            <a:extLst>
              <a:ext uri="{FF2B5EF4-FFF2-40B4-BE49-F238E27FC236}">
                <a16:creationId xmlns:a16="http://schemas.microsoft.com/office/drawing/2014/main" id="{2269E592-D48C-0546-9387-92EC0EFB38A9}"/>
              </a:ext>
            </a:extLst>
          </p:cNvPr>
          <p:cNvSpPr>
            <a:spLocks noGrp="1"/>
          </p:cNvSpPr>
          <p:nvPr>
            <p:ph idx="1"/>
          </p:nvPr>
        </p:nvSpPr>
        <p:spPr>
          <a:xfrm>
            <a:off x="838200" y="1825625"/>
            <a:ext cx="3562350" cy="4351338"/>
          </a:xfrm>
        </p:spPr>
        <p:txBody>
          <a:bodyPr/>
          <a:lstStyle/>
          <a:p>
            <a:pPr marL="0" indent="0">
              <a:buNone/>
            </a:pPr>
            <a:r>
              <a:rPr lang="en-US" dirty="0"/>
              <a:t>Watch the video and see how Tilly Smith’s Geography lesson saved lives during the 2005 Indian Ocean tsunami </a:t>
            </a:r>
          </a:p>
        </p:txBody>
      </p:sp>
      <p:pic>
        <p:nvPicPr>
          <p:cNvPr id="4" name="Picture 3">
            <a:hlinkClick r:id="rId3"/>
            <a:extLst>
              <a:ext uri="{FF2B5EF4-FFF2-40B4-BE49-F238E27FC236}">
                <a16:creationId xmlns:a16="http://schemas.microsoft.com/office/drawing/2014/main" id="{5DB9E54B-3C54-7847-9924-5478A83B91DF}"/>
              </a:ext>
            </a:extLst>
          </p:cNvPr>
          <p:cNvPicPr>
            <a:picLocks noChangeAspect="1"/>
          </p:cNvPicPr>
          <p:nvPr/>
        </p:nvPicPr>
        <p:blipFill>
          <a:blip r:embed="rId4"/>
          <a:stretch>
            <a:fillRect/>
          </a:stretch>
        </p:blipFill>
        <p:spPr>
          <a:xfrm>
            <a:off x="4883150" y="1825625"/>
            <a:ext cx="7137400" cy="4076700"/>
          </a:xfrm>
          <a:prstGeom prst="rect">
            <a:avLst/>
          </a:prstGeom>
        </p:spPr>
      </p:pic>
    </p:spTree>
    <p:extLst>
      <p:ext uri="{BB962C8B-B14F-4D97-AF65-F5344CB8AC3E}">
        <p14:creationId xmlns:p14="http://schemas.microsoft.com/office/powerpoint/2010/main" val="20487875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542</Words>
  <Application>Microsoft Macintosh PowerPoint</Application>
  <PresentationFormat>Widescreen</PresentationFormat>
  <Paragraphs>39</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dearJoe 5 CASUAL PRO</vt:lpstr>
      <vt:lpstr>Office Theme</vt:lpstr>
      <vt:lpstr>The formation of a tsunami </vt:lpstr>
      <vt:lpstr>What is a tsunami?</vt:lpstr>
      <vt:lpstr>PowerPoint Presentation</vt:lpstr>
      <vt:lpstr>How are they different to  normal waves or tidal waves?</vt:lpstr>
      <vt:lpstr>What causes a Tsunami? </vt:lpstr>
      <vt:lpstr>What happens when a tsunami reaches land?</vt:lpstr>
      <vt:lpstr>Task: How do tsunamis form?</vt:lpstr>
      <vt:lpstr>Warning Systems</vt:lpstr>
      <vt:lpstr>Plenary: How Geography lessons could save lives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formation of a tsunami </dc:title>
  <dc:creator>Anna Bennett</dc:creator>
  <cp:lastModifiedBy>Anna Bennett</cp:lastModifiedBy>
  <cp:revision>4</cp:revision>
  <dcterms:created xsi:type="dcterms:W3CDTF">2020-03-29T16:06:46Z</dcterms:created>
  <dcterms:modified xsi:type="dcterms:W3CDTF">2020-03-29T16:45:14Z</dcterms:modified>
</cp:coreProperties>
</file>