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79" r:id="rId3"/>
    <p:sldId id="382" r:id="rId4"/>
    <p:sldId id="385" r:id="rId5"/>
    <p:sldId id="354" r:id="rId6"/>
    <p:sldId id="378" r:id="rId7"/>
    <p:sldId id="377" r:id="rId8"/>
    <p:sldId id="380" r:id="rId9"/>
    <p:sldId id="355" r:id="rId10"/>
    <p:sldId id="345" r:id="rId11"/>
    <p:sldId id="364" r:id="rId12"/>
    <p:sldId id="373" r:id="rId13"/>
    <p:sldId id="374" r:id="rId14"/>
    <p:sldId id="365" r:id="rId15"/>
    <p:sldId id="367" r:id="rId16"/>
    <p:sldId id="369" r:id="rId17"/>
    <p:sldId id="370" r:id="rId18"/>
    <p:sldId id="366" r:id="rId19"/>
    <p:sldId id="371" r:id="rId20"/>
    <p:sldId id="372" r:id="rId21"/>
    <p:sldId id="368" r:id="rId22"/>
    <p:sldId id="257" r:id="rId23"/>
  </p:sldIdLst>
  <p:sldSz cx="9144000" cy="6858000" type="screen4x3"/>
  <p:notesSz cx="6854825" cy="9713913"/>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CCFFFF"/>
    <a:srgbClr val="3366FF"/>
    <a:srgbClr val="3333FF"/>
    <a:srgbClr val="006699"/>
    <a:srgbClr val="33CC33"/>
    <a:srgbClr val="CC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80" autoAdjust="0"/>
    <p:restoredTop sz="89072" autoAdjust="0"/>
  </p:normalViewPr>
  <p:slideViewPr>
    <p:cSldViewPr>
      <p:cViewPr>
        <p:scale>
          <a:sx n="130" d="100"/>
          <a:sy n="130" d="100"/>
        </p:scale>
        <p:origin x="568" y="-4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0213" cy="4857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3025" y="0"/>
            <a:ext cx="2970213" cy="485775"/>
          </a:xfrm>
          <a:prstGeom prst="rect">
            <a:avLst/>
          </a:prstGeom>
        </p:spPr>
        <p:txBody>
          <a:bodyPr vert="horz" lIns="91440" tIns="45720" rIns="91440" bIns="45720" rtlCol="0"/>
          <a:lstStyle>
            <a:lvl1pPr algn="r">
              <a:defRPr sz="1200"/>
            </a:lvl1pPr>
          </a:lstStyle>
          <a:p>
            <a:fld id="{FFB933AF-D577-4EA0-B403-BCEAED7AD853}" type="datetimeFigureOut">
              <a:rPr lang="en-GB" smtClean="0"/>
              <a:t>19/09/2017</a:t>
            </a:fld>
            <a:endParaRPr lang="en-GB"/>
          </a:p>
        </p:txBody>
      </p:sp>
      <p:sp>
        <p:nvSpPr>
          <p:cNvPr id="4" name="Slide Image Placeholder 3"/>
          <p:cNvSpPr>
            <a:spLocks noGrp="1" noRot="1" noChangeAspect="1"/>
          </p:cNvSpPr>
          <p:nvPr>
            <p:ph type="sldImg" idx="2"/>
          </p:nvPr>
        </p:nvSpPr>
        <p:spPr>
          <a:xfrm>
            <a:off x="998538" y="728663"/>
            <a:ext cx="4857750" cy="36433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614863"/>
            <a:ext cx="5483225" cy="43703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26550"/>
            <a:ext cx="2970213" cy="4857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3025" y="9226550"/>
            <a:ext cx="2970213" cy="485775"/>
          </a:xfrm>
          <a:prstGeom prst="rect">
            <a:avLst/>
          </a:prstGeom>
        </p:spPr>
        <p:txBody>
          <a:bodyPr vert="horz" lIns="91440" tIns="45720" rIns="91440" bIns="45720" rtlCol="0" anchor="b"/>
          <a:lstStyle>
            <a:lvl1pPr algn="r">
              <a:defRPr sz="1200"/>
            </a:lvl1pPr>
          </a:lstStyle>
          <a:p>
            <a:fld id="{EE287911-DEF5-4C5C-A636-BF76DFC8F3A1}" type="slidenum">
              <a:rPr lang="en-GB" smtClean="0"/>
              <a:t>‹#›</a:t>
            </a:fld>
            <a:endParaRPr lang="en-GB"/>
          </a:p>
        </p:txBody>
      </p:sp>
    </p:spTree>
    <p:extLst>
      <p:ext uri="{BB962C8B-B14F-4D97-AF65-F5344CB8AC3E}">
        <p14:creationId xmlns:p14="http://schemas.microsoft.com/office/powerpoint/2010/main" val="282394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starter activity.</a:t>
            </a:r>
            <a:r>
              <a:rPr lang="en-GB" baseline="0" dirty="0" smtClean="0"/>
              <a:t>  I asked pupils to write down the name and function for each of the instruments on the board.  I didn’t give them the answers at this point but used this to gauge their prior knowledge.  The answers are:</a:t>
            </a:r>
          </a:p>
          <a:p>
            <a:r>
              <a:rPr lang="en-GB" baseline="0" dirty="0" smtClean="0"/>
              <a:t>A = Rain Gauge, B = Thermometer, C = Sunshine Measurer, D = Wind/Weather Vane, E = Barometer, F = </a:t>
            </a:r>
            <a:r>
              <a:rPr lang="en-GB" baseline="0" dirty="0" err="1" smtClean="0"/>
              <a:t>Aneometer</a:t>
            </a:r>
            <a:endParaRPr lang="en-GB" baseline="0" dirty="0" smtClean="0"/>
          </a:p>
        </p:txBody>
      </p:sp>
      <p:sp>
        <p:nvSpPr>
          <p:cNvPr id="4" name="Slide Number Placeholder 3"/>
          <p:cNvSpPr>
            <a:spLocks noGrp="1"/>
          </p:cNvSpPr>
          <p:nvPr>
            <p:ph type="sldNum" sz="quarter" idx="10"/>
          </p:nvPr>
        </p:nvSpPr>
        <p:spPr/>
        <p:txBody>
          <a:bodyPr/>
          <a:lstStyle/>
          <a:p>
            <a:fld id="{EE287911-DEF5-4C5C-A636-BF76DFC8F3A1}" type="slidenum">
              <a:rPr lang="en-GB" smtClean="0"/>
              <a:t>5</a:t>
            </a:fld>
            <a:endParaRPr lang="en-GB"/>
          </a:p>
        </p:txBody>
      </p:sp>
    </p:spTree>
    <p:extLst>
      <p:ext uri="{BB962C8B-B14F-4D97-AF65-F5344CB8AC3E}">
        <p14:creationId xmlns:p14="http://schemas.microsoft.com/office/powerpoint/2010/main" val="181161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a:t>
            </a:r>
            <a:r>
              <a:rPr lang="en-GB" baseline="0" dirty="0" smtClean="0"/>
              <a:t> on the picture to go to a 3D moveable picture of a Sunshine Measurer.  I normally show pupils this picture and ask them to predict how they think it works.</a:t>
            </a:r>
            <a:endParaRPr lang="en-GB" dirty="0"/>
          </a:p>
        </p:txBody>
      </p:sp>
      <p:sp>
        <p:nvSpPr>
          <p:cNvPr id="4" name="Slide Number Placeholder 3"/>
          <p:cNvSpPr>
            <a:spLocks noGrp="1"/>
          </p:cNvSpPr>
          <p:nvPr>
            <p:ph type="sldNum" sz="quarter" idx="10"/>
          </p:nvPr>
        </p:nvSpPr>
        <p:spPr/>
        <p:txBody>
          <a:bodyPr/>
          <a:lstStyle/>
          <a:p>
            <a:fld id="{EE287911-DEF5-4C5C-A636-BF76DFC8F3A1}" type="slidenum">
              <a:rPr lang="en-GB" smtClean="0"/>
              <a:t>9</a:t>
            </a:fld>
            <a:endParaRPr lang="en-GB"/>
          </a:p>
        </p:txBody>
      </p:sp>
    </p:spTree>
    <p:extLst>
      <p:ext uri="{BB962C8B-B14F-4D97-AF65-F5344CB8AC3E}">
        <p14:creationId xmlns:p14="http://schemas.microsoft.com/office/powerpoint/2010/main" val="2033326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good question to ask the pupils is why the glass</a:t>
            </a:r>
            <a:r>
              <a:rPr lang="en-GB" baseline="0" dirty="0" smtClean="0"/>
              <a:t> has to be in the shape of a ball.  It gives pupils a good opportunity to link this back to prior learning on Astronomy and the fact that the Sun appears to move across the sky during the day and so to collect the sunlight all day, it needs to be in the shape of a ball.</a:t>
            </a:r>
            <a:endParaRPr lang="en-GB" dirty="0"/>
          </a:p>
        </p:txBody>
      </p:sp>
      <p:sp>
        <p:nvSpPr>
          <p:cNvPr id="4" name="Slide Number Placeholder 3"/>
          <p:cNvSpPr>
            <a:spLocks noGrp="1"/>
          </p:cNvSpPr>
          <p:nvPr>
            <p:ph type="sldNum" sz="quarter" idx="10"/>
          </p:nvPr>
        </p:nvSpPr>
        <p:spPr/>
        <p:txBody>
          <a:bodyPr/>
          <a:lstStyle/>
          <a:p>
            <a:fld id="{EE287911-DEF5-4C5C-A636-BF76DFC8F3A1}" type="slidenum">
              <a:rPr lang="en-GB" smtClean="0"/>
              <a:t>10</a:t>
            </a:fld>
            <a:endParaRPr lang="en-GB"/>
          </a:p>
        </p:txBody>
      </p:sp>
    </p:spTree>
    <p:extLst>
      <p:ext uri="{BB962C8B-B14F-4D97-AF65-F5344CB8AC3E}">
        <p14:creationId xmlns:p14="http://schemas.microsoft.com/office/powerpoint/2010/main" val="968218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a:t>
            </a:r>
            <a:r>
              <a:rPr lang="en-GB" baseline="0" dirty="0" smtClean="0"/>
              <a:t> gives pupils a chance to demonstrate their data handling skills.  I ask them to write down three ‘conclusions’ that they can make from looking at the results of this experiment.  You could give them an example such as ‘The sunniest day was Tuesday’.</a:t>
            </a:r>
            <a:endParaRPr lang="en-GB" dirty="0"/>
          </a:p>
        </p:txBody>
      </p:sp>
      <p:sp>
        <p:nvSpPr>
          <p:cNvPr id="4" name="Slide Number Placeholder 3"/>
          <p:cNvSpPr>
            <a:spLocks noGrp="1"/>
          </p:cNvSpPr>
          <p:nvPr>
            <p:ph type="sldNum" sz="quarter" idx="10"/>
          </p:nvPr>
        </p:nvSpPr>
        <p:spPr/>
        <p:txBody>
          <a:bodyPr/>
          <a:lstStyle/>
          <a:p>
            <a:fld id="{EE287911-DEF5-4C5C-A636-BF76DFC8F3A1}" type="slidenum">
              <a:rPr lang="en-GB" smtClean="0"/>
              <a:t>11</a:t>
            </a:fld>
            <a:endParaRPr lang="en-GB"/>
          </a:p>
        </p:txBody>
      </p:sp>
    </p:spTree>
    <p:extLst>
      <p:ext uri="{BB962C8B-B14F-4D97-AF65-F5344CB8AC3E}">
        <p14:creationId xmlns:p14="http://schemas.microsoft.com/office/powerpoint/2010/main" val="426426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use</a:t>
            </a:r>
            <a:r>
              <a:rPr lang="en-GB" baseline="0" dirty="0" smtClean="0"/>
              <a:t> this slide to introduce pupils to the Beaufort Scale.  I ask them to write down 0 to 12 in rough and write in what they think will happen for each of the levels as shown by the picture.  I tell pupils that the numerical speeds included here were only added at a later date and were not part of the original scale.</a:t>
            </a:r>
            <a:endParaRPr lang="en-GB" dirty="0"/>
          </a:p>
        </p:txBody>
      </p:sp>
      <p:sp>
        <p:nvSpPr>
          <p:cNvPr id="4" name="Slide Number Placeholder 3"/>
          <p:cNvSpPr>
            <a:spLocks noGrp="1"/>
          </p:cNvSpPr>
          <p:nvPr>
            <p:ph type="sldNum" sz="quarter" idx="10"/>
          </p:nvPr>
        </p:nvSpPr>
        <p:spPr/>
        <p:txBody>
          <a:bodyPr/>
          <a:lstStyle/>
          <a:p>
            <a:fld id="{EE287911-DEF5-4C5C-A636-BF76DFC8F3A1}" type="slidenum">
              <a:rPr lang="en-GB" smtClean="0"/>
              <a:t>12</a:t>
            </a:fld>
            <a:endParaRPr lang="en-GB"/>
          </a:p>
        </p:txBody>
      </p:sp>
    </p:spTree>
    <p:extLst>
      <p:ext uri="{BB962C8B-B14F-4D97-AF65-F5344CB8AC3E}">
        <p14:creationId xmlns:p14="http://schemas.microsoft.com/office/powerpoint/2010/main" val="2591728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gives pupils a</a:t>
            </a:r>
            <a:r>
              <a:rPr lang="en-GB" baseline="0" dirty="0" smtClean="0"/>
              <a:t> list of the written definitions for each level on the scale.  This can lead to quite a good discussion on why this isn’t a very good system.  For example – what is the difference between a twig and a small branch?  When does a tree become a small tree rather than a whole tree?  I explain that we have since added in the speeds to give a more accurate scientific description for each level.</a:t>
            </a:r>
            <a:endParaRPr lang="en-GB" dirty="0"/>
          </a:p>
        </p:txBody>
      </p:sp>
      <p:sp>
        <p:nvSpPr>
          <p:cNvPr id="4" name="Slide Number Placeholder 3"/>
          <p:cNvSpPr>
            <a:spLocks noGrp="1"/>
          </p:cNvSpPr>
          <p:nvPr>
            <p:ph type="sldNum" sz="quarter" idx="10"/>
          </p:nvPr>
        </p:nvSpPr>
        <p:spPr/>
        <p:txBody>
          <a:bodyPr/>
          <a:lstStyle/>
          <a:p>
            <a:fld id="{EE287911-DEF5-4C5C-A636-BF76DFC8F3A1}" type="slidenum">
              <a:rPr lang="en-GB" smtClean="0"/>
              <a:t>13</a:t>
            </a:fld>
            <a:endParaRPr lang="en-GB"/>
          </a:p>
        </p:txBody>
      </p:sp>
    </p:spTree>
    <p:extLst>
      <p:ext uri="{BB962C8B-B14F-4D97-AF65-F5344CB8AC3E}">
        <p14:creationId xmlns:p14="http://schemas.microsoft.com/office/powerpoint/2010/main" val="1553945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where you will need to explain to pupils that</a:t>
            </a:r>
            <a:r>
              <a:rPr lang="en-GB" baseline="0" dirty="0" smtClean="0"/>
              <a:t> this instrument needs something that can spin and the amount of revolutions is counted to arrive at the speed of the wind.</a:t>
            </a:r>
            <a:endParaRPr lang="en-GB" dirty="0"/>
          </a:p>
        </p:txBody>
      </p:sp>
      <p:sp>
        <p:nvSpPr>
          <p:cNvPr id="4" name="Slide Number Placeholder 3"/>
          <p:cNvSpPr>
            <a:spLocks noGrp="1"/>
          </p:cNvSpPr>
          <p:nvPr>
            <p:ph type="sldNum" sz="quarter" idx="10"/>
          </p:nvPr>
        </p:nvSpPr>
        <p:spPr/>
        <p:txBody>
          <a:bodyPr/>
          <a:lstStyle/>
          <a:p>
            <a:fld id="{EE287911-DEF5-4C5C-A636-BF76DFC8F3A1}" type="slidenum">
              <a:rPr lang="en-GB" smtClean="0"/>
              <a:t>14</a:t>
            </a:fld>
            <a:endParaRPr lang="en-GB"/>
          </a:p>
        </p:txBody>
      </p:sp>
    </p:spTree>
    <p:extLst>
      <p:ext uri="{BB962C8B-B14F-4D97-AF65-F5344CB8AC3E}">
        <p14:creationId xmlns:p14="http://schemas.microsoft.com/office/powerpoint/2010/main" val="948036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on the picture to take you to a video about</a:t>
            </a:r>
            <a:r>
              <a:rPr lang="en-GB" baseline="0" dirty="0" smtClean="0"/>
              <a:t> air pressure.</a:t>
            </a:r>
            <a:endParaRPr lang="en-GB" dirty="0"/>
          </a:p>
        </p:txBody>
      </p:sp>
      <p:sp>
        <p:nvSpPr>
          <p:cNvPr id="4" name="Slide Number Placeholder 3"/>
          <p:cNvSpPr>
            <a:spLocks noGrp="1"/>
          </p:cNvSpPr>
          <p:nvPr>
            <p:ph type="sldNum" sz="quarter" idx="10"/>
          </p:nvPr>
        </p:nvSpPr>
        <p:spPr/>
        <p:txBody>
          <a:bodyPr/>
          <a:lstStyle/>
          <a:p>
            <a:fld id="{EE287911-DEF5-4C5C-A636-BF76DFC8F3A1}" type="slidenum">
              <a:rPr lang="en-GB" smtClean="0"/>
              <a:t>17</a:t>
            </a:fld>
            <a:endParaRPr lang="en-GB"/>
          </a:p>
        </p:txBody>
      </p:sp>
    </p:spTree>
    <p:extLst>
      <p:ext uri="{BB962C8B-B14F-4D97-AF65-F5344CB8AC3E}">
        <p14:creationId xmlns:p14="http://schemas.microsoft.com/office/powerpoint/2010/main" val="3270777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would suggest that you will need to give pupils</a:t>
            </a:r>
            <a:r>
              <a:rPr lang="en-GB" baseline="0" dirty="0" smtClean="0"/>
              <a:t> a copy of these graphs in front of them to use when answering these questions.</a:t>
            </a:r>
            <a:endParaRPr lang="en-GB" dirty="0"/>
          </a:p>
        </p:txBody>
      </p:sp>
      <p:sp>
        <p:nvSpPr>
          <p:cNvPr id="4" name="Slide Number Placeholder 3"/>
          <p:cNvSpPr>
            <a:spLocks noGrp="1"/>
          </p:cNvSpPr>
          <p:nvPr>
            <p:ph type="sldNum" sz="quarter" idx="10"/>
          </p:nvPr>
        </p:nvSpPr>
        <p:spPr/>
        <p:txBody>
          <a:bodyPr/>
          <a:lstStyle/>
          <a:p>
            <a:fld id="{EE287911-DEF5-4C5C-A636-BF76DFC8F3A1}" type="slidenum">
              <a:rPr lang="en-GB" smtClean="0"/>
              <a:t>18</a:t>
            </a:fld>
            <a:endParaRPr lang="en-GB"/>
          </a:p>
        </p:txBody>
      </p:sp>
    </p:spTree>
    <p:extLst>
      <p:ext uri="{BB962C8B-B14F-4D97-AF65-F5344CB8AC3E}">
        <p14:creationId xmlns:p14="http://schemas.microsoft.com/office/powerpoint/2010/main" val="20749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BF37E7C-D18C-433C-AE5B-FD5BD7678577}" type="slidenum">
              <a:rPr lang="en-GB"/>
              <a:pPr>
                <a:defRPr/>
              </a:pPr>
              <a:t>‹#›</a:t>
            </a:fld>
            <a:endParaRPr lang="en-GB"/>
          </a:p>
        </p:txBody>
      </p:sp>
    </p:spTree>
    <p:extLst>
      <p:ext uri="{BB962C8B-B14F-4D97-AF65-F5344CB8AC3E}">
        <p14:creationId xmlns:p14="http://schemas.microsoft.com/office/powerpoint/2010/main" val="189017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8BF6EB1-6BB3-4B9F-8823-E168A1E9134B}" type="slidenum">
              <a:rPr lang="en-GB"/>
              <a:pPr>
                <a:defRPr/>
              </a:pPr>
              <a:t>‹#›</a:t>
            </a:fld>
            <a:endParaRPr lang="en-GB"/>
          </a:p>
        </p:txBody>
      </p:sp>
    </p:spTree>
    <p:extLst>
      <p:ext uri="{BB962C8B-B14F-4D97-AF65-F5344CB8AC3E}">
        <p14:creationId xmlns:p14="http://schemas.microsoft.com/office/powerpoint/2010/main" val="457572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A217271-47DF-4DFA-BBD1-F6C4FBE18E00}" type="slidenum">
              <a:rPr lang="en-GB"/>
              <a:pPr>
                <a:defRPr/>
              </a:pPr>
              <a:t>‹#›</a:t>
            </a:fld>
            <a:endParaRPr lang="en-GB"/>
          </a:p>
        </p:txBody>
      </p:sp>
    </p:spTree>
    <p:extLst>
      <p:ext uri="{BB962C8B-B14F-4D97-AF65-F5344CB8AC3E}">
        <p14:creationId xmlns:p14="http://schemas.microsoft.com/office/powerpoint/2010/main" val="401934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4AF22C6-4663-4F3B-8F8E-9A9FF3D82728}" type="slidenum">
              <a:rPr lang="en-GB"/>
              <a:pPr>
                <a:defRPr/>
              </a:pPr>
              <a:t>‹#›</a:t>
            </a:fld>
            <a:endParaRPr lang="en-GB"/>
          </a:p>
        </p:txBody>
      </p:sp>
    </p:spTree>
    <p:extLst>
      <p:ext uri="{BB962C8B-B14F-4D97-AF65-F5344CB8AC3E}">
        <p14:creationId xmlns:p14="http://schemas.microsoft.com/office/powerpoint/2010/main" val="427969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26A6963-A921-4651-95E6-7F18A2D8AA4A}" type="slidenum">
              <a:rPr lang="en-GB"/>
              <a:pPr>
                <a:defRPr/>
              </a:pPr>
              <a:t>‹#›</a:t>
            </a:fld>
            <a:endParaRPr lang="en-GB"/>
          </a:p>
        </p:txBody>
      </p:sp>
    </p:spTree>
    <p:extLst>
      <p:ext uri="{BB962C8B-B14F-4D97-AF65-F5344CB8AC3E}">
        <p14:creationId xmlns:p14="http://schemas.microsoft.com/office/powerpoint/2010/main" val="154252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0F3B609-3868-4A74-B82D-479A7BE15A95}" type="slidenum">
              <a:rPr lang="en-GB"/>
              <a:pPr>
                <a:defRPr/>
              </a:pPr>
              <a:t>‹#›</a:t>
            </a:fld>
            <a:endParaRPr lang="en-GB"/>
          </a:p>
        </p:txBody>
      </p:sp>
    </p:spTree>
    <p:extLst>
      <p:ext uri="{BB962C8B-B14F-4D97-AF65-F5344CB8AC3E}">
        <p14:creationId xmlns:p14="http://schemas.microsoft.com/office/powerpoint/2010/main" val="181748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7D1DDE9-7441-4221-B48F-CD6CCDD904BC}" type="slidenum">
              <a:rPr lang="en-GB"/>
              <a:pPr>
                <a:defRPr/>
              </a:pPr>
              <a:t>‹#›</a:t>
            </a:fld>
            <a:endParaRPr lang="en-GB"/>
          </a:p>
        </p:txBody>
      </p:sp>
    </p:spTree>
    <p:extLst>
      <p:ext uri="{BB962C8B-B14F-4D97-AF65-F5344CB8AC3E}">
        <p14:creationId xmlns:p14="http://schemas.microsoft.com/office/powerpoint/2010/main" val="1250607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9C73A53-8DAB-4B63-922A-E054A156E89B}" type="slidenum">
              <a:rPr lang="en-GB"/>
              <a:pPr>
                <a:defRPr/>
              </a:pPr>
              <a:t>‹#›</a:t>
            </a:fld>
            <a:endParaRPr lang="en-GB"/>
          </a:p>
        </p:txBody>
      </p:sp>
    </p:spTree>
    <p:extLst>
      <p:ext uri="{BB962C8B-B14F-4D97-AF65-F5344CB8AC3E}">
        <p14:creationId xmlns:p14="http://schemas.microsoft.com/office/powerpoint/2010/main" val="1910697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B636D07-3E8F-4D74-963A-07135925CEAC}" type="slidenum">
              <a:rPr lang="en-GB"/>
              <a:pPr>
                <a:defRPr/>
              </a:pPr>
              <a:t>‹#›</a:t>
            </a:fld>
            <a:endParaRPr lang="en-GB"/>
          </a:p>
        </p:txBody>
      </p:sp>
    </p:spTree>
    <p:extLst>
      <p:ext uri="{BB962C8B-B14F-4D97-AF65-F5344CB8AC3E}">
        <p14:creationId xmlns:p14="http://schemas.microsoft.com/office/powerpoint/2010/main" val="422912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7432B3F-051C-46D7-9F6E-505CF2FE28FF}" type="slidenum">
              <a:rPr lang="en-GB"/>
              <a:pPr>
                <a:defRPr/>
              </a:pPr>
              <a:t>‹#›</a:t>
            </a:fld>
            <a:endParaRPr lang="en-GB"/>
          </a:p>
        </p:txBody>
      </p:sp>
    </p:spTree>
    <p:extLst>
      <p:ext uri="{BB962C8B-B14F-4D97-AF65-F5344CB8AC3E}">
        <p14:creationId xmlns:p14="http://schemas.microsoft.com/office/powerpoint/2010/main" val="24457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0D4278B-BCCD-401E-9925-B3303C016A2A}" type="slidenum">
              <a:rPr lang="en-GB"/>
              <a:pPr>
                <a:defRPr/>
              </a:pPr>
              <a:t>‹#›</a:t>
            </a:fld>
            <a:endParaRPr lang="en-GB"/>
          </a:p>
        </p:txBody>
      </p:sp>
    </p:spTree>
    <p:extLst>
      <p:ext uri="{BB962C8B-B14F-4D97-AF65-F5344CB8AC3E}">
        <p14:creationId xmlns:p14="http://schemas.microsoft.com/office/powerpoint/2010/main" val="2795238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18244583-B37D-4E39-A193-CE22F9A7047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9.gif"/><Relationship Id="rId5"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gif"/><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gif"/></Relationships>
</file>

<file path=ppt/slides/_rels/slide17.xml.rels><?xml version="1.0" encoding="UTF-8" standalone="yes"?>
<Relationships xmlns="http://schemas.openxmlformats.org/package/2006/relationships"><Relationship Id="rId3" Type="http://schemas.openxmlformats.org/officeDocument/2006/relationships/hyperlink" Target="AneroidBarometer.cdf" TargetMode="External"/><Relationship Id="rId4" Type="http://schemas.openxmlformats.org/officeDocument/2006/relationships/image" Target="../media/image2.png"/><Relationship Id="rId5" Type="http://schemas.openxmlformats.org/officeDocument/2006/relationships/hyperlink" Target="http://www.bbc.co.uk/learningzone/clips/3240.bb.wmv" TargetMode="External"/><Relationship Id="rId6" Type="http://schemas.openxmlformats.org/officeDocument/2006/relationships/image" Target="../media/image28.gi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2.gif"/></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bbc.co.uk/learningzone/clips/4317.bb.wmv" TargetMode="External"/><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14.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uqs1YXfdtGE&amp;feature=player_embedded" TargetMode="External"/><Relationship Id="rId3" Type="http://schemas.openxmlformats.org/officeDocument/2006/relationships/hyperlink" Target="https://www.youtube.com/watch?v=9yYHpceYlS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bbc.co.uk/learningzone/clips/4317.bb.wmv" TargetMode="External"/><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14.wmf"/></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File:Reunion_in_France.svg" TargetMode="External"/><Relationship Id="rId4" Type="http://schemas.openxmlformats.org/officeDocument/2006/relationships/image" Target="../media/image15.png"/><Relationship Id="rId5" Type="http://schemas.openxmlformats.org/officeDocument/2006/relationships/hyperlink" Target="file:///upload.wikimedia.org/wikipedia/commons/c/c3/Reunion_21.12S_55.51E.jpg" TargetMode="External"/><Relationship Id="rId6" Type="http://schemas.openxmlformats.org/officeDocument/2006/relationships/image" Target="../media/image16.jpeg"/><Relationship Id="rId7" Type="http://schemas.openxmlformats.org/officeDocument/2006/relationships/hyperlink" Target="file:///upload.wikimedia.org/wikipedia/en/c/c3/Flag_of_France.svg" TargetMode="External"/><Relationship Id="rId8"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ems.psu.edu/~fraser/qtvr/ssr.html" TargetMode="External"/><Relationship Id="rId5"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4"/>
          <p:cNvSpPr>
            <a:spLocks noChangeShapeType="1"/>
          </p:cNvSpPr>
          <p:nvPr/>
        </p:nvSpPr>
        <p:spPr bwMode="auto">
          <a:xfrm>
            <a:off x="0" y="457200"/>
            <a:ext cx="12954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5" name="AutoShape 3"/>
          <p:cNvSpPr>
            <a:spLocks noChangeArrowheads="1"/>
          </p:cNvSpPr>
          <p:nvPr/>
        </p:nvSpPr>
        <p:spPr bwMode="auto">
          <a:xfrm>
            <a:off x="1143000" y="152400"/>
            <a:ext cx="7848600" cy="609600"/>
          </a:xfrm>
          <a:prstGeom prst="flowChartTerminator">
            <a:avLst/>
          </a:prstGeom>
          <a:solidFill>
            <a:schemeClr val="bg1"/>
          </a:solidFill>
          <a:ln w="38100">
            <a:solidFill>
              <a:srgbClr val="CC0000"/>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3316" name="Oval 5"/>
          <p:cNvSpPr>
            <a:spLocks noChangeArrowheads="1"/>
          </p:cNvSpPr>
          <p:nvPr/>
        </p:nvSpPr>
        <p:spPr bwMode="auto">
          <a:xfrm>
            <a:off x="179388" y="1844675"/>
            <a:ext cx="4724400" cy="4800600"/>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sp>
        <p:nvSpPr>
          <p:cNvPr id="13317" name="Text Box 6"/>
          <p:cNvSpPr txBox="1">
            <a:spLocks noChangeArrowheads="1"/>
          </p:cNvSpPr>
          <p:nvPr/>
        </p:nvSpPr>
        <p:spPr bwMode="auto">
          <a:xfrm>
            <a:off x="1752600" y="2286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b="1" dirty="0"/>
              <a:t>Weather and Climate                         </a:t>
            </a:r>
          </a:p>
        </p:txBody>
      </p:sp>
      <p:sp>
        <p:nvSpPr>
          <p:cNvPr id="13318" name="AutoShape 10"/>
          <p:cNvSpPr>
            <a:spLocks noChangeArrowheads="1"/>
          </p:cNvSpPr>
          <p:nvPr/>
        </p:nvSpPr>
        <p:spPr bwMode="auto">
          <a:xfrm>
            <a:off x="4953000" y="3810000"/>
            <a:ext cx="4038600" cy="2743200"/>
          </a:xfrm>
          <a:prstGeom prst="flowChartTerminator">
            <a:avLst/>
          </a:prstGeom>
          <a:solidFill>
            <a:schemeClr val="bg1"/>
          </a:solidFill>
          <a:ln w="38100">
            <a:solidFill>
              <a:srgbClr val="CC0000"/>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3319" name="Oval 12"/>
          <p:cNvSpPr>
            <a:spLocks noChangeArrowheads="1"/>
          </p:cNvSpPr>
          <p:nvPr/>
        </p:nvSpPr>
        <p:spPr bwMode="auto">
          <a:xfrm>
            <a:off x="6084888" y="1341438"/>
            <a:ext cx="1752600" cy="1752600"/>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sp>
        <p:nvSpPr>
          <p:cNvPr id="13320" name="Oval 8"/>
          <p:cNvSpPr>
            <a:spLocks noChangeArrowheads="1"/>
          </p:cNvSpPr>
          <p:nvPr/>
        </p:nvSpPr>
        <p:spPr bwMode="auto">
          <a:xfrm>
            <a:off x="3851275" y="1196975"/>
            <a:ext cx="2590800" cy="2438400"/>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sp>
        <p:nvSpPr>
          <p:cNvPr id="13321" name="Oval 1051"/>
          <p:cNvSpPr>
            <a:spLocks noChangeArrowheads="1"/>
          </p:cNvSpPr>
          <p:nvPr/>
        </p:nvSpPr>
        <p:spPr bwMode="auto">
          <a:xfrm>
            <a:off x="250825" y="836613"/>
            <a:ext cx="1752600" cy="1752600"/>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sp>
        <p:nvSpPr>
          <p:cNvPr id="13322" name="Oval 1052"/>
          <p:cNvSpPr>
            <a:spLocks noChangeArrowheads="1"/>
          </p:cNvSpPr>
          <p:nvPr/>
        </p:nvSpPr>
        <p:spPr bwMode="auto">
          <a:xfrm>
            <a:off x="7596188" y="1989138"/>
            <a:ext cx="1284287" cy="1296987"/>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sp>
        <p:nvSpPr>
          <p:cNvPr id="13323" name="Text Box 1060"/>
          <p:cNvSpPr txBox="1">
            <a:spLocks noChangeArrowheads="1"/>
          </p:cNvSpPr>
          <p:nvPr/>
        </p:nvSpPr>
        <p:spPr bwMode="auto">
          <a:xfrm>
            <a:off x="5336555" y="4489102"/>
            <a:ext cx="338296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b="1" u="sng" dirty="0" smtClean="0"/>
              <a:t>WHAT</a:t>
            </a:r>
            <a:endParaRPr lang="en-GB" b="1" u="sng" dirty="0"/>
          </a:p>
          <a:p>
            <a:pPr eaLnBrk="1" hangingPunct="1">
              <a:spcBef>
                <a:spcPct val="50000"/>
              </a:spcBef>
            </a:pPr>
            <a:r>
              <a:rPr lang="en-GB" b="1" dirty="0" smtClean="0"/>
              <a:t>How do you measure the weather?</a:t>
            </a:r>
            <a:endParaRPr lang="en-GB" b="1" dirty="0"/>
          </a:p>
        </p:txBody>
      </p:sp>
      <p:pic>
        <p:nvPicPr>
          <p:cNvPr id="13324" name="Picture 1068" descr="Clipart_Weather_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125538"/>
            <a:ext cx="1135063"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070" descr="very_windy-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997200"/>
            <a:ext cx="3097213"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072" descr="r_1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075" y="1546225"/>
            <a:ext cx="1728788"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074" descr="u157380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1700213"/>
            <a:ext cx="8985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076" descr="clou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2250" y="2205038"/>
            <a:ext cx="7635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3"/>
          <p:cNvSpPr>
            <a:spLocks noChangeShapeType="1"/>
          </p:cNvSpPr>
          <p:nvPr/>
        </p:nvSpPr>
        <p:spPr bwMode="auto">
          <a:xfrm>
            <a:off x="0" y="457200"/>
            <a:ext cx="12954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6" name="AutoShape 4"/>
          <p:cNvSpPr>
            <a:spLocks noChangeArrowheads="1"/>
          </p:cNvSpPr>
          <p:nvPr/>
        </p:nvSpPr>
        <p:spPr bwMode="auto">
          <a:xfrm>
            <a:off x="971550" y="152400"/>
            <a:ext cx="8020050" cy="609600"/>
          </a:xfrm>
          <a:prstGeom prst="flowChartTerminator">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 name="Text Box 5"/>
          <p:cNvSpPr txBox="1">
            <a:spLocks noChangeArrowheads="1"/>
          </p:cNvSpPr>
          <p:nvPr/>
        </p:nvSpPr>
        <p:spPr bwMode="auto">
          <a:xfrm>
            <a:off x="1763713" y="228600"/>
            <a:ext cx="6694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b="1" dirty="0" smtClean="0"/>
              <a:t>How a sunshine recorder works</a:t>
            </a:r>
            <a:endParaRPr lang="en-GB" b="1" dirty="0"/>
          </a:p>
        </p:txBody>
      </p:sp>
      <p:sp>
        <p:nvSpPr>
          <p:cNvPr id="3078" name="Rectangle 6"/>
          <p:cNvSpPr>
            <a:spLocks noChangeArrowheads="1"/>
          </p:cNvSpPr>
          <p:nvPr/>
        </p:nvSpPr>
        <p:spPr bwMode="auto">
          <a:xfrm>
            <a:off x="179388" y="981075"/>
            <a:ext cx="8831262" cy="5616575"/>
          </a:xfrm>
          <a:prstGeom prst="rect">
            <a:avLst/>
          </a:prstGeom>
          <a:solidFill>
            <a:schemeClr val="bg1"/>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Oval 7"/>
          <p:cNvSpPr>
            <a:spLocks noChangeArrowheads="1"/>
          </p:cNvSpPr>
          <p:nvPr/>
        </p:nvSpPr>
        <p:spPr bwMode="auto">
          <a:xfrm>
            <a:off x="250825" y="188913"/>
            <a:ext cx="569913" cy="576262"/>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pic>
        <p:nvPicPr>
          <p:cNvPr id="3080" name="Picture 20" descr="Clipart_Weather_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333375"/>
            <a:ext cx="2857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http://www.econet.org.uk/weather/graphics/parheli.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523" y="2320632"/>
            <a:ext cx="6808861" cy="427701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iom-airport.com/lib/images/airport/met/suncar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423" y="1124744"/>
            <a:ext cx="8497192" cy="9930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3"/>
          <p:cNvSpPr>
            <a:spLocks noChangeShapeType="1"/>
          </p:cNvSpPr>
          <p:nvPr/>
        </p:nvSpPr>
        <p:spPr bwMode="auto">
          <a:xfrm>
            <a:off x="0" y="457200"/>
            <a:ext cx="12954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6" name="AutoShape 4"/>
          <p:cNvSpPr>
            <a:spLocks noChangeArrowheads="1"/>
          </p:cNvSpPr>
          <p:nvPr/>
        </p:nvSpPr>
        <p:spPr bwMode="auto">
          <a:xfrm>
            <a:off x="971550" y="152400"/>
            <a:ext cx="8020050" cy="609600"/>
          </a:xfrm>
          <a:prstGeom prst="flowChartTerminator">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 name="Text Box 5"/>
          <p:cNvSpPr txBox="1">
            <a:spLocks noChangeArrowheads="1"/>
          </p:cNvSpPr>
          <p:nvPr/>
        </p:nvSpPr>
        <p:spPr bwMode="auto">
          <a:xfrm>
            <a:off x="1763713" y="228600"/>
            <a:ext cx="6694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b="1" dirty="0" smtClean="0"/>
              <a:t>Skill: Analysing Results</a:t>
            </a:r>
            <a:endParaRPr lang="en-GB" b="1" dirty="0"/>
          </a:p>
        </p:txBody>
      </p:sp>
      <p:sp>
        <p:nvSpPr>
          <p:cNvPr id="3078" name="Rectangle 6"/>
          <p:cNvSpPr>
            <a:spLocks noChangeArrowheads="1"/>
          </p:cNvSpPr>
          <p:nvPr/>
        </p:nvSpPr>
        <p:spPr bwMode="auto">
          <a:xfrm>
            <a:off x="179388" y="981075"/>
            <a:ext cx="8831262" cy="5616575"/>
          </a:xfrm>
          <a:prstGeom prst="rect">
            <a:avLst/>
          </a:prstGeom>
          <a:solidFill>
            <a:schemeClr val="bg1"/>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Oval 7"/>
          <p:cNvSpPr>
            <a:spLocks noChangeArrowheads="1"/>
          </p:cNvSpPr>
          <p:nvPr/>
        </p:nvSpPr>
        <p:spPr bwMode="auto">
          <a:xfrm>
            <a:off x="250825" y="188913"/>
            <a:ext cx="569913" cy="576262"/>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pic>
        <p:nvPicPr>
          <p:cNvPr id="3080" name="Picture 20" descr="Clipart_Weather_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333375"/>
            <a:ext cx="2857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descr="http://www.daukas.com/Geoscience/MAtour/CW/images/SunCar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484784"/>
            <a:ext cx="7320136" cy="50040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1772816"/>
            <a:ext cx="1044575" cy="461665"/>
          </a:xfrm>
          <a:prstGeom prst="rect">
            <a:avLst/>
          </a:prstGeom>
          <a:noFill/>
        </p:spPr>
        <p:txBody>
          <a:bodyPr wrap="square" rtlCol="0">
            <a:spAutoFit/>
          </a:bodyPr>
          <a:lstStyle/>
          <a:p>
            <a:r>
              <a:rPr lang="en-GB" b="1" dirty="0" smtClean="0"/>
              <a:t>Mon.</a:t>
            </a:r>
            <a:endParaRPr lang="en-GB" b="1" dirty="0"/>
          </a:p>
        </p:txBody>
      </p:sp>
      <p:sp>
        <p:nvSpPr>
          <p:cNvPr id="11" name="TextBox 10"/>
          <p:cNvSpPr txBox="1"/>
          <p:nvPr/>
        </p:nvSpPr>
        <p:spPr>
          <a:xfrm>
            <a:off x="323528" y="3501008"/>
            <a:ext cx="1044575" cy="461665"/>
          </a:xfrm>
          <a:prstGeom prst="rect">
            <a:avLst/>
          </a:prstGeom>
          <a:noFill/>
        </p:spPr>
        <p:txBody>
          <a:bodyPr wrap="square" rtlCol="0">
            <a:spAutoFit/>
          </a:bodyPr>
          <a:lstStyle/>
          <a:p>
            <a:r>
              <a:rPr lang="en-GB" b="1" dirty="0" smtClean="0"/>
              <a:t>Tue.</a:t>
            </a:r>
            <a:endParaRPr lang="en-GB" b="1" dirty="0"/>
          </a:p>
        </p:txBody>
      </p:sp>
      <p:sp>
        <p:nvSpPr>
          <p:cNvPr id="12" name="TextBox 11"/>
          <p:cNvSpPr txBox="1"/>
          <p:nvPr/>
        </p:nvSpPr>
        <p:spPr>
          <a:xfrm>
            <a:off x="323528" y="5127575"/>
            <a:ext cx="1044575" cy="461665"/>
          </a:xfrm>
          <a:prstGeom prst="rect">
            <a:avLst/>
          </a:prstGeom>
          <a:noFill/>
        </p:spPr>
        <p:txBody>
          <a:bodyPr wrap="square" rtlCol="0">
            <a:spAutoFit/>
          </a:bodyPr>
          <a:lstStyle/>
          <a:p>
            <a:r>
              <a:rPr lang="en-GB" b="1" dirty="0" smtClean="0"/>
              <a:t>Wed.</a:t>
            </a:r>
            <a:endParaRPr lang="en-GB" b="1" dirty="0"/>
          </a:p>
        </p:txBody>
      </p:sp>
      <p:sp>
        <p:nvSpPr>
          <p:cNvPr id="3" name="TextBox 2"/>
          <p:cNvSpPr txBox="1"/>
          <p:nvPr/>
        </p:nvSpPr>
        <p:spPr>
          <a:xfrm>
            <a:off x="323528" y="1052736"/>
            <a:ext cx="8568952" cy="400110"/>
          </a:xfrm>
          <a:prstGeom prst="rect">
            <a:avLst/>
          </a:prstGeom>
          <a:noFill/>
        </p:spPr>
        <p:txBody>
          <a:bodyPr wrap="square" rtlCol="0">
            <a:spAutoFit/>
          </a:bodyPr>
          <a:lstStyle/>
          <a:p>
            <a:r>
              <a:rPr lang="en-GB" sz="2000" b="1" dirty="0" smtClean="0"/>
              <a:t>Use the sunshine cards below to write a sunshine report for each day</a:t>
            </a:r>
            <a:endParaRPr lang="en-GB" sz="2000" b="1" dirty="0"/>
          </a:p>
        </p:txBody>
      </p:sp>
    </p:spTree>
    <p:extLst>
      <p:ext uri="{BB962C8B-B14F-4D97-AF65-F5344CB8AC3E}">
        <p14:creationId xmlns:p14="http://schemas.microsoft.com/office/powerpoint/2010/main" val="720463160"/>
      </p:ext>
    </p:extLst>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Line 2"/>
          <p:cNvSpPr>
            <a:spLocks noChangeShapeType="1"/>
          </p:cNvSpPr>
          <p:nvPr/>
        </p:nvSpPr>
        <p:spPr bwMode="auto">
          <a:xfrm>
            <a:off x="73025" y="3213100"/>
            <a:ext cx="11430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651" name="Line 3"/>
          <p:cNvSpPr>
            <a:spLocks noChangeShapeType="1"/>
          </p:cNvSpPr>
          <p:nvPr/>
        </p:nvSpPr>
        <p:spPr bwMode="auto">
          <a:xfrm>
            <a:off x="0" y="457200"/>
            <a:ext cx="12954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5652" name="AutoShape 4"/>
          <p:cNvSpPr>
            <a:spLocks noChangeArrowheads="1"/>
          </p:cNvSpPr>
          <p:nvPr/>
        </p:nvSpPr>
        <p:spPr bwMode="auto">
          <a:xfrm>
            <a:off x="971550" y="152400"/>
            <a:ext cx="8020050" cy="609600"/>
          </a:xfrm>
          <a:prstGeom prst="flowChartTerminator">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5653" name="Text Box 5"/>
          <p:cNvSpPr txBox="1">
            <a:spLocks noChangeArrowheads="1"/>
          </p:cNvSpPr>
          <p:nvPr/>
        </p:nvSpPr>
        <p:spPr bwMode="auto">
          <a:xfrm>
            <a:off x="1763713" y="228600"/>
            <a:ext cx="6694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b="1"/>
              <a:t>The Beaufort Scale</a:t>
            </a:r>
          </a:p>
        </p:txBody>
      </p:sp>
      <p:sp>
        <p:nvSpPr>
          <p:cNvPr id="155654" name="Rectangle 6"/>
          <p:cNvSpPr>
            <a:spLocks noChangeArrowheads="1"/>
          </p:cNvSpPr>
          <p:nvPr/>
        </p:nvSpPr>
        <p:spPr bwMode="auto">
          <a:xfrm>
            <a:off x="179388" y="981075"/>
            <a:ext cx="8831262" cy="5616575"/>
          </a:xfrm>
          <a:prstGeom prst="rect">
            <a:avLst/>
          </a:prstGeom>
          <a:solidFill>
            <a:schemeClr val="bg1"/>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5660" name="Oval 12"/>
          <p:cNvSpPr>
            <a:spLocks noChangeArrowheads="1"/>
          </p:cNvSpPr>
          <p:nvPr/>
        </p:nvSpPr>
        <p:spPr bwMode="auto">
          <a:xfrm>
            <a:off x="250825" y="188913"/>
            <a:ext cx="569913" cy="576262"/>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GB"/>
          </a:p>
        </p:txBody>
      </p:sp>
      <p:pic>
        <p:nvPicPr>
          <p:cNvPr id="155729" name="Picture 81" descr="Clipart_Weather_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333375"/>
            <a:ext cx="285750" cy="287338"/>
          </a:xfrm>
          <a:prstGeom prst="rect">
            <a:avLst/>
          </a:prstGeom>
          <a:noFill/>
          <a:extLst>
            <a:ext uri="{909E8E84-426E-40DD-AFC4-6F175D3DCCD1}">
              <a14:hiddenFill xmlns:a14="http://schemas.microsoft.com/office/drawing/2010/main">
                <a:solidFill>
                  <a:srgbClr val="FFFFFF"/>
                </a:solidFill>
              </a14:hiddenFill>
            </a:ext>
          </a:extLst>
        </p:spPr>
      </p:pic>
      <p:pic>
        <p:nvPicPr>
          <p:cNvPr id="155767" name="Picture 119" descr="Beaufort Sc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039813"/>
            <a:ext cx="8713788" cy="5484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5768" name="Rectangle 120"/>
          <p:cNvSpPr>
            <a:spLocks noChangeArrowheads="1"/>
          </p:cNvSpPr>
          <p:nvPr/>
        </p:nvSpPr>
        <p:spPr bwMode="auto">
          <a:xfrm>
            <a:off x="3203575" y="1052513"/>
            <a:ext cx="5689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600" b="1">
                <a:solidFill>
                  <a:srgbClr val="000066"/>
                </a:solidFill>
              </a:rPr>
              <a:t>Can you write the descriptions for the Beaufort Scale? </a:t>
            </a:r>
          </a:p>
          <a:p>
            <a:r>
              <a:rPr lang="en-GB" sz="1600" b="1">
                <a:solidFill>
                  <a:srgbClr val="000066"/>
                </a:solidFill>
              </a:rPr>
              <a:t>Two examples have been done for you.</a:t>
            </a:r>
            <a:endParaRPr lang="en-US" sz="1600" b="1">
              <a:solidFill>
                <a:srgbClr val="000066"/>
              </a:solidFill>
            </a:endParaRPr>
          </a:p>
        </p:txBody>
      </p:sp>
      <p:grpSp>
        <p:nvGrpSpPr>
          <p:cNvPr id="155769" name="Group 121"/>
          <p:cNvGrpSpPr>
            <a:grpSpLocks/>
          </p:cNvGrpSpPr>
          <p:nvPr/>
        </p:nvGrpSpPr>
        <p:grpSpPr bwMode="auto">
          <a:xfrm>
            <a:off x="755650" y="1196975"/>
            <a:ext cx="2027238" cy="4614863"/>
            <a:chOff x="654" y="743"/>
            <a:chExt cx="1277" cy="2974"/>
          </a:xfrm>
        </p:grpSpPr>
        <p:sp>
          <p:nvSpPr>
            <p:cNvPr id="155770" name="Rectangle 122"/>
            <p:cNvSpPr>
              <a:spLocks noChangeArrowheads="1"/>
            </p:cNvSpPr>
            <p:nvPr/>
          </p:nvSpPr>
          <p:spPr bwMode="auto">
            <a:xfrm>
              <a:off x="654" y="743"/>
              <a:ext cx="1277"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1400" b="1">
                  <a:solidFill>
                    <a:srgbClr val="000066"/>
                  </a:solidFill>
                </a:rPr>
                <a:t>smoke rises vertically</a:t>
              </a:r>
            </a:p>
          </p:txBody>
        </p:sp>
        <p:sp>
          <p:nvSpPr>
            <p:cNvPr id="155771" name="Rectangle 123"/>
            <p:cNvSpPr>
              <a:spLocks noChangeArrowheads="1"/>
            </p:cNvSpPr>
            <p:nvPr/>
          </p:nvSpPr>
          <p:spPr bwMode="auto">
            <a:xfrm>
              <a:off x="884" y="3521"/>
              <a:ext cx="897"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GB" sz="1400" b="1">
                  <a:solidFill>
                    <a:srgbClr val="000066"/>
                  </a:solidFill>
                </a:rPr>
                <a:t>trees uprooted</a:t>
              </a:r>
            </a:p>
          </p:txBody>
        </p:sp>
      </p:grpSp>
    </p:spTree>
    <p:extLst>
      <p:ext uri="{BB962C8B-B14F-4D97-AF65-F5344CB8AC3E}">
        <p14:creationId xmlns:p14="http://schemas.microsoft.com/office/powerpoint/2010/main" val="531073530"/>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57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Line 2"/>
          <p:cNvSpPr>
            <a:spLocks noChangeShapeType="1"/>
          </p:cNvSpPr>
          <p:nvPr/>
        </p:nvSpPr>
        <p:spPr bwMode="auto">
          <a:xfrm>
            <a:off x="144463" y="3213100"/>
            <a:ext cx="11430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3539" name="Line 3"/>
          <p:cNvSpPr>
            <a:spLocks noChangeShapeType="1"/>
          </p:cNvSpPr>
          <p:nvPr/>
        </p:nvSpPr>
        <p:spPr bwMode="auto">
          <a:xfrm>
            <a:off x="0" y="457200"/>
            <a:ext cx="12954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3540" name="AutoShape 4"/>
          <p:cNvSpPr>
            <a:spLocks noChangeArrowheads="1"/>
          </p:cNvSpPr>
          <p:nvPr/>
        </p:nvSpPr>
        <p:spPr bwMode="auto">
          <a:xfrm>
            <a:off x="971550" y="152400"/>
            <a:ext cx="8020050" cy="612775"/>
          </a:xfrm>
          <a:prstGeom prst="flowChartTerminator">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3541" name="Text Box 5"/>
          <p:cNvSpPr txBox="1">
            <a:spLocks noChangeArrowheads="1"/>
          </p:cNvSpPr>
          <p:nvPr/>
        </p:nvSpPr>
        <p:spPr bwMode="auto">
          <a:xfrm>
            <a:off x="1619250" y="188913"/>
            <a:ext cx="66944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b="1"/>
              <a:t>The Beaufort Scale</a:t>
            </a:r>
          </a:p>
        </p:txBody>
      </p:sp>
      <p:sp>
        <p:nvSpPr>
          <p:cNvPr id="193542" name="Rectangle 6"/>
          <p:cNvSpPr>
            <a:spLocks noChangeArrowheads="1"/>
          </p:cNvSpPr>
          <p:nvPr/>
        </p:nvSpPr>
        <p:spPr bwMode="auto">
          <a:xfrm>
            <a:off x="179388" y="981075"/>
            <a:ext cx="8831262" cy="5616575"/>
          </a:xfrm>
          <a:prstGeom prst="rect">
            <a:avLst/>
          </a:prstGeom>
          <a:solidFill>
            <a:schemeClr val="bg1"/>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3543" name="Oval 7"/>
          <p:cNvSpPr>
            <a:spLocks noChangeArrowheads="1"/>
          </p:cNvSpPr>
          <p:nvPr/>
        </p:nvSpPr>
        <p:spPr bwMode="auto">
          <a:xfrm>
            <a:off x="250825" y="188913"/>
            <a:ext cx="569913" cy="576262"/>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GB"/>
          </a:p>
        </p:txBody>
      </p:sp>
      <p:pic>
        <p:nvPicPr>
          <p:cNvPr id="193562" name="Picture 26" descr="Clipart_Weather_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333375"/>
            <a:ext cx="285750" cy="2873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3628" name="Group 92"/>
          <p:cNvGraphicFramePr>
            <a:graphicFrameLocks noGrp="1"/>
          </p:cNvGraphicFramePr>
          <p:nvPr/>
        </p:nvGraphicFramePr>
        <p:xfrm>
          <a:off x="250825" y="981075"/>
          <a:ext cx="8642350" cy="5518470"/>
        </p:xfrm>
        <a:graphic>
          <a:graphicData uri="http://schemas.openxmlformats.org/drawingml/2006/table">
            <a:tbl>
              <a:tblPr/>
              <a:tblGrid>
                <a:gridCol w="1365250"/>
                <a:gridCol w="6026150"/>
                <a:gridCol w="1250950"/>
              </a:tblGrid>
              <a:tr h="593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000066"/>
                          </a:solidFill>
                          <a:effectLst/>
                          <a:latin typeface="Arial" pitchFamily="34" charset="0"/>
                        </a:rPr>
                        <a:t>Beaufort Scale</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000066"/>
                          </a:solidFill>
                          <a:effectLst/>
                          <a:latin typeface="Arial" pitchFamily="34" charset="0"/>
                        </a:rPr>
                        <a:t>Effects</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000066"/>
                          </a:solidFill>
                          <a:effectLst/>
                          <a:latin typeface="Arial" pitchFamily="34" charset="0"/>
                        </a:rPr>
                        <a:t>Speed (kph)</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r>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0</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Smoke rises vertically</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0</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r>
              <a:tr h="376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1</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Smoke drifts</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1-5</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r>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2</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Wind felt on face, leaves rustle</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6-11</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r>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3</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Leaves and small twigs move </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12-20</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r>
              <a:tr h="376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4</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Small branches move</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21-30</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r>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5</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Small trees sway</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31-40</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r>
              <a:tr h="376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6</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Large branches sway, umbrella used with difficulty</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41-50</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r>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7</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Whole trees sway</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51-60</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r>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8</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Twigs break off trees, hard to walk into wind</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61-74</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r>
              <a:tr h="376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9</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Chimney pots and slates blow off</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75-87</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r>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10</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Trees uprooted</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85-100</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r>
              <a:tr h="376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11 </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Rarely occurs inland</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101-115</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r>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12</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Disastrous, widespread damage </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66"/>
                          </a:solidFill>
                          <a:effectLst/>
                          <a:latin typeface="Arial" pitchFamily="34" charset="0"/>
                        </a:rPr>
                        <a:t>115+</a:t>
                      </a:r>
                    </a:p>
                  </a:txBody>
                  <a:tcP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572239282"/>
      </p:ext>
    </p:extLst>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Line 2"/>
          <p:cNvSpPr>
            <a:spLocks noChangeShapeType="1"/>
          </p:cNvSpPr>
          <p:nvPr/>
        </p:nvSpPr>
        <p:spPr bwMode="auto">
          <a:xfrm>
            <a:off x="144463" y="3213100"/>
            <a:ext cx="11430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2" name="Line 3"/>
          <p:cNvSpPr>
            <a:spLocks noChangeShapeType="1"/>
          </p:cNvSpPr>
          <p:nvPr/>
        </p:nvSpPr>
        <p:spPr bwMode="auto">
          <a:xfrm>
            <a:off x="0" y="457200"/>
            <a:ext cx="12954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3" name="AutoShape 4"/>
          <p:cNvSpPr>
            <a:spLocks noChangeArrowheads="1"/>
          </p:cNvSpPr>
          <p:nvPr/>
        </p:nvSpPr>
        <p:spPr bwMode="auto">
          <a:xfrm>
            <a:off x="971550" y="152400"/>
            <a:ext cx="8020050" cy="612775"/>
          </a:xfrm>
          <a:prstGeom prst="flowChartTerminator">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Text Box 5"/>
          <p:cNvSpPr txBox="1">
            <a:spLocks noChangeArrowheads="1"/>
          </p:cNvSpPr>
          <p:nvPr/>
        </p:nvSpPr>
        <p:spPr bwMode="auto">
          <a:xfrm>
            <a:off x="1619250" y="188913"/>
            <a:ext cx="66944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2800" b="1" dirty="0" smtClean="0"/>
              <a:t>How fast is the wind?</a:t>
            </a:r>
            <a:endParaRPr lang="en-GB" sz="2800" b="1" dirty="0"/>
          </a:p>
        </p:txBody>
      </p:sp>
      <p:sp>
        <p:nvSpPr>
          <p:cNvPr id="2055" name="Rectangle 6"/>
          <p:cNvSpPr>
            <a:spLocks noChangeArrowheads="1"/>
          </p:cNvSpPr>
          <p:nvPr/>
        </p:nvSpPr>
        <p:spPr bwMode="auto">
          <a:xfrm>
            <a:off x="179388" y="981075"/>
            <a:ext cx="8831262" cy="5616575"/>
          </a:xfrm>
          <a:prstGeom prst="rect">
            <a:avLst/>
          </a:prstGeom>
          <a:solidFill>
            <a:schemeClr val="bg1"/>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Oval 7"/>
          <p:cNvSpPr>
            <a:spLocks noChangeArrowheads="1"/>
          </p:cNvSpPr>
          <p:nvPr/>
        </p:nvSpPr>
        <p:spPr bwMode="auto">
          <a:xfrm>
            <a:off x="250825" y="188913"/>
            <a:ext cx="569913" cy="576262"/>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pic>
        <p:nvPicPr>
          <p:cNvPr id="2057" name="Picture 8" descr="Clipart_Weather_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333375"/>
            <a:ext cx="2857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descr="http://upload.wikimedia.org/wikipedia/commons/1/1d/Anemometer_(PS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144389"/>
            <a:ext cx="3888680" cy="538263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hIQEBQUEBIVExQVGRUXFRYSFxcVFRgVFRUVFBYVGRcXGycfGBokGRQVHy8gIycpLCwsFR4xNTAtNSYrLCkBCQoKDgwOGg8PGjAiHyQqLiwsLCwpLCkpLCwvKTUqLCksMiwsLCkpKSwsMCwsKSosLCwpKSksLCwsKSwsLCwqLv/AABEIAOEA4QMBIgACEQEDEQH/xAAcAAEAAgIDAQAAAAAAAAAAAAAABgcEBQIDCAH/xABKEAABAwIDBAYFCgQDBQkAAAABAAIDBBEFEiEGMUFhBxMiUXGBMkKRocEUI1JicoKSsbLhM6LR8ENTwhUkY3PSFiVEVIOTo+Lx/8QAGQEBAAMBAQAAAAAAAAAAAAAAAAEDBAIF/8QAKREBAAICAQMBCAMBAAAAAAAAAAECAxEhBBIxIhMyQVFSYXGhFEKB8P/aAAwDAQACEQMRAD8AvFERAREQERajabamDD4usndqdGMbq97u5o/M7gg26wq7GqeD+PPFF/zHtb+ZVQ4rtvXVxIzmmiO6OA2fb68u8+AsFqY8Hib2nAX+k6xJ83KdI2uRm3eHE2FbT35yNHvJW3payOVuaJ7Xt72ODh7QVQfyeF2gLDyBaV1soOqdngc+F43OhcYz/LofNTpG3oZFUWC9KFZTWbVs+VRj/EjAZMB3lvov9xVibP7X0le29NMHOHpRu7MjfFh189yjSdtyiIoSIiICIiAiIgIiICIiAiIgIiICIiAiIgIiINbtFj0dDTSVE3osG4b3OOjWDmSQFRM+IS1s7qipN5Hei31Y2cI2jgB7zdSnpqxkvngpGnssHXSc3G7YwfAZj95Q6J1wGjQuNiRvDd7iOdtPMLusbcWnXLPic5+kZytGhfa9yN4YDp5nTx4dvySMa2BtvfJ2veePIL6xo9EdlrR2rcBwAWnxjFbDTTg1vADiSvQrjrSNy862W154ZVXicTNzATwLh+TQte/ac8Gt/C391FK6vc43L8jT6x1e7hdo7ueg7l8kw4wSQubJ1jJhcGxB3aggk66jiqpzT/WF0YI/tPKYR7RNPpstzbp7gfgsjqo5SHxkhw3PYcsjT4t1/vcq0aZHS2YSXl1hY6k30C2uE409j7OOV4NtdLkeqR3riMsW9+Fnspr7k/4uDBekeupbCcCti79Gzgfa3P8APXmrE2d24o67SGW0nGKTsSj7p3+V1SlHXCRmYfeHce/+viCudTQMksSNRuc02cOYcNVVkx9srceTuh6HRUrgu39fRWa8/LIh6spyzAfVk9b7ysXZvpCoq4hscnVzcYZuxJfkDo/7pKq0s2kqIihIiIgIiICIiAiIgIiICIiAiIgIiIPPvSDPnxeqv6pjaPusaFr8OHbHgbe0LP6TaV0eMzW3Shjx+BoPvB9ixMNpSLHuHwV2OdWhTkjdZhmVT8sYHF5JPgNyi5YJ6ktcbNBynW3ZaA5wvwuXW9ikmI+p9gKCYrDd7wf8w387EfmFtzTqsfliwxu0/hsdosDY9xfH2SbXafR0AAy/R0A03eC19LCTHEH3BiL8o777vAA39i4wZmiwc48t58u5cxNawvqABos2S0TzEa2046z4md6faSnbA8y+JF/VvvWrxbE+veXWA3cBew3XPErbSOBaQSBe49oWtdhjBqXEDnZcRMzXth3MVrbulItmK/MQD64N/tN/qLlb+nZYdg5SCQeLTzLfDiLFQ/ZVhD4/tv8AYGH+ilmfLI4eHxC04oi1NSzZpml9wyvlNv4jbfWGrfPi3z05rjUUcco7QDuII3jmCPgucUi5ijB1b2Dy3HxbuP5ri/T/AEu6dR9TY4NtxiFDYB/yqEf4c5OcDubLv/FcKxNm+k6irCGFxp5j/hT2aSfqu9F/kb8lU0gc30xcfSbqPMbx71hVdIyQagOCzTWY8tVbRMbh6URee8C23r8Ps2OXroh/g1BLgB3Mf6Tfy5KztmulqiqyGSk0sx9SYgNJ+rJ6J87HkuNOtpsi+A33L6oSIiICIiAiIgIiICIiAiIgq3powQ3gq2C5Z2HeFy5v5uWlo4Gvp87N2UnwI3gq4MWwxlTC+KQdl4t4HgRzBVIVlJPhdQ+F4vG82IN8pa7QSNP97rbwu6zy5mHVWxXYx3cLf37FFMYofnM1rtcNftNHxb+hTWNodHY97h7/AN1raqizAtP923EHvXpWjvr2y82szS3dCA1DyCWM7DdL23uvz7lidnrWNGg0BI0Oq3uK4O6M3tcd4/vTw3fkNC6kJfcEb72NwdFhtWa8S3VtFuYZOK4UWEOFy02F3G9ndx8d6UbgbC99bFh18bd3f5LbNxRoic2TKcwtqdP34exccCwCSc2iaWsPpTPFiR9QfHd47lERviCZ1zLa7K0QdKX2syMEC2gzHV1vAfrXZWzdu/f/AFW5qGspoRDFpca+G8695PHxUdxXNlBZa9/Wva3kt+OvZV5+S3fdnR1R3j2FZ9DiTXm249yjTZZA09kbuBv7rBZGDzu6zs5bket3bza3FcWvPdGllccTSdz4S1pWPPQtdqOye9vxG4rn1wG8gX0F+88F2gq2axbiWeLTXmGmqqJ7d4zDvb8RvHvWvkpw4cCFKSVi1NEx2trHvbofPgfNZrdP9LVTqvqSXou22jpWfJKp+Vma8Mjj2W5rXjcT6IvqDu7RGml7cBvuXmqooXt4Zh3t3+bf6XWz2c24q6GwhkzxD/Cku5g5N4xnw05FZLUms8tlLxaNw9Boofsv0m0tYWxvvTzHQMkILXHuZJuJ5Gx5KYLhYIiICIiAiIgIiICIiAtPtJs5FWxZZBZw1Y8ek13LvG644+9bhEHnXFGztu9oeImmznNaSwOOtnEHTSy5w1weNd/jfTvB4jmrN2Eiyz10R3B40PdeRvwXLHujKlnu6EfJ37/mx82T3lmmXxaRzutc5Zrdmrji1P8AvmrQPHIhcHYTTSHtx/y/0X2XDeqlmjfq5gc2472PtcLWYvVGGEvbckd/j4LXxNdyx81t2w2sWDUURzCJtxxIA95X2qxsAWjA8t37qOuwzEnUfyxgjkiGbN1T2SOYGtLnOdlFmgAa3N9R3qNN2ol4gHyVVc2KFl8OafGkwdKXG5NyVjV57HgtLTbUg+m23hf91nur2SMIadbXsfar4y0t4lm9lkpPqhxFQcpyi5toOazMBw/q+083fy3Adw581p4nLf4a7RRERady6vM19MfF8nfIXMeewC8MY1wuRfTORuus+KsbGXC8klvTcbuDfG2g8l25AbXANiCL8CNxHNYn+zgA5pAewlzw03Dsx3jMDqPFR2TE7g9pExqW4a+4uNxXxxWhhlHXPc7rGsa1rgTmYG20Mdjo4LupcVeAZJxkjNsm4HfvLd+o1SLx8UTjn4Ny1YlVRMebkWd9Juh/fzXdFO1wu0hw7wbjTmEcu9Rbyr7pr4aqWiLdHdoHcfgRwKsno325eXtpKp+a+kMjj2r/AOU4nf8AVJ14HgoZkBFjuKwmRlrtCQWkWI3gg3Dhz3FYM+KKcx4el0+abxqfL0ai1mzWK/KqSKU+k5vbtuztJY/yzNK2aytYiIgIiICIiAiIgIiIKhx7aN+G11XI1waC4XuAQcxzAWPHtKN1fThOb2lt9ljR/oP5rP6a6b56Y94jd7GBqjOw/R1FWxMkkL7OvexsNHEd3Jab31ETr4M1a8zz8Wsq+kDO9zyCXuJJdYXJOpO8cVqcU2pdOwtynXiT581dNL0OYe3fCXfakkP5OC1eL7C/JBLI2hoTBGC7M4SPkLRwyudbNw7uPJV+3tMadRipvekM2Z6TG0loGQMjozHIJGOHWSSyuiIEj3kakuDRlADQ3S3FY8mN4U5rQKNzi1sLQA0Bpc0jrpHZJGucXtDRYmwyn6RKuZuxkMlM000cFPI9jHNcIIngFzQ61nN1Gtu9YeD0M0Fe2mqJWzB8D5QWxtiALXtaGtDRwFydfWGgtrVtbtVEOLwZmdVhLpWtvo6IEkXmyXLW2cbyRk3GuS25amskkdVNMsLoS5kbQx4IIayJsLSLgafNq7trMIga8vfXyQOyEtg68MY5wBy9km4BIANrcdyrHbtj82HSy3zvgbnzCxzMlfe/k4LvHb1Q4vzWYQelxEtNj7/67x71LcKqhpfS/f8AA8VCapmWRw7nO/MqbbP2kjA0PI6//n7K6ma1J04yYa5I23rF2ALDLXR7tB9F2o8jvH7rsjrAdD2T3H4HitlM1bMGTBajnUQNe0teLtOhCx3Ya1z2ucS5rAAxjtWg/S19I271lorpiJ8qImY8NM1z3F4acsoc4NjzmNrWD0XgAWeDvKy4a180gDHWZGR1jx67wNWN5d6zXtuLHcdPauNPA2NoawWaNwXEU+7ucka8MsFYNXLZ/s/If1WQ6QAEk2A1J7gFo5q67rm41Jt8PEAAeN1T1M+nS/pImbbXp0Zu/wBzcOAlkA9jSf5i5S1V30H1hloZ3H/zMoH/ALcN/fdWIvNeoIiICIiAiIgIiICIiCouminvJf6UTfc9w/JYXQ1NejA+i+Qe/N/qW+6ZIOzG76kg/DYj9ShvRFXiKGoBDnBkpNmNLnEOa0aNG/0Vbk5pWVEe9Zc0YUQ21w9rWTymrlzhhc2mMrRG6w9HqgAXNOpI466qQYJigqIQ/Ll1cLXuLtNrh1hdp4FdE2yNHJK6V9O18jjmLnlzjfzdpw3brKhYzcDN6WAm1zFEdAANY27gNAFpcbxR9PXsklL20jKeRznAEs6zOG65RcusWWHPTipE6ZjBqWtA3XIaAAsCp2mo2fxKqnb9qWMe4uQQuLEaaOsqjVU76gySh8JEHXFkTgCDqLtBvcAezUX03TlGC2jlG68oBsRoRG4aHUbipW/bDDY5M7sVz2JIZ12dgJzX7LBqLOsBwsFCOlnbKiraeJlNL1r2S3JDHhoBjeD2nNAvfLopjyKuxWmcJHutcE304X1XPBsdfTOu3VvFp+HctsaYuAcBvA/ILAqcKB4WPeP6Ky/vSmsemE0pNo4Khly4NI4ONrLi7I/+G9r+QIKgIwyW9mtv4fusuPZmsAzMiefsEF3sBuo2nSXiZ8fHTudqPI7wsqLEWnR3ZPPd5HcVDaTaWWM5KhpdbQ5gQ8cjx9q3EVdFILtdbkf7sr6Z7VZ8nT1t9kjDl0zVbGek4DlvPkBqVoXkDiFgVMt7gEkctPbb4q+eq+UM/wDD55ln4ljmfRugHDjfgTw8B5nuGhq8QIF+/RvM9/gPz8F1T1TW6XDj9Fp7Pm7j4D2qUdGGwEmLVQfK0iljIMrtwdbUQs5njbcOdr5L3m07lspjikahd3Q3g5pcIpw4WdKHTO/9U3Z/IGKcLhFGGgAAADQAaAAbgAuaqWiIiAiIgIiICIiAiIggfS1T5qeI/We38TR/0rz9FtDU0Esgp5DHnIcTlab3GZp7QNtHe9ekekyO9Ff6L2n3OHxVK47hlNmzSNvusMx462AB5rVSk3pEQy3vFLzM/ZGZekPEn6GsmHJrsg/kAWvn2jq5PTqZ3falkP5uUhbBCPQph97/AOxK5dYBujjb5N+AXUdNPzcT1MfCEPe57zrmcedyV9bQSndG4+AKlzqxw9Zo8LrqdUk+t7l3HTR8/wBOP5U/Cv7Z2E7QGGGNpo3PcxkTXXDGMkDJJXkP7NyAHgg78zQTewXRjeLz1UXVdSWguYS98oe5wY3KHvFheU+s/iABYccN1R3uPuC7aeZp3uPnu9y6jp6fdE9Rk1vUftMdi9nhNTEHUsdlJ+40/ErOrNieS2vQ+MzalhsbOicLfWD23/lCsN+HA8FkzRq8w14Z7qRKlG7JFrtApBg+EObbRWBJgje5co8JA4KpaitfsbTVrctTC154PHZe3weNfLdyVJbbbODDquSnjc5zWhpYXWzWewO1sLGxJHkvUMdHZUh054dlr4320kgb7WPkB92VBV7WuDe1cXAIvfUHcfD+i7qTBamoIbHG9993dy3rb1lA35FRyje/r43+Mbxl/ler36JaSN2GU7wxuaz2k2F7ske3f4AIIBsZ0ASylsmIP6uPQ9XH6buRd6vkr2wrCYqWJsUDGxxsFmtaLAfvzWTGNFyUJEREBERAREQEREBERAREQaDbuLNQTcsp9j2/C68747OXTnua1oH4QSvSm00WajnH/DefYL/BefcZwo3bIAS1ws628FpLb+wLd0viYYeq4nbBwLZuWtkDGSRsJ1+cc1oA8XG7jyaCsfaLCXUNS+Bz85Y/ITYAHs5gQLXHBbIbMsk/h1QtwDgL+G/4Ln/2IcSC6UO46tPkke07uZTPs+3iHZsZgNNVvqBUPIdHE50MYf1fWPAJGu8620HwKjeIRta6ZrHFzW5g03Dj6N7Zm6OIJLbjflvxUkk2Nv6T/Y3919ZseB62ngrY9+Z3wp57Ijt5a7Zt2HAy/wC0GuDerBj6kfOdZdvZHq7ifS07K1lNCJqgtpmuyknKHWLrcMxaAL24rbSbNxNOsjfujMfdoPasmgrG0xPUt1OmZ1nOtyA7LfeuKYJrO4l1fqImO2YTnomhMNXPE7eYmnTcckgFx+NWqGqnOi6rLsTu52r4pBrxsWOsPwk+RVzNCz9RHraOm17PhxEa5CJcwFyWdpdfVKo+n3D+zSS9zpYyftBj2/pcrgVedOUGbDWu+hPGfIte0/qSCVIZr0LG/wCXVP8AZJCx35xlXZ0Hy5sMI+hPKPaI3/6iqQY60MrP+LTuHiG1DD+pXN0DS3pKhvdOD+KKP/pUyiFnhERQkREQEREBERAREQEREBERB1VcAfG9h3Oa5ptvsQR8VSWXsW7nOGu/gfiryVKYhDkfM3XsyvHa37yNfwrT08+WbPHhpqiEHeB7AsQuLdxI8CR+RWdMsOUL0IedaHD5ZJ9N3tP9V1SSOO8k+K52XS9y70rmXS8d64WXNxXAlSrSfo4qcmJwagZs7NfrRusPEkAK9mLzxshU9XX0zr5fnYwSd1nHIfc4heh2Lzerj1x+HrdHPo/12IiLI2CgnTSf+6n85Iv1fsp2qz6dK8NpIIuMkuf7sTD8XtQUs1t2Sn60V/MyWVv9Af8ABq+7rI/bkP7Kq6eMfI5nn1p4GD7kcz3fqZ7VbvQPD/udQ76U1vwxMP8AqXUohZqIi5SIiICIiAiIgIiICIiAiIgKntoWAVdUBf07679Sb+WvssrhVYbf0XVVme3ZmYNfrCzT+TT95X4J9SjNHpQ2YLEkWXOsORejDzrOh5XQ9y7ZFjvKthns4ucuF0K4koiIZ2CtvUwAcZYR/wDI1ek2lUL0bYUajEIzbsQ/OuPC7dGDzeQfulXxGvN6q27aer0ldU27kRFkbBefumXaAT17mNPZp29Xyz3zSH22H3Cra292zZhtMXXBmeCIWc92cj6Lbg8zYcVR+xGzbsUrQH3MTD1k7jxuSQwnve69+QcVMIl141SfJ6OihIs9zZKmQcR1xDYweYa23krk6HMPMWFRuOhldJL5F2Rv8rAfNU7tFVOxLE3CDXrZGww92RvzbD4aF58V6PwyhbBDHEz0Y2NY3wa0NH5JJDKREUJEREBERAREQEREBERAREQFptqsAFZAWiwe3tRk9/ceR3ew8FuUUxOp3CJjcal5/r4nMcWvBa5ps4HQ3CwJHK1elLCoG0r6p92yRhoBaL57uDWtI89/DnuVNw4tHJuP98xwXpYskXh5ubHNHfIV0PXYZAdxXS9y0scuDlw5AXJsABqSToAOayaKglqHZYI3SH6guB4ncPMr7tZsjX0LY5nAtZoeshJJjfe4a4gdk7rHcd1++nJmrT8r8WC1/Phb3R9gPySGzrdY+zpCO/g0HuaNPEk8VOYQqI2L6X3U46uva6UDdKzL1ng5psHeNweRUxqOnOha35qKeR3AEMYPMl59wK8u0zM7l61YiI1Cy1Ettekanw5pbcS1FuzE07u4yH1By3n3iqto+misqLshtTMOlorukPLrDr+EN8VjbL9F9biLg+YOp4Sbl0l+sdfUkNPE97veo0nbWuNZjdaQ35yV9szjpHEy5t9lo4DefG5NjbTxRYDhPyWnPz9RmaX+ubgCaY93Zs0d2ZvcpphuD0WC0bi0COOMZnvOrnHdcne5xNgB3kAKisaxSoxrERlHblcGRMvcRxi5F+QF3OPfc9ykSroR2Z6yd9W9vYivHF3GRw7bh9lhy/f5K7lrNm8DjoqaOCIdljQL8Sd7nHmSSfNbNcpEREBERAREQEREBERAREQEREBERBH9vcINVh1RE0XdkzNHe6MiQDzy281S3RBizIMQfDJbJVMyNzbutZqwa/SaXt8TbivRKoHpT6PnUczqiBp+TyOzAt06p5N8pt6Lb6tPDd4zCJTGs2YpXTEPp47cm5f02W9w7YigbYtpYr97hn/VdQHY7pNikDYsSJbI2wFRYlrhw60Adl31tx42425h+RzA6NzXtO5zSHNI5EaFdTafmjtj5PsNCxgsxoaBuDQAPYF3OpQ4EEAgixBFwQd4IO8LJa1clw6QHGehzD6hxc2N8Dj/AJDg1v4HAtHkAtfT9A1EPTlqHjuL2tHuarORBG8C6PKCiIMNOwOHruu9/wCJ1yPJbysrI4I3SSubHGwXc52gAC0u1O3lJh7T10maS1xEyxkPdcbmDm6yo/avberxaZsYacub5unjudfpH6TvrEacANbyhl9InSA/EpRHEHCBrrRsA7Uj9weQOOtgOF+86WJ0V9HvyGPr6gD5RIN3+Ww2PVjnoLnkBw1x+jbotFJlqKsB9R6o3tjv3d7uF/ZzssBAREUJEREBERAREQEREBERAREQEREBERAXXPA17S17Q5rgQ5rgCCDvBB0IXYiCqtquhKOQl9C/qnb+qkuY7/VeO0z3jwUBfhGLYS4ua2eAX1fES6I+JZdh+8F6TXAxqdo0oOg6bMRjFn9TN9tmV3tY5v5LcxdPktu1Rxk/VlcPdlP5q0K7ZalnN5qaGQ97o2F34rXWsd0aYaf/AAUPkHD8igr2q6fKj/DpoWn673P/ACLVG8S6V8SquyJiy/q07ch8Ljt/zK6YujjDW7qKDzbm/VdbiiwWCD+FFHH/AMtjWfpCDz/gPRniFc7M+MwMJuXz3znmGHUnmbeKuTY/o7psObdjc8p9KR9i48uQ5BSkCy+ps0IiKEiIiAiIgIiICIiAiIgIiICIiAiIgIiICIiAiIgIiICIiAiIgIiICIiAiIgIiICIiAiIg//Z"/>
          <p:cNvSpPr>
            <a:spLocks noChangeAspect="1" noChangeArrowheads="1"/>
          </p:cNvSpPr>
          <p:nvPr/>
        </p:nvSpPr>
        <p:spPr bwMode="auto">
          <a:xfrm>
            <a:off x="84138" y="-10287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17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264875"/>
            <a:ext cx="338437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07904" y="5108991"/>
            <a:ext cx="5040560" cy="1200329"/>
          </a:xfrm>
          <a:prstGeom prst="rect">
            <a:avLst/>
          </a:prstGeom>
          <a:noFill/>
        </p:spPr>
        <p:txBody>
          <a:bodyPr wrap="square" rtlCol="0">
            <a:spAutoFit/>
          </a:bodyPr>
          <a:lstStyle/>
          <a:p>
            <a:pPr algn="just"/>
            <a:r>
              <a:rPr lang="en-GB" dirty="0" smtClean="0"/>
              <a:t>An </a:t>
            </a:r>
            <a:r>
              <a:rPr lang="en-GB" b="1" dirty="0" smtClean="0">
                <a:solidFill>
                  <a:srgbClr val="FF0000"/>
                </a:solidFill>
              </a:rPr>
              <a:t>anemometer</a:t>
            </a:r>
            <a:r>
              <a:rPr lang="en-GB" dirty="0" smtClean="0"/>
              <a:t> is an instrument used to measure how fast the wind is flowing.</a:t>
            </a:r>
            <a:endParaRPr lang="en-GB" dirty="0"/>
          </a:p>
        </p:txBody>
      </p:sp>
      <p:pic>
        <p:nvPicPr>
          <p:cNvPr id="31751" name="Picture 7" descr="http://t3.gstatic.com/images?q=tbn:ANd9GcQeEhBJi55tcc1sICcNIlkDCkx6rBpBeUOUCv9mZJ5Jbs5jheq_u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2348880"/>
            <a:ext cx="18478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922333"/>
      </p:ext>
    </p:extLst>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3"/>
          <p:cNvSpPr>
            <a:spLocks noChangeShapeType="1"/>
          </p:cNvSpPr>
          <p:nvPr/>
        </p:nvSpPr>
        <p:spPr bwMode="auto">
          <a:xfrm>
            <a:off x="0" y="457200"/>
            <a:ext cx="12954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6" name="AutoShape 4"/>
          <p:cNvSpPr>
            <a:spLocks noChangeArrowheads="1"/>
          </p:cNvSpPr>
          <p:nvPr/>
        </p:nvSpPr>
        <p:spPr bwMode="auto">
          <a:xfrm>
            <a:off x="971550" y="152400"/>
            <a:ext cx="8020050" cy="609600"/>
          </a:xfrm>
          <a:prstGeom prst="flowChartTerminator">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 name="Text Box 5"/>
          <p:cNvSpPr txBox="1">
            <a:spLocks noChangeArrowheads="1"/>
          </p:cNvSpPr>
          <p:nvPr/>
        </p:nvSpPr>
        <p:spPr bwMode="auto">
          <a:xfrm>
            <a:off x="1763713" y="228600"/>
            <a:ext cx="6694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b="1" dirty="0" smtClean="0"/>
              <a:t>Barometer</a:t>
            </a:r>
            <a:endParaRPr lang="en-GB" b="1" dirty="0"/>
          </a:p>
        </p:txBody>
      </p:sp>
      <p:sp>
        <p:nvSpPr>
          <p:cNvPr id="3078" name="Rectangle 6"/>
          <p:cNvSpPr>
            <a:spLocks noChangeArrowheads="1"/>
          </p:cNvSpPr>
          <p:nvPr/>
        </p:nvSpPr>
        <p:spPr bwMode="auto">
          <a:xfrm>
            <a:off x="179388" y="981075"/>
            <a:ext cx="8831262" cy="5616575"/>
          </a:xfrm>
          <a:prstGeom prst="rect">
            <a:avLst/>
          </a:prstGeom>
          <a:solidFill>
            <a:schemeClr val="bg1"/>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Oval 7"/>
          <p:cNvSpPr>
            <a:spLocks noChangeArrowheads="1"/>
          </p:cNvSpPr>
          <p:nvPr/>
        </p:nvSpPr>
        <p:spPr bwMode="auto">
          <a:xfrm>
            <a:off x="250825" y="188913"/>
            <a:ext cx="569913" cy="576262"/>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pic>
        <p:nvPicPr>
          <p:cNvPr id="3080" name="Picture 20" descr="Clipart_Weather_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33375"/>
            <a:ext cx="2857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3528" y="1052736"/>
            <a:ext cx="8568952" cy="1200329"/>
          </a:xfrm>
          <a:prstGeom prst="rect">
            <a:avLst/>
          </a:prstGeom>
          <a:noFill/>
        </p:spPr>
        <p:txBody>
          <a:bodyPr wrap="square" rtlCol="0">
            <a:spAutoFit/>
          </a:bodyPr>
          <a:lstStyle/>
          <a:p>
            <a:pPr algn="just"/>
            <a:r>
              <a:rPr lang="en-GB" b="1" dirty="0" smtClean="0"/>
              <a:t>Air pressure is the weight (force) of the air above pressing down on the Earth.  It is measured using a </a:t>
            </a:r>
            <a:r>
              <a:rPr lang="en-GB" b="1" dirty="0" smtClean="0">
                <a:solidFill>
                  <a:srgbClr val="FF0000"/>
                </a:solidFill>
              </a:rPr>
              <a:t>Barometer</a:t>
            </a:r>
            <a:r>
              <a:rPr lang="en-GB" b="1" dirty="0" smtClean="0"/>
              <a:t>.</a:t>
            </a:r>
            <a:endParaRPr lang="en-GB" b="1" dirty="0"/>
          </a:p>
        </p:txBody>
      </p:sp>
      <p:pic>
        <p:nvPicPr>
          <p:cNvPr id="9" name="Picture 8" descr="bar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47" y="2348880"/>
            <a:ext cx="1992761" cy="40920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ercurial Barometers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3" y="2350845"/>
            <a:ext cx="2664781" cy="40304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68540" y="2359327"/>
            <a:ext cx="3423940" cy="3877985"/>
          </a:xfrm>
          <a:prstGeom prst="rect">
            <a:avLst/>
          </a:prstGeom>
          <a:noFill/>
        </p:spPr>
        <p:txBody>
          <a:bodyPr wrap="square" rtlCol="0">
            <a:spAutoFit/>
          </a:bodyPr>
          <a:lstStyle/>
          <a:p>
            <a:r>
              <a:rPr lang="en-GB" b="1" dirty="0" smtClean="0"/>
              <a:t>There are two main types of Barometer:</a:t>
            </a:r>
          </a:p>
          <a:p>
            <a:endParaRPr lang="en-GB" sz="1000" b="1" dirty="0"/>
          </a:p>
          <a:p>
            <a:pPr marL="342900" indent="-342900">
              <a:buFont typeface="Arial" pitchFamily="34" charset="0"/>
              <a:buChar char="•"/>
            </a:pPr>
            <a:r>
              <a:rPr lang="en-GB" b="1" dirty="0" smtClean="0"/>
              <a:t>Mercury</a:t>
            </a:r>
          </a:p>
          <a:p>
            <a:pPr marL="342900" indent="-342900">
              <a:buFont typeface="Arial" pitchFamily="34" charset="0"/>
              <a:buChar char="•"/>
            </a:pPr>
            <a:endParaRPr lang="en-GB" sz="1000" b="1" dirty="0"/>
          </a:p>
          <a:p>
            <a:pPr marL="342900" indent="-342900">
              <a:buFont typeface="Arial" pitchFamily="34" charset="0"/>
              <a:buChar char="•"/>
            </a:pPr>
            <a:r>
              <a:rPr lang="en-GB" b="1" dirty="0" smtClean="0"/>
              <a:t>Aneroid</a:t>
            </a:r>
          </a:p>
          <a:p>
            <a:pPr marL="342900" indent="-342900">
              <a:buFont typeface="Arial" pitchFamily="34" charset="0"/>
              <a:buChar char="•"/>
            </a:pPr>
            <a:endParaRPr lang="en-GB" sz="1000" b="1" dirty="0"/>
          </a:p>
          <a:p>
            <a:r>
              <a:rPr lang="en-GB" b="1" dirty="0" smtClean="0"/>
              <a:t>The unit of measurement for air pressure is kilopascals (</a:t>
            </a:r>
            <a:r>
              <a:rPr lang="en-GB" b="1" dirty="0" err="1" smtClean="0"/>
              <a:t>kPa</a:t>
            </a:r>
            <a:r>
              <a:rPr lang="en-GB" b="1" dirty="0" smtClean="0"/>
              <a:t>) or inches of mercury.</a:t>
            </a:r>
            <a:endParaRPr lang="en-GB" b="1" dirty="0"/>
          </a:p>
        </p:txBody>
      </p:sp>
    </p:spTree>
    <p:extLst>
      <p:ext uri="{BB962C8B-B14F-4D97-AF65-F5344CB8AC3E}">
        <p14:creationId xmlns:p14="http://schemas.microsoft.com/office/powerpoint/2010/main" val="2740190311"/>
      </p:ext>
    </p:extLst>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3"/>
          <p:cNvSpPr>
            <a:spLocks noChangeShapeType="1"/>
          </p:cNvSpPr>
          <p:nvPr/>
        </p:nvSpPr>
        <p:spPr bwMode="auto">
          <a:xfrm>
            <a:off x="0" y="457200"/>
            <a:ext cx="12954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6" name="AutoShape 4"/>
          <p:cNvSpPr>
            <a:spLocks noChangeArrowheads="1"/>
          </p:cNvSpPr>
          <p:nvPr/>
        </p:nvSpPr>
        <p:spPr bwMode="auto">
          <a:xfrm>
            <a:off x="971550" y="152400"/>
            <a:ext cx="8020050" cy="609600"/>
          </a:xfrm>
          <a:prstGeom prst="flowChartTerminator">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 name="Text Box 5"/>
          <p:cNvSpPr txBox="1">
            <a:spLocks noChangeArrowheads="1"/>
          </p:cNvSpPr>
          <p:nvPr/>
        </p:nvSpPr>
        <p:spPr bwMode="auto">
          <a:xfrm>
            <a:off x="1763713" y="228600"/>
            <a:ext cx="6694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b="1" dirty="0" smtClean="0"/>
              <a:t>Mercury Barometer</a:t>
            </a:r>
            <a:endParaRPr lang="en-GB" b="1" dirty="0"/>
          </a:p>
        </p:txBody>
      </p:sp>
      <p:sp>
        <p:nvSpPr>
          <p:cNvPr id="3078" name="Rectangle 6"/>
          <p:cNvSpPr>
            <a:spLocks noChangeArrowheads="1"/>
          </p:cNvSpPr>
          <p:nvPr/>
        </p:nvSpPr>
        <p:spPr bwMode="auto">
          <a:xfrm>
            <a:off x="179388" y="981075"/>
            <a:ext cx="8831262" cy="5616575"/>
          </a:xfrm>
          <a:prstGeom prst="rect">
            <a:avLst/>
          </a:prstGeom>
          <a:solidFill>
            <a:schemeClr val="bg1"/>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Oval 7"/>
          <p:cNvSpPr>
            <a:spLocks noChangeArrowheads="1"/>
          </p:cNvSpPr>
          <p:nvPr/>
        </p:nvSpPr>
        <p:spPr bwMode="auto">
          <a:xfrm>
            <a:off x="250825" y="188913"/>
            <a:ext cx="569913" cy="576262"/>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pic>
        <p:nvPicPr>
          <p:cNvPr id="3080" name="Picture 20" descr="Clipart_Weather_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33375"/>
            <a:ext cx="2857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Mercurial Barometers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62457"/>
            <a:ext cx="3384376" cy="51188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83968" y="1262457"/>
            <a:ext cx="4608512" cy="2246769"/>
          </a:xfrm>
          <a:prstGeom prst="rect">
            <a:avLst/>
          </a:prstGeom>
          <a:noFill/>
        </p:spPr>
        <p:txBody>
          <a:bodyPr wrap="square" rtlCol="0">
            <a:spAutoFit/>
          </a:bodyPr>
          <a:lstStyle/>
          <a:p>
            <a:r>
              <a:rPr lang="en-GB" b="1" dirty="0" smtClean="0"/>
              <a:t>A mercury barometer is a tube of mercury that is open at one end and placed in a dish of mercury.</a:t>
            </a:r>
          </a:p>
          <a:p>
            <a:endParaRPr lang="en-GB" sz="2000" b="1" dirty="0"/>
          </a:p>
          <a:p>
            <a:r>
              <a:rPr lang="en-GB" b="1" dirty="0" smtClean="0">
                <a:solidFill>
                  <a:srgbClr val="FF0000"/>
                </a:solidFill>
              </a:rPr>
              <a:t>How does it work?</a:t>
            </a:r>
          </a:p>
        </p:txBody>
      </p:sp>
      <p:sp>
        <p:nvSpPr>
          <p:cNvPr id="12" name="TextBox 11"/>
          <p:cNvSpPr txBox="1"/>
          <p:nvPr/>
        </p:nvSpPr>
        <p:spPr>
          <a:xfrm>
            <a:off x="4283968" y="3703672"/>
            <a:ext cx="4608512" cy="2677656"/>
          </a:xfrm>
          <a:prstGeom prst="rect">
            <a:avLst/>
          </a:prstGeom>
          <a:noFill/>
        </p:spPr>
        <p:txBody>
          <a:bodyPr wrap="square" rtlCol="0">
            <a:spAutoFit/>
          </a:bodyPr>
          <a:lstStyle/>
          <a:p>
            <a:r>
              <a:rPr lang="en-GB" b="1" dirty="0" smtClean="0"/>
              <a:t>The density of the air above the dish is constantly changing.  The air above is pushing down on the mercury in the dish.  As it pushes down more, the mercury is pushed further up the tube.</a:t>
            </a:r>
          </a:p>
        </p:txBody>
      </p:sp>
    </p:spTree>
    <p:extLst>
      <p:ext uri="{BB962C8B-B14F-4D97-AF65-F5344CB8AC3E}">
        <p14:creationId xmlns:p14="http://schemas.microsoft.com/office/powerpoint/2010/main" val="2970898749"/>
      </p:ext>
    </p:extLst>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3"/>
          <p:cNvSpPr>
            <a:spLocks noChangeShapeType="1"/>
          </p:cNvSpPr>
          <p:nvPr/>
        </p:nvSpPr>
        <p:spPr bwMode="auto">
          <a:xfrm>
            <a:off x="0" y="457200"/>
            <a:ext cx="12954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6" name="AutoShape 4"/>
          <p:cNvSpPr>
            <a:spLocks noChangeArrowheads="1"/>
          </p:cNvSpPr>
          <p:nvPr/>
        </p:nvSpPr>
        <p:spPr bwMode="auto">
          <a:xfrm>
            <a:off x="971550" y="152400"/>
            <a:ext cx="8020050" cy="609600"/>
          </a:xfrm>
          <a:prstGeom prst="flowChartTerminator">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 name="Text Box 5"/>
          <p:cNvSpPr txBox="1">
            <a:spLocks noChangeArrowheads="1"/>
          </p:cNvSpPr>
          <p:nvPr/>
        </p:nvSpPr>
        <p:spPr bwMode="auto">
          <a:xfrm>
            <a:off x="1763713" y="228600"/>
            <a:ext cx="6694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b="1" dirty="0" smtClean="0"/>
              <a:t>Aneroid Barometer</a:t>
            </a:r>
            <a:endParaRPr lang="en-GB" b="1" dirty="0"/>
          </a:p>
        </p:txBody>
      </p:sp>
      <p:sp>
        <p:nvSpPr>
          <p:cNvPr id="3078" name="Rectangle 6"/>
          <p:cNvSpPr>
            <a:spLocks noChangeArrowheads="1"/>
          </p:cNvSpPr>
          <p:nvPr/>
        </p:nvSpPr>
        <p:spPr bwMode="auto">
          <a:xfrm>
            <a:off x="179388" y="981075"/>
            <a:ext cx="8831262" cy="5616575"/>
          </a:xfrm>
          <a:prstGeom prst="rect">
            <a:avLst/>
          </a:prstGeom>
          <a:solidFill>
            <a:schemeClr val="bg1"/>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Oval 7"/>
          <p:cNvSpPr>
            <a:spLocks noChangeArrowheads="1"/>
          </p:cNvSpPr>
          <p:nvPr/>
        </p:nvSpPr>
        <p:spPr bwMode="auto">
          <a:xfrm>
            <a:off x="250825" y="188913"/>
            <a:ext cx="569913" cy="576262"/>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pic>
        <p:nvPicPr>
          <p:cNvPr id="3080" name="Picture 20" descr="Clipart_Weather_Symbol">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333375"/>
            <a:ext cx="2857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804248" y="1292562"/>
            <a:ext cx="2088232" cy="4093428"/>
          </a:xfrm>
          <a:prstGeom prst="rect">
            <a:avLst/>
          </a:prstGeom>
          <a:noFill/>
        </p:spPr>
        <p:txBody>
          <a:bodyPr wrap="square" rtlCol="0">
            <a:spAutoFit/>
          </a:bodyPr>
          <a:lstStyle/>
          <a:p>
            <a:r>
              <a:rPr lang="en-GB" sz="2000" b="1" dirty="0" smtClean="0"/>
              <a:t>An aneroid barometer works by having a sealed box that can change shape.  As the air pushes down on the box, it changes shape and moves the needle accordingly.</a:t>
            </a:r>
            <a:endParaRPr lang="en-GB" sz="2000" b="1" dirty="0"/>
          </a:p>
        </p:txBody>
      </p:sp>
      <p:pic>
        <p:nvPicPr>
          <p:cNvPr id="2050" name="Picture 2" descr="http://www.free-online-private-pilot-ground-school.com/images/aneroid-barometer.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766" y="1262457"/>
            <a:ext cx="6178583" cy="506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016326"/>
      </p:ext>
    </p:extLst>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3"/>
          <p:cNvSpPr>
            <a:spLocks noChangeShapeType="1"/>
          </p:cNvSpPr>
          <p:nvPr/>
        </p:nvSpPr>
        <p:spPr bwMode="auto">
          <a:xfrm>
            <a:off x="0" y="457200"/>
            <a:ext cx="12954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6" name="AutoShape 4"/>
          <p:cNvSpPr>
            <a:spLocks noChangeArrowheads="1"/>
          </p:cNvSpPr>
          <p:nvPr/>
        </p:nvSpPr>
        <p:spPr bwMode="auto">
          <a:xfrm>
            <a:off x="971550" y="152400"/>
            <a:ext cx="8020050" cy="609600"/>
          </a:xfrm>
          <a:prstGeom prst="flowChartTerminator">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 name="Text Box 5"/>
          <p:cNvSpPr txBox="1">
            <a:spLocks noChangeArrowheads="1"/>
          </p:cNvSpPr>
          <p:nvPr/>
        </p:nvSpPr>
        <p:spPr bwMode="auto">
          <a:xfrm>
            <a:off x="1763713" y="228600"/>
            <a:ext cx="6694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b="1" dirty="0" smtClean="0"/>
              <a:t>Questions on Pressure and Altitude</a:t>
            </a:r>
            <a:endParaRPr lang="en-GB" b="1" dirty="0"/>
          </a:p>
        </p:txBody>
      </p:sp>
      <p:sp>
        <p:nvSpPr>
          <p:cNvPr id="3078" name="Rectangle 6"/>
          <p:cNvSpPr>
            <a:spLocks noChangeArrowheads="1"/>
          </p:cNvSpPr>
          <p:nvPr/>
        </p:nvSpPr>
        <p:spPr bwMode="auto">
          <a:xfrm>
            <a:off x="179388" y="981075"/>
            <a:ext cx="8831262" cy="5616575"/>
          </a:xfrm>
          <a:prstGeom prst="rect">
            <a:avLst/>
          </a:prstGeom>
          <a:solidFill>
            <a:schemeClr val="bg1"/>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Oval 7"/>
          <p:cNvSpPr>
            <a:spLocks noChangeArrowheads="1"/>
          </p:cNvSpPr>
          <p:nvPr/>
        </p:nvSpPr>
        <p:spPr bwMode="auto">
          <a:xfrm>
            <a:off x="250825" y="188913"/>
            <a:ext cx="569913" cy="576262"/>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pic>
        <p:nvPicPr>
          <p:cNvPr id="3080" name="Picture 20" descr="Clipart_Weather_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333375"/>
            <a:ext cx="2857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Pressure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977" y="3596458"/>
            <a:ext cx="4257675" cy="2912232"/>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a:off x="250825" y="1124744"/>
            <a:ext cx="8641655" cy="2308324"/>
          </a:xfrm>
          <a:prstGeom prst="rect">
            <a:avLst/>
          </a:prstGeom>
          <a:noFill/>
        </p:spPr>
        <p:txBody>
          <a:bodyPr wrap="square" rtlCol="0">
            <a:spAutoFit/>
          </a:bodyPr>
          <a:lstStyle/>
          <a:p>
            <a:pPr marL="457200" indent="-457200">
              <a:buFont typeface="+mj-lt"/>
              <a:buAutoNum type="arabicPeriod"/>
            </a:pPr>
            <a:r>
              <a:rPr lang="en-GB" sz="1600" b="1" dirty="0" smtClean="0"/>
              <a:t>What is the atmospheric pressure at sea level?</a:t>
            </a:r>
          </a:p>
          <a:p>
            <a:pPr marL="457200" indent="-457200">
              <a:buFont typeface="+mj-lt"/>
              <a:buAutoNum type="arabicPeriod"/>
            </a:pPr>
            <a:r>
              <a:rPr lang="en-GB" sz="1600" b="1" dirty="0" smtClean="0"/>
              <a:t>At what altitude is the pressure 800 </a:t>
            </a:r>
            <a:r>
              <a:rPr lang="en-GB" sz="1600" b="1" dirty="0" err="1" smtClean="0"/>
              <a:t>millibars</a:t>
            </a:r>
            <a:r>
              <a:rPr lang="en-GB" sz="1600" b="1" dirty="0" smtClean="0"/>
              <a:t>?</a:t>
            </a:r>
          </a:p>
          <a:p>
            <a:pPr marL="457200" indent="-457200">
              <a:buFont typeface="+mj-lt"/>
              <a:buAutoNum type="arabicPeriod"/>
            </a:pPr>
            <a:r>
              <a:rPr lang="en-GB" sz="1600" b="1" dirty="0" smtClean="0"/>
              <a:t>At what altitude is the pressure 50% of that at sea level?</a:t>
            </a:r>
          </a:p>
          <a:p>
            <a:pPr marL="457200" indent="-457200">
              <a:buFont typeface="+mj-lt"/>
              <a:buAutoNum type="arabicPeriod"/>
            </a:pPr>
            <a:r>
              <a:rPr lang="en-GB" sz="1600" b="1" dirty="0" smtClean="0"/>
              <a:t>The capital city of Ethiopia, Addis </a:t>
            </a:r>
            <a:r>
              <a:rPr lang="en-GB" sz="1600" b="1" dirty="0" err="1" smtClean="0"/>
              <a:t>Abeba</a:t>
            </a:r>
            <a:r>
              <a:rPr lang="en-GB" sz="1600" b="1" dirty="0" smtClean="0"/>
              <a:t>, is amongst the highest in the World.  It is 2300m (7725ft) above sea level.  What is the air pressure at this level?</a:t>
            </a:r>
          </a:p>
          <a:p>
            <a:pPr marL="457200" indent="-457200">
              <a:buFont typeface="+mj-lt"/>
              <a:buAutoNum type="arabicPeriod"/>
            </a:pPr>
            <a:r>
              <a:rPr lang="en-GB" sz="1600" b="1" dirty="0" smtClean="0"/>
              <a:t>Roberto answered a question in class.  He said that the air pressure at 3000m was about 30% of that at sea level.  Can you explain his mistake?</a:t>
            </a:r>
          </a:p>
          <a:p>
            <a:pPr marL="457200" indent="-457200">
              <a:buFont typeface="+mj-lt"/>
              <a:buAutoNum type="arabicPeriod"/>
            </a:pPr>
            <a:r>
              <a:rPr lang="en-GB" sz="1600" b="1" dirty="0" smtClean="0"/>
              <a:t>Write a sentence that sums up the relationship between the variables altitude and pressure (Hint – try to use an </a:t>
            </a:r>
            <a:r>
              <a:rPr lang="en-GB" sz="1600" b="1" dirty="0" err="1" smtClean="0"/>
              <a:t>er</a:t>
            </a:r>
            <a:r>
              <a:rPr lang="en-GB" sz="1600" b="1" dirty="0" smtClean="0"/>
              <a:t>… </a:t>
            </a:r>
            <a:r>
              <a:rPr lang="en-GB" sz="1600" b="1" dirty="0" err="1" smtClean="0"/>
              <a:t>er</a:t>
            </a:r>
            <a:r>
              <a:rPr lang="en-GB" sz="1600" b="1" dirty="0" smtClean="0"/>
              <a:t>…. </a:t>
            </a:r>
            <a:r>
              <a:rPr lang="en-GB" sz="1600" b="1" dirty="0"/>
              <a:t>s</a:t>
            </a:r>
            <a:r>
              <a:rPr lang="en-GB" sz="1600" b="1" dirty="0" smtClean="0"/>
              <a:t>entence).</a:t>
            </a:r>
          </a:p>
        </p:txBody>
      </p:sp>
      <p:pic>
        <p:nvPicPr>
          <p:cNvPr id="6147" name="Picture 3" descr="Pressure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777" y="3596458"/>
            <a:ext cx="4258231" cy="2912232"/>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287386090"/>
      </p:ext>
    </p:extLst>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3"/>
          <p:cNvSpPr>
            <a:spLocks noChangeShapeType="1"/>
          </p:cNvSpPr>
          <p:nvPr/>
        </p:nvSpPr>
        <p:spPr bwMode="auto">
          <a:xfrm>
            <a:off x="0" y="457200"/>
            <a:ext cx="12954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6" name="AutoShape 4"/>
          <p:cNvSpPr>
            <a:spLocks noChangeArrowheads="1"/>
          </p:cNvSpPr>
          <p:nvPr/>
        </p:nvSpPr>
        <p:spPr bwMode="auto">
          <a:xfrm>
            <a:off x="971550" y="152400"/>
            <a:ext cx="8020050" cy="609600"/>
          </a:xfrm>
          <a:prstGeom prst="flowChartTerminator">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 name="Text Box 5"/>
          <p:cNvSpPr txBox="1">
            <a:spLocks noChangeArrowheads="1"/>
          </p:cNvSpPr>
          <p:nvPr/>
        </p:nvSpPr>
        <p:spPr bwMode="auto">
          <a:xfrm>
            <a:off x="1763713" y="228600"/>
            <a:ext cx="6694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b="1" dirty="0" smtClean="0"/>
              <a:t>Maximum and Minimum Thermometer</a:t>
            </a:r>
            <a:endParaRPr lang="en-GB" b="1" dirty="0"/>
          </a:p>
        </p:txBody>
      </p:sp>
      <p:sp>
        <p:nvSpPr>
          <p:cNvPr id="3078" name="Rectangle 6"/>
          <p:cNvSpPr>
            <a:spLocks noChangeArrowheads="1"/>
          </p:cNvSpPr>
          <p:nvPr/>
        </p:nvSpPr>
        <p:spPr bwMode="auto">
          <a:xfrm>
            <a:off x="179388" y="981075"/>
            <a:ext cx="8831262" cy="5616575"/>
          </a:xfrm>
          <a:prstGeom prst="rect">
            <a:avLst/>
          </a:prstGeom>
          <a:solidFill>
            <a:schemeClr val="bg1"/>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Oval 7"/>
          <p:cNvSpPr>
            <a:spLocks noChangeArrowheads="1"/>
          </p:cNvSpPr>
          <p:nvPr/>
        </p:nvSpPr>
        <p:spPr bwMode="auto">
          <a:xfrm>
            <a:off x="250825" y="188913"/>
            <a:ext cx="569913" cy="576262"/>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pic>
        <p:nvPicPr>
          <p:cNvPr id="3080" name="Picture 20" descr="Clipart_Weather_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33375"/>
            <a:ext cx="2857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ttp://www.earlyyears.co.uk/assets/catalogueImages/standard/0556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40" y="1053828"/>
            <a:ext cx="5304680" cy="53046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67944" y="1183392"/>
            <a:ext cx="4824535" cy="2308324"/>
          </a:xfrm>
          <a:prstGeom prst="rect">
            <a:avLst/>
          </a:prstGeom>
          <a:noFill/>
        </p:spPr>
        <p:txBody>
          <a:bodyPr wrap="square" rtlCol="0">
            <a:spAutoFit/>
          </a:bodyPr>
          <a:lstStyle/>
          <a:p>
            <a:r>
              <a:rPr lang="en-GB" b="1" dirty="0" smtClean="0"/>
              <a:t>A maximum and minimum thermometer is a temperature measuring device that is designed to show the highest and lowest temperatures reached.</a:t>
            </a:r>
            <a:endParaRPr lang="en-GB" b="1" dirty="0"/>
          </a:p>
        </p:txBody>
      </p:sp>
      <p:sp>
        <p:nvSpPr>
          <p:cNvPr id="2" name="Right Arrow 1"/>
          <p:cNvSpPr/>
          <p:nvPr/>
        </p:nvSpPr>
        <p:spPr>
          <a:xfrm>
            <a:off x="535781" y="4221088"/>
            <a:ext cx="2092003" cy="288032"/>
          </a:xfrm>
          <a:prstGeom prst="rightArrow">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a:off x="971550" y="2996952"/>
            <a:ext cx="2092003" cy="288032"/>
          </a:xfrm>
          <a:prstGeom prst="rightArrow">
            <a:avLst/>
          </a:prstGeom>
          <a:solidFill>
            <a:srgbClr val="FFFF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067943" y="3631664"/>
            <a:ext cx="4824535" cy="2677656"/>
          </a:xfrm>
          <a:prstGeom prst="rect">
            <a:avLst/>
          </a:prstGeom>
          <a:noFill/>
        </p:spPr>
        <p:txBody>
          <a:bodyPr wrap="square" rtlCol="0">
            <a:spAutoFit/>
          </a:bodyPr>
          <a:lstStyle/>
          <a:p>
            <a:r>
              <a:rPr lang="en-GB" b="1" dirty="0" smtClean="0"/>
              <a:t>It works by having a thermometer that has been turned into a U-Tube shape.  At either end of the mercury is a small marker.  This is pushed higher or lower up the tube by the contents of the tube.</a:t>
            </a:r>
            <a:endParaRPr lang="en-GB" b="1" dirty="0"/>
          </a:p>
        </p:txBody>
      </p:sp>
    </p:spTree>
    <p:extLst>
      <p:ext uri="{BB962C8B-B14F-4D97-AF65-F5344CB8AC3E}">
        <p14:creationId xmlns:p14="http://schemas.microsoft.com/office/powerpoint/2010/main" val="460427585"/>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6100"/>
            <a:ext cx="9144000" cy="5747657"/>
          </a:xfrm>
          <a:prstGeom prst="rect">
            <a:avLst/>
          </a:prstGeom>
        </p:spPr>
      </p:pic>
    </p:spTree>
    <p:extLst>
      <p:ext uri="{BB962C8B-B14F-4D97-AF65-F5344CB8AC3E}">
        <p14:creationId xmlns:p14="http://schemas.microsoft.com/office/powerpoint/2010/main" val="348418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3"/>
          <p:cNvSpPr>
            <a:spLocks noChangeShapeType="1"/>
          </p:cNvSpPr>
          <p:nvPr/>
        </p:nvSpPr>
        <p:spPr bwMode="auto">
          <a:xfrm>
            <a:off x="0" y="457200"/>
            <a:ext cx="12954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6" name="AutoShape 4"/>
          <p:cNvSpPr>
            <a:spLocks noChangeArrowheads="1"/>
          </p:cNvSpPr>
          <p:nvPr/>
        </p:nvSpPr>
        <p:spPr bwMode="auto">
          <a:xfrm>
            <a:off x="971550" y="152400"/>
            <a:ext cx="8020050" cy="609600"/>
          </a:xfrm>
          <a:prstGeom prst="flowChartTerminator">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 name="Text Box 5"/>
          <p:cNvSpPr txBox="1">
            <a:spLocks noChangeArrowheads="1"/>
          </p:cNvSpPr>
          <p:nvPr/>
        </p:nvSpPr>
        <p:spPr bwMode="auto">
          <a:xfrm>
            <a:off x="1763713" y="228600"/>
            <a:ext cx="6694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b="1" dirty="0" smtClean="0"/>
              <a:t>Maximum and Minimum Thermometer</a:t>
            </a:r>
            <a:endParaRPr lang="en-GB" b="1" dirty="0"/>
          </a:p>
        </p:txBody>
      </p:sp>
      <p:sp>
        <p:nvSpPr>
          <p:cNvPr id="3078" name="Rectangle 6"/>
          <p:cNvSpPr>
            <a:spLocks noChangeArrowheads="1"/>
          </p:cNvSpPr>
          <p:nvPr/>
        </p:nvSpPr>
        <p:spPr bwMode="auto">
          <a:xfrm>
            <a:off x="179388" y="981075"/>
            <a:ext cx="8831262" cy="5616575"/>
          </a:xfrm>
          <a:prstGeom prst="rect">
            <a:avLst/>
          </a:prstGeom>
          <a:solidFill>
            <a:schemeClr val="bg1"/>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Oval 7"/>
          <p:cNvSpPr>
            <a:spLocks noChangeArrowheads="1"/>
          </p:cNvSpPr>
          <p:nvPr/>
        </p:nvSpPr>
        <p:spPr bwMode="auto">
          <a:xfrm>
            <a:off x="250825" y="188913"/>
            <a:ext cx="569913" cy="576262"/>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pic>
        <p:nvPicPr>
          <p:cNvPr id="3080" name="Picture 20" descr="Clipart_Weather_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33375"/>
            <a:ext cx="2857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http://www.astarmathsandphysics.com/o_level_physics_notes/o_level_physics_notes_sixs_maximum_and_minimum_thermometer_html_408ac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1" y="1183392"/>
            <a:ext cx="3653035" cy="52067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07904" y="1052736"/>
            <a:ext cx="5184575" cy="1569660"/>
          </a:xfrm>
          <a:prstGeom prst="rect">
            <a:avLst/>
          </a:prstGeom>
          <a:noFill/>
        </p:spPr>
        <p:txBody>
          <a:bodyPr wrap="square" rtlCol="0">
            <a:spAutoFit/>
          </a:bodyPr>
          <a:lstStyle/>
          <a:p>
            <a:r>
              <a:rPr lang="en-GB" b="1" dirty="0" smtClean="0"/>
              <a:t>The key science to remember when looking at how this works is that when things are warmer, they expand.</a:t>
            </a:r>
            <a:endParaRPr lang="en-GB" b="1" dirty="0"/>
          </a:p>
        </p:txBody>
      </p:sp>
      <p:sp>
        <p:nvSpPr>
          <p:cNvPr id="16" name="TextBox 15"/>
          <p:cNvSpPr txBox="1"/>
          <p:nvPr/>
        </p:nvSpPr>
        <p:spPr>
          <a:xfrm>
            <a:off x="3707904" y="2664788"/>
            <a:ext cx="5184575" cy="1938992"/>
          </a:xfrm>
          <a:prstGeom prst="rect">
            <a:avLst/>
          </a:prstGeom>
          <a:noFill/>
        </p:spPr>
        <p:txBody>
          <a:bodyPr wrap="square" rtlCol="0">
            <a:spAutoFit/>
          </a:bodyPr>
          <a:lstStyle/>
          <a:p>
            <a:r>
              <a:rPr lang="en-GB" b="1" dirty="0" smtClean="0"/>
              <a:t>When the temperature is cold, the oil of creosote will contract and draw the liquid mercury up this side of the tube.  This pushes the minimum marker upwards.</a:t>
            </a:r>
            <a:endParaRPr lang="en-GB" b="1" dirty="0"/>
          </a:p>
        </p:txBody>
      </p:sp>
      <p:sp>
        <p:nvSpPr>
          <p:cNvPr id="17" name="TextBox 16"/>
          <p:cNvSpPr txBox="1"/>
          <p:nvPr/>
        </p:nvSpPr>
        <p:spPr>
          <a:xfrm>
            <a:off x="3707904" y="4667652"/>
            <a:ext cx="5184575" cy="1569660"/>
          </a:xfrm>
          <a:prstGeom prst="rect">
            <a:avLst/>
          </a:prstGeom>
          <a:noFill/>
        </p:spPr>
        <p:txBody>
          <a:bodyPr wrap="square" rtlCol="0">
            <a:spAutoFit/>
          </a:bodyPr>
          <a:lstStyle/>
          <a:p>
            <a:r>
              <a:rPr lang="en-GB" b="1" dirty="0" smtClean="0"/>
              <a:t>When the temperature is warm, the oil expands and pushes the marker up this side of the tube.  It stays at the maximum.</a:t>
            </a:r>
            <a:endParaRPr lang="en-GB" b="1" dirty="0"/>
          </a:p>
        </p:txBody>
      </p:sp>
      <p:cxnSp>
        <p:nvCxnSpPr>
          <p:cNvPr id="5" name="Straight Arrow Connector 4"/>
          <p:cNvCxnSpPr/>
          <p:nvPr/>
        </p:nvCxnSpPr>
        <p:spPr>
          <a:xfrm flipH="1" flipV="1">
            <a:off x="1784177" y="3429000"/>
            <a:ext cx="1872184" cy="285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483768" y="3212976"/>
            <a:ext cx="1152129" cy="223950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241334"/>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3"/>
          <p:cNvSpPr>
            <a:spLocks noChangeShapeType="1"/>
          </p:cNvSpPr>
          <p:nvPr/>
        </p:nvSpPr>
        <p:spPr bwMode="auto">
          <a:xfrm>
            <a:off x="0" y="457200"/>
            <a:ext cx="12954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6" name="AutoShape 4"/>
          <p:cNvSpPr>
            <a:spLocks noChangeArrowheads="1"/>
          </p:cNvSpPr>
          <p:nvPr/>
        </p:nvSpPr>
        <p:spPr bwMode="auto">
          <a:xfrm>
            <a:off x="971550" y="152400"/>
            <a:ext cx="8020050" cy="609600"/>
          </a:xfrm>
          <a:prstGeom prst="flowChartTerminator">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 name="Text Box 5"/>
          <p:cNvSpPr txBox="1">
            <a:spLocks noChangeArrowheads="1"/>
          </p:cNvSpPr>
          <p:nvPr/>
        </p:nvSpPr>
        <p:spPr bwMode="auto">
          <a:xfrm>
            <a:off x="1763713" y="228600"/>
            <a:ext cx="6694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b="1" dirty="0" smtClean="0"/>
              <a:t>Stevenson Screen</a:t>
            </a:r>
            <a:endParaRPr lang="en-GB" b="1" dirty="0"/>
          </a:p>
        </p:txBody>
      </p:sp>
      <p:sp>
        <p:nvSpPr>
          <p:cNvPr id="3078" name="Rectangle 6"/>
          <p:cNvSpPr>
            <a:spLocks noChangeArrowheads="1"/>
          </p:cNvSpPr>
          <p:nvPr/>
        </p:nvSpPr>
        <p:spPr bwMode="auto">
          <a:xfrm>
            <a:off x="179388" y="981075"/>
            <a:ext cx="8831262" cy="5616575"/>
          </a:xfrm>
          <a:prstGeom prst="rect">
            <a:avLst/>
          </a:prstGeom>
          <a:solidFill>
            <a:schemeClr val="bg1"/>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Oval 7"/>
          <p:cNvSpPr>
            <a:spLocks noChangeArrowheads="1"/>
          </p:cNvSpPr>
          <p:nvPr/>
        </p:nvSpPr>
        <p:spPr bwMode="auto">
          <a:xfrm>
            <a:off x="250825" y="188913"/>
            <a:ext cx="569913" cy="576262"/>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pic>
        <p:nvPicPr>
          <p:cNvPr id="3080" name="Picture 20" descr="Clipart_Weather_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33375"/>
            <a:ext cx="2857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3528" y="1052736"/>
            <a:ext cx="8568952" cy="1015663"/>
          </a:xfrm>
          <a:prstGeom prst="rect">
            <a:avLst/>
          </a:prstGeom>
          <a:noFill/>
        </p:spPr>
        <p:txBody>
          <a:bodyPr wrap="square" rtlCol="0">
            <a:spAutoFit/>
          </a:bodyPr>
          <a:lstStyle/>
          <a:p>
            <a:r>
              <a:rPr lang="en-GB" sz="2000" b="1" dirty="0" smtClean="0"/>
              <a:t>A Stevenson Screen is used to house a maximum and minimum thermometer.  It is designed to prevent the thermometers from giving a false reading.</a:t>
            </a:r>
            <a:endParaRPr lang="en-GB" sz="2000" b="1" dirty="0"/>
          </a:p>
        </p:txBody>
      </p:sp>
      <p:pic>
        <p:nvPicPr>
          <p:cNvPr id="32770" name="Picture 2" descr="http://www.tsrye.fsnet.co.uk/stevensonscreenop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336" y="2132856"/>
            <a:ext cx="5832896" cy="42839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2772" name="Picture 4" descr="http://www.fairmountweather.com/imagelibrary/500fm6300stevensonscre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577260"/>
            <a:ext cx="3304456" cy="33044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250825" y="2276872"/>
            <a:ext cx="1800200" cy="1152128"/>
          </a:xfrm>
          <a:prstGeom prst="wedgeRoundRectCallout">
            <a:avLst>
              <a:gd name="adj1" fmla="val 63119"/>
              <a:gd name="adj2" fmla="val -915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itchFamily="34" charset="0"/>
                <a:cs typeface="Arial" pitchFamily="34" charset="0"/>
              </a:rPr>
              <a:t>Why is it painted white?</a:t>
            </a:r>
            <a:endParaRPr lang="en-GB" b="1" dirty="0">
              <a:solidFill>
                <a:schemeClr val="tx1"/>
              </a:solidFill>
              <a:latin typeface="Arial" pitchFamily="34" charset="0"/>
              <a:cs typeface="Arial" pitchFamily="34" charset="0"/>
            </a:endParaRPr>
          </a:p>
        </p:txBody>
      </p:sp>
      <p:sp>
        <p:nvSpPr>
          <p:cNvPr id="12" name="Rounded Rectangular Callout 11"/>
          <p:cNvSpPr/>
          <p:nvPr/>
        </p:nvSpPr>
        <p:spPr>
          <a:xfrm>
            <a:off x="251520" y="3573016"/>
            <a:ext cx="1800200" cy="1152128"/>
          </a:xfrm>
          <a:prstGeom prst="wedgeRoundRectCallout">
            <a:avLst>
              <a:gd name="adj1" fmla="val 61708"/>
              <a:gd name="adj2" fmla="val -1025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itchFamily="34" charset="0"/>
                <a:cs typeface="Arial" pitchFamily="34" charset="0"/>
              </a:rPr>
              <a:t>Why is it on stilts?</a:t>
            </a:r>
            <a:endParaRPr lang="en-GB" b="1" dirty="0">
              <a:solidFill>
                <a:schemeClr val="tx1"/>
              </a:solidFill>
              <a:latin typeface="Arial" pitchFamily="34" charset="0"/>
              <a:cs typeface="Arial" pitchFamily="34" charset="0"/>
            </a:endParaRPr>
          </a:p>
        </p:txBody>
      </p:sp>
      <p:sp>
        <p:nvSpPr>
          <p:cNvPr id="13" name="Rounded Rectangular Callout 12"/>
          <p:cNvSpPr/>
          <p:nvPr/>
        </p:nvSpPr>
        <p:spPr>
          <a:xfrm>
            <a:off x="251520" y="4869160"/>
            <a:ext cx="1800200" cy="1403648"/>
          </a:xfrm>
          <a:prstGeom prst="wedgeRoundRectCallout">
            <a:avLst>
              <a:gd name="adj1" fmla="val 63119"/>
              <a:gd name="adj2" fmla="val -1440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itchFamily="34" charset="0"/>
                <a:cs typeface="Arial" pitchFamily="34" charset="0"/>
              </a:rPr>
              <a:t>Why does it have slats on the side?</a:t>
            </a:r>
            <a:endParaRPr lang="en-GB" b="1" dirty="0">
              <a:solidFill>
                <a:schemeClr val="tx1"/>
              </a:solidFill>
              <a:latin typeface="Arial" pitchFamily="34" charset="0"/>
              <a:cs typeface="Arial" pitchFamily="34" charset="0"/>
            </a:endParaRPr>
          </a:p>
        </p:txBody>
      </p:sp>
      <p:sp>
        <p:nvSpPr>
          <p:cNvPr id="14" name="Rounded Rectangular Callout 13"/>
          <p:cNvSpPr/>
          <p:nvPr/>
        </p:nvSpPr>
        <p:spPr>
          <a:xfrm>
            <a:off x="5364088" y="2276872"/>
            <a:ext cx="3528392" cy="1152128"/>
          </a:xfrm>
          <a:prstGeom prst="wedgeRoundRectCallout">
            <a:avLst>
              <a:gd name="adj1" fmla="val -60159"/>
              <a:gd name="adj2" fmla="val -58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latin typeface="Arial" pitchFamily="34" charset="0"/>
                <a:cs typeface="Arial" pitchFamily="34" charset="0"/>
              </a:rPr>
              <a:t>White is the best colour to reflect heat off of the box.</a:t>
            </a:r>
            <a:endParaRPr lang="en-GB" sz="1800" b="1" dirty="0">
              <a:solidFill>
                <a:schemeClr val="tx1"/>
              </a:solidFill>
              <a:latin typeface="Arial" pitchFamily="34" charset="0"/>
              <a:cs typeface="Arial" pitchFamily="34" charset="0"/>
            </a:endParaRPr>
          </a:p>
        </p:txBody>
      </p:sp>
      <p:sp>
        <p:nvSpPr>
          <p:cNvPr id="15" name="Rounded Rectangular Callout 14"/>
          <p:cNvSpPr/>
          <p:nvPr/>
        </p:nvSpPr>
        <p:spPr>
          <a:xfrm>
            <a:off x="5364782" y="3573016"/>
            <a:ext cx="3527697" cy="1152128"/>
          </a:xfrm>
          <a:prstGeom prst="wedgeRoundRectCallout">
            <a:avLst>
              <a:gd name="adj1" fmla="val -58228"/>
              <a:gd name="adj2" fmla="val -474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latin typeface="Arial" pitchFamily="34" charset="0"/>
                <a:cs typeface="Arial" pitchFamily="34" charset="0"/>
              </a:rPr>
              <a:t>Being on stilts stops heat entering the box by conduction from the ground.</a:t>
            </a:r>
            <a:endParaRPr lang="en-GB" sz="1800" b="1" dirty="0">
              <a:solidFill>
                <a:schemeClr val="tx1"/>
              </a:solidFill>
              <a:latin typeface="Arial" pitchFamily="34" charset="0"/>
              <a:cs typeface="Arial" pitchFamily="34" charset="0"/>
            </a:endParaRPr>
          </a:p>
        </p:txBody>
      </p:sp>
      <p:sp>
        <p:nvSpPr>
          <p:cNvPr id="16" name="Rounded Rectangular Callout 15"/>
          <p:cNvSpPr/>
          <p:nvPr/>
        </p:nvSpPr>
        <p:spPr>
          <a:xfrm>
            <a:off x="5364783" y="4869160"/>
            <a:ext cx="3527696" cy="1403648"/>
          </a:xfrm>
          <a:prstGeom prst="wedgeRoundRectCallout">
            <a:avLst>
              <a:gd name="adj1" fmla="val -58302"/>
              <a:gd name="adj2" fmla="val -1078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solidFill>
                  <a:schemeClr val="tx1"/>
                </a:solidFill>
                <a:latin typeface="Arial" pitchFamily="34" charset="0"/>
                <a:cs typeface="Arial" pitchFamily="34" charset="0"/>
              </a:rPr>
              <a:t>The slats on the side of the box allow the wind to flow through the box as this will give the correct air temperature.</a:t>
            </a:r>
            <a:endParaRPr lang="en-GB" sz="18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06162436"/>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0" y="2438400"/>
            <a:ext cx="11430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39" name="Line 10"/>
          <p:cNvSpPr>
            <a:spLocks noChangeShapeType="1"/>
          </p:cNvSpPr>
          <p:nvPr/>
        </p:nvSpPr>
        <p:spPr bwMode="auto">
          <a:xfrm>
            <a:off x="8250238" y="5516563"/>
            <a:ext cx="893762"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0" name="Line 11"/>
          <p:cNvSpPr>
            <a:spLocks noChangeShapeType="1"/>
          </p:cNvSpPr>
          <p:nvPr/>
        </p:nvSpPr>
        <p:spPr bwMode="auto">
          <a:xfrm>
            <a:off x="0" y="5445125"/>
            <a:ext cx="11430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1" name="AutoShape 12"/>
          <p:cNvSpPr>
            <a:spLocks noChangeArrowheads="1"/>
          </p:cNvSpPr>
          <p:nvPr/>
        </p:nvSpPr>
        <p:spPr bwMode="auto">
          <a:xfrm>
            <a:off x="250825" y="4292600"/>
            <a:ext cx="5689600" cy="2413000"/>
          </a:xfrm>
          <a:prstGeom prst="flowChartAlternateProcess">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42" name="Group 76"/>
          <p:cNvGrpSpPr>
            <a:grpSpLocks/>
          </p:cNvGrpSpPr>
          <p:nvPr/>
        </p:nvGrpSpPr>
        <p:grpSpPr bwMode="auto">
          <a:xfrm>
            <a:off x="323850" y="4508500"/>
            <a:ext cx="3162300" cy="533400"/>
            <a:chOff x="384" y="2544"/>
            <a:chExt cx="1992" cy="336"/>
          </a:xfrm>
        </p:grpSpPr>
        <p:sp>
          <p:nvSpPr>
            <p:cNvPr id="14363" name="WordArt 13"/>
            <p:cNvSpPr>
              <a:spLocks noChangeArrowheads="1" noChangeShapeType="1" noTextEdit="1"/>
            </p:cNvSpPr>
            <p:nvPr/>
          </p:nvSpPr>
          <p:spPr bwMode="auto">
            <a:xfrm>
              <a:off x="912" y="2544"/>
              <a:ext cx="1464" cy="336"/>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gradFill rotWithShape="1">
                    <a:gsLst>
                      <a:gs pos="0">
                        <a:srgbClr val="CC0000"/>
                      </a:gs>
                      <a:gs pos="50000">
                        <a:srgbClr val="FF6600"/>
                      </a:gs>
                      <a:gs pos="100000">
                        <a:srgbClr val="CC0000"/>
                      </a:gs>
                    </a:gsLst>
                    <a:lin ang="5400000" scaled="1"/>
                  </a:gradFill>
                  <a:effectLst>
                    <a:outerShdw dist="35921" dir="2700000" algn="ctr" rotWithShape="0">
                      <a:schemeClr val="tx1"/>
                    </a:outerShdw>
                  </a:effectLst>
                  <a:latin typeface="Arial Black"/>
                </a:rPr>
                <a:t>Keywords</a:t>
              </a:r>
            </a:p>
          </p:txBody>
        </p:sp>
        <p:pic>
          <p:nvPicPr>
            <p:cNvPr id="14364" name="Picture 14" descr="bs0099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2544"/>
              <a:ext cx="480"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3" name="AutoShape 16"/>
          <p:cNvSpPr>
            <a:spLocks noChangeArrowheads="1"/>
          </p:cNvSpPr>
          <p:nvPr/>
        </p:nvSpPr>
        <p:spPr bwMode="auto">
          <a:xfrm>
            <a:off x="6084888" y="4292600"/>
            <a:ext cx="2879725" cy="2387600"/>
          </a:xfrm>
          <a:prstGeom prst="flowChartAlternateProcess">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Line 69"/>
          <p:cNvSpPr>
            <a:spLocks noChangeShapeType="1"/>
          </p:cNvSpPr>
          <p:nvPr/>
        </p:nvSpPr>
        <p:spPr bwMode="auto">
          <a:xfrm>
            <a:off x="0" y="457200"/>
            <a:ext cx="12954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5" name="AutoShape 70"/>
          <p:cNvSpPr>
            <a:spLocks noChangeArrowheads="1"/>
          </p:cNvSpPr>
          <p:nvPr/>
        </p:nvSpPr>
        <p:spPr bwMode="auto">
          <a:xfrm>
            <a:off x="971550" y="152400"/>
            <a:ext cx="8020050" cy="609600"/>
          </a:xfrm>
          <a:prstGeom prst="flowChartTerminator">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6" name="Text Box 71"/>
          <p:cNvSpPr txBox="1">
            <a:spLocks noChangeArrowheads="1"/>
          </p:cNvSpPr>
          <p:nvPr/>
        </p:nvSpPr>
        <p:spPr bwMode="auto">
          <a:xfrm>
            <a:off x="1763713" y="228600"/>
            <a:ext cx="6694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b="1"/>
              <a:t>Lesson Information Screen</a:t>
            </a:r>
          </a:p>
        </p:txBody>
      </p:sp>
      <p:sp>
        <p:nvSpPr>
          <p:cNvPr id="14347" name="Oval 73"/>
          <p:cNvSpPr>
            <a:spLocks noChangeArrowheads="1"/>
          </p:cNvSpPr>
          <p:nvPr/>
        </p:nvSpPr>
        <p:spPr bwMode="auto">
          <a:xfrm>
            <a:off x="250825" y="188913"/>
            <a:ext cx="569913" cy="576262"/>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sp>
        <p:nvSpPr>
          <p:cNvPr id="14348" name="AutoShape 75"/>
          <p:cNvSpPr>
            <a:spLocks noChangeArrowheads="1"/>
          </p:cNvSpPr>
          <p:nvPr/>
        </p:nvSpPr>
        <p:spPr bwMode="auto">
          <a:xfrm>
            <a:off x="250825" y="908050"/>
            <a:ext cx="8713788" cy="3241675"/>
          </a:xfrm>
          <a:prstGeom prst="flowChartAlternateProcess">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9" name="Text Box 77"/>
          <p:cNvSpPr txBox="1">
            <a:spLocks noChangeArrowheads="1"/>
          </p:cNvSpPr>
          <p:nvPr/>
        </p:nvSpPr>
        <p:spPr bwMode="auto">
          <a:xfrm>
            <a:off x="539552" y="980728"/>
            <a:ext cx="8424862" cy="316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sz="1900" b="1" dirty="0"/>
              <a:t>By the end of this lesson, I would like you to be able </a:t>
            </a:r>
            <a:r>
              <a:rPr lang="en-GB" sz="1900" b="1" dirty="0" smtClean="0"/>
              <a:t>to name and explain how each of the pieces of equipment used to measure the weather shown below work:</a:t>
            </a:r>
            <a:endParaRPr lang="en-GB" sz="1900" b="1" dirty="0"/>
          </a:p>
          <a:p>
            <a:pPr eaLnBrk="1" hangingPunct="1">
              <a:spcBef>
                <a:spcPct val="50000"/>
              </a:spcBef>
              <a:buClr>
                <a:srgbClr val="008000"/>
              </a:buClr>
              <a:buFont typeface="Wingdings" pitchFamily="2" charset="2"/>
              <a:buChar char="ü"/>
            </a:pPr>
            <a:r>
              <a:rPr lang="en-GB" sz="1900" b="1" dirty="0"/>
              <a:t> </a:t>
            </a:r>
            <a:r>
              <a:rPr lang="en-GB" sz="1900" b="1" dirty="0" smtClean="0"/>
              <a:t>rain gauge</a:t>
            </a:r>
          </a:p>
          <a:p>
            <a:pPr eaLnBrk="1" hangingPunct="1">
              <a:spcBef>
                <a:spcPct val="50000"/>
              </a:spcBef>
              <a:buClr>
                <a:srgbClr val="008000"/>
              </a:buClr>
              <a:buFont typeface="Wingdings" pitchFamily="2" charset="2"/>
              <a:buChar char="ü"/>
            </a:pPr>
            <a:r>
              <a:rPr lang="en-GB" sz="1900" b="1" dirty="0"/>
              <a:t>s</a:t>
            </a:r>
            <a:r>
              <a:rPr lang="en-GB" sz="1900" b="1" dirty="0" smtClean="0"/>
              <a:t>unshine measurer</a:t>
            </a:r>
          </a:p>
          <a:p>
            <a:pPr eaLnBrk="1" hangingPunct="1">
              <a:spcBef>
                <a:spcPct val="50000"/>
              </a:spcBef>
              <a:buClr>
                <a:srgbClr val="008000"/>
              </a:buClr>
              <a:buFont typeface="Wingdings" pitchFamily="2" charset="2"/>
              <a:buChar char="ü"/>
            </a:pPr>
            <a:r>
              <a:rPr lang="en-GB" sz="1900" b="1" dirty="0"/>
              <a:t>m</a:t>
            </a:r>
            <a:r>
              <a:rPr lang="en-GB" sz="1900" b="1" dirty="0" smtClean="0"/>
              <a:t>aximum and minimum thermometer</a:t>
            </a:r>
          </a:p>
          <a:p>
            <a:pPr eaLnBrk="1" hangingPunct="1">
              <a:spcBef>
                <a:spcPct val="50000"/>
              </a:spcBef>
              <a:buClr>
                <a:srgbClr val="008000"/>
              </a:buClr>
              <a:buFont typeface="Wingdings" pitchFamily="2" charset="2"/>
              <a:buChar char="ü"/>
            </a:pPr>
            <a:r>
              <a:rPr lang="en-GB" sz="1900" b="1" dirty="0"/>
              <a:t>a</a:t>
            </a:r>
            <a:r>
              <a:rPr lang="en-GB" sz="1900" b="1" dirty="0" smtClean="0"/>
              <a:t>nemometer and wind vane</a:t>
            </a:r>
          </a:p>
          <a:p>
            <a:pPr eaLnBrk="1" hangingPunct="1">
              <a:spcBef>
                <a:spcPct val="50000"/>
              </a:spcBef>
              <a:buClr>
                <a:srgbClr val="008000"/>
              </a:buClr>
              <a:buFont typeface="Wingdings" pitchFamily="2" charset="2"/>
              <a:buChar char="ü"/>
            </a:pPr>
            <a:r>
              <a:rPr lang="en-GB" sz="1900" b="1" dirty="0" smtClean="0"/>
              <a:t>barometer</a:t>
            </a:r>
            <a:endParaRPr lang="en-US" sz="1900" b="1" dirty="0"/>
          </a:p>
        </p:txBody>
      </p:sp>
      <p:pic>
        <p:nvPicPr>
          <p:cNvPr id="14360" name="Picture 121" descr="Clipart_Weather_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333375"/>
            <a:ext cx="2857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Text Box 123"/>
          <p:cNvSpPr txBox="1">
            <a:spLocks noChangeArrowheads="1"/>
          </p:cNvSpPr>
          <p:nvPr/>
        </p:nvSpPr>
        <p:spPr bwMode="auto">
          <a:xfrm>
            <a:off x="6227763" y="4489589"/>
            <a:ext cx="266541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b="1" u="sng" dirty="0"/>
              <a:t>WALT</a:t>
            </a:r>
          </a:p>
          <a:p>
            <a:pPr eaLnBrk="1" hangingPunct="1">
              <a:spcBef>
                <a:spcPct val="50000"/>
              </a:spcBef>
            </a:pPr>
            <a:r>
              <a:rPr lang="en-GB" b="1" dirty="0" smtClean="0"/>
              <a:t>How do you measure the weather?</a:t>
            </a:r>
            <a:endParaRPr lang="en-GB" b="1" dirty="0"/>
          </a:p>
        </p:txBody>
      </p:sp>
      <p:pic>
        <p:nvPicPr>
          <p:cNvPr id="14362" name="Picture 125" descr="u1573805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4831" y="4489589"/>
            <a:ext cx="14922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6860" name="Group 124"/>
          <p:cNvGraphicFramePr>
            <a:graphicFrameLocks noGrp="1"/>
          </p:cNvGraphicFramePr>
          <p:nvPr>
            <p:extLst>
              <p:ext uri="{D42A27DB-BD31-4B8C-83A1-F6EECF244321}">
                <p14:modId xmlns:p14="http://schemas.microsoft.com/office/powerpoint/2010/main" val="776856868"/>
              </p:ext>
            </p:extLst>
          </p:nvPr>
        </p:nvGraphicFramePr>
        <p:xfrm>
          <a:off x="395288" y="5157788"/>
          <a:ext cx="4586287" cy="1366836"/>
        </p:xfrm>
        <a:graphic>
          <a:graphicData uri="http://schemas.openxmlformats.org/drawingml/2006/table">
            <a:tbl>
              <a:tblPr/>
              <a:tblGrid>
                <a:gridCol w="4586287"/>
              </a:tblGrid>
              <a:tr h="455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rPr>
                        <a:t>anemometer       barometer</a:t>
                      </a:r>
                      <a:endParaRPr kumimoji="0" lang="en-US"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55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rPr>
                        <a:t>thermometer      Stevenson screen</a:t>
                      </a:r>
                      <a:endParaRPr kumimoji="0" lang="en-US"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55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rPr>
                        <a:t>wind vane           Beaufort scale</a:t>
                      </a:r>
                      <a:endParaRPr kumimoji="0" lang="en-US"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4"/>
          <p:cNvSpPr>
            <a:spLocks noChangeShapeType="1"/>
          </p:cNvSpPr>
          <p:nvPr/>
        </p:nvSpPr>
        <p:spPr bwMode="auto">
          <a:xfrm>
            <a:off x="0" y="457200"/>
            <a:ext cx="12954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5" name="AutoShape 3"/>
          <p:cNvSpPr>
            <a:spLocks noChangeArrowheads="1"/>
          </p:cNvSpPr>
          <p:nvPr/>
        </p:nvSpPr>
        <p:spPr bwMode="auto">
          <a:xfrm>
            <a:off x="1143000" y="152400"/>
            <a:ext cx="7848600" cy="609600"/>
          </a:xfrm>
          <a:prstGeom prst="flowChartTerminator">
            <a:avLst/>
          </a:prstGeom>
          <a:solidFill>
            <a:schemeClr val="bg1"/>
          </a:solidFill>
          <a:ln w="38100">
            <a:solidFill>
              <a:srgbClr val="CC0000"/>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3316" name="Oval 5"/>
          <p:cNvSpPr>
            <a:spLocks noChangeArrowheads="1"/>
          </p:cNvSpPr>
          <p:nvPr/>
        </p:nvSpPr>
        <p:spPr bwMode="auto">
          <a:xfrm>
            <a:off x="179388" y="1844675"/>
            <a:ext cx="4724400" cy="4800600"/>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sp>
        <p:nvSpPr>
          <p:cNvPr id="13317" name="Text Box 6"/>
          <p:cNvSpPr txBox="1">
            <a:spLocks noChangeArrowheads="1"/>
          </p:cNvSpPr>
          <p:nvPr/>
        </p:nvSpPr>
        <p:spPr bwMode="auto">
          <a:xfrm>
            <a:off x="1752600" y="2286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b="1" dirty="0"/>
              <a:t>Weather and Climate                         </a:t>
            </a:r>
          </a:p>
        </p:txBody>
      </p:sp>
      <p:sp>
        <p:nvSpPr>
          <p:cNvPr id="13318" name="AutoShape 10"/>
          <p:cNvSpPr>
            <a:spLocks noChangeArrowheads="1"/>
          </p:cNvSpPr>
          <p:nvPr/>
        </p:nvSpPr>
        <p:spPr bwMode="auto">
          <a:xfrm>
            <a:off x="4841875" y="3813175"/>
            <a:ext cx="4038600" cy="2743200"/>
          </a:xfrm>
          <a:prstGeom prst="flowChartTerminator">
            <a:avLst/>
          </a:prstGeom>
          <a:solidFill>
            <a:schemeClr val="bg1"/>
          </a:solidFill>
          <a:ln w="38100">
            <a:solidFill>
              <a:srgbClr val="CC0000"/>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3319" name="Oval 12"/>
          <p:cNvSpPr>
            <a:spLocks noChangeArrowheads="1"/>
          </p:cNvSpPr>
          <p:nvPr/>
        </p:nvSpPr>
        <p:spPr bwMode="auto">
          <a:xfrm>
            <a:off x="6084888" y="1341438"/>
            <a:ext cx="1752600" cy="1752600"/>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sp>
        <p:nvSpPr>
          <p:cNvPr id="13320" name="Oval 8"/>
          <p:cNvSpPr>
            <a:spLocks noChangeArrowheads="1"/>
          </p:cNvSpPr>
          <p:nvPr/>
        </p:nvSpPr>
        <p:spPr bwMode="auto">
          <a:xfrm>
            <a:off x="3851275" y="1196975"/>
            <a:ext cx="2590800" cy="2438400"/>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sp>
        <p:nvSpPr>
          <p:cNvPr id="13321" name="Oval 1051"/>
          <p:cNvSpPr>
            <a:spLocks noChangeArrowheads="1"/>
          </p:cNvSpPr>
          <p:nvPr/>
        </p:nvSpPr>
        <p:spPr bwMode="auto">
          <a:xfrm>
            <a:off x="250825" y="836613"/>
            <a:ext cx="1752600" cy="1752600"/>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sp>
        <p:nvSpPr>
          <p:cNvPr id="13322" name="Oval 1052"/>
          <p:cNvSpPr>
            <a:spLocks noChangeArrowheads="1"/>
          </p:cNvSpPr>
          <p:nvPr/>
        </p:nvSpPr>
        <p:spPr bwMode="auto">
          <a:xfrm>
            <a:off x="7596188" y="1989138"/>
            <a:ext cx="1284287" cy="1296987"/>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sp>
        <p:nvSpPr>
          <p:cNvPr id="13323" name="Text Box 1060"/>
          <p:cNvSpPr txBox="1">
            <a:spLocks noChangeArrowheads="1"/>
          </p:cNvSpPr>
          <p:nvPr/>
        </p:nvSpPr>
        <p:spPr bwMode="auto">
          <a:xfrm>
            <a:off x="5300727" y="4005262"/>
            <a:ext cx="338296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sz="4000" dirty="0" smtClean="0"/>
              <a:t>What do we mean </a:t>
            </a:r>
            <a:r>
              <a:rPr lang="en-GB" sz="4000" smtClean="0"/>
              <a:t>by </a:t>
            </a:r>
            <a:r>
              <a:rPr lang="en-GB" sz="4000" smtClean="0"/>
              <a:t>weather and climate? </a:t>
            </a:r>
            <a:endParaRPr lang="en-GB" sz="4000" dirty="0"/>
          </a:p>
        </p:txBody>
      </p:sp>
      <p:pic>
        <p:nvPicPr>
          <p:cNvPr id="13324" name="Picture 1068" descr="Clipart_Weather_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125538"/>
            <a:ext cx="1135063"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070" descr="very_windy-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997200"/>
            <a:ext cx="3097213"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072" descr="r_1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075" y="1546225"/>
            <a:ext cx="1728788"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074" descr="u157380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1700213"/>
            <a:ext cx="8985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076" descr="clou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2250" y="2205038"/>
            <a:ext cx="7635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418364"/>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Comic Sans MS" pitchFamily="66" charset="0"/>
              </a:rPr>
              <a:t>Starter</a:t>
            </a:r>
            <a:endParaRPr lang="en-GB" dirty="0">
              <a:solidFill>
                <a:srgbClr val="FF0000"/>
              </a:solidFill>
              <a:latin typeface="Comic Sans MS" pitchFamily="66" charset="0"/>
            </a:endParaRPr>
          </a:p>
        </p:txBody>
      </p:sp>
      <p:sp>
        <p:nvSpPr>
          <p:cNvPr id="3" name="Content Placeholder 2"/>
          <p:cNvSpPr>
            <a:spLocks noGrp="1"/>
          </p:cNvSpPr>
          <p:nvPr>
            <p:ph idx="1"/>
          </p:nvPr>
        </p:nvSpPr>
        <p:spPr>
          <a:xfrm>
            <a:off x="457200" y="2857496"/>
            <a:ext cx="8229600" cy="3268667"/>
          </a:xfrm>
        </p:spPr>
        <p:txBody>
          <a:bodyPr>
            <a:normAutofit/>
          </a:bodyPr>
          <a:lstStyle/>
          <a:p>
            <a:pPr>
              <a:buNone/>
            </a:pPr>
            <a:r>
              <a:rPr lang="en-GB" dirty="0" smtClean="0">
                <a:hlinkClick r:id="rId2"/>
              </a:rPr>
              <a:t>http://www.youtube.com/watch?v=uqs1YXfdtGE&amp;feature=player_embedded</a:t>
            </a:r>
            <a:r>
              <a:rPr lang="en-GB" dirty="0" smtClean="0"/>
              <a:t> </a:t>
            </a:r>
          </a:p>
          <a:p>
            <a:pPr>
              <a:buNone/>
            </a:pPr>
            <a:r>
              <a:rPr lang="en-GB" dirty="0">
                <a:hlinkClick r:id="rId3"/>
              </a:rPr>
              <a:t>https://</a:t>
            </a:r>
            <a:r>
              <a:rPr lang="en-GB" dirty="0" err="1">
                <a:hlinkClick r:id="rId3"/>
              </a:rPr>
              <a:t>www.youtube.com</a:t>
            </a:r>
            <a:r>
              <a:rPr lang="en-GB" dirty="0">
                <a:hlinkClick r:id="rId3"/>
              </a:rPr>
              <a:t>/</a:t>
            </a:r>
            <a:r>
              <a:rPr lang="en-GB" dirty="0" err="1">
                <a:hlinkClick r:id="rId3"/>
              </a:rPr>
              <a:t>watch?v</a:t>
            </a:r>
            <a:r>
              <a:rPr lang="en-GB" dirty="0">
                <a:hlinkClick r:id="rId3"/>
              </a:rPr>
              <a:t>=9yYHpceYlSU</a:t>
            </a:r>
            <a:endParaRPr lang="en-GB" dirty="0"/>
          </a:p>
        </p:txBody>
      </p:sp>
      <p:sp>
        <p:nvSpPr>
          <p:cNvPr id="4" name="TextBox 3"/>
          <p:cNvSpPr txBox="1"/>
          <p:nvPr/>
        </p:nvSpPr>
        <p:spPr>
          <a:xfrm>
            <a:off x="500034" y="1500174"/>
            <a:ext cx="8215370" cy="1200329"/>
          </a:xfrm>
          <a:prstGeom prst="rect">
            <a:avLst/>
          </a:prstGeom>
          <a:noFill/>
        </p:spPr>
        <p:txBody>
          <a:bodyPr wrap="square" rtlCol="0">
            <a:spAutoFit/>
          </a:bodyPr>
          <a:lstStyle/>
          <a:p>
            <a:pPr algn="ctr"/>
            <a:r>
              <a:rPr lang="en-GB" sz="3600" dirty="0" smtClean="0">
                <a:solidFill>
                  <a:srgbClr val="FF0000"/>
                </a:solidFill>
                <a:latin typeface="Comic Sans MS" pitchFamily="66" charset="0"/>
              </a:rPr>
              <a:t>Why is it important that we predict the weather?</a:t>
            </a:r>
            <a:endParaRPr lang="en-GB" sz="3600" dirty="0">
              <a:solidFill>
                <a:srgbClr val="FF0000"/>
              </a:solidFill>
              <a:latin typeface="Comic Sans MS" pitchFamily="66" charset="0"/>
            </a:endParaRPr>
          </a:p>
        </p:txBody>
      </p:sp>
    </p:spTree>
    <p:extLst>
      <p:ext uri="{BB962C8B-B14F-4D97-AF65-F5344CB8AC3E}">
        <p14:creationId xmlns:p14="http://schemas.microsoft.com/office/powerpoint/2010/main" val="986672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Line 2"/>
          <p:cNvSpPr>
            <a:spLocks noChangeShapeType="1"/>
          </p:cNvSpPr>
          <p:nvPr/>
        </p:nvSpPr>
        <p:spPr bwMode="auto">
          <a:xfrm>
            <a:off x="144463" y="3213100"/>
            <a:ext cx="11430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8" name="Line 3"/>
          <p:cNvSpPr>
            <a:spLocks noChangeShapeType="1"/>
          </p:cNvSpPr>
          <p:nvPr/>
        </p:nvSpPr>
        <p:spPr bwMode="auto">
          <a:xfrm>
            <a:off x="0" y="457200"/>
            <a:ext cx="12954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9" name="AutoShape 4"/>
          <p:cNvSpPr>
            <a:spLocks noChangeArrowheads="1"/>
          </p:cNvSpPr>
          <p:nvPr/>
        </p:nvSpPr>
        <p:spPr bwMode="auto">
          <a:xfrm>
            <a:off x="971550" y="152400"/>
            <a:ext cx="8020050" cy="612775"/>
          </a:xfrm>
          <a:prstGeom prst="flowChartTerminator">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Text Box 5"/>
          <p:cNvSpPr txBox="1">
            <a:spLocks noChangeArrowheads="1"/>
          </p:cNvSpPr>
          <p:nvPr/>
        </p:nvSpPr>
        <p:spPr bwMode="auto">
          <a:xfrm>
            <a:off x="1634331" y="333375"/>
            <a:ext cx="66944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1800" b="1" dirty="0" smtClean="0"/>
              <a:t>Measuring the </a:t>
            </a:r>
            <a:r>
              <a:rPr lang="en-GB" sz="1800" b="1" dirty="0" smtClean="0"/>
              <a:t>weather: </a:t>
            </a:r>
            <a:r>
              <a:rPr lang="en-GB" sz="1600" b="1" dirty="0" smtClean="0"/>
              <a:t>what do these instruments do? </a:t>
            </a:r>
            <a:endParaRPr lang="en-GB" sz="1600" b="1" dirty="0"/>
          </a:p>
        </p:txBody>
      </p:sp>
      <p:sp>
        <p:nvSpPr>
          <p:cNvPr id="1031" name="Rectangle 6"/>
          <p:cNvSpPr>
            <a:spLocks noChangeArrowheads="1"/>
          </p:cNvSpPr>
          <p:nvPr/>
        </p:nvSpPr>
        <p:spPr bwMode="auto">
          <a:xfrm>
            <a:off x="179388" y="981075"/>
            <a:ext cx="8812212" cy="5616575"/>
          </a:xfrm>
          <a:prstGeom prst="rect">
            <a:avLst/>
          </a:prstGeom>
          <a:solidFill>
            <a:schemeClr val="bg1"/>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Oval 7"/>
          <p:cNvSpPr>
            <a:spLocks noChangeArrowheads="1"/>
          </p:cNvSpPr>
          <p:nvPr/>
        </p:nvSpPr>
        <p:spPr bwMode="auto">
          <a:xfrm>
            <a:off x="250825" y="188913"/>
            <a:ext cx="569913" cy="576262"/>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pic>
        <p:nvPicPr>
          <p:cNvPr id="1033" name="Picture 26" descr="Clipart_Weather_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333375"/>
            <a:ext cx="2857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http://t0.gstatic.com/images?q=tbn:ANd9GcSuS7GXDSxlaNr8V0qAHlHCEiEAay_XUe-Y7LWMve-gTnd1WZpNha1Usb9MA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743" y="1154212"/>
            <a:ext cx="2518073" cy="24669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7" name="Picture 13" descr="http://www.enasco.com/prod/images/products/5B/AC038267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267" y="1154212"/>
            <a:ext cx="2466975" cy="24669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9" name="Picture 15" descr="http://rhinohide.org/gw/img/campbell-stokes-ukweathersho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2214" y="1148654"/>
            <a:ext cx="2822691" cy="24725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1" name="Picture 17" descr="http://www.marinedna.com/images/5172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6485" y="3883570"/>
            <a:ext cx="2497758" cy="24977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3" name="Picture 19" descr="http://img.directindustry.com/images_di/photo-g/cup-anemometer-48624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2214" y="3883570"/>
            <a:ext cx="2822691" cy="24977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5" name="Picture 21" descr="http://files.turbosquid.com/Preview/2010/12/23__14_38_21/weathervane05.jpge222a766-f368-4873-813a-f25fe703bff8Larg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8" y="3860801"/>
            <a:ext cx="2520528" cy="25205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95536" y="1052736"/>
            <a:ext cx="684804"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solidFill>
                  <a:srgbClr val="FFFFFF"/>
                </a:solidFill>
                <a:effectLst>
                  <a:outerShdw blurRad="50800" dist="38100" dir="2700000" algn="tl" rotWithShape="0">
                    <a:prstClr val="black">
                      <a:alpha val="40000"/>
                    </a:prstClr>
                  </a:outerShdw>
                </a:effectLst>
              </a:rPr>
              <a:t>A</a:t>
            </a:r>
            <a:endParaRPr lang="en-US" sz="5400" b="1" cap="none" spc="0" dirty="0">
              <a:ln w="18000">
                <a:solidFill>
                  <a:schemeClr val="accent2">
                    <a:satMod val="140000"/>
                  </a:schemeClr>
                </a:solidFill>
                <a:prstDash val="solid"/>
                <a:miter lim="800000"/>
              </a:ln>
              <a:solidFill>
                <a:srgbClr val="FFFFFF"/>
              </a:solidFill>
              <a:effectLst>
                <a:outerShdw blurRad="50800" dist="38100" dir="2700000" algn="tl" rotWithShape="0">
                  <a:prstClr val="black">
                    <a:alpha val="40000"/>
                  </a:prstClr>
                </a:outerShdw>
              </a:effectLst>
            </a:endParaRPr>
          </a:p>
        </p:txBody>
      </p:sp>
      <p:sp>
        <p:nvSpPr>
          <p:cNvPr id="16" name="Rectangle 15"/>
          <p:cNvSpPr/>
          <p:nvPr/>
        </p:nvSpPr>
        <p:spPr>
          <a:xfrm>
            <a:off x="3217267" y="1052736"/>
            <a:ext cx="684804" cy="923330"/>
          </a:xfrm>
          <a:prstGeom prst="rect">
            <a:avLst/>
          </a:prstGeom>
          <a:noFill/>
        </p:spPr>
        <p:txBody>
          <a:bodyPr wrap="none" lIns="91440" tIns="45720" rIns="91440" bIns="45720">
            <a:spAutoFit/>
          </a:bodyPr>
          <a:lstStyle/>
          <a:p>
            <a:pPr algn="ctr"/>
            <a:r>
              <a:rPr lang="en-US" sz="5400" b="1" dirty="0">
                <a:ln w="18000">
                  <a:solidFill>
                    <a:schemeClr val="accent2">
                      <a:satMod val="140000"/>
                    </a:schemeClr>
                  </a:solidFill>
                  <a:prstDash val="solid"/>
                  <a:miter lim="800000"/>
                </a:ln>
                <a:solidFill>
                  <a:srgbClr val="FFFFFF"/>
                </a:solidFill>
                <a:effectLst>
                  <a:outerShdw blurRad="50800" dist="38100" dir="2700000" algn="tl" rotWithShape="0">
                    <a:prstClr val="black">
                      <a:alpha val="40000"/>
                    </a:prstClr>
                  </a:outerShdw>
                </a:effectLst>
              </a:rPr>
              <a:t>B</a:t>
            </a:r>
            <a:endParaRPr lang="en-US" sz="5400" b="1" cap="none" spc="0" dirty="0">
              <a:ln w="18000">
                <a:solidFill>
                  <a:schemeClr val="accent2">
                    <a:satMod val="140000"/>
                  </a:schemeClr>
                </a:solidFill>
                <a:prstDash val="solid"/>
                <a:miter lim="800000"/>
              </a:ln>
              <a:solidFill>
                <a:srgbClr val="FFFFFF"/>
              </a:solidFill>
              <a:effectLst>
                <a:outerShdw blurRad="50800" dist="38100" dir="2700000" algn="tl" rotWithShape="0">
                  <a:prstClr val="black">
                    <a:alpha val="40000"/>
                  </a:prstClr>
                </a:outerShdw>
              </a:effectLst>
            </a:endParaRPr>
          </a:p>
        </p:txBody>
      </p:sp>
      <p:sp>
        <p:nvSpPr>
          <p:cNvPr id="17" name="Rectangle 16"/>
          <p:cNvSpPr/>
          <p:nvPr/>
        </p:nvSpPr>
        <p:spPr>
          <a:xfrm>
            <a:off x="6012160" y="1052736"/>
            <a:ext cx="684804" cy="923330"/>
          </a:xfrm>
          <a:prstGeom prst="rect">
            <a:avLst/>
          </a:prstGeom>
          <a:noFill/>
        </p:spPr>
        <p:txBody>
          <a:bodyPr wrap="none" lIns="91440" tIns="45720" rIns="91440" bIns="45720">
            <a:spAutoFit/>
          </a:bodyPr>
          <a:lstStyle/>
          <a:p>
            <a:pPr algn="ctr"/>
            <a:r>
              <a:rPr lang="en-US" sz="5400" b="1" dirty="0">
                <a:ln w="18000">
                  <a:solidFill>
                    <a:schemeClr val="accent2">
                      <a:satMod val="140000"/>
                    </a:schemeClr>
                  </a:solidFill>
                  <a:prstDash val="solid"/>
                  <a:miter lim="800000"/>
                </a:ln>
                <a:solidFill>
                  <a:srgbClr val="FFFFFF"/>
                </a:solidFill>
                <a:effectLst>
                  <a:outerShdw blurRad="50800" dist="38100" dir="2700000" algn="tl" rotWithShape="0">
                    <a:prstClr val="black">
                      <a:alpha val="40000"/>
                    </a:prstClr>
                  </a:outerShdw>
                </a:effectLst>
              </a:rPr>
              <a:t>C</a:t>
            </a:r>
            <a:endParaRPr lang="en-US" sz="5400" b="1" cap="none" spc="0" dirty="0">
              <a:ln w="18000">
                <a:solidFill>
                  <a:schemeClr val="accent2">
                    <a:satMod val="140000"/>
                  </a:schemeClr>
                </a:solidFill>
                <a:prstDash val="solid"/>
                <a:miter lim="800000"/>
              </a:ln>
              <a:solidFill>
                <a:srgbClr val="FFFFFF"/>
              </a:solidFill>
              <a:effectLst>
                <a:outerShdw blurRad="50800" dist="38100" dir="2700000" algn="tl" rotWithShape="0">
                  <a:prstClr val="black">
                    <a:alpha val="40000"/>
                  </a:prstClr>
                </a:outerShdw>
              </a:effectLst>
            </a:endParaRPr>
          </a:p>
        </p:txBody>
      </p:sp>
      <p:sp>
        <p:nvSpPr>
          <p:cNvPr id="18" name="Rectangle 17"/>
          <p:cNvSpPr/>
          <p:nvPr/>
        </p:nvSpPr>
        <p:spPr>
          <a:xfrm>
            <a:off x="395536" y="3789040"/>
            <a:ext cx="684804" cy="923330"/>
          </a:xfrm>
          <a:prstGeom prst="rect">
            <a:avLst/>
          </a:prstGeom>
          <a:noFill/>
        </p:spPr>
        <p:txBody>
          <a:bodyPr wrap="none" lIns="91440" tIns="45720" rIns="91440" bIns="45720">
            <a:spAutoFit/>
          </a:bodyPr>
          <a:lstStyle/>
          <a:p>
            <a:pPr algn="ctr"/>
            <a:r>
              <a:rPr lang="en-US" sz="5400" b="1" dirty="0">
                <a:ln w="18000">
                  <a:solidFill>
                    <a:schemeClr val="accent2">
                      <a:satMod val="140000"/>
                    </a:schemeClr>
                  </a:solidFill>
                  <a:prstDash val="solid"/>
                  <a:miter lim="800000"/>
                </a:ln>
                <a:solidFill>
                  <a:srgbClr val="FFFFFF"/>
                </a:solidFill>
                <a:effectLst>
                  <a:outerShdw blurRad="50800" dist="38100" dir="2700000" algn="tl" rotWithShape="0">
                    <a:prstClr val="black">
                      <a:alpha val="40000"/>
                    </a:prstClr>
                  </a:outerShdw>
                </a:effectLst>
              </a:rPr>
              <a:t>D</a:t>
            </a:r>
            <a:endParaRPr lang="en-US" sz="5400" b="1" cap="none" spc="0" dirty="0">
              <a:ln w="18000">
                <a:solidFill>
                  <a:schemeClr val="accent2">
                    <a:satMod val="140000"/>
                  </a:schemeClr>
                </a:solidFill>
                <a:prstDash val="solid"/>
                <a:miter lim="800000"/>
              </a:ln>
              <a:solidFill>
                <a:srgbClr val="FFFFFF"/>
              </a:solidFill>
              <a:effectLst>
                <a:outerShdw blurRad="50800" dist="38100" dir="2700000" algn="tl" rotWithShape="0">
                  <a:prstClr val="black">
                    <a:alpha val="40000"/>
                  </a:prstClr>
                </a:outerShdw>
              </a:effectLst>
            </a:endParaRPr>
          </a:p>
        </p:txBody>
      </p:sp>
      <p:sp>
        <p:nvSpPr>
          <p:cNvPr id="19" name="Rectangle 18"/>
          <p:cNvSpPr/>
          <p:nvPr/>
        </p:nvSpPr>
        <p:spPr>
          <a:xfrm>
            <a:off x="3236503" y="3789040"/>
            <a:ext cx="646332"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solidFill>
                  <a:srgbClr val="FFFFFF"/>
                </a:solidFill>
                <a:effectLst>
                  <a:outerShdw blurRad="50800" dist="38100" dir="2700000" algn="tl" rotWithShape="0">
                    <a:prstClr val="black">
                      <a:alpha val="40000"/>
                    </a:prstClr>
                  </a:outerShdw>
                </a:effectLst>
              </a:rPr>
              <a:t>E</a:t>
            </a:r>
            <a:endParaRPr lang="en-US" sz="5400" b="1" cap="none" spc="0" dirty="0">
              <a:ln w="18000">
                <a:solidFill>
                  <a:schemeClr val="accent2">
                    <a:satMod val="140000"/>
                  </a:schemeClr>
                </a:solidFill>
                <a:prstDash val="solid"/>
                <a:miter lim="800000"/>
              </a:ln>
              <a:solidFill>
                <a:srgbClr val="FFFFFF"/>
              </a:solidFill>
              <a:effectLst>
                <a:outerShdw blurRad="50800" dist="38100" dir="2700000" algn="tl" rotWithShape="0">
                  <a:prstClr val="black">
                    <a:alpha val="40000"/>
                  </a:prstClr>
                </a:outerShdw>
              </a:effectLst>
            </a:endParaRPr>
          </a:p>
        </p:txBody>
      </p:sp>
      <p:sp>
        <p:nvSpPr>
          <p:cNvPr id="20" name="Rectangle 19"/>
          <p:cNvSpPr/>
          <p:nvPr/>
        </p:nvSpPr>
        <p:spPr>
          <a:xfrm>
            <a:off x="6050632" y="3789040"/>
            <a:ext cx="607860"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solidFill>
                  <a:srgbClr val="FFFFFF"/>
                </a:solidFill>
                <a:effectLst>
                  <a:outerShdw blurRad="50800" dist="38100" dir="2700000" algn="tl" rotWithShape="0">
                    <a:prstClr val="black">
                      <a:alpha val="40000"/>
                    </a:prstClr>
                  </a:outerShdw>
                </a:effectLst>
              </a:rPr>
              <a:t>F</a:t>
            </a:r>
            <a:endParaRPr lang="en-US" sz="5400" b="1" cap="none" spc="0" dirty="0">
              <a:ln w="18000">
                <a:solidFill>
                  <a:schemeClr val="accent2">
                    <a:satMod val="140000"/>
                  </a:schemeClr>
                </a:solidFill>
                <a:prstDash val="solid"/>
                <a:miter lim="800000"/>
              </a:ln>
              <a:solidFill>
                <a:srgbClr val="FFFFFF"/>
              </a:solidFill>
              <a:effectLst>
                <a:outerShdw blurRad="50800" dist="38100" dir="2700000" algn="tl" rotWithShape="0">
                  <a:prstClr val="black">
                    <a:alpha val="40000"/>
                  </a:prstClr>
                </a:outerShdw>
              </a:effectLst>
            </a:endParaRP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0" y="2438400"/>
            <a:ext cx="11430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39" name="Line 10"/>
          <p:cNvSpPr>
            <a:spLocks noChangeShapeType="1"/>
          </p:cNvSpPr>
          <p:nvPr/>
        </p:nvSpPr>
        <p:spPr bwMode="auto">
          <a:xfrm>
            <a:off x="8250238" y="5516563"/>
            <a:ext cx="893762"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0" name="Line 11"/>
          <p:cNvSpPr>
            <a:spLocks noChangeShapeType="1"/>
          </p:cNvSpPr>
          <p:nvPr/>
        </p:nvSpPr>
        <p:spPr bwMode="auto">
          <a:xfrm>
            <a:off x="0" y="5445125"/>
            <a:ext cx="11430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1" name="AutoShape 12"/>
          <p:cNvSpPr>
            <a:spLocks noChangeArrowheads="1"/>
          </p:cNvSpPr>
          <p:nvPr/>
        </p:nvSpPr>
        <p:spPr bwMode="auto">
          <a:xfrm>
            <a:off x="250825" y="4292600"/>
            <a:ext cx="5689600" cy="2413000"/>
          </a:xfrm>
          <a:prstGeom prst="flowChartAlternateProcess">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42" name="Group 76"/>
          <p:cNvGrpSpPr>
            <a:grpSpLocks/>
          </p:cNvGrpSpPr>
          <p:nvPr/>
        </p:nvGrpSpPr>
        <p:grpSpPr bwMode="auto">
          <a:xfrm>
            <a:off x="323850" y="4508500"/>
            <a:ext cx="3162300" cy="533400"/>
            <a:chOff x="384" y="2544"/>
            <a:chExt cx="1992" cy="336"/>
          </a:xfrm>
        </p:grpSpPr>
        <p:sp>
          <p:nvSpPr>
            <p:cNvPr id="14363" name="WordArt 13"/>
            <p:cNvSpPr>
              <a:spLocks noChangeArrowheads="1" noChangeShapeType="1" noTextEdit="1"/>
            </p:cNvSpPr>
            <p:nvPr/>
          </p:nvSpPr>
          <p:spPr bwMode="auto">
            <a:xfrm>
              <a:off x="912" y="2544"/>
              <a:ext cx="1464" cy="336"/>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gradFill rotWithShape="1">
                    <a:gsLst>
                      <a:gs pos="0">
                        <a:srgbClr val="CC0000"/>
                      </a:gs>
                      <a:gs pos="50000">
                        <a:srgbClr val="FF6600"/>
                      </a:gs>
                      <a:gs pos="100000">
                        <a:srgbClr val="CC0000"/>
                      </a:gs>
                    </a:gsLst>
                    <a:lin ang="5400000" scaled="1"/>
                  </a:gradFill>
                  <a:effectLst>
                    <a:outerShdw dist="35921" dir="2700000" algn="ctr" rotWithShape="0">
                      <a:schemeClr val="tx1"/>
                    </a:outerShdw>
                  </a:effectLst>
                  <a:latin typeface="Arial Black"/>
                </a:rPr>
                <a:t>Keywords</a:t>
              </a:r>
            </a:p>
          </p:txBody>
        </p:sp>
        <p:pic>
          <p:nvPicPr>
            <p:cNvPr id="14364" name="Picture 14" descr="bs0099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2544"/>
              <a:ext cx="480"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3" name="AutoShape 16"/>
          <p:cNvSpPr>
            <a:spLocks noChangeArrowheads="1"/>
          </p:cNvSpPr>
          <p:nvPr/>
        </p:nvSpPr>
        <p:spPr bwMode="auto">
          <a:xfrm>
            <a:off x="6084888" y="4292600"/>
            <a:ext cx="2879725" cy="2387600"/>
          </a:xfrm>
          <a:prstGeom prst="flowChartAlternateProcess">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Line 69"/>
          <p:cNvSpPr>
            <a:spLocks noChangeShapeType="1"/>
          </p:cNvSpPr>
          <p:nvPr/>
        </p:nvSpPr>
        <p:spPr bwMode="auto">
          <a:xfrm>
            <a:off x="0" y="457200"/>
            <a:ext cx="12954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6" name="Text Box 71"/>
          <p:cNvSpPr txBox="1">
            <a:spLocks noChangeArrowheads="1"/>
          </p:cNvSpPr>
          <p:nvPr/>
        </p:nvSpPr>
        <p:spPr bwMode="auto">
          <a:xfrm>
            <a:off x="1763713" y="228600"/>
            <a:ext cx="6694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b="1"/>
              <a:t>Lesson Information Screen</a:t>
            </a:r>
          </a:p>
        </p:txBody>
      </p:sp>
      <p:sp>
        <p:nvSpPr>
          <p:cNvPr id="14347" name="Oval 73"/>
          <p:cNvSpPr>
            <a:spLocks noChangeArrowheads="1"/>
          </p:cNvSpPr>
          <p:nvPr/>
        </p:nvSpPr>
        <p:spPr bwMode="auto">
          <a:xfrm>
            <a:off x="194183" y="44450"/>
            <a:ext cx="569913" cy="682625"/>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sp>
        <p:nvSpPr>
          <p:cNvPr id="14348" name="AutoShape 75"/>
          <p:cNvSpPr>
            <a:spLocks noChangeArrowheads="1"/>
          </p:cNvSpPr>
          <p:nvPr/>
        </p:nvSpPr>
        <p:spPr bwMode="auto">
          <a:xfrm>
            <a:off x="250825" y="685800"/>
            <a:ext cx="8713788" cy="3463925"/>
          </a:xfrm>
          <a:prstGeom prst="flowChartAlternateProcess">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9" name="Text Box 77"/>
          <p:cNvSpPr txBox="1">
            <a:spLocks noChangeArrowheads="1"/>
          </p:cNvSpPr>
          <p:nvPr/>
        </p:nvSpPr>
        <p:spPr bwMode="auto">
          <a:xfrm>
            <a:off x="539751" y="670849"/>
            <a:ext cx="8424862" cy="403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sz="1900" b="1" dirty="0"/>
              <a:t>By the end of this lesson, I would like you to be able </a:t>
            </a:r>
            <a:r>
              <a:rPr lang="en-GB" sz="1900" b="1" dirty="0" smtClean="0"/>
              <a:t>to name and explain how each of the pieces of equipment used to measure the weather shown below work:</a:t>
            </a:r>
            <a:endParaRPr lang="en-GB" sz="1900" b="1" dirty="0"/>
          </a:p>
          <a:p>
            <a:pPr eaLnBrk="1" hangingPunct="1">
              <a:spcBef>
                <a:spcPct val="50000"/>
              </a:spcBef>
              <a:buClr>
                <a:srgbClr val="008000"/>
              </a:buClr>
              <a:buFont typeface="Wingdings" pitchFamily="2" charset="2"/>
              <a:buChar char="ü"/>
            </a:pPr>
            <a:r>
              <a:rPr lang="en-GB" sz="1900" b="1" dirty="0"/>
              <a:t> </a:t>
            </a:r>
            <a:r>
              <a:rPr lang="en-GB" sz="1900" b="1" dirty="0" smtClean="0"/>
              <a:t>rain gauge</a:t>
            </a:r>
          </a:p>
          <a:p>
            <a:pPr eaLnBrk="1" hangingPunct="1">
              <a:spcBef>
                <a:spcPct val="50000"/>
              </a:spcBef>
              <a:buClr>
                <a:srgbClr val="008000"/>
              </a:buClr>
              <a:buFont typeface="Wingdings" pitchFamily="2" charset="2"/>
              <a:buChar char="ü"/>
            </a:pPr>
            <a:r>
              <a:rPr lang="en-GB" sz="1900" b="1" dirty="0"/>
              <a:t>s</a:t>
            </a:r>
            <a:r>
              <a:rPr lang="en-GB" sz="1900" b="1" dirty="0" smtClean="0"/>
              <a:t>unshine measurer</a:t>
            </a:r>
          </a:p>
          <a:p>
            <a:pPr eaLnBrk="1" hangingPunct="1">
              <a:spcBef>
                <a:spcPct val="50000"/>
              </a:spcBef>
              <a:buClr>
                <a:srgbClr val="008000"/>
              </a:buClr>
              <a:buFont typeface="Wingdings" pitchFamily="2" charset="2"/>
              <a:buChar char="ü"/>
            </a:pPr>
            <a:r>
              <a:rPr lang="en-GB" sz="1900" b="1" dirty="0"/>
              <a:t>m</a:t>
            </a:r>
            <a:r>
              <a:rPr lang="en-GB" sz="1900" b="1" dirty="0" smtClean="0"/>
              <a:t>aximum and minimum thermometer</a:t>
            </a:r>
          </a:p>
          <a:p>
            <a:pPr eaLnBrk="1" hangingPunct="1">
              <a:spcBef>
                <a:spcPct val="50000"/>
              </a:spcBef>
              <a:buClr>
                <a:srgbClr val="008000"/>
              </a:buClr>
              <a:buFont typeface="Wingdings" pitchFamily="2" charset="2"/>
              <a:buChar char="ü"/>
            </a:pPr>
            <a:r>
              <a:rPr lang="en-GB" sz="1900" b="1" dirty="0"/>
              <a:t>a</a:t>
            </a:r>
            <a:r>
              <a:rPr lang="en-GB" sz="1900" b="1" dirty="0" smtClean="0"/>
              <a:t>nemometer and wind vane</a:t>
            </a:r>
          </a:p>
          <a:p>
            <a:pPr eaLnBrk="1" hangingPunct="1">
              <a:spcBef>
                <a:spcPct val="50000"/>
              </a:spcBef>
              <a:buClr>
                <a:srgbClr val="008000"/>
              </a:buClr>
              <a:buFont typeface="Wingdings" pitchFamily="2" charset="2"/>
              <a:buChar char="ü"/>
            </a:pPr>
            <a:r>
              <a:rPr lang="en-GB" sz="1900" b="1" dirty="0" smtClean="0"/>
              <a:t>Barometer</a:t>
            </a:r>
          </a:p>
          <a:p>
            <a:pPr eaLnBrk="1" hangingPunct="1">
              <a:spcBef>
                <a:spcPct val="50000"/>
              </a:spcBef>
              <a:buClr>
                <a:srgbClr val="008000"/>
              </a:buClr>
              <a:buFont typeface="Wingdings" pitchFamily="2" charset="2"/>
              <a:buChar char="ü"/>
            </a:pPr>
            <a:r>
              <a:rPr lang="en-GB" sz="1900" b="1" dirty="0" err="1" smtClean="0"/>
              <a:t>Stevnsenson</a:t>
            </a:r>
            <a:r>
              <a:rPr lang="en-GB" sz="1900" b="1" dirty="0" smtClean="0"/>
              <a:t> screen </a:t>
            </a:r>
          </a:p>
          <a:p>
            <a:pPr eaLnBrk="1" hangingPunct="1">
              <a:spcBef>
                <a:spcPct val="50000"/>
              </a:spcBef>
              <a:buClr>
                <a:srgbClr val="008000"/>
              </a:buClr>
              <a:buFont typeface="Wingdings" pitchFamily="2" charset="2"/>
              <a:buChar char="ü"/>
            </a:pPr>
            <a:endParaRPr lang="en-US" sz="1900" b="1" dirty="0"/>
          </a:p>
        </p:txBody>
      </p:sp>
      <p:pic>
        <p:nvPicPr>
          <p:cNvPr id="14360" name="Picture 121" descr="Clipart_Weather_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825" y="207072"/>
            <a:ext cx="2857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Text Box 123"/>
          <p:cNvSpPr txBox="1">
            <a:spLocks noChangeArrowheads="1"/>
          </p:cNvSpPr>
          <p:nvPr/>
        </p:nvSpPr>
        <p:spPr bwMode="auto">
          <a:xfrm>
            <a:off x="6227763" y="4489589"/>
            <a:ext cx="266541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b="1" u="sng" dirty="0" smtClean="0"/>
              <a:t>WHAT</a:t>
            </a:r>
            <a:endParaRPr lang="en-GB" b="1" u="sng" dirty="0"/>
          </a:p>
          <a:p>
            <a:pPr eaLnBrk="1" hangingPunct="1">
              <a:spcBef>
                <a:spcPct val="50000"/>
              </a:spcBef>
            </a:pPr>
            <a:r>
              <a:rPr lang="en-GB" b="1" dirty="0" smtClean="0"/>
              <a:t>How do you measure the weather?</a:t>
            </a:r>
            <a:endParaRPr lang="en-GB" b="1" dirty="0"/>
          </a:p>
        </p:txBody>
      </p:sp>
      <p:pic>
        <p:nvPicPr>
          <p:cNvPr id="14362" name="Picture 125" descr="u1573805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4831" y="4489589"/>
            <a:ext cx="14922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6860" name="Group 124"/>
          <p:cNvGraphicFramePr>
            <a:graphicFrameLocks noGrp="1"/>
          </p:cNvGraphicFramePr>
          <p:nvPr>
            <p:extLst>
              <p:ext uri="{D42A27DB-BD31-4B8C-83A1-F6EECF244321}">
                <p14:modId xmlns:p14="http://schemas.microsoft.com/office/powerpoint/2010/main" val="2736690100"/>
              </p:ext>
            </p:extLst>
          </p:nvPr>
        </p:nvGraphicFramePr>
        <p:xfrm>
          <a:off x="395288" y="5157788"/>
          <a:ext cx="4586287" cy="1366836"/>
        </p:xfrm>
        <a:graphic>
          <a:graphicData uri="http://schemas.openxmlformats.org/drawingml/2006/table">
            <a:tbl>
              <a:tblPr/>
              <a:tblGrid>
                <a:gridCol w="4586287"/>
              </a:tblGrid>
              <a:tr h="455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rPr>
                        <a:t>anemometer       barometer</a:t>
                      </a:r>
                      <a:endParaRPr kumimoji="0" lang="en-US"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55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rPr>
                        <a:t>thermometer      Stevenson screen</a:t>
                      </a:r>
                      <a:endParaRPr kumimoji="0" lang="en-US"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55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rPr>
                        <a:t>wind vane           Beaufort scale</a:t>
                      </a:r>
                      <a:endParaRPr kumimoji="0" lang="en-US"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52342617"/>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Line 2"/>
          <p:cNvSpPr>
            <a:spLocks noChangeShapeType="1"/>
          </p:cNvSpPr>
          <p:nvPr/>
        </p:nvSpPr>
        <p:spPr bwMode="auto">
          <a:xfrm>
            <a:off x="144463" y="3213100"/>
            <a:ext cx="11430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563" name="Line 3"/>
          <p:cNvSpPr>
            <a:spLocks noChangeShapeType="1"/>
          </p:cNvSpPr>
          <p:nvPr/>
        </p:nvSpPr>
        <p:spPr bwMode="auto">
          <a:xfrm>
            <a:off x="0" y="457200"/>
            <a:ext cx="12954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564" name="AutoShape 4"/>
          <p:cNvSpPr>
            <a:spLocks noChangeArrowheads="1"/>
          </p:cNvSpPr>
          <p:nvPr/>
        </p:nvSpPr>
        <p:spPr bwMode="auto">
          <a:xfrm>
            <a:off x="971550" y="152400"/>
            <a:ext cx="8020050" cy="612775"/>
          </a:xfrm>
          <a:prstGeom prst="flowChartTerminator">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565" name="Text Box 5"/>
          <p:cNvSpPr txBox="1">
            <a:spLocks noChangeArrowheads="1"/>
          </p:cNvSpPr>
          <p:nvPr/>
        </p:nvSpPr>
        <p:spPr bwMode="auto">
          <a:xfrm>
            <a:off x="1619250" y="188913"/>
            <a:ext cx="66944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800" b="1" dirty="0" smtClean="0"/>
              <a:t>Rainfall Fact</a:t>
            </a:r>
            <a:endParaRPr lang="en-GB" sz="2800" b="1" dirty="0"/>
          </a:p>
        </p:txBody>
      </p:sp>
      <p:sp>
        <p:nvSpPr>
          <p:cNvPr id="194566" name="Rectangle 6"/>
          <p:cNvSpPr>
            <a:spLocks noChangeArrowheads="1"/>
          </p:cNvSpPr>
          <p:nvPr/>
        </p:nvSpPr>
        <p:spPr bwMode="auto">
          <a:xfrm>
            <a:off x="179388" y="981075"/>
            <a:ext cx="8831262" cy="5616575"/>
          </a:xfrm>
          <a:prstGeom prst="rect">
            <a:avLst/>
          </a:prstGeom>
          <a:solidFill>
            <a:schemeClr val="bg1"/>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567" name="Oval 7"/>
          <p:cNvSpPr>
            <a:spLocks noChangeArrowheads="1"/>
          </p:cNvSpPr>
          <p:nvPr/>
        </p:nvSpPr>
        <p:spPr bwMode="auto">
          <a:xfrm>
            <a:off x="250825" y="188913"/>
            <a:ext cx="569913" cy="576262"/>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GB"/>
          </a:p>
        </p:txBody>
      </p:sp>
      <p:pic>
        <p:nvPicPr>
          <p:cNvPr id="194568" name="Picture 8" descr="Clipart_Weather_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33375"/>
            <a:ext cx="285750" cy="2873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0824" y="5373216"/>
            <a:ext cx="8740775" cy="1089529"/>
          </a:xfrm>
          <a:prstGeom prst="rect">
            <a:avLst/>
          </a:prstGeom>
        </p:spPr>
        <p:txBody>
          <a:bodyPr wrap="square">
            <a:spAutoFit/>
          </a:bodyPr>
          <a:lstStyle/>
          <a:p>
            <a:pPr algn="ctr">
              <a:lnSpc>
                <a:spcPct val="90000"/>
              </a:lnSpc>
              <a:spcBef>
                <a:spcPct val="20000"/>
              </a:spcBef>
            </a:pPr>
            <a:r>
              <a:rPr lang="en-GB" b="1" dirty="0"/>
              <a:t>The greatest amount of rain recorded worldwide in 24 hours was in La Reunion in the Indian Ocean, when 1825mm fell between 7</a:t>
            </a:r>
            <a:r>
              <a:rPr lang="en-GB" b="1" baseline="30000" dirty="0"/>
              <a:t>th</a:t>
            </a:r>
            <a:r>
              <a:rPr lang="en-GB" b="1" dirty="0"/>
              <a:t> and 8</a:t>
            </a:r>
            <a:r>
              <a:rPr lang="en-GB" b="1" baseline="30000" dirty="0"/>
              <a:t>th</a:t>
            </a:r>
            <a:r>
              <a:rPr lang="en-GB" b="1" dirty="0"/>
              <a:t> January 1966.</a:t>
            </a:r>
          </a:p>
        </p:txBody>
      </p:sp>
      <p:pic>
        <p:nvPicPr>
          <p:cNvPr id="1026" name="Picture 2" descr="http://upload.wikimedia.org/wikipedia/commons/thumb/e/e5/Reunion_in_France.svg/250px-Reunion_in_France.sv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87" y="1196752"/>
            <a:ext cx="7149725" cy="4032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ile:Reunion 21.12S 55.51E.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1527765"/>
            <a:ext cx="1949538" cy="1673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File:Flag of France.sv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6256" y="3645024"/>
            <a:ext cx="1949538" cy="1298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240235"/>
      </p:ext>
    </p:extLst>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5"/>
          <p:cNvSpPr>
            <a:spLocks noChangeArrowheads="1"/>
          </p:cNvSpPr>
          <p:nvPr/>
        </p:nvSpPr>
        <p:spPr bwMode="auto">
          <a:xfrm>
            <a:off x="250825" y="685800"/>
            <a:ext cx="8713788" cy="5695528"/>
          </a:xfrm>
          <a:prstGeom prst="flowChartAlternateProcess">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Text Box 77"/>
          <p:cNvSpPr txBox="1">
            <a:spLocks noChangeArrowheads="1"/>
          </p:cNvSpPr>
          <p:nvPr/>
        </p:nvSpPr>
        <p:spPr bwMode="auto">
          <a:xfrm>
            <a:off x="539751" y="670849"/>
            <a:ext cx="8424862" cy="6070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sz="2000" dirty="0" smtClean="0"/>
          </a:p>
          <a:p>
            <a:r>
              <a:rPr lang="en-US" sz="2000" b="1" u="sng" dirty="0" smtClean="0"/>
              <a:t>Instruments to research: </a:t>
            </a:r>
            <a:endParaRPr lang="en-US" sz="2000" b="1" u="sng" dirty="0"/>
          </a:p>
          <a:p>
            <a:r>
              <a:rPr lang="en-US" sz="2000" dirty="0" smtClean="0"/>
              <a:t>Maximum-minimum </a:t>
            </a:r>
            <a:r>
              <a:rPr lang="en-US" sz="2000" dirty="0"/>
              <a:t>thermometer</a:t>
            </a:r>
          </a:p>
          <a:p>
            <a:r>
              <a:rPr lang="en-US" sz="2000" dirty="0"/>
              <a:t>Barometer</a:t>
            </a:r>
          </a:p>
          <a:p>
            <a:r>
              <a:rPr lang="en-US" sz="2000" dirty="0"/>
              <a:t>Wet-Dry bulb thermometer (hygrometer)</a:t>
            </a:r>
          </a:p>
          <a:p>
            <a:r>
              <a:rPr lang="en-US" sz="2000" dirty="0"/>
              <a:t>Anemometer</a:t>
            </a:r>
          </a:p>
          <a:p>
            <a:r>
              <a:rPr lang="en-US" sz="2000" dirty="0"/>
              <a:t>Wind Vane</a:t>
            </a:r>
          </a:p>
          <a:p>
            <a:r>
              <a:rPr lang="en-US" sz="2000" dirty="0"/>
              <a:t>Rain Gauge</a:t>
            </a:r>
          </a:p>
          <a:p>
            <a:r>
              <a:rPr lang="en-US" sz="2000" dirty="0"/>
              <a:t>Sunshine recorder</a:t>
            </a:r>
          </a:p>
          <a:p>
            <a:r>
              <a:rPr lang="en-US" sz="2000" dirty="0"/>
              <a:t>Stevenson's Screen (not really an instrument</a:t>
            </a:r>
            <a:r>
              <a:rPr lang="en-US" sz="2000" dirty="0" smtClean="0"/>
              <a:t>)</a:t>
            </a:r>
          </a:p>
          <a:p>
            <a:endParaRPr lang="en-US" sz="2000" dirty="0"/>
          </a:p>
          <a:p>
            <a:endParaRPr lang="en-US" sz="2000" dirty="0"/>
          </a:p>
          <a:p>
            <a:r>
              <a:rPr lang="en-US" sz="2000" dirty="0"/>
              <a:t>For each of these instruments you will need to explain to </a:t>
            </a:r>
            <a:r>
              <a:rPr lang="en-US" sz="2000" err="1"/>
              <a:t>following</a:t>
            </a:r>
            <a:r>
              <a:rPr lang="en-US" sz="2000" smtClean="0"/>
              <a:t>:</a:t>
            </a:r>
          </a:p>
          <a:p>
            <a:r>
              <a:rPr lang="en-US" sz="2000" smtClean="0"/>
              <a:t>What </a:t>
            </a:r>
            <a:r>
              <a:rPr lang="en-US" sz="2000" dirty="0"/>
              <a:t>are they (include a photo/diagram)?</a:t>
            </a:r>
          </a:p>
          <a:p>
            <a:r>
              <a:rPr lang="en-US" sz="2000" dirty="0"/>
              <a:t>What weather do they measure?</a:t>
            </a:r>
          </a:p>
          <a:p>
            <a:r>
              <a:rPr lang="en-US" sz="2000" dirty="0"/>
              <a:t>What units or data do they give us?</a:t>
            </a:r>
          </a:p>
          <a:p>
            <a:r>
              <a:rPr lang="en-US" sz="2000" dirty="0"/>
              <a:t>How do they work?</a:t>
            </a:r>
          </a:p>
          <a:p>
            <a:r>
              <a:rPr lang="en-US" sz="2000" dirty="0"/>
              <a:t>Where should they be place for accuracy and why?</a:t>
            </a:r>
          </a:p>
          <a:p>
            <a:pPr eaLnBrk="1" hangingPunct="1">
              <a:spcBef>
                <a:spcPct val="50000"/>
              </a:spcBef>
              <a:buClr>
                <a:srgbClr val="008000"/>
              </a:buClr>
              <a:buFont typeface="Wingdings" pitchFamily="2" charset="2"/>
              <a:buChar char="ü"/>
            </a:pPr>
            <a:endParaRPr lang="en-US" sz="1900" b="1" dirty="0"/>
          </a:p>
        </p:txBody>
      </p:sp>
    </p:spTree>
    <p:extLst>
      <p:ext uri="{BB962C8B-B14F-4D97-AF65-F5344CB8AC3E}">
        <p14:creationId xmlns:p14="http://schemas.microsoft.com/office/powerpoint/2010/main" val="2052458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Line 2"/>
          <p:cNvSpPr>
            <a:spLocks noChangeShapeType="1"/>
          </p:cNvSpPr>
          <p:nvPr/>
        </p:nvSpPr>
        <p:spPr bwMode="auto">
          <a:xfrm>
            <a:off x="144463" y="3213100"/>
            <a:ext cx="11430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2" name="Line 3"/>
          <p:cNvSpPr>
            <a:spLocks noChangeShapeType="1"/>
          </p:cNvSpPr>
          <p:nvPr/>
        </p:nvSpPr>
        <p:spPr bwMode="auto">
          <a:xfrm>
            <a:off x="0" y="457200"/>
            <a:ext cx="129540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3" name="AutoShape 4"/>
          <p:cNvSpPr>
            <a:spLocks noChangeArrowheads="1"/>
          </p:cNvSpPr>
          <p:nvPr/>
        </p:nvSpPr>
        <p:spPr bwMode="auto">
          <a:xfrm>
            <a:off x="971550" y="152400"/>
            <a:ext cx="8020050" cy="612775"/>
          </a:xfrm>
          <a:prstGeom prst="flowChartTerminator">
            <a:avLst/>
          </a:prstGeom>
          <a:solidFill>
            <a:schemeClr val="bg1"/>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Text Box 5"/>
          <p:cNvSpPr txBox="1">
            <a:spLocks noChangeArrowheads="1"/>
          </p:cNvSpPr>
          <p:nvPr/>
        </p:nvSpPr>
        <p:spPr bwMode="auto">
          <a:xfrm>
            <a:off x="1619250" y="188913"/>
            <a:ext cx="66944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sz="2800" b="1" dirty="0" smtClean="0"/>
              <a:t>How much sunshine?</a:t>
            </a:r>
            <a:endParaRPr lang="en-GB" sz="2800" b="1" dirty="0"/>
          </a:p>
        </p:txBody>
      </p:sp>
      <p:sp>
        <p:nvSpPr>
          <p:cNvPr id="2055" name="Rectangle 6"/>
          <p:cNvSpPr>
            <a:spLocks noChangeArrowheads="1"/>
          </p:cNvSpPr>
          <p:nvPr/>
        </p:nvSpPr>
        <p:spPr bwMode="auto">
          <a:xfrm>
            <a:off x="179388" y="981075"/>
            <a:ext cx="8831262" cy="5616575"/>
          </a:xfrm>
          <a:prstGeom prst="rect">
            <a:avLst/>
          </a:prstGeom>
          <a:solidFill>
            <a:schemeClr val="bg1"/>
          </a:solidFill>
          <a:ln w="571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Oval 7"/>
          <p:cNvSpPr>
            <a:spLocks noChangeArrowheads="1"/>
          </p:cNvSpPr>
          <p:nvPr/>
        </p:nvSpPr>
        <p:spPr bwMode="auto">
          <a:xfrm>
            <a:off x="250825" y="188913"/>
            <a:ext cx="569913" cy="576262"/>
          </a:xfrm>
          <a:prstGeom prst="ellipse">
            <a:avLst/>
          </a:prstGeom>
          <a:solidFill>
            <a:schemeClr val="bg1"/>
          </a:solidFill>
          <a:ln w="38100">
            <a:solidFill>
              <a:srgbClr val="CC0000"/>
            </a:solidFill>
            <a:round/>
            <a:headEnd/>
            <a:tailEnd/>
          </a:ln>
          <a:effectLst>
            <a:outerShdw dist="107763" dir="2700000" algn="ctr" rotWithShape="0">
              <a:schemeClr val="bg2">
                <a:alpha val="50000"/>
              </a:schemeClr>
            </a:outerShdw>
          </a:effectLst>
        </p:spPr>
        <p:txBody>
          <a:bodyPr wrap="none" anchor="ctr"/>
          <a:lstStyle/>
          <a:p>
            <a:endParaRPr lang="en-US"/>
          </a:p>
        </p:txBody>
      </p:sp>
      <p:pic>
        <p:nvPicPr>
          <p:cNvPr id="2057" name="Picture 8" descr="Clipart_Weather_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333375"/>
            <a:ext cx="2857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http://media.pitchcare.com/L/OZx15SMouYnb3pbJARr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112902"/>
            <a:ext cx="8497192" cy="53529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3591</TotalTime>
  <Words>1480</Words>
  <Application>Microsoft Macintosh PowerPoint</Application>
  <PresentationFormat>On-screen Show (4:3)</PresentationFormat>
  <Paragraphs>177</Paragraphs>
  <Slides>22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 Black</vt:lpstr>
      <vt:lpstr>Calibri</vt:lpstr>
      <vt:lpstr>Comic Sans MS</vt:lpstr>
      <vt:lpstr>Times New Roman</vt:lpstr>
      <vt:lpstr>Wingdings</vt:lpstr>
      <vt:lpstr>Arial</vt:lpstr>
      <vt:lpstr>Default Design</vt:lpstr>
      <vt:lpstr>PowerPoint Presentation</vt:lpstr>
      <vt:lpstr>PowerPoint Presentation</vt:lpstr>
      <vt:lpstr>PowerPoint Presentation</vt:lpstr>
      <vt:lpstr>Starter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 Ferndown Middle</dc:creator>
  <cp:lastModifiedBy>Anna Bennett</cp:lastModifiedBy>
  <cp:revision>211</cp:revision>
  <dcterms:created xsi:type="dcterms:W3CDTF">2004-07-31T20:26:38Z</dcterms:created>
  <dcterms:modified xsi:type="dcterms:W3CDTF">2017-09-19T16:38:42Z</dcterms:modified>
</cp:coreProperties>
</file>