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0" r:id="rId4"/>
    <p:sldId id="258" r:id="rId5"/>
    <p:sldId id="266" r:id="rId6"/>
    <p:sldId id="262" r:id="rId7"/>
    <p:sldId id="261" r:id="rId8"/>
    <p:sldId id="264" r:id="rId9"/>
    <p:sldId id="267" r:id="rId10"/>
    <p:sldId id="26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122"/>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17DD3-7376-AB45-B15C-D279B174C213}"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EB6B-2DDA-574C-B1E8-9B43B6679D99}" type="slidenum">
              <a:rPr lang="en-US" smtClean="0"/>
              <a:t>‹#›</a:t>
            </a:fld>
            <a:endParaRPr lang="en-US"/>
          </a:p>
        </p:txBody>
      </p:sp>
    </p:spTree>
    <p:extLst>
      <p:ext uri="{BB962C8B-B14F-4D97-AF65-F5344CB8AC3E}">
        <p14:creationId xmlns:p14="http://schemas.microsoft.com/office/powerpoint/2010/main" val="417716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www.chron.com</a:t>
            </a:r>
            <a:r>
              <a:rPr lang="en-US" dirty="0"/>
              <a:t>/opinion/editorials/article/Challenges-facing-the-city-of-Houston-5073189.php</a:t>
            </a:r>
          </a:p>
          <a:p>
            <a:endParaRPr lang="en-US" dirty="0"/>
          </a:p>
        </p:txBody>
      </p:sp>
      <p:sp>
        <p:nvSpPr>
          <p:cNvPr id="4" name="Slide Number Placeholder 3"/>
          <p:cNvSpPr>
            <a:spLocks noGrp="1"/>
          </p:cNvSpPr>
          <p:nvPr>
            <p:ph type="sldNum" sz="quarter" idx="5"/>
          </p:nvPr>
        </p:nvSpPr>
        <p:spPr/>
        <p:txBody>
          <a:bodyPr/>
          <a:lstStyle/>
          <a:p>
            <a:fld id="{ABC5EB6B-2DDA-574C-B1E8-9B43B6679D99}" type="slidenum">
              <a:rPr lang="en-US" smtClean="0"/>
              <a:t>1</a:t>
            </a:fld>
            <a:endParaRPr lang="en-US"/>
          </a:p>
        </p:txBody>
      </p:sp>
    </p:spTree>
    <p:extLst>
      <p:ext uri="{BB962C8B-B14F-4D97-AF65-F5344CB8AC3E}">
        <p14:creationId xmlns:p14="http://schemas.microsoft.com/office/powerpoint/2010/main" val="299880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www.houstontx.gov</a:t>
            </a:r>
            <a:r>
              <a:rPr lang="en-US" dirty="0"/>
              <a:t>/</a:t>
            </a:r>
            <a:r>
              <a:rPr lang="en-US" dirty="0" err="1"/>
              <a:t>planhouston</a:t>
            </a:r>
            <a:r>
              <a:rPr lang="en-US" dirty="0"/>
              <a:t>/</a:t>
            </a:r>
            <a:r>
              <a:rPr lang="en-US" dirty="0" err="1"/>
              <a:t>index.html</a:t>
            </a:r>
            <a:endParaRPr lang="en-US" dirty="0"/>
          </a:p>
          <a:p>
            <a:endParaRPr lang="en-US" dirty="0"/>
          </a:p>
          <a:p>
            <a:r>
              <a:rPr lang="en-US" dirty="0"/>
              <a:t>http://</a:t>
            </a:r>
            <a:r>
              <a:rPr lang="en-US" dirty="0" err="1"/>
              <a:t>www.greenhoustontx.gov</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www.centerforhoustonsfuture.org</a:t>
            </a:r>
            <a:r>
              <a:rPr lang="en-US" dirty="0"/>
              <a:t>/our-vision</a:t>
            </a:r>
          </a:p>
          <a:p>
            <a:endParaRPr lang="en-US" dirty="0"/>
          </a:p>
        </p:txBody>
      </p:sp>
      <p:sp>
        <p:nvSpPr>
          <p:cNvPr id="4" name="Slide Number Placeholder 3"/>
          <p:cNvSpPr>
            <a:spLocks noGrp="1"/>
          </p:cNvSpPr>
          <p:nvPr>
            <p:ph type="sldNum" sz="quarter" idx="5"/>
          </p:nvPr>
        </p:nvSpPr>
        <p:spPr/>
        <p:txBody>
          <a:bodyPr/>
          <a:lstStyle/>
          <a:p>
            <a:fld id="{ABC5EB6B-2DDA-574C-B1E8-9B43B6679D99}" type="slidenum">
              <a:rPr lang="en-US" smtClean="0"/>
              <a:t>4</a:t>
            </a:fld>
            <a:endParaRPr lang="en-US"/>
          </a:p>
        </p:txBody>
      </p:sp>
    </p:spTree>
    <p:extLst>
      <p:ext uri="{BB962C8B-B14F-4D97-AF65-F5344CB8AC3E}">
        <p14:creationId xmlns:p14="http://schemas.microsoft.com/office/powerpoint/2010/main" val="346952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a:t>=TaU1UH_3B5k</a:t>
            </a:r>
          </a:p>
        </p:txBody>
      </p:sp>
      <p:sp>
        <p:nvSpPr>
          <p:cNvPr id="4" name="Slide Number Placeholder 3"/>
          <p:cNvSpPr>
            <a:spLocks noGrp="1"/>
          </p:cNvSpPr>
          <p:nvPr>
            <p:ph type="sldNum" sz="quarter" idx="5"/>
          </p:nvPr>
        </p:nvSpPr>
        <p:spPr/>
        <p:txBody>
          <a:bodyPr/>
          <a:lstStyle/>
          <a:p>
            <a:fld id="{ABC5EB6B-2DDA-574C-B1E8-9B43B6679D99}" type="slidenum">
              <a:rPr lang="en-US" smtClean="0"/>
              <a:t>5</a:t>
            </a:fld>
            <a:endParaRPr lang="en-US"/>
          </a:p>
        </p:txBody>
      </p:sp>
    </p:spTree>
    <p:extLst>
      <p:ext uri="{BB962C8B-B14F-4D97-AF65-F5344CB8AC3E}">
        <p14:creationId xmlns:p14="http://schemas.microsoft.com/office/powerpoint/2010/main" val="147651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98BE-D48D-B44B-91A5-9D20EE3D65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FDCDD-9CCD-1A4B-88C2-75E68E228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43F81-3D88-F040-8823-D3A27D562B07}"/>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5" name="Footer Placeholder 4">
            <a:extLst>
              <a:ext uri="{FF2B5EF4-FFF2-40B4-BE49-F238E27FC236}">
                <a16:creationId xmlns:a16="http://schemas.microsoft.com/office/drawing/2014/main" id="{2CCBB393-9312-1F4E-ABD3-07D62F2E3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C9DCC-CC9F-4649-B840-98D64AF0CE11}"/>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183394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158-D5E2-2448-BCED-8B43FEF155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B0B77-6210-1146-9F6A-17D6D443F9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AB9E2-07B4-C242-8A79-1B208882C11A}"/>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5" name="Footer Placeholder 4">
            <a:extLst>
              <a:ext uri="{FF2B5EF4-FFF2-40B4-BE49-F238E27FC236}">
                <a16:creationId xmlns:a16="http://schemas.microsoft.com/office/drawing/2014/main" id="{14B66C09-80BE-FD44-BC88-CDDC46534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AB1AD-AD31-DB4E-91C2-F9527C441945}"/>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224971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66FA8-F89F-1D4F-95A1-8654D5B6A3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329A27-667A-7F45-8FDF-6ED7CF202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44582-3DA9-1C43-9E9E-2A8E3E1F3903}"/>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5" name="Footer Placeholder 4">
            <a:extLst>
              <a:ext uri="{FF2B5EF4-FFF2-40B4-BE49-F238E27FC236}">
                <a16:creationId xmlns:a16="http://schemas.microsoft.com/office/drawing/2014/main" id="{33EB14C6-E893-7546-A2EE-45E40F51A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04A74-AD00-1E46-8EE7-D2069D30379B}"/>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182195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C3F0-9F88-AA4F-8CB3-EE73DE16E1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B0AB7-75A7-164A-8B1B-2E81A54F8D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81D96-D8FC-134B-BEF5-B111DED8E934}"/>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5" name="Footer Placeholder 4">
            <a:extLst>
              <a:ext uri="{FF2B5EF4-FFF2-40B4-BE49-F238E27FC236}">
                <a16:creationId xmlns:a16="http://schemas.microsoft.com/office/drawing/2014/main" id="{EB52B830-4086-814D-9DB9-41378276C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35C9B-E6B9-0543-9A3B-86B7BEA95C9F}"/>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340117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0396-B390-0E41-AA74-9886C0AC1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11EF6E-D260-3747-B13C-52053642F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13386-A477-5B40-9474-A109FB757C95}"/>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5" name="Footer Placeholder 4">
            <a:extLst>
              <a:ext uri="{FF2B5EF4-FFF2-40B4-BE49-F238E27FC236}">
                <a16:creationId xmlns:a16="http://schemas.microsoft.com/office/drawing/2014/main" id="{6A346EC6-A9A2-C344-9B33-26D20EE91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7E5B3-3341-9F40-9B3F-41408786E1CC}"/>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406153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C930-F082-3A40-9A17-97354EAD4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E5845-CCF9-A24B-B522-88BD72F9A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0B6D6-478B-CA47-8CDE-B913F9C61D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70493-426D-B244-942F-CFA612654779}"/>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6" name="Footer Placeholder 5">
            <a:extLst>
              <a:ext uri="{FF2B5EF4-FFF2-40B4-BE49-F238E27FC236}">
                <a16:creationId xmlns:a16="http://schemas.microsoft.com/office/drawing/2014/main" id="{F7F62EA9-AB4E-F648-BFE4-392187513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FA173-8363-CE43-ABAE-ECBE39CAB520}"/>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258614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3E61-DC42-1B4E-AD16-913431AE36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73CB38-616C-AD46-BEB3-67D164DF3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2575A-B2ED-0F4D-AACF-FC564930F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31545-D108-7247-A242-BBCC43512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83C5C-9200-F946-8684-1371EB77C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592144-DFF1-8949-BBBF-49A250FF7917}"/>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8" name="Footer Placeholder 7">
            <a:extLst>
              <a:ext uri="{FF2B5EF4-FFF2-40B4-BE49-F238E27FC236}">
                <a16:creationId xmlns:a16="http://schemas.microsoft.com/office/drawing/2014/main" id="{C65E2488-B3BC-E84D-9F4E-896FE1BA6D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2FFDB9-3F81-0440-8FC1-528B2384D3F1}"/>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279237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C397-18BC-7D44-92E4-B8859BC8A5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1DC7FA-21FA-B044-891A-75BCD275202D}"/>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4" name="Footer Placeholder 3">
            <a:extLst>
              <a:ext uri="{FF2B5EF4-FFF2-40B4-BE49-F238E27FC236}">
                <a16:creationId xmlns:a16="http://schemas.microsoft.com/office/drawing/2014/main" id="{253B0C72-7BBB-A945-9D05-250AE6E9AC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4A0D67-BA1C-6D4F-8084-31E561C56D8A}"/>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37607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F29B58-206E-8F47-B0B2-A9C7400ED7C2}"/>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3" name="Footer Placeholder 2">
            <a:extLst>
              <a:ext uri="{FF2B5EF4-FFF2-40B4-BE49-F238E27FC236}">
                <a16:creationId xmlns:a16="http://schemas.microsoft.com/office/drawing/2014/main" id="{57547426-A922-874B-B6A9-1209CE8473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F3E42-477A-ED41-AA5F-D0EB1B6F0D25}"/>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20678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F069-0437-1848-BAD4-8B598C876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A11E77-DF32-D248-9511-55C6F6D9D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746C9D-DE45-1D47-A40A-98FB1DED0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B1933-85C1-E24E-9467-6A6E7DF8A9A8}"/>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6" name="Footer Placeholder 5">
            <a:extLst>
              <a:ext uri="{FF2B5EF4-FFF2-40B4-BE49-F238E27FC236}">
                <a16:creationId xmlns:a16="http://schemas.microsoft.com/office/drawing/2014/main" id="{D8CCB882-114E-0946-97A8-1977E4C3F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F05B2-9057-714C-B73B-E790750BFFEE}"/>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426443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E619-933E-BF4A-A1D5-FA944BD84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C56A4-DB27-4A49-8487-7549EA8C5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6592F4-87CA-0E44-9CB9-EC78455FC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5B078-6586-904B-A4E2-C70613AD3F44}"/>
              </a:ext>
            </a:extLst>
          </p:cNvPr>
          <p:cNvSpPr>
            <a:spLocks noGrp="1"/>
          </p:cNvSpPr>
          <p:nvPr>
            <p:ph type="dt" sz="half" idx="10"/>
          </p:nvPr>
        </p:nvSpPr>
        <p:spPr/>
        <p:txBody>
          <a:bodyPr/>
          <a:lstStyle/>
          <a:p>
            <a:fld id="{EC193E98-ED0D-8946-8072-8C6E739C0C61}" type="datetimeFigureOut">
              <a:rPr lang="en-US" smtClean="0"/>
              <a:t>1/12/22</a:t>
            </a:fld>
            <a:endParaRPr lang="en-US"/>
          </a:p>
        </p:txBody>
      </p:sp>
      <p:sp>
        <p:nvSpPr>
          <p:cNvPr id="6" name="Footer Placeholder 5">
            <a:extLst>
              <a:ext uri="{FF2B5EF4-FFF2-40B4-BE49-F238E27FC236}">
                <a16:creationId xmlns:a16="http://schemas.microsoft.com/office/drawing/2014/main" id="{94F0E477-4AD7-3C4F-B27E-68A679A59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5D41B-09B4-BA40-8F58-AA02905FD336}"/>
              </a:ext>
            </a:extLst>
          </p:cNvPr>
          <p:cNvSpPr>
            <a:spLocks noGrp="1"/>
          </p:cNvSpPr>
          <p:nvPr>
            <p:ph type="sldNum" sz="quarter" idx="12"/>
          </p:nvPr>
        </p:nvSpPr>
        <p:spPr/>
        <p:txBody>
          <a:bodyPr/>
          <a:lstStyle/>
          <a:p>
            <a:fld id="{C971F2B9-6F80-824E-9CE9-6BCF9028BAB9}" type="slidenum">
              <a:rPr lang="en-US" smtClean="0"/>
              <a:t>‹#›</a:t>
            </a:fld>
            <a:endParaRPr lang="en-US"/>
          </a:p>
        </p:txBody>
      </p:sp>
    </p:spTree>
    <p:extLst>
      <p:ext uri="{BB962C8B-B14F-4D97-AF65-F5344CB8AC3E}">
        <p14:creationId xmlns:p14="http://schemas.microsoft.com/office/powerpoint/2010/main" val="188808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96EB8-7B8E-7F4E-B58E-FC449211D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336472-02B1-A54E-84EB-80A88F9CEE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F6184-4741-ED4F-BF43-79C575BBE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93E98-ED0D-8946-8072-8C6E739C0C61}" type="datetimeFigureOut">
              <a:rPr lang="en-US" smtClean="0"/>
              <a:t>1/12/22</a:t>
            </a:fld>
            <a:endParaRPr lang="en-US"/>
          </a:p>
        </p:txBody>
      </p:sp>
      <p:sp>
        <p:nvSpPr>
          <p:cNvPr id="5" name="Footer Placeholder 4">
            <a:extLst>
              <a:ext uri="{FF2B5EF4-FFF2-40B4-BE49-F238E27FC236}">
                <a16:creationId xmlns:a16="http://schemas.microsoft.com/office/drawing/2014/main" id="{3B6FD0C2-F5C6-9344-88F1-11004809E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4AE3FC-59B2-1644-9908-E516BE7CA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1F2B9-6F80-824E-9CE9-6BCF9028BAB9}" type="slidenum">
              <a:rPr lang="en-US" smtClean="0"/>
              <a:t>‹#›</a:t>
            </a:fld>
            <a:endParaRPr lang="en-US"/>
          </a:p>
        </p:txBody>
      </p:sp>
    </p:spTree>
    <p:extLst>
      <p:ext uri="{BB962C8B-B14F-4D97-AF65-F5344CB8AC3E}">
        <p14:creationId xmlns:p14="http://schemas.microsoft.com/office/powerpoint/2010/main" val="130936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chron.com/opinion/editorials/article/Challenges-facing-the-city-of-Houston-5073189.php"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houstontx.gov/planhouston/index.html" TargetMode="External"/><Relationship Id="rId7" Type="http://schemas.openxmlformats.org/officeDocument/2006/relationships/hyperlink" Target="https://www.centerforhoustonsfuture.org/our-visi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www.greenhoustontx.gov/" TargetMode="External"/><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merriam-webster.com/dictionary/urban%20planner" TargetMode="External"/><Relationship Id="rId3" Type="http://schemas.openxmlformats.org/officeDocument/2006/relationships/hyperlink" Target="http://www.houstontx.gov/planning/" TargetMode="External"/><Relationship Id="rId7" Type="http://schemas.openxmlformats.org/officeDocument/2006/relationships/hyperlink" Target="https://landtejas.com/about-us/our-history/" TargetMode="External"/><Relationship Id="rId2" Type="http://schemas.openxmlformats.org/officeDocument/2006/relationships/hyperlink" Target="https://dictionary.cambridge.org/us/dictionary/english/politician" TargetMode="External"/><Relationship Id="rId1" Type="http://schemas.openxmlformats.org/officeDocument/2006/relationships/slideLayout" Target="../slideLayouts/slideLayout7.xml"/><Relationship Id="rId6" Type="http://schemas.openxmlformats.org/officeDocument/2006/relationships/hyperlink" Target="https://dictionary.cambridge.org/us/dictionary/english/property-developer" TargetMode="External"/><Relationship Id="rId5" Type="http://schemas.openxmlformats.org/officeDocument/2006/relationships/hyperlink" Target="https://www.outlookindia.com/newsscroll/industrialist-swraj-pauls-company-to-build-large-steel-pipe-mill-in-texas/2097903" TargetMode="External"/><Relationship Id="rId4" Type="http://schemas.openxmlformats.org/officeDocument/2006/relationships/hyperlink" Target="https://www.merriam-webster.com/dictionary/industrialist" TargetMode="External"/><Relationship Id="rId9" Type="http://schemas.openxmlformats.org/officeDocument/2006/relationships/hyperlink" Target="https://midtownhouston.com/affiliated-organizations/mmd/urban-plan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E64223-8387-BA4C-BBD5-01E3883FEAB3}"/>
              </a:ext>
            </a:extLst>
          </p:cNvPr>
          <p:cNvSpPr txBox="1"/>
          <p:nvPr/>
        </p:nvSpPr>
        <p:spPr>
          <a:xfrm>
            <a:off x="713678" y="802888"/>
            <a:ext cx="6260145" cy="1569660"/>
          </a:xfrm>
          <a:prstGeom prst="rect">
            <a:avLst/>
          </a:prstGeom>
          <a:noFill/>
        </p:spPr>
        <p:txBody>
          <a:bodyPr wrap="square" rtlCol="0">
            <a:spAutoFit/>
          </a:bodyPr>
          <a:lstStyle/>
          <a:p>
            <a:r>
              <a:rPr lang="en-US" sz="2400" b="1" dirty="0"/>
              <a:t>To start:</a:t>
            </a:r>
          </a:p>
          <a:p>
            <a:endParaRPr lang="en-US" sz="2400" dirty="0"/>
          </a:p>
          <a:p>
            <a:r>
              <a:rPr lang="en-US" sz="2400" dirty="0"/>
              <a:t>Skim read the article below and pick out at least 5 challenges that are faced in Houston.</a:t>
            </a:r>
          </a:p>
        </p:txBody>
      </p:sp>
      <p:pic>
        <p:nvPicPr>
          <p:cNvPr id="3076" name="Picture 4" descr="Why Hurricane Harvey Flooded Houston">
            <a:extLst>
              <a:ext uri="{FF2B5EF4-FFF2-40B4-BE49-F238E27FC236}">
                <a16:creationId xmlns:a16="http://schemas.microsoft.com/office/drawing/2014/main" id="{68EF8733-1805-BB47-9A2D-91240AA6C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408" y="1562382"/>
            <a:ext cx="3657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uston's public transit challenges highlighted in U.S. analysis of bus,  rail networks">
            <a:extLst>
              <a:ext uri="{FF2B5EF4-FFF2-40B4-BE49-F238E27FC236}">
                <a16:creationId xmlns:a16="http://schemas.microsoft.com/office/drawing/2014/main" id="{AADFEFF3-E762-094E-8527-041C0322A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409" y="3965112"/>
            <a:ext cx="3657600" cy="2433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5"/>
            <a:extLst>
              <a:ext uri="{FF2B5EF4-FFF2-40B4-BE49-F238E27FC236}">
                <a16:creationId xmlns:a16="http://schemas.microsoft.com/office/drawing/2014/main" id="{39189808-00EB-5C4A-B75B-CA69EFEAC4E9}"/>
              </a:ext>
            </a:extLst>
          </p:cNvPr>
          <p:cNvPicPr>
            <a:picLocks noChangeAspect="1"/>
          </p:cNvPicPr>
          <p:nvPr/>
        </p:nvPicPr>
        <p:blipFill>
          <a:blip r:embed="rId6"/>
          <a:stretch>
            <a:fillRect/>
          </a:stretch>
        </p:blipFill>
        <p:spPr>
          <a:xfrm>
            <a:off x="2580100" y="3228153"/>
            <a:ext cx="2527300" cy="2514600"/>
          </a:xfrm>
          <a:prstGeom prst="rect">
            <a:avLst/>
          </a:prstGeom>
        </p:spPr>
      </p:pic>
    </p:spTree>
    <p:extLst>
      <p:ext uri="{BB962C8B-B14F-4D97-AF65-F5344CB8AC3E}">
        <p14:creationId xmlns:p14="http://schemas.microsoft.com/office/powerpoint/2010/main" val="239794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58DF1-F23E-9B41-B85D-DA497E538D36}"/>
              </a:ext>
            </a:extLst>
          </p:cNvPr>
          <p:cNvSpPr txBox="1"/>
          <p:nvPr/>
        </p:nvSpPr>
        <p:spPr>
          <a:xfrm>
            <a:off x="494270" y="1285103"/>
            <a:ext cx="10639168" cy="1569660"/>
          </a:xfrm>
          <a:prstGeom prst="rect">
            <a:avLst/>
          </a:prstGeom>
          <a:noFill/>
        </p:spPr>
        <p:txBody>
          <a:bodyPr wrap="square" rtlCol="0">
            <a:spAutoFit/>
          </a:bodyPr>
          <a:lstStyle/>
          <a:p>
            <a:r>
              <a:rPr lang="en-US" sz="3200" b="1" dirty="0"/>
              <a:t>Exam Practice:</a:t>
            </a:r>
          </a:p>
          <a:p>
            <a:endParaRPr lang="en-US" sz="3200" dirty="0"/>
          </a:p>
          <a:p>
            <a:r>
              <a:rPr lang="en-US" sz="3200" dirty="0"/>
              <a:t>Suggest 3 ways of making urban living more sustainable (6)</a:t>
            </a:r>
          </a:p>
        </p:txBody>
      </p:sp>
    </p:spTree>
    <p:extLst>
      <p:ext uri="{BB962C8B-B14F-4D97-AF65-F5344CB8AC3E}">
        <p14:creationId xmlns:p14="http://schemas.microsoft.com/office/powerpoint/2010/main" val="347852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1FF2B4-0126-2148-8108-26C01D68FF5F}"/>
              </a:ext>
            </a:extLst>
          </p:cNvPr>
          <p:cNvSpPr txBox="1"/>
          <p:nvPr/>
        </p:nvSpPr>
        <p:spPr>
          <a:xfrm>
            <a:off x="1" y="705177"/>
            <a:ext cx="5829300" cy="5109091"/>
          </a:xfrm>
          <a:prstGeom prst="rect">
            <a:avLst/>
          </a:prstGeom>
          <a:noFill/>
        </p:spPr>
        <p:txBody>
          <a:bodyPr wrap="square" rtlCol="0">
            <a:spAutoFit/>
          </a:bodyPr>
          <a:lstStyle/>
          <a:p>
            <a:r>
              <a:rPr lang="en-US" sz="2200" b="1" dirty="0"/>
              <a:t>To Finish:</a:t>
            </a:r>
          </a:p>
          <a:p>
            <a:endParaRPr lang="en-US" sz="2200" dirty="0"/>
          </a:p>
          <a:p>
            <a:r>
              <a:rPr lang="en-US" sz="2200" dirty="0"/>
              <a:t>Which of the below areas do you think Houston will be able to make progress with quickly, and which do you think will be the most challenging?</a:t>
            </a:r>
          </a:p>
          <a:p>
            <a:endParaRPr lang="en-US" sz="2200" dirty="0"/>
          </a:p>
          <a:p>
            <a:pPr marL="285750" indent="-285750">
              <a:buFontTx/>
              <a:buChar char="-"/>
            </a:pPr>
            <a:r>
              <a:rPr lang="en-US" sz="2200" dirty="0"/>
              <a:t>Waste disposal</a:t>
            </a:r>
          </a:p>
          <a:p>
            <a:pPr marL="285750" indent="-285750">
              <a:buFontTx/>
              <a:buChar char="-"/>
            </a:pPr>
            <a:r>
              <a:rPr lang="en-US" sz="2200" dirty="0"/>
              <a:t>Transport</a:t>
            </a:r>
          </a:p>
          <a:p>
            <a:pPr marL="285750" indent="-285750">
              <a:buFontTx/>
              <a:buChar char="-"/>
            </a:pPr>
            <a:r>
              <a:rPr lang="en-US" sz="2200" dirty="0"/>
              <a:t>Education</a:t>
            </a:r>
          </a:p>
          <a:p>
            <a:pPr marL="285750" indent="-285750">
              <a:buFontTx/>
              <a:buChar char="-"/>
            </a:pPr>
            <a:r>
              <a:rPr lang="en-US" sz="2200" dirty="0"/>
              <a:t>Health</a:t>
            </a:r>
          </a:p>
          <a:p>
            <a:pPr marL="285750" indent="-285750">
              <a:buFontTx/>
              <a:buChar char="-"/>
            </a:pPr>
            <a:r>
              <a:rPr lang="en-US" sz="2200" dirty="0"/>
              <a:t>Employment </a:t>
            </a:r>
          </a:p>
          <a:p>
            <a:pPr marL="285750" indent="-285750">
              <a:buFontTx/>
              <a:buChar char="-"/>
            </a:pPr>
            <a:r>
              <a:rPr lang="en-US" sz="2200" dirty="0"/>
              <a:t>Housing</a:t>
            </a:r>
          </a:p>
          <a:p>
            <a:endParaRPr lang="en-US" sz="2200" dirty="0"/>
          </a:p>
          <a:p>
            <a:r>
              <a:rPr lang="en-US" sz="2200" dirty="0"/>
              <a:t>Give </a:t>
            </a:r>
            <a:r>
              <a:rPr lang="en-US" sz="2200"/>
              <a:t>a short </a:t>
            </a:r>
            <a:r>
              <a:rPr lang="en-US" sz="2200" i="1" u="sng"/>
              <a:t>explanation</a:t>
            </a:r>
            <a:r>
              <a:rPr lang="en-US" sz="2200"/>
              <a:t> </a:t>
            </a:r>
            <a:r>
              <a:rPr lang="en-US" sz="2200" dirty="0"/>
              <a:t>for each. </a:t>
            </a:r>
          </a:p>
          <a:p>
            <a:endParaRPr lang="en-US" dirty="0"/>
          </a:p>
        </p:txBody>
      </p:sp>
      <p:pic>
        <p:nvPicPr>
          <p:cNvPr id="7170" name="Picture 2" descr="How to finish what you start - Practical Sponsorship Ideas">
            <a:extLst>
              <a:ext uri="{FF2B5EF4-FFF2-40B4-BE49-F238E27FC236}">
                <a16:creationId xmlns:a16="http://schemas.microsoft.com/office/drawing/2014/main" id="{42C85D3C-1880-9947-965B-55DAA48A4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1739721"/>
            <a:ext cx="6010275" cy="337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60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799445-FBF5-1049-8E4F-ABA298145C43}"/>
              </a:ext>
            </a:extLst>
          </p:cNvPr>
          <p:cNvSpPr txBox="1"/>
          <p:nvPr/>
        </p:nvSpPr>
        <p:spPr>
          <a:xfrm>
            <a:off x="438204" y="421094"/>
            <a:ext cx="4301490" cy="5847755"/>
          </a:xfrm>
          <a:prstGeom prst="rect">
            <a:avLst/>
          </a:prstGeom>
          <a:noFill/>
        </p:spPr>
        <p:txBody>
          <a:bodyPr wrap="square" rtlCol="0">
            <a:spAutoFit/>
          </a:bodyPr>
          <a:lstStyle/>
          <a:p>
            <a:r>
              <a:rPr lang="en-US" sz="2200" b="1" dirty="0"/>
              <a:t>Sustainable Cities, Houston</a:t>
            </a:r>
          </a:p>
          <a:p>
            <a:endParaRPr lang="en-US" sz="2200" dirty="0"/>
          </a:p>
          <a:p>
            <a:r>
              <a:rPr lang="en-US" sz="2200" b="1" dirty="0"/>
              <a:t>What – </a:t>
            </a:r>
            <a:r>
              <a:rPr lang="en-US" sz="2200" dirty="0"/>
              <a:t>Understand the possible strategies available to high income countries that can make urban living more sustainable.</a:t>
            </a:r>
          </a:p>
          <a:p>
            <a:endParaRPr lang="en-US" sz="2200" dirty="0"/>
          </a:p>
          <a:p>
            <a:r>
              <a:rPr lang="en-US" sz="2200" b="1" dirty="0"/>
              <a:t>Why – </a:t>
            </a:r>
            <a:r>
              <a:rPr lang="en-US" sz="2200" dirty="0"/>
              <a:t>So that we can appreciate the varying options available to countries at higher levels of development.</a:t>
            </a:r>
          </a:p>
          <a:p>
            <a:endParaRPr lang="en-US" sz="2200" dirty="0"/>
          </a:p>
          <a:p>
            <a:r>
              <a:rPr lang="en-US" sz="2200" b="1" dirty="0"/>
              <a:t>How – </a:t>
            </a:r>
            <a:r>
              <a:rPr lang="en-US" sz="2200" dirty="0"/>
              <a:t>By exploring a variety of sources based on the US city of Houston, an example of a city that is looking to become more sustainable.</a:t>
            </a:r>
          </a:p>
        </p:txBody>
      </p:sp>
      <p:pic>
        <p:nvPicPr>
          <p:cNvPr id="1026" name="Picture 2" descr="Green Houston - Office of Resilience and Sustainability">
            <a:extLst>
              <a:ext uri="{FF2B5EF4-FFF2-40B4-BE49-F238E27FC236}">
                <a16:creationId xmlns:a16="http://schemas.microsoft.com/office/drawing/2014/main" id="{7137313D-2BA4-5449-8F23-EFA4E202D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683" y="2065466"/>
            <a:ext cx="6070691" cy="27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A5B5C-67D7-EC49-B6A6-63C7315571EB}"/>
              </a:ext>
            </a:extLst>
          </p:cNvPr>
          <p:cNvSpPr txBox="1"/>
          <p:nvPr/>
        </p:nvSpPr>
        <p:spPr>
          <a:xfrm>
            <a:off x="160020" y="285750"/>
            <a:ext cx="4860607" cy="7078861"/>
          </a:xfrm>
          <a:prstGeom prst="rect">
            <a:avLst/>
          </a:prstGeom>
          <a:noFill/>
        </p:spPr>
        <p:txBody>
          <a:bodyPr wrap="square" rtlCol="0">
            <a:spAutoFit/>
          </a:bodyPr>
          <a:lstStyle/>
          <a:p>
            <a:r>
              <a:rPr lang="en-US" sz="2200" b="1" dirty="0"/>
              <a:t>Challenge 1 – Houston’s Location</a:t>
            </a:r>
          </a:p>
          <a:p>
            <a:endParaRPr lang="en-US" sz="2200" dirty="0"/>
          </a:p>
          <a:p>
            <a:r>
              <a:rPr lang="en-US" sz="2200" dirty="0"/>
              <a:t>In your OneNote, describe the location of Houston. You can use Google Earth to help with this as well as the map below.</a:t>
            </a:r>
          </a:p>
          <a:p>
            <a:endParaRPr lang="en-US" sz="2200" dirty="0"/>
          </a:p>
          <a:p>
            <a:r>
              <a:rPr lang="en-US" sz="2200" b="1" dirty="0"/>
              <a:t>Make sure to include:</a:t>
            </a:r>
          </a:p>
          <a:p>
            <a:endParaRPr lang="en-US" sz="2200" dirty="0"/>
          </a:p>
          <a:p>
            <a:pPr marL="342900" indent="-342900">
              <a:buFont typeface="Arial" panose="020B0604020202020204" pitchFamily="34" charset="0"/>
              <a:buChar char="•"/>
            </a:pPr>
            <a:r>
              <a:rPr lang="en-US" sz="2200" dirty="0"/>
              <a:t>Global Location i.e. continent</a:t>
            </a:r>
          </a:p>
          <a:p>
            <a:pPr marL="342900" indent="-342900">
              <a:buFont typeface="Arial" panose="020B0604020202020204" pitchFamily="34" charset="0"/>
              <a:buChar char="•"/>
            </a:pPr>
            <a:r>
              <a:rPr lang="en-US" sz="2200" dirty="0"/>
              <a:t>National Location i.e. within the US</a:t>
            </a:r>
          </a:p>
          <a:p>
            <a:pPr marL="342900" indent="-342900">
              <a:buFont typeface="Arial" panose="020B0604020202020204" pitchFamily="34" charset="0"/>
              <a:buChar char="•"/>
            </a:pPr>
            <a:r>
              <a:rPr lang="en-US" sz="2200" dirty="0"/>
              <a:t>Compass directions</a:t>
            </a:r>
          </a:p>
          <a:p>
            <a:pPr marL="342900" indent="-342900">
              <a:buFont typeface="Arial" panose="020B0604020202020204" pitchFamily="34" charset="0"/>
              <a:buChar char="•"/>
            </a:pPr>
            <a:r>
              <a:rPr lang="en-US" sz="2200" dirty="0"/>
              <a:t>Location relative to other major cities in the US</a:t>
            </a:r>
          </a:p>
          <a:p>
            <a:endParaRPr lang="en-US" sz="2200" dirty="0"/>
          </a:p>
          <a:p>
            <a:r>
              <a:rPr lang="en-US" sz="2200" b="1" dirty="0"/>
              <a:t>Extra challenge:</a:t>
            </a:r>
          </a:p>
          <a:p>
            <a:r>
              <a:rPr lang="en-US" sz="2200" dirty="0"/>
              <a:t>Use the measuring tool on Google Earth to add the distance of Houston from other major US cities, and then from your home country (where applicable).</a:t>
            </a:r>
          </a:p>
          <a:p>
            <a:endParaRPr lang="en-US" dirty="0"/>
          </a:p>
          <a:p>
            <a:endParaRPr lang="en-US" dirty="0"/>
          </a:p>
        </p:txBody>
      </p:sp>
      <p:pic>
        <p:nvPicPr>
          <p:cNvPr id="2050" name="Picture 2" descr="Where is Houston, TX? / Where is Houston Texas Located in the US Map">
            <a:extLst>
              <a:ext uri="{FF2B5EF4-FFF2-40B4-BE49-F238E27FC236}">
                <a16:creationId xmlns:a16="http://schemas.microsoft.com/office/drawing/2014/main" id="{DD1B133E-8708-F941-8172-90CE48680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267" y="1311520"/>
            <a:ext cx="6410113" cy="423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4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C5634-5101-F845-B7DE-B28739FD17B0}"/>
              </a:ext>
            </a:extLst>
          </p:cNvPr>
          <p:cNvSpPr txBox="1"/>
          <p:nvPr/>
        </p:nvSpPr>
        <p:spPr>
          <a:xfrm>
            <a:off x="298461" y="442821"/>
            <a:ext cx="4760595" cy="61247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b="1" dirty="0"/>
              <a:t>Challenge 2 – Houston’s Sustainability </a:t>
            </a:r>
          </a:p>
          <a:p>
            <a:endParaRPr lang="en-US" sz="2200" dirty="0"/>
          </a:p>
          <a:p>
            <a:r>
              <a:rPr lang="en-US" sz="2200" dirty="0"/>
              <a:t>Using the sources provided, create a piece of work that highlights Houston’s sustainable initiatives. The work should describe things that improve:</a:t>
            </a:r>
          </a:p>
          <a:p>
            <a:endParaRPr lang="en-US" sz="2200" dirty="0"/>
          </a:p>
          <a:p>
            <a:pPr marL="285750" indent="-285750">
              <a:buFontTx/>
              <a:buChar char="-"/>
            </a:pPr>
            <a:r>
              <a:rPr lang="en-US" sz="2200" dirty="0"/>
              <a:t>Waste disposal</a:t>
            </a:r>
          </a:p>
          <a:p>
            <a:pPr marL="285750" indent="-285750">
              <a:buFontTx/>
              <a:buChar char="-"/>
            </a:pPr>
            <a:r>
              <a:rPr lang="en-US" sz="2200" dirty="0"/>
              <a:t>Transport</a:t>
            </a:r>
          </a:p>
          <a:p>
            <a:pPr marL="285750" indent="-285750">
              <a:buFontTx/>
              <a:buChar char="-"/>
            </a:pPr>
            <a:r>
              <a:rPr lang="en-US" sz="2200" dirty="0"/>
              <a:t>Education</a:t>
            </a:r>
          </a:p>
          <a:p>
            <a:pPr marL="285750" indent="-285750">
              <a:buFontTx/>
              <a:buChar char="-"/>
            </a:pPr>
            <a:r>
              <a:rPr lang="en-US" sz="2200" dirty="0"/>
              <a:t>Health</a:t>
            </a:r>
          </a:p>
          <a:p>
            <a:pPr marL="285750" indent="-285750">
              <a:buFontTx/>
              <a:buChar char="-"/>
            </a:pPr>
            <a:r>
              <a:rPr lang="en-US" sz="2200" dirty="0"/>
              <a:t>Employment </a:t>
            </a:r>
          </a:p>
          <a:p>
            <a:pPr marL="285750" indent="-285750">
              <a:buFontTx/>
              <a:buChar char="-"/>
            </a:pPr>
            <a:r>
              <a:rPr lang="en-US" sz="2200" dirty="0"/>
              <a:t>Housing</a:t>
            </a:r>
          </a:p>
          <a:p>
            <a:endParaRPr lang="en-US" sz="2200" dirty="0"/>
          </a:p>
          <a:p>
            <a:r>
              <a:rPr lang="en-US" sz="2200" dirty="0"/>
              <a:t>This could be a made as a table, a spider diagram, a bullet point list. It is up to you.</a:t>
            </a:r>
          </a:p>
          <a:p>
            <a:endParaRPr lang="en-US" dirty="0"/>
          </a:p>
        </p:txBody>
      </p:sp>
      <p:pic>
        <p:nvPicPr>
          <p:cNvPr id="10" name="Picture 9">
            <a:hlinkClick r:id="rId3"/>
            <a:extLst>
              <a:ext uri="{FF2B5EF4-FFF2-40B4-BE49-F238E27FC236}">
                <a16:creationId xmlns:a16="http://schemas.microsoft.com/office/drawing/2014/main" id="{D792F512-AC92-214D-9171-F176315BFB46}"/>
              </a:ext>
            </a:extLst>
          </p:cNvPr>
          <p:cNvPicPr>
            <a:picLocks noChangeAspect="1"/>
          </p:cNvPicPr>
          <p:nvPr/>
        </p:nvPicPr>
        <p:blipFill>
          <a:blip r:embed="rId4"/>
          <a:stretch>
            <a:fillRect/>
          </a:stretch>
        </p:blipFill>
        <p:spPr>
          <a:xfrm>
            <a:off x="5469895" y="294311"/>
            <a:ext cx="1696363" cy="1696363"/>
          </a:xfrm>
          <a:prstGeom prst="rect">
            <a:avLst/>
          </a:prstGeom>
          <a:ln w="127000" cap="sq">
            <a:solidFill>
              <a:srgbClr val="00B050"/>
            </a:solidFill>
            <a:miter lim="800000"/>
          </a:ln>
          <a:effectLst>
            <a:outerShdw blurRad="57150" dist="50800" dir="2700000" algn="tl" rotWithShape="0">
              <a:srgbClr val="000000">
                <a:alpha val="40000"/>
              </a:srgbClr>
            </a:outerShdw>
          </a:effectLst>
        </p:spPr>
      </p:pic>
      <p:pic>
        <p:nvPicPr>
          <p:cNvPr id="12" name="Picture 11">
            <a:hlinkClick r:id="rId5"/>
            <a:extLst>
              <a:ext uri="{FF2B5EF4-FFF2-40B4-BE49-F238E27FC236}">
                <a16:creationId xmlns:a16="http://schemas.microsoft.com/office/drawing/2014/main" id="{018FD991-22BC-1444-A3C8-098F9C2B2940}"/>
              </a:ext>
            </a:extLst>
          </p:cNvPr>
          <p:cNvPicPr>
            <a:picLocks noChangeAspect="1"/>
          </p:cNvPicPr>
          <p:nvPr/>
        </p:nvPicPr>
        <p:blipFill>
          <a:blip r:embed="rId6"/>
          <a:stretch>
            <a:fillRect/>
          </a:stretch>
        </p:blipFill>
        <p:spPr>
          <a:xfrm>
            <a:off x="5469895" y="2580818"/>
            <a:ext cx="1687435" cy="1696363"/>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14" name="Picture 13">
            <a:hlinkClick r:id="rId7"/>
            <a:extLst>
              <a:ext uri="{FF2B5EF4-FFF2-40B4-BE49-F238E27FC236}">
                <a16:creationId xmlns:a16="http://schemas.microsoft.com/office/drawing/2014/main" id="{6BDE4F68-E6B4-854C-95C6-1C1F74E09EE7}"/>
              </a:ext>
            </a:extLst>
          </p:cNvPr>
          <p:cNvPicPr>
            <a:picLocks noChangeAspect="1"/>
          </p:cNvPicPr>
          <p:nvPr/>
        </p:nvPicPr>
        <p:blipFill>
          <a:blip r:embed="rId8"/>
          <a:stretch>
            <a:fillRect/>
          </a:stretch>
        </p:blipFill>
        <p:spPr>
          <a:xfrm>
            <a:off x="5445511" y="4840351"/>
            <a:ext cx="1687435" cy="1723338"/>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16" name="Picture 15">
            <a:extLst>
              <a:ext uri="{FF2B5EF4-FFF2-40B4-BE49-F238E27FC236}">
                <a16:creationId xmlns:a16="http://schemas.microsoft.com/office/drawing/2014/main" id="{A7393170-FB54-3642-875A-A2D2237FA220}"/>
              </a:ext>
            </a:extLst>
          </p:cNvPr>
          <p:cNvPicPr>
            <a:picLocks noChangeAspect="1"/>
          </p:cNvPicPr>
          <p:nvPr/>
        </p:nvPicPr>
        <p:blipFill>
          <a:blip r:embed="rId9"/>
          <a:stretch>
            <a:fillRect/>
          </a:stretch>
        </p:blipFill>
        <p:spPr>
          <a:xfrm>
            <a:off x="7985760" y="758950"/>
            <a:ext cx="4025260" cy="5096256"/>
          </a:xfrm>
          <a:prstGeom prst="rect">
            <a:avLst/>
          </a:prstGeom>
        </p:spPr>
      </p:pic>
    </p:spTree>
    <p:extLst>
      <p:ext uri="{BB962C8B-B14F-4D97-AF65-F5344CB8AC3E}">
        <p14:creationId xmlns:p14="http://schemas.microsoft.com/office/powerpoint/2010/main" val="392882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58A4F7C-DC52-9043-A75E-46D58FA66891}"/>
              </a:ext>
            </a:extLst>
          </p:cNvPr>
          <p:cNvGraphicFramePr>
            <a:graphicFrameLocks noGrp="1"/>
          </p:cNvGraphicFramePr>
          <p:nvPr>
            <p:extLst>
              <p:ext uri="{D42A27DB-BD31-4B8C-83A1-F6EECF244321}">
                <p14:modId xmlns:p14="http://schemas.microsoft.com/office/powerpoint/2010/main" val="2501969344"/>
              </p:ext>
            </p:extLst>
          </p:nvPr>
        </p:nvGraphicFramePr>
        <p:xfrm>
          <a:off x="191530" y="1618599"/>
          <a:ext cx="11808940" cy="4496814"/>
        </p:xfrm>
        <a:graphic>
          <a:graphicData uri="http://schemas.openxmlformats.org/drawingml/2006/table">
            <a:tbl>
              <a:tblPr firstRow="1" bandRow="1">
                <a:tableStyleId>{5C22544A-7EE6-4342-B048-85BDC9FD1C3A}</a:tableStyleId>
              </a:tblPr>
              <a:tblGrid>
                <a:gridCol w="2361788">
                  <a:extLst>
                    <a:ext uri="{9D8B030D-6E8A-4147-A177-3AD203B41FA5}">
                      <a16:colId xmlns:a16="http://schemas.microsoft.com/office/drawing/2014/main" val="2823677489"/>
                    </a:ext>
                  </a:extLst>
                </a:gridCol>
                <a:gridCol w="2361788">
                  <a:extLst>
                    <a:ext uri="{9D8B030D-6E8A-4147-A177-3AD203B41FA5}">
                      <a16:colId xmlns:a16="http://schemas.microsoft.com/office/drawing/2014/main" val="3161217914"/>
                    </a:ext>
                  </a:extLst>
                </a:gridCol>
                <a:gridCol w="2361788">
                  <a:extLst>
                    <a:ext uri="{9D8B030D-6E8A-4147-A177-3AD203B41FA5}">
                      <a16:colId xmlns:a16="http://schemas.microsoft.com/office/drawing/2014/main" val="919472769"/>
                    </a:ext>
                  </a:extLst>
                </a:gridCol>
                <a:gridCol w="2361788">
                  <a:extLst>
                    <a:ext uri="{9D8B030D-6E8A-4147-A177-3AD203B41FA5}">
                      <a16:colId xmlns:a16="http://schemas.microsoft.com/office/drawing/2014/main" val="1766694306"/>
                    </a:ext>
                  </a:extLst>
                </a:gridCol>
                <a:gridCol w="2361788">
                  <a:extLst>
                    <a:ext uri="{9D8B030D-6E8A-4147-A177-3AD203B41FA5}">
                      <a16:colId xmlns:a16="http://schemas.microsoft.com/office/drawing/2014/main" val="4224300829"/>
                    </a:ext>
                  </a:extLst>
                </a:gridCol>
              </a:tblGrid>
              <a:tr h="1544731">
                <a:tc>
                  <a:txBody>
                    <a:bodyPr/>
                    <a:lstStyle/>
                    <a:p>
                      <a:r>
                        <a:rPr lang="en-US" sz="1200" b="0" dirty="0">
                          <a:solidFill>
                            <a:schemeClr val="tx1"/>
                          </a:solidFill>
                        </a:rPr>
                        <a:t>Changing government vehicles to electric by 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a:solidFill>
                            <a:schemeClr val="tx1"/>
                          </a:solidFill>
                        </a:rPr>
                        <a:t>Aiming to make Houston the global leader in carbon capture technology and energy innovation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a:solidFill>
                            <a:schemeClr val="tx1"/>
                          </a:solidFill>
                        </a:rPr>
                        <a:t>Increase landfill gas capture and opportunities for waste conversion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a:solidFill>
                            <a:schemeClr val="tx1"/>
                          </a:solidFill>
                        </a:rPr>
                        <a:t>5 million MWh local solar per year by 2050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kern="1200" dirty="0">
                          <a:solidFill>
                            <a:schemeClr val="tx1"/>
                          </a:solidFill>
                          <a:effectLst/>
                          <a:latin typeface="+mn-lt"/>
                          <a:ea typeface="+mn-ea"/>
                          <a:cs typeface="+mn-cs"/>
                        </a:rPr>
                        <a:t>The City of Houston's Brownfields Redevelopment Program mission is to revitalize core neighborhoods; catalyze sustainable economic growth; ensure a safe and clean environment; improve quality of life for Houston residents; and create thriving, livable neighborhoods in this world-class city.</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6693057"/>
                  </a:ext>
                </a:extLst>
              </a:tr>
              <a:tr h="1090089">
                <a:tc>
                  <a:txBody>
                    <a:bodyPr/>
                    <a:lstStyle/>
                    <a:p>
                      <a:r>
                        <a:rPr lang="en-US" sz="1200" b="0" dirty="0">
                          <a:solidFill>
                            <a:schemeClr val="tx1"/>
                          </a:solidFill>
                        </a:rPr>
                        <a:t>Implement nature-based solutions that increase carbon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a:solidFill>
                            <a:schemeClr val="tx1"/>
                          </a:solidFill>
                        </a:rPr>
                        <a:t>Prepare future generations for highly skilled jobs in the energy transition by working with local higher education institutions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a:solidFill>
                            <a:schemeClr val="tx1"/>
                          </a:solidFill>
                        </a:rPr>
                        <a:t>4.6 million new native trees planted by 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a:solidFill>
                            <a:schemeClr val="tx1"/>
                          </a:solidFill>
                        </a:rPr>
                        <a:t>Implement integrated multi-modal transportation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a:solidFill>
                            <a:schemeClr val="tx1"/>
                          </a:solidFill>
                        </a:rPr>
                        <a:t>Zero traffic-related fatalities and serious injuries on Houston streets by 2030. 500 miles of high-comfort bike lanes by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70000"/>
                  </a:ext>
                </a:extLst>
              </a:tr>
              <a:tr h="1486485">
                <a:tc>
                  <a:txBody>
                    <a:bodyPr/>
                    <a:lstStyle/>
                    <a:p>
                      <a:r>
                        <a:rPr lang="en-US" sz="1200" b="0" i="0" kern="1200" dirty="0">
                          <a:solidFill>
                            <a:schemeClr val="tx1"/>
                          </a:solidFill>
                          <a:effectLst/>
                          <a:latin typeface="+mn-lt"/>
                          <a:ea typeface="+mn-ea"/>
                          <a:cs typeface="+mn-cs"/>
                        </a:rPr>
                        <a:t>Provide options to make affordable, workforce and mixed-income housing development more attractive to private investment.</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Improve and promote Houston’s quality of life to attract and retain talented and creative workers and businesses.</a:t>
                      </a:r>
                    </a:p>
                    <a:p>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kern="1200" dirty="0">
                          <a:solidFill>
                            <a:schemeClr val="tx1"/>
                          </a:solidFill>
                          <a:effectLst/>
                          <a:latin typeface="+mn-lt"/>
                          <a:ea typeface="+mn-ea"/>
                          <a:cs typeface="+mn-cs"/>
                        </a:rPr>
                        <a:t>Hire Houston Youth offers youth ages 16 to 24 internship and job opportunities in the public and private sectors throughout the Houston area.</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Reduce residential waste 50% by 2040</a:t>
                      </a:r>
                    </a:p>
                    <a:p>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Ensure that affordable housing is connected to the community and its services.</a:t>
                      </a:r>
                      <a:endParaRPr lang="en-US" sz="1200" b="0" dirty="0">
                        <a:solidFill>
                          <a:schemeClr val="tx1"/>
                        </a:solidFill>
                      </a:endParaRPr>
                    </a:p>
                    <a:p>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235893"/>
                  </a:ext>
                </a:extLst>
              </a:tr>
            </a:tbl>
          </a:graphicData>
        </a:graphic>
      </p:graphicFrame>
      <p:sp>
        <p:nvSpPr>
          <p:cNvPr id="3" name="TextBox 2">
            <a:extLst>
              <a:ext uri="{FF2B5EF4-FFF2-40B4-BE49-F238E27FC236}">
                <a16:creationId xmlns:a16="http://schemas.microsoft.com/office/drawing/2014/main" id="{4716A438-983A-A54F-9B88-C7656A5EE226}"/>
              </a:ext>
            </a:extLst>
          </p:cNvPr>
          <p:cNvSpPr txBox="1"/>
          <p:nvPr/>
        </p:nvSpPr>
        <p:spPr>
          <a:xfrm>
            <a:off x="56976" y="0"/>
            <a:ext cx="12135024" cy="1477328"/>
          </a:xfrm>
          <a:prstGeom prst="rect">
            <a:avLst/>
          </a:prstGeom>
          <a:noFill/>
        </p:spPr>
        <p:txBody>
          <a:bodyPr wrap="square" rtlCol="0">
            <a:spAutoFit/>
          </a:bodyPr>
          <a:lstStyle/>
          <a:p>
            <a:r>
              <a:rPr lang="en-US" b="1" dirty="0"/>
              <a:t>To start:</a:t>
            </a:r>
          </a:p>
          <a:p>
            <a:endParaRPr lang="en-US" dirty="0"/>
          </a:p>
          <a:p>
            <a:pPr marL="285750" indent="-285750">
              <a:buFontTx/>
              <a:buChar char="-"/>
            </a:pPr>
            <a:r>
              <a:rPr lang="en-US" dirty="0"/>
              <a:t>Copy this table into your OneNote and then </a:t>
            </a:r>
            <a:r>
              <a:rPr lang="en-US" dirty="0" err="1"/>
              <a:t>colour</a:t>
            </a:r>
            <a:r>
              <a:rPr lang="en-US" dirty="0"/>
              <a:t> code the Houston initiatives whether they are related to waste disposal, transport, education, health, employment or housing.</a:t>
            </a:r>
          </a:p>
          <a:p>
            <a:endParaRPr lang="en-US" dirty="0"/>
          </a:p>
        </p:txBody>
      </p:sp>
      <p:sp>
        <p:nvSpPr>
          <p:cNvPr id="4" name="TextBox 3">
            <a:extLst>
              <a:ext uri="{FF2B5EF4-FFF2-40B4-BE49-F238E27FC236}">
                <a16:creationId xmlns:a16="http://schemas.microsoft.com/office/drawing/2014/main" id="{95CE647D-735B-5248-8AD7-5698D52837DF}"/>
              </a:ext>
            </a:extLst>
          </p:cNvPr>
          <p:cNvSpPr txBox="1"/>
          <p:nvPr/>
        </p:nvSpPr>
        <p:spPr>
          <a:xfrm>
            <a:off x="0" y="6345923"/>
            <a:ext cx="12192000" cy="646331"/>
          </a:xfrm>
          <a:prstGeom prst="rect">
            <a:avLst/>
          </a:prstGeom>
          <a:noFill/>
        </p:spPr>
        <p:txBody>
          <a:bodyPr wrap="square" rtlCol="0">
            <a:spAutoFit/>
          </a:bodyPr>
          <a:lstStyle/>
          <a:p>
            <a:r>
              <a:rPr lang="en-US" b="1" dirty="0"/>
              <a:t>Extra Challenge – </a:t>
            </a:r>
            <a:r>
              <a:rPr lang="en-US" dirty="0"/>
              <a:t>Which initiative do you think will be the easiest / most difficult to implement. Explain why</a:t>
            </a:r>
            <a:r>
              <a:rPr lang="en-US" b="1" dirty="0"/>
              <a:t>.</a:t>
            </a:r>
            <a:endParaRPr lang="en-US" dirty="0"/>
          </a:p>
          <a:p>
            <a:endParaRPr lang="en-US" dirty="0"/>
          </a:p>
        </p:txBody>
      </p:sp>
    </p:spTree>
    <p:extLst>
      <p:ext uri="{BB962C8B-B14F-4D97-AF65-F5344CB8AC3E}">
        <p14:creationId xmlns:p14="http://schemas.microsoft.com/office/powerpoint/2010/main" val="216777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C9B2F-4CF9-9C4B-8872-058D16AD34B0}"/>
              </a:ext>
            </a:extLst>
          </p:cNvPr>
          <p:cNvSpPr txBox="1"/>
          <p:nvPr/>
        </p:nvSpPr>
        <p:spPr>
          <a:xfrm>
            <a:off x="461772" y="773049"/>
            <a:ext cx="4743641" cy="5786199"/>
          </a:xfrm>
          <a:prstGeom prst="rect">
            <a:avLst/>
          </a:prstGeom>
          <a:noFill/>
        </p:spPr>
        <p:txBody>
          <a:bodyPr wrap="square" rtlCol="0">
            <a:spAutoFit/>
          </a:bodyPr>
          <a:lstStyle/>
          <a:p>
            <a:r>
              <a:rPr lang="en-US" sz="2200" b="1" dirty="0"/>
              <a:t>Challenge 3</a:t>
            </a:r>
          </a:p>
          <a:p>
            <a:endParaRPr lang="en-US" sz="2200" dirty="0"/>
          </a:p>
          <a:p>
            <a:r>
              <a:rPr lang="en-US" sz="2200" dirty="0"/>
              <a:t>Write a letter that will be sent off to the Mayor of Houston that celebrates the work that is being done to make Houston more sustainable and then gives some suggestions for ways in which things could be improved further. </a:t>
            </a:r>
          </a:p>
          <a:p>
            <a:endParaRPr lang="en-US" sz="2200" dirty="0"/>
          </a:p>
          <a:p>
            <a:r>
              <a:rPr lang="en-US" sz="2200" dirty="0"/>
              <a:t>You should praise things and recommend things linked to the 6 areas covered in Challenge 2. </a:t>
            </a:r>
          </a:p>
          <a:p>
            <a:endParaRPr lang="en-US" sz="2200" dirty="0"/>
          </a:p>
          <a:p>
            <a:r>
              <a:rPr lang="en-US" sz="2200" dirty="0"/>
              <a:t>See resources on Slide 6 to help with letter structure.</a:t>
            </a:r>
          </a:p>
          <a:p>
            <a:endParaRPr lang="en-US" sz="2200" dirty="0"/>
          </a:p>
          <a:p>
            <a:pPr marL="285750" indent="-285750">
              <a:buFontTx/>
              <a:buChar char="-"/>
            </a:pPr>
            <a:endParaRPr lang="en-US" dirty="0"/>
          </a:p>
        </p:txBody>
      </p:sp>
      <p:pic>
        <p:nvPicPr>
          <p:cNvPr id="5122" name="Picture 2" descr="6 Ways to Tap Into Your Creative Self | SUCCESS">
            <a:extLst>
              <a:ext uri="{FF2B5EF4-FFF2-40B4-BE49-F238E27FC236}">
                <a16:creationId xmlns:a16="http://schemas.microsoft.com/office/drawing/2014/main" id="{E9C24EC3-E2F3-D349-AEB9-F29D2D941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92346"/>
            <a:ext cx="5316664" cy="387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7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Letter Format Example and Writing Tips">
            <a:extLst>
              <a:ext uri="{FF2B5EF4-FFF2-40B4-BE49-F238E27FC236}">
                <a16:creationId xmlns:a16="http://schemas.microsoft.com/office/drawing/2014/main" id="{4C994028-E003-9C45-BACD-BAF2B8CC3D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87" r="60376" b="6989"/>
          <a:stretch/>
        </p:blipFill>
        <p:spPr bwMode="auto">
          <a:xfrm>
            <a:off x="853441" y="657948"/>
            <a:ext cx="3889247" cy="52429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usiness Letter Format Form - Fill Online, Printable, Fillable, Blank |  pdfFiller">
            <a:extLst>
              <a:ext uri="{FF2B5EF4-FFF2-40B4-BE49-F238E27FC236}">
                <a16:creationId xmlns:a16="http://schemas.microsoft.com/office/drawing/2014/main" id="{8E2BE600-04B9-2C4C-9AE6-0F47B217C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9944"/>
            <a:ext cx="4990877" cy="663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8F5CF4-56FF-5F4D-96FD-4E13EB9264E2}"/>
              </a:ext>
            </a:extLst>
          </p:cNvPr>
          <p:cNvSpPr txBox="1"/>
          <p:nvPr/>
        </p:nvSpPr>
        <p:spPr>
          <a:xfrm>
            <a:off x="214312" y="1690217"/>
            <a:ext cx="4300538" cy="3170099"/>
          </a:xfrm>
          <a:prstGeom prst="rect">
            <a:avLst/>
          </a:prstGeom>
          <a:noFill/>
        </p:spPr>
        <p:txBody>
          <a:bodyPr wrap="square" rtlCol="0">
            <a:spAutoFit/>
          </a:bodyPr>
          <a:lstStyle/>
          <a:p>
            <a:r>
              <a:rPr lang="en-US" sz="4000" b="1" dirty="0"/>
              <a:t>Challenge 4</a:t>
            </a:r>
          </a:p>
          <a:p>
            <a:endParaRPr lang="en-US" sz="4000" dirty="0"/>
          </a:p>
          <a:p>
            <a:r>
              <a:rPr lang="en-US" sz="4000" dirty="0"/>
              <a:t>Add your work to your Google Earth case study project.  </a:t>
            </a:r>
          </a:p>
        </p:txBody>
      </p:sp>
      <p:pic>
        <p:nvPicPr>
          <p:cNvPr id="6146" name="Picture 2" descr="Google Earth logo geoawesomeness - Geoawesomeness">
            <a:extLst>
              <a:ext uri="{FF2B5EF4-FFF2-40B4-BE49-F238E27FC236}">
                <a16:creationId xmlns:a16="http://schemas.microsoft.com/office/drawing/2014/main" id="{257E39EC-E368-B448-A50E-C87DC0940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13" y="1912810"/>
            <a:ext cx="5414962" cy="303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2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1F8C7-B4F1-3241-BEAB-3C990C0CE82A}"/>
              </a:ext>
            </a:extLst>
          </p:cNvPr>
          <p:cNvSpPr txBox="1"/>
          <p:nvPr/>
        </p:nvSpPr>
        <p:spPr>
          <a:xfrm>
            <a:off x="0" y="0"/>
            <a:ext cx="11195221" cy="7294305"/>
          </a:xfrm>
          <a:prstGeom prst="rect">
            <a:avLst/>
          </a:prstGeom>
          <a:noFill/>
        </p:spPr>
        <p:txBody>
          <a:bodyPr wrap="square" rtlCol="0">
            <a:spAutoFit/>
          </a:bodyPr>
          <a:lstStyle/>
          <a:p>
            <a:r>
              <a:rPr lang="en-US" b="1" dirty="0"/>
              <a:t>Challenge 5 - </a:t>
            </a:r>
            <a:r>
              <a:rPr lang="en-US" dirty="0"/>
              <a:t>Who do you think is involved in the urban development of Houston?</a:t>
            </a:r>
          </a:p>
          <a:p>
            <a:endParaRPr lang="en-US" dirty="0"/>
          </a:p>
          <a:p>
            <a:r>
              <a:rPr lang="en-US" dirty="0"/>
              <a:t>Look at the below groups and briefly </a:t>
            </a:r>
            <a:r>
              <a:rPr lang="en-US" dirty="0" err="1"/>
              <a:t>summarise</a:t>
            </a:r>
            <a:r>
              <a:rPr lang="en-US" dirty="0"/>
              <a:t> their role in Texas’ / Houston’s development. Include a definition of the group, the role that that might play in decision making, and then an example from within Texas / Houston.</a:t>
            </a:r>
          </a:p>
          <a:p>
            <a:endParaRPr lang="en-US" dirty="0"/>
          </a:p>
          <a:p>
            <a:r>
              <a:rPr lang="en-US" b="1" dirty="0"/>
              <a:t>Politicians:</a:t>
            </a:r>
          </a:p>
          <a:p>
            <a:r>
              <a:rPr lang="en-US" dirty="0">
                <a:hlinkClick r:id="rId2">
                  <a:extLst>
                    <a:ext uri="{A12FA001-AC4F-418D-AE19-62706E023703}">
                      <ahyp:hlinkClr xmlns:ahyp="http://schemas.microsoft.com/office/drawing/2018/hyperlinkcolor" val="tx"/>
                    </a:ext>
                  </a:extLst>
                </a:hlinkClick>
              </a:rPr>
              <a:t>Definition - </a:t>
            </a:r>
            <a:r>
              <a:rPr lang="en-US" dirty="0">
                <a:solidFill>
                  <a:srgbClr val="0563C1"/>
                </a:solidFill>
                <a:hlinkClick r:id="rId2">
                  <a:extLst>
                    <a:ext uri="{A12FA001-AC4F-418D-AE19-62706E023703}">
                      <ahyp:hlinkClr xmlns:ahyp="http://schemas.microsoft.com/office/drawing/2018/hyperlinkcolor" val="tx"/>
                    </a:ext>
                  </a:extLst>
                </a:hlinkClick>
              </a:rPr>
              <a:t>https://dictionary.cambridge.org/us/dictionary/english/politician</a:t>
            </a:r>
            <a:endParaRPr lang="en-US" dirty="0"/>
          </a:p>
          <a:p>
            <a:r>
              <a:rPr lang="en-US" dirty="0">
                <a:hlinkClick r:id="rId3"/>
              </a:rPr>
              <a:t>Example - http://www.houstontx.gov/planning/</a:t>
            </a:r>
            <a:endParaRPr lang="en-US" dirty="0"/>
          </a:p>
          <a:p>
            <a:endParaRPr lang="en-US" dirty="0"/>
          </a:p>
          <a:p>
            <a:r>
              <a:rPr lang="en-US" b="1" dirty="0"/>
              <a:t>Industrialists:</a:t>
            </a:r>
          </a:p>
          <a:p>
            <a:r>
              <a:rPr lang="en-US" dirty="0">
                <a:hlinkClick r:id="rId4">
                  <a:extLst>
                    <a:ext uri="{A12FA001-AC4F-418D-AE19-62706E023703}">
                      <ahyp:hlinkClr xmlns:ahyp="http://schemas.microsoft.com/office/drawing/2018/hyperlinkcolor" val="tx"/>
                    </a:ext>
                  </a:extLst>
                </a:hlinkClick>
              </a:rPr>
              <a:t>Definition -  </a:t>
            </a:r>
            <a:r>
              <a:rPr lang="en-US" dirty="0">
                <a:solidFill>
                  <a:srgbClr val="0563C1"/>
                </a:solidFill>
                <a:hlinkClick r:id="rId4">
                  <a:extLst>
                    <a:ext uri="{A12FA001-AC4F-418D-AE19-62706E023703}">
                      <ahyp:hlinkClr xmlns:ahyp="http://schemas.microsoft.com/office/drawing/2018/hyperlinkcolor" val="tx"/>
                    </a:ext>
                  </a:extLst>
                </a:hlinkClick>
              </a:rPr>
              <a:t>https://www.merriam-webster.com/dictionary/industrialist</a:t>
            </a:r>
            <a:endParaRPr lang="en-US" dirty="0"/>
          </a:p>
          <a:p>
            <a:r>
              <a:rPr lang="en-US" dirty="0">
                <a:hlinkClick r:id="rId5">
                  <a:extLst>
                    <a:ext uri="{A12FA001-AC4F-418D-AE19-62706E023703}">
                      <ahyp:hlinkClr xmlns:ahyp="http://schemas.microsoft.com/office/drawing/2018/hyperlinkcolor" val="tx"/>
                    </a:ext>
                  </a:extLst>
                </a:hlinkClick>
              </a:rPr>
              <a:t>Example - </a:t>
            </a:r>
            <a:r>
              <a:rPr lang="en-US" dirty="0">
                <a:solidFill>
                  <a:srgbClr val="0563C1"/>
                </a:solidFill>
                <a:hlinkClick r:id="rId5">
                  <a:extLst>
                    <a:ext uri="{A12FA001-AC4F-418D-AE19-62706E023703}">
                      <ahyp:hlinkClr xmlns:ahyp="http://schemas.microsoft.com/office/drawing/2018/hyperlinkcolor" val="tx"/>
                    </a:ext>
                  </a:extLst>
                </a:hlinkClick>
              </a:rPr>
              <a:t>https://www.outlookindia.com/newsscroll/industrialist-swraj-pauls-company-to-build-large-steel-pipe-mill-in-texas/2097903</a:t>
            </a:r>
            <a:endParaRPr lang="en-US" dirty="0"/>
          </a:p>
          <a:p>
            <a:endParaRPr lang="en-US" b="1" dirty="0"/>
          </a:p>
          <a:p>
            <a:r>
              <a:rPr lang="en-US" b="1" dirty="0"/>
              <a:t>Property developers:</a:t>
            </a:r>
          </a:p>
          <a:p>
            <a:r>
              <a:rPr lang="en-US" dirty="0">
                <a:hlinkClick r:id="rId6">
                  <a:extLst>
                    <a:ext uri="{A12FA001-AC4F-418D-AE19-62706E023703}">
                      <ahyp:hlinkClr xmlns:ahyp="http://schemas.microsoft.com/office/drawing/2018/hyperlinkcolor" val="tx"/>
                    </a:ext>
                  </a:extLst>
                </a:hlinkClick>
              </a:rPr>
              <a:t>Definition - </a:t>
            </a:r>
            <a:r>
              <a:rPr lang="en-US" dirty="0">
                <a:solidFill>
                  <a:srgbClr val="0563C1"/>
                </a:solidFill>
                <a:hlinkClick r:id="rId6">
                  <a:extLst>
                    <a:ext uri="{A12FA001-AC4F-418D-AE19-62706E023703}">
                      <ahyp:hlinkClr xmlns:ahyp="http://schemas.microsoft.com/office/drawing/2018/hyperlinkcolor" val="tx"/>
                    </a:ext>
                  </a:extLst>
                </a:hlinkClick>
              </a:rPr>
              <a:t>https://dictionary.cambridge.org/us/dictionary/english/property-developer</a:t>
            </a:r>
            <a:endParaRPr lang="en-US" dirty="0"/>
          </a:p>
          <a:p>
            <a:r>
              <a:rPr lang="en-US" dirty="0">
                <a:hlinkClick r:id="rId7">
                  <a:extLst>
                    <a:ext uri="{A12FA001-AC4F-418D-AE19-62706E023703}">
                      <ahyp:hlinkClr xmlns:ahyp="http://schemas.microsoft.com/office/drawing/2018/hyperlinkcolor" val="tx"/>
                    </a:ext>
                  </a:extLst>
                </a:hlinkClick>
              </a:rPr>
              <a:t>Example - </a:t>
            </a:r>
            <a:r>
              <a:rPr lang="en-US" dirty="0">
                <a:solidFill>
                  <a:srgbClr val="0563C1"/>
                </a:solidFill>
                <a:hlinkClick r:id="rId7">
                  <a:extLst>
                    <a:ext uri="{A12FA001-AC4F-418D-AE19-62706E023703}">
                      <ahyp:hlinkClr xmlns:ahyp="http://schemas.microsoft.com/office/drawing/2018/hyperlinkcolor" val="tx"/>
                    </a:ext>
                  </a:extLst>
                </a:hlinkClick>
              </a:rPr>
              <a:t>https://landtejas.com/about-us/our-history/</a:t>
            </a:r>
            <a:endParaRPr lang="en-US" dirty="0"/>
          </a:p>
          <a:p>
            <a:endParaRPr lang="en-US" dirty="0"/>
          </a:p>
          <a:p>
            <a:r>
              <a:rPr lang="en-US" b="1" dirty="0"/>
              <a:t>Planner:</a:t>
            </a:r>
          </a:p>
          <a:p>
            <a:r>
              <a:rPr lang="en-US" dirty="0">
                <a:hlinkClick r:id="rId8">
                  <a:extLst>
                    <a:ext uri="{A12FA001-AC4F-418D-AE19-62706E023703}">
                      <ahyp:hlinkClr xmlns:ahyp="http://schemas.microsoft.com/office/drawing/2018/hyperlinkcolor" val="tx"/>
                    </a:ext>
                  </a:extLst>
                </a:hlinkClick>
              </a:rPr>
              <a:t>Defintion - </a:t>
            </a:r>
            <a:r>
              <a:rPr lang="en-US" dirty="0">
                <a:solidFill>
                  <a:srgbClr val="0563C1"/>
                </a:solidFill>
                <a:hlinkClick r:id="rId8">
                  <a:extLst>
                    <a:ext uri="{A12FA001-AC4F-418D-AE19-62706E023703}">
                      <ahyp:hlinkClr xmlns:ahyp="http://schemas.microsoft.com/office/drawing/2018/hyperlinkcolor" val="tx"/>
                    </a:ext>
                  </a:extLst>
                </a:hlinkClick>
              </a:rPr>
              <a:t>https://www.merriam-webster.com/dictionary/urban%20planner</a:t>
            </a:r>
            <a:endParaRPr lang="en-US" dirty="0"/>
          </a:p>
          <a:p>
            <a:r>
              <a:rPr lang="en-US" dirty="0">
                <a:hlinkClick r:id="rId9">
                  <a:extLst>
                    <a:ext uri="{A12FA001-AC4F-418D-AE19-62706E023703}">
                      <ahyp:hlinkClr xmlns:ahyp="http://schemas.microsoft.com/office/drawing/2018/hyperlinkcolor" val="tx"/>
                    </a:ext>
                  </a:extLst>
                </a:hlinkClick>
              </a:rPr>
              <a:t>Example - </a:t>
            </a:r>
            <a:r>
              <a:rPr lang="en-US" dirty="0">
                <a:solidFill>
                  <a:srgbClr val="0563C1"/>
                </a:solidFill>
                <a:hlinkClick r:id="rId9">
                  <a:extLst>
                    <a:ext uri="{A12FA001-AC4F-418D-AE19-62706E023703}">
                      <ahyp:hlinkClr xmlns:ahyp="http://schemas.microsoft.com/office/drawing/2018/hyperlinkcolor" val="tx"/>
                    </a:ext>
                  </a:extLst>
                </a:hlinkClick>
              </a:rPr>
              <a:t>https://midtownhouston.com/affiliated-organizations/mmd/urban-planning/</a:t>
            </a:r>
            <a:endParaRPr lang="en-US" dirty="0"/>
          </a:p>
          <a:p>
            <a:endParaRPr lang="en-US" b="1" dirty="0"/>
          </a:p>
          <a:p>
            <a:r>
              <a:rPr lang="en-US" b="1" dirty="0"/>
              <a:t>Extra Challenge:</a:t>
            </a:r>
          </a:p>
          <a:p>
            <a:r>
              <a:rPr lang="en-US" dirty="0"/>
              <a:t>How would these groups be involved in managing the social, economic and environmental challenges in Houston? </a:t>
            </a:r>
          </a:p>
          <a:p>
            <a:endParaRPr lang="en-US" dirty="0"/>
          </a:p>
        </p:txBody>
      </p:sp>
    </p:spTree>
    <p:extLst>
      <p:ext uri="{BB962C8B-B14F-4D97-AF65-F5344CB8AC3E}">
        <p14:creationId xmlns:p14="http://schemas.microsoft.com/office/powerpoint/2010/main" val="2786742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3190</TotalTime>
  <Words>942</Words>
  <Application>Microsoft Macintosh PowerPoint</Application>
  <PresentationFormat>Widescreen</PresentationFormat>
  <Paragraphs>111</Paragraphs>
  <Slides>11</Slides>
  <Notes>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2021-12-03T19:53:42Z</dcterms:created>
  <dcterms:modified xsi:type="dcterms:W3CDTF">2022-01-12T17:33:45Z</dcterms:modified>
</cp:coreProperties>
</file>