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4" r:id="rId4"/>
    <p:sldId id="265" r:id="rId5"/>
    <p:sldId id="261" r:id="rId6"/>
    <p:sldId id="266" r:id="rId7"/>
    <p:sldId id="267" r:id="rId8"/>
    <p:sldId id="268" r:id="rId9"/>
    <p:sldId id="269" r:id="rId10"/>
    <p:sldId id="270" r:id="rId11"/>
    <p:sldId id="258" r:id="rId12"/>
    <p:sldId id="257" r:id="rId13"/>
    <p:sldId id="259" r:id="rId14"/>
    <p:sldId id="260" r:id="rId15"/>
    <p:sldId id="271" r:id="rId16"/>
    <p:sldId id="262" r:id="rId17"/>
    <p:sldId id="263" r:id="rId18"/>
    <p:sldId id="275" r:id="rId19"/>
    <p:sldId id="27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varScale="1">
        <p:scale>
          <a:sx n="110" d="100"/>
          <a:sy n="110"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D748C4-D09A-4C2F-A459-5E0E2C2CC2C4}"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241273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748C4-D09A-4C2F-A459-5E0E2C2CC2C4}"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257318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748C4-D09A-4C2F-A459-5E0E2C2CC2C4}"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426354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D748C4-D09A-4C2F-A459-5E0E2C2CC2C4}"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405992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748C4-D09A-4C2F-A459-5E0E2C2CC2C4}"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21864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D748C4-D09A-4C2F-A459-5E0E2C2CC2C4}"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45123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748C4-D09A-4C2F-A459-5E0E2C2CC2C4}" type="datetimeFigureOut">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123810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D748C4-D09A-4C2F-A459-5E0E2C2CC2C4}" type="datetimeFigureOut">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382332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748C4-D09A-4C2F-A459-5E0E2C2CC2C4}" type="datetimeFigureOut">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171001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748C4-D09A-4C2F-A459-5E0E2C2CC2C4}"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321414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D748C4-D09A-4C2F-A459-5E0E2C2CC2C4}"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3BC1D-1507-42A5-8238-A3FD876F493A}" type="slidenum">
              <a:rPr lang="en-US" smtClean="0"/>
              <a:t>‹#›</a:t>
            </a:fld>
            <a:endParaRPr lang="en-US"/>
          </a:p>
        </p:txBody>
      </p:sp>
    </p:spTree>
    <p:extLst>
      <p:ext uri="{BB962C8B-B14F-4D97-AF65-F5344CB8AC3E}">
        <p14:creationId xmlns:p14="http://schemas.microsoft.com/office/powerpoint/2010/main" val="297112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748C4-D09A-4C2F-A459-5E0E2C2CC2C4}" type="datetimeFigureOut">
              <a:rPr lang="en-US" smtClean="0"/>
              <a:t>3/8/18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3BC1D-1507-42A5-8238-A3FD876F493A}" type="slidenum">
              <a:rPr lang="en-US" smtClean="0"/>
              <a:t>‹#›</a:t>
            </a:fld>
            <a:endParaRPr lang="en-US"/>
          </a:p>
        </p:txBody>
      </p:sp>
    </p:spTree>
    <p:extLst>
      <p:ext uri="{BB962C8B-B14F-4D97-AF65-F5344CB8AC3E}">
        <p14:creationId xmlns:p14="http://schemas.microsoft.com/office/powerpoint/2010/main" val="2780997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cfcd.org/interactive-mapping-tools/harris-county-flood-warning-syste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harriscountyfemt.org/Floodplains.aspx" TargetMode="External"/><Relationship Id="rId4" Type="http://schemas.openxmlformats.org/officeDocument/2006/relationships/hyperlink" Target="http://www.harriscountyfem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uffalo_Bayou" TargetMode="External"/><Relationship Id="rId2" Type="http://schemas.openxmlformats.org/officeDocument/2006/relationships/hyperlink" Target="https://en.wikipedia.org/wiki/Barker_Reservoir"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abcnews.go.com/US/extremely-high-risk-dams-concern-amid-historic-houston/story?id=3855300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atyprairie.org/floodi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guardian.com/environment/gallery/2016/apr/19/houston-floods-in-pictures" TargetMode="External"/><Relationship Id="rId2" Type="http://schemas.openxmlformats.org/officeDocument/2006/relationships/hyperlink" Target="https://www.theguardian.com/us-news/2016/apr/19/houston-texas-state-of-emergency-deadly-flood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YYyBj4bCS8&amp;sns=t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solidFill>
                  <a:srgbClr val="3366FF"/>
                </a:solidFill>
              </a:rPr>
              <a:t>Houston Flood April 2016</a:t>
            </a:r>
          </a:p>
        </p:txBody>
      </p:sp>
      <p:sp>
        <p:nvSpPr>
          <p:cNvPr id="3" name="Subtitle 2"/>
          <p:cNvSpPr>
            <a:spLocks noGrp="1"/>
          </p:cNvSpPr>
          <p:nvPr>
            <p:ph type="subTitle" idx="1"/>
          </p:nvPr>
        </p:nvSpPr>
        <p:spPr>
          <a:xfrm>
            <a:off x="1524000" y="3602038"/>
            <a:ext cx="9144000" cy="2324200"/>
          </a:xfrm>
        </p:spPr>
        <p:txBody>
          <a:bodyPr>
            <a:normAutofit fontScale="40000" lnSpcReduction="20000"/>
          </a:bodyPr>
          <a:lstStyle/>
          <a:p>
            <a:r>
              <a:rPr lang="en-US" sz="6200" dirty="0"/>
              <a:t>LO: to link the information we have experienced over the past few days to our flooding case study</a:t>
            </a:r>
          </a:p>
          <a:p>
            <a:r>
              <a:rPr lang="en-US" sz="6200" dirty="0">
                <a:solidFill>
                  <a:srgbClr val="0070C0"/>
                </a:solidFill>
              </a:rPr>
              <a:t>Cause, effect, management (hard and soft engineering) </a:t>
            </a:r>
          </a:p>
          <a:p>
            <a:endParaRPr lang="en-US" dirty="0">
              <a:solidFill>
                <a:srgbClr val="0070C0"/>
              </a:solidFill>
            </a:endParaRPr>
          </a:p>
          <a:p>
            <a:endParaRPr lang="en-US" dirty="0">
              <a:solidFill>
                <a:srgbClr val="0070C0"/>
              </a:solidFill>
            </a:endParaRPr>
          </a:p>
          <a:p>
            <a:r>
              <a:rPr lang="en-US" sz="7700" dirty="0">
                <a:solidFill>
                  <a:srgbClr val="0070C0"/>
                </a:solidFill>
              </a:rPr>
              <a:t>Why: </a:t>
            </a:r>
            <a:r>
              <a:rPr lang="en-US" sz="7700" dirty="0"/>
              <a:t>To consider how how human actions have an impact on the physical environment </a:t>
            </a:r>
          </a:p>
        </p:txBody>
      </p:sp>
      <p:pic>
        <p:nvPicPr>
          <p:cNvPr id="4" name="Picture 3"/>
          <p:cNvPicPr/>
          <p:nvPr/>
        </p:nvPicPr>
        <p:blipFill>
          <a:blip r:embed="rId2"/>
          <a:stretch>
            <a:fillRect/>
          </a:stretch>
        </p:blipFill>
        <p:spPr>
          <a:xfrm>
            <a:off x="1018309" y="209174"/>
            <a:ext cx="3810000" cy="2338705"/>
          </a:xfrm>
          <a:prstGeom prst="rect">
            <a:avLst/>
          </a:prstGeom>
        </p:spPr>
      </p:pic>
      <p:pic>
        <p:nvPicPr>
          <p:cNvPr id="5" name="Picture 4"/>
          <p:cNvPicPr/>
          <p:nvPr/>
        </p:nvPicPr>
        <p:blipFill>
          <a:blip r:embed="rId3"/>
          <a:stretch>
            <a:fillRect/>
          </a:stretch>
        </p:blipFill>
        <p:spPr>
          <a:xfrm>
            <a:off x="6223288" y="209174"/>
            <a:ext cx="4306165" cy="2218054"/>
          </a:xfrm>
          <a:prstGeom prst="rect">
            <a:avLst/>
          </a:prstGeom>
        </p:spPr>
      </p:pic>
    </p:spTree>
    <p:extLst>
      <p:ext uri="{BB962C8B-B14F-4D97-AF65-F5344CB8AC3E}">
        <p14:creationId xmlns:p14="http://schemas.microsoft.com/office/powerpoint/2010/main" val="5772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Environmental impacts</a:t>
            </a:r>
          </a:p>
        </p:txBody>
      </p:sp>
      <p:sp>
        <p:nvSpPr>
          <p:cNvPr id="3" name="Content Placeholder 2"/>
          <p:cNvSpPr>
            <a:spLocks noGrp="1"/>
          </p:cNvSpPr>
          <p:nvPr>
            <p:ph idx="1"/>
          </p:nvPr>
        </p:nvSpPr>
        <p:spPr/>
        <p:txBody>
          <a:bodyPr/>
          <a:lstStyle/>
          <a:p>
            <a:r>
              <a:rPr lang="en-US" dirty="0"/>
              <a:t>80 horses had to be rescued at Cypress Trails. </a:t>
            </a:r>
          </a:p>
          <a:p>
            <a:pPr marL="0" indent="0">
              <a:buNone/>
            </a:pPr>
            <a:endParaRPr lang="en-US" dirty="0"/>
          </a:p>
        </p:txBody>
      </p:sp>
      <p:pic>
        <p:nvPicPr>
          <p:cNvPr id="4" name="Picture 3"/>
          <p:cNvPicPr>
            <a:picLocks noChangeAspect="1"/>
          </p:cNvPicPr>
          <p:nvPr/>
        </p:nvPicPr>
        <p:blipFill>
          <a:blip r:embed="rId2"/>
          <a:stretch>
            <a:fillRect/>
          </a:stretch>
        </p:blipFill>
        <p:spPr>
          <a:xfrm>
            <a:off x="7135090" y="2882899"/>
            <a:ext cx="5648325" cy="3124200"/>
          </a:xfrm>
          <a:prstGeom prst="rect">
            <a:avLst/>
          </a:prstGeom>
        </p:spPr>
      </p:pic>
      <p:pic>
        <p:nvPicPr>
          <p:cNvPr id="5" name="Picture 4"/>
          <p:cNvPicPr>
            <a:picLocks noChangeAspect="1"/>
          </p:cNvPicPr>
          <p:nvPr/>
        </p:nvPicPr>
        <p:blipFill>
          <a:blip r:embed="rId3"/>
          <a:stretch>
            <a:fillRect/>
          </a:stretch>
        </p:blipFill>
        <p:spPr>
          <a:xfrm>
            <a:off x="838200" y="2459037"/>
            <a:ext cx="5553075" cy="3971925"/>
          </a:xfrm>
          <a:prstGeom prst="rect">
            <a:avLst/>
          </a:prstGeom>
        </p:spPr>
      </p:pic>
    </p:spTree>
    <p:extLst>
      <p:ext uri="{BB962C8B-B14F-4D97-AF65-F5344CB8AC3E}">
        <p14:creationId xmlns:p14="http://schemas.microsoft.com/office/powerpoint/2010/main" val="160687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of flooding: Use of GIS</a:t>
            </a:r>
          </a:p>
        </p:txBody>
      </p:sp>
      <p:sp>
        <p:nvSpPr>
          <p:cNvPr id="3" name="Content Placeholder 2"/>
          <p:cNvSpPr>
            <a:spLocks noGrp="1"/>
          </p:cNvSpPr>
          <p:nvPr>
            <p:ph idx="1"/>
          </p:nvPr>
        </p:nvSpPr>
        <p:spPr/>
        <p:txBody>
          <a:bodyPr/>
          <a:lstStyle/>
          <a:p>
            <a:pPr marL="0" indent="0">
              <a:buNone/>
            </a:pPr>
            <a:r>
              <a:rPr lang="en-US" b="1" dirty="0">
                <a:solidFill>
                  <a:srgbClr val="FF0000"/>
                </a:solidFill>
              </a:rPr>
              <a:t>GIS: </a:t>
            </a:r>
            <a:r>
              <a:rPr lang="en-US" b="1" dirty="0">
                <a:solidFill>
                  <a:srgbClr val="0070C0"/>
                </a:solidFill>
              </a:rPr>
              <a:t>geographical information systems </a:t>
            </a:r>
          </a:p>
          <a:p>
            <a:pPr marL="0" indent="0">
              <a:buNone/>
            </a:pPr>
            <a:r>
              <a:rPr lang="en-US" b="1" dirty="0"/>
              <a:t>Key word for paper 1 skills</a:t>
            </a:r>
          </a:p>
          <a:p>
            <a:pPr marL="0" indent="0">
              <a:buNone/>
            </a:pPr>
            <a:endParaRPr lang="en-US" b="1" dirty="0"/>
          </a:p>
          <a:p>
            <a:pPr marL="0" indent="0">
              <a:buNone/>
            </a:pPr>
            <a:r>
              <a:rPr lang="en-US" dirty="0"/>
              <a:t>GIS is when information is layer on maps to help research the local area</a:t>
            </a:r>
          </a:p>
        </p:txBody>
      </p:sp>
    </p:spTree>
    <p:extLst>
      <p:ext uri="{BB962C8B-B14F-4D97-AF65-F5344CB8AC3E}">
        <p14:creationId xmlns:p14="http://schemas.microsoft.com/office/powerpoint/2010/main" val="234567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744" y="365125"/>
            <a:ext cx="9234055" cy="1325563"/>
          </a:xfrm>
        </p:spPr>
        <p:txBody>
          <a:bodyPr>
            <a:normAutofit fontScale="90000"/>
          </a:bodyPr>
          <a:lstStyle/>
          <a:p>
            <a:r>
              <a:rPr lang="en-US" b="1" dirty="0"/>
              <a:t>Prediction: </a:t>
            </a:r>
            <a:r>
              <a:rPr lang="en-US" b="1" u="sng" dirty="0"/>
              <a:t>Harris County Flood Warning System</a:t>
            </a:r>
            <a:br>
              <a:rPr lang="en-US" b="1" u="sng" dirty="0"/>
            </a:br>
            <a:r>
              <a:rPr lang="en-US" sz="1600" b="1" u="sng" dirty="0">
                <a:hlinkClick r:id="rId2"/>
              </a:rPr>
              <a:t>https://www.hcfcd.org/interactive-mapping-tools/harris-county-flood-warning-system/</a:t>
            </a:r>
            <a:br>
              <a:rPr lang="en-US" sz="1600" b="1" u="sng" dirty="0">
                <a:hlinkClick r:id="rId2"/>
              </a:rPr>
            </a:br>
            <a:endParaRPr lang="en-US" sz="1600" b="1" u="sng" dirty="0"/>
          </a:p>
        </p:txBody>
      </p:sp>
      <p:sp>
        <p:nvSpPr>
          <p:cNvPr id="3" name="Content Placeholder 2"/>
          <p:cNvSpPr>
            <a:spLocks noGrp="1"/>
          </p:cNvSpPr>
          <p:nvPr>
            <p:ph idx="1"/>
          </p:nvPr>
        </p:nvSpPr>
        <p:spPr/>
        <p:txBody>
          <a:bodyPr/>
          <a:lstStyle/>
          <a:p>
            <a:r>
              <a:rPr lang="en-US" dirty="0"/>
              <a:t>The Harris County Flood Control District’s Flood Warning System measures rainfall amounts and monitors water levels in bayous and to inform you of dangerous weather conditions. The system relies on 133 gage stations strategically placed throughout Harris County bayous. The stations contain sensors that transmit valuable data during times of heavy rainfall and during tropical storms and hurricanes. Some gages also measure wind speed and direction, barometric pressure, air temperature, road temperature and humidity.</a:t>
            </a:r>
          </a:p>
        </p:txBody>
      </p:sp>
      <p:pic>
        <p:nvPicPr>
          <p:cNvPr id="4" name="Picture 3"/>
          <p:cNvPicPr>
            <a:picLocks noChangeAspect="1"/>
          </p:cNvPicPr>
          <p:nvPr/>
        </p:nvPicPr>
        <p:blipFill>
          <a:blip r:embed="rId3"/>
          <a:stretch>
            <a:fillRect/>
          </a:stretch>
        </p:blipFill>
        <p:spPr>
          <a:xfrm>
            <a:off x="241588" y="0"/>
            <a:ext cx="1628775" cy="1964112"/>
          </a:xfrm>
          <a:prstGeom prst="rect">
            <a:avLst/>
          </a:prstGeom>
        </p:spPr>
      </p:pic>
      <p:pic>
        <p:nvPicPr>
          <p:cNvPr id="5" name="Picture 4"/>
          <p:cNvPicPr>
            <a:picLocks noChangeAspect="1"/>
          </p:cNvPicPr>
          <p:nvPr/>
        </p:nvPicPr>
        <p:blipFill>
          <a:blip r:embed="rId4"/>
          <a:stretch>
            <a:fillRect/>
          </a:stretch>
        </p:blipFill>
        <p:spPr>
          <a:xfrm>
            <a:off x="4561175" y="1690687"/>
            <a:ext cx="5975377" cy="4486275"/>
          </a:xfrm>
          <a:prstGeom prst="rect">
            <a:avLst/>
          </a:prstGeom>
        </p:spPr>
      </p:pic>
    </p:spTree>
    <p:extLst>
      <p:ext uri="{BB962C8B-B14F-4D97-AF65-F5344CB8AC3E}">
        <p14:creationId xmlns:p14="http://schemas.microsoft.com/office/powerpoint/2010/main" val="29509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Prediction: </a:t>
            </a:r>
          </a:p>
        </p:txBody>
      </p:sp>
      <p:pic>
        <p:nvPicPr>
          <p:cNvPr id="7" name="Content Placeholder 6"/>
          <p:cNvPicPr>
            <a:picLocks noGrp="1" noChangeAspect="1"/>
          </p:cNvPicPr>
          <p:nvPr>
            <p:ph idx="1"/>
          </p:nvPr>
        </p:nvPicPr>
        <p:blipFill>
          <a:blip r:embed="rId2"/>
          <a:stretch>
            <a:fillRect/>
          </a:stretch>
        </p:blipFill>
        <p:spPr>
          <a:xfrm>
            <a:off x="143527" y="1531938"/>
            <a:ext cx="8413601" cy="4999386"/>
          </a:xfrm>
          <a:prstGeom prst="rect">
            <a:avLst/>
          </a:prstGeom>
        </p:spPr>
      </p:pic>
      <p:pic>
        <p:nvPicPr>
          <p:cNvPr id="5" name="Picture 4"/>
          <p:cNvPicPr>
            <a:picLocks noChangeAspect="1"/>
          </p:cNvPicPr>
          <p:nvPr/>
        </p:nvPicPr>
        <p:blipFill>
          <a:blip r:embed="rId3"/>
          <a:stretch>
            <a:fillRect/>
          </a:stretch>
        </p:blipFill>
        <p:spPr>
          <a:xfrm>
            <a:off x="3491346" y="543719"/>
            <a:ext cx="2133600" cy="809625"/>
          </a:xfrm>
          <a:prstGeom prst="rect">
            <a:avLst/>
          </a:prstGeom>
        </p:spPr>
      </p:pic>
      <p:sp>
        <p:nvSpPr>
          <p:cNvPr id="6" name="TextBox 5"/>
          <p:cNvSpPr txBox="1"/>
          <p:nvPr/>
        </p:nvSpPr>
        <p:spPr>
          <a:xfrm>
            <a:off x="6518563" y="57646"/>
            <a:ext cx="4336473" cy="923330"/>
          </a:xfrm>
          <a:prstGeom prst="rect">
            <a:avLst/>
          </a:prstGeom>
          <a:noFill/>
        </p:spPr>
        <p:txBody>
          <a:bodyPr wrap="square" rtlCol="0">
            <a:spAutoFit/>
          </a:bodyPr>
          <a:lstStyle/>
          <a:p>
            <a:r>
              <a:rPr lang="en-US" dirty="0">
                <a:hlinkClick r:id="rId4"/>
              </a:rPr>
              <a:t>http://www.harriscountyfemt.org/</a:t>
            </a:r>
            <a:endParaRPr lang="en-US" dirty="0"/>
          </a:p>
          <a:p>
            <a:r>
              <a:rPr lang="en-US" dirty="0">
                <a:hlinkClick r:id="rId5"/>
              </a:rPr>
              <a:t>http://www.harriscountyfemt.org/Floodplains.aspx</a:t>
            </a:r>
            <a:endParaRPr lang="en-US" dirty="0"/>
          </a:p>
        </p:txBody>
      </p:sp>
      <p:sp>
        <p:nvSpPr>
          <p:cNvPr id="8" name="TextBox 7"/>
          <p:cNvSpPr txBox="1"/>
          <p:nvPr/>
        </p:nvSpPr>
        <p:spPr>
          <a:xfrm>
            <a:off x="8686800" y="1531938"/>
            <a:ext cx="3200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 GIS to map areas at risk from a 100 year flood and a 500 year flood</a:t>
            </a:r>
          </a:p>
          <a:p>
            <a:pPr marL="285750" indent="-285750">
              <a:buFont typeface="Arial" panose="020B0604020202020204" pitchFamily="34" charset="0"/>
              <a:buChar char="•"/>
            </a:pPr>
            <a:r>
              <a:rPr lang="en-US" dirty="0"/>
              <a:t>Can be used to determine insurance rates for certain areas of the city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019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technology to warn population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998401" y="1753177"/>
            <a:ext cx="2790825" cy="4972050"/>
          </a:xfrm>
          <a:prstGeom prst="rect">
            <a:avLst/>
          </a:prstGeom>
        </p:spPr>
      </p:pic>
      <p:pic>
        <p:nvPicPr>
          <p:cNvPr id="5" name="Picture 4"/>
          <p:cNvPicPr>
            <a:picLocks noChangeAspect="1"/>
          </p:cNvPicPr>
          <p:nvPr/>
        </p:nvPicPr>
        <p:blipFill>
          <a:blip r:embed="rId3"/>
          <a:stretch>
            <a:fillRect/>
          </a:stretch>
        </p:blipFill>
        <p:spPr>
          <a:xfrm>
            <a:off x="95251" y="2008909"/>
            <a:ext cx="4613267" cy="2575936"/>
          </a:xfrm>
          <a:prstGeom prst="rect">
            <a:avLst/>
          </a:prstGeom>
        </p:spPr>
      </p:pic>
      <p:pic>
        <p:nvPicPr>
          <p:cNvPr id="6" name="Picture 5"/>
          <p:cNvPicPr>
            <a:picLocks noChangeAspect="1"/>
          </p:cNvPicPr>
          <p:nvPr/>
        </p:nvPicPr>
        <p:blipFill>
          <a:blip r:embed="rId4"/>
          <a:stretch>
            <a:fillRect/>
          </a:stretch>
        </p:blipFill>
        <p:spPr>
          <a:xfrm>
            <a:off x="7789226" y="2496560"/>
            <a:ext cx="4424045" cy="3485284"/>
          </a:xfrm>
          <a:prstGeom prst="rect">
            <a:avLst/>
          </a:prstGeom>
        </p:spPr>
      </p:pic>
    </p:spTree>
    <p:extLst>
      <p:ext uri="{BB962C8B-B14F-4D97-AF65-F5344CB8AC3E}">
        <p14:creationId xmlns:p14="http://schemas.microsoft.com/office/powerpoint/2010/main" val="372306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engineering </a:t>
            </a:r>
          </a:p>
        </p:txBody>
      </p:sp>
      <p:sp>
        <p:nvSpPr>
          <p:cNvPr id="3" name="Content Placeholder 2"/>
          <p:cNvSpPr>
            <a:spLocks noGrp="1"/>
          </p:cNvSpPr>
          <p:nvPr>
            <p:ph idx="1"/>
          </p:nvPr>
        </p:nvSpPr>
        <p:spPr/>
        <p:txBody>
          <a:bodyPr>
            <a:normAutofit fontScale="77500" lnSpcReduction="20000"/>
          </a:bodyPr>
          <a:lstStyle/>
          <a:p>
            <a:r>
              <a:rPr lang="en-US" dirty="0">
                <a:solidFill>
                  <a:schemeClr val="accent1"/>
                </a:solidFill>
              </a:rPr>
              <a:t>The </a:t>
            </a:r>
            <a:r>
              <a:rPr lang="en-US" b="1" u="sng" dirty="0" err="1">
                <a:solidFill>
                  <a:schemeClr val="accent1"/>
                </a:solidFill>
              </a:rPr>
              <a:t>Addicks</a:t>
            </a:r>
            <a:r>
              <a:rPr lang="en-US" b="1" u="sng" dirty="0">
                <a:solidFill>
                  <a:schemeClr val="accent1"/>
                </a:solidFill>
              </a:rPr>
              <a:t> Reservoir</a:t>
            </a:r>
            <a:r>
              <a:rPr lang="en-US" dirty="0">
                <a:solidFill>
                  <a:schemeClr val="accent1"/>
                </a:solidFill>
              </a:rPr>
              <a:t> and </a:t>
            </a:r>
            <a:r>
              <a:rPr lang="en-US" dirty="0" err="1">
                <a:solidFill>
                  <a:schemeClr val="accent1"/>
                </a:solidFill>
              </a:rPr>
              <a:t>Addicks</a:t>
            </a:r>
            <a:r>
              <a:rPr lang="en-US" dirty="0">
                <a:solidFill>
                  <a:schemeClr val="accent1"/>
                </a:solidFill>
              </a:rPr>
              <a:t> Dam in conjunction with the </a:t>
            </a:r>
            <a:r>
              <a:rPr lang="en-US" dirty="0">
                <a:solidFill>
                  <a:schemeClr val="accent1"/>
                </a:solidFill>
                <a:hlinkClick r:id="rId2" tooltip="Barker Reservoir"/>
              </a:rPr>
              <a:t>Barker Reservoir</a:t>
            </a:r>
            <a:r>
              <a:rPr lang="en-US" dirty="0">
                <a:solidFill>
                  <a:schemeClr val="accent1"/>
                </a:solidFill>
              </a:rPr>
              <a:t> prevent downstream flooding of </a:t>
            </a:r>
            <a:r>
              <a:rPr lang="en-US" dirty="0">
                <a:solidFill>
                  <a:schemeClr val="accent1"/>
                </a:solidFill>
                <a:hlinkClick r:id="rId3" tooltip="Buffalo Bayou"/>
              </a:rPr>
              <a:t>Buffalo Bayou</a:t>
            </a:r>
            <a:r>
              <a:rPr lang="en-US" dirty="0">
                <a:solidFill>
                  <a:schemeClr val="accent1"/>
                </a:solidFill>
              </a:rPr>
              <a:t> in the City of Houston.</a:t>
            </a:r>
          </a:p>
          <a:p>
            <a:endParaRPr lang="en-US" dirty="0"/>
          </a:p>
          <a:p>
            <a:r>
              <a:rPr lang="en-US" dirty="0"/>
              <a:t>Major reservoirs built in the 1940s helped alleviate some of problems, but a population explosion and urban sprawl since then enveloped the reservoirs.</a:t>
            </a:r>
          </a:p>
          <a:p>
            <a:r>
              <a:rPr lang="en-US" dirty="0"/>
              <a:t>2016- Dams ‘Extremely high risk’ …The “extremely high risk” classification is in conjunction with the dams’ close proximity to the population. After the dams’ ratings were first listed, the Army Corps immediately began to implement safety measures and received $75 million in funding for long-term repairs for the 70-year-old dams that had a 50-year life expectancy.</a:t>
            </a:r>
          </a:p>
          <a:p>
            <a:endParaRPr lang="en-US" dirty="0"/>
          </a:p>
          <a:p>
            <a:endParaRPr lang="en-US" dirty="0"/>
          </a:p>
          <a:p>
            <a:r>
              <a:rPr lang="en-US" dirty="0">
                <a:hlinkClick r:id="rId4"/>
              </a:rPr>
              <a:t>http://</a:t>
            </a:r>
            <a:r>
              <a:rPr lang="en-US" dirty="0" err="1">
                <a:hlinkClick r:id="rId4"/>
              </a:rPr>
              <a:t>abcnews.go.com</a:t>
            </a:r>
            <a:r>
              <a:rPr lang="en-US" dirty="0">
                <a:hlinkClick r:id="rId4"/>
              </a:rPr>
              <a:t>/US/extremely-high-risk-dams-concern-amid-historic-</a:t>
            </a:r>
            <a:r>
              <a:rPr lang="en-US" dirty="0" err="1">
                <a:hlinkClick r:id="rId4"/>
              </a:rPr>
              <a:t>houston</a:t>
            </a:r>
            <a:r>
              <a:rPr lang="en-US" dirty="0">
                <a:hlinkClick r:id="rId4"/>
              </a:rPr>
              <a:t>/</a:t>
            </a:r>
            <a:r>
              <a:rPr lang="en-US" dirty="0" err="1">
                <a:hlinkClick r:id="rId4"/>
              </a:rPr>
              <a:t>story?id</a:t>
            </a:r>
            <a:r>
              <a:rPr lang="en-US" dirty="0">
                <a:hlinkClick r:id="rId4"/>
              </a:rPr>
              <a:t>=38553007</a:t>
            </a:r>
            <a:endParaRPr lang="en-US" dirty="0"/>
          </a:p>
        </p:txBody>
      </p:sp>
      <p:pic>
        <p:nvPicPr>
          <p:cNvPr id="5" name="Picture 4">
            <a:extLst>
              <a:ext uri="{FF2B5EF4-FFF2-40B4-BE49-F238E27FC236}">
                <a16:creationId xmlns:a16="http://schemas.microsoft.com/office/drawing/2014/main" id="{D14F528A-B9CB-CF43-BA9F-B02A2B191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2557" y="204674"/>
            <a:ext cx="2282850" cy="1646464"/>
          </a:xfrm>
          <a:prstGeom prst="rect">
            <a:avLst/>
          </a:prstGeom>
        </p:spPr>
      </p:pic>
    </p:spTree>
    <p:extLst>
      <p:ext uri="{BB962C8B-B14F-4D97-AF65-F5344CB8AC3E}">
        <p14:creationId xmlns:p14="http://schemas.microsoft.com/office/powerpoint/2010/main" val="344328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Buffalo Bayou redevelopment </a:t>
            </a:r>
          </a:p>
        </p:txBody>
      </p:sp>
      <p:sp>
        <p:nvSpPr>
          <p:cNvPr id="3" name="Content Placeholder 2"/>
          <p:cNvSpPr>
            <a:spLocks noGrp="1"/>
          </p:cNvSpPr>
          <p:nvPr>
            <p:ph idx="1"/>
          </p:nvPr>
        </p:nvSpPr>
        <p:spPr/>
        <p:txBody>
          <a:bodyPr/>
          <a:lstStyle/>
          <a:p>
            <a:pPr marL="0" indent="0">
              <a:buNone/>
            </a:pPr>
            <a:r>
              <a:rPr lang="en-US" dirty="0"/>
              <a:t>This plan’s overarching goals and planning concepts are balancing conservation and development and creating projects that serve multiple purposes—recreation, flood management and ecosystem restoration. </a:t>
            </a:r>
          </a:p>
        </p:txBody>
      </p:sp>
      <p:pic>
        <p:nvPicPr>
          <p:cNvPr id="4" name="Picture 3"/>
          <p:cNvPicPr>
            <a:picLocks noChangeAspect="1"/>
          </p:cNvPicPr>
          <p:nvPr/>
        </p:nvPicPr>
        <p:blipFill>
          <a:blip r:embed="rId2"/>
          <a:stretch>
            <a:fillRect/>
          </a:stretch>
        </p:blipFill>
        <p:spPr>
          <a:xfrm>
            <a:off x="6286932" y="3139049"/>
            <a:ext cx="5762625" cy="3476625"/>
          </a:xfrm>
          <a:prstGeom prst="rect">
            <a:avLst/>
          </a:prstGeom>
        </p:spPr>
      </p:pic>
      <p:sp>
        <p:nvSpPr>
          <p:cNvPr id="5" name="TextBox 4"/>
          <p:cNvSpPr txBox="1"/>
          <p:nvPr/>
        </p:nvSpPr>
        <p:spPr>
          <a:xfrm>
            <a:off x="651164" y="4001294"/>
            <a:ext cx="3006436" cy="1938992"/>
          </a:xfrm>
          <a:prstGeom prst="rect">
            <a:avLst/>
          </a:prstGeom>
          <a:noFill/>
        </p:spPr>
        <p:txBody>
          <a:bodyPr wrap="square" rtlCol="0">
            <a:spAutoFit/>
          </a:bodyPr>
          <a:lstStyle/>
          <a:p>
            <a:r>
              <a:rPr lang="en-US" sz="2400" b="1" dirty="0">
                <a:solidFill>
                  <a:srgbClr val="00B0F0"/>
                </a:solidFill>
              </a:rPr>
              <a:t>Wash-lands: </a:t>
            </a:r>
            <a:r>
              <a:rPr lang="en-US" sz="2400" dirty="0"/>
              <a:t>areas of limited development that are allowed to flood – </a:t>
            </a:r>
            <a:r>
              <a:rPr lang="en-US" sz="2400" dirty="0">
                <a:solidFill>
                  <a:srgbClr val="FF0000"/>
                </a:solidFill>
              </a:rPr>
              <a:t>soft engineering </a:t>
            </a:r>
            <a:endParaRPr lang="en-US" sz="2400" dirty="0"/>
          </a:p>
        </p:txBody>
      </p:sp>
      <p:pic>
        <p:nvPicPr>
          <p:cNvPr id="6" name="Picture 5"/>
          <p:cNvPicPr>
            <a:picLocks noChangeAspect="1"/>
          </p:cNvPicPr>
          <p:nvPr/>
        </p:nvPicPr>
        <p:blipFill>
          <a:blip r:embed="rId3"/>
          <a:stretch>
            <a:fillRect/>
          </a:stretch>
        </p:blipFill>
        <p:spPr>
          <a:xfrm>
            <a:off x="3200400" y="4715564"/>
            <a:ext cx="2895600" cy="1943100"/>
          </a:xfrm>
          <a:prstGeom prst="rect">
            <a:avLst/>
          </a:prstGeom>
        </p:spPr>
      </p:pic>
      <p:pic>
        <p:nvPicPr>
          <p:cNvPr id="7" name="Picture 6"/>
          <p:cNvPicPr>
            <a:picLocks noChangeAspect="1"/>
          </p:cNvPicPr>
          <p:nvPr/>
        </p:nvPicPr>
        <p:blipFill>
          <a:blip r:embed="rId4"/>
          <a:stretch>
            <a:fillRect/>
          </a:stretch>
        </p:blipFill>
        <p:spPr>
          <a:xfrm>
            <a:off x="4338854" y="3127110"/>
            <a:ext cx="1852612" cy="2528095"/>
          </a:xfrm>
          <a:prstGeom prst="rect">
            <a:avLst/>
          </a:prstGeom>
        </p:spPr>
      </p:pic>
    </p:spTree>
    <p:extLst>
      <p:ext uri="{BB962C8B-B14F-4D97-AF65-F5344CB8AC3E}">
        <p14:creationId xmlns:p14="http://schemas.microsoft.com/office/powerpoint/2010/main" val="12857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management for flood victims </a:t>
            </a:r>
          </a:p>
        </p:txBody>
      </p:sp>
      <p:sp>
        <p:nvSpPr>
          <p:cNvPr id="3" name="Content Placeholder 2"/>
          <p:cNvSpPr>
            <a:spLocks noGrp="1"/>
          </p:cNvSpPr>
          <p:nvPr>
            <p:ph idx="1"/>
          </p:nvPr>
        </p:nvSpPr>
        <p:spPr/>
        <p:txBody>
          <a:bodyPr/>
          <a:lstStyle/>
          <a:p>
            <a:r>
              <a:rPr lang="en-US" dirty="0"/>
              <a:t>Red cross- opened 12 shelters in the region </a:t>
            </a:r>
          </a:p>
          <a:p>
            <a:r>
              <a:rPr lang="en-US" dirty="0"/>
              <a:t>FEMA- </a:t>
            </a:r>
            <a:r>
              <a:rPr lang="en-US"/>
              <a:t>federal emergency </a:t>
            </a:r>
            <a:r>
              <a:rPr lang="en-US" dirty="0"/>
              <a:t>management agency </a:t>
            </a:r>
          </a:p>
          <a:p>
            <a:pPr marL="0" indent="0">
              <a:buNone/>
            </a:pPr>
            <a:endParaRPr lang="en-US" dirty="0"/>
          </a:p>
          <a:p>
            <a:pPr marL="0" indent="0">
              <a:buNone/>
            </a:pPr>
            <a:r>
              <a:rPr lang="en-US" dirty="0"/>
              <a:t>Handing out clothes, helping clean up houses </a:t>
            </a:r>
            <a:r>
              <a:rPr lang="en-US" dirty="0" err="1"/>
              <a:t>etc</a:t>
            </a:r>
            <a:r>
              <a:rPr lang="en-US" dirty="0"/>
              <a:t> </a:t>
            </a:r>
          </a:p>
        </p:txBody>
      </p:sp>
    </p:spTree>
    <p:extLst>
      <p:ext uri="{BB962C8B-B14F-4D97-AF65-F5344CB8AC3E}">
        <p14:creationId xmlns:p14="http://schemas.microsoft.com/office/powerpoint/2010/main" val="392164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E2CF-D019-3140-846D-716530E56D04}"/>
              </a:ext>
            </a:extLst>
          </p:cNvPr>
          <p:cNvSpPr>
            <a:spLocks noGrp="1"/>
          </p:cNvSpPr>
          <p:nvPr>
            <p:ph type="title"/>
          </p:nvPr>
        </p:nvSpPr>
        <p:spPr/>
        <p:txBody>
          <a:bodyPr/>
          <a:lstStyle/>
          <a:p>
            <a:r>
              <a:rPr lang="en-US" dirty="0"/>
              <a:t>Soft engineering: Katy Prairie</a:t>
            </a:r>
          </a:p>
        </p:txBody>
      </p:sp>
      <p:sp>
        <p:nvSpPr>
          <p:cNvPr id="3" name="Content Placeholder 2">
            <a:extLst>
              <a:ext uri="{FF2B5EF4-FFF2-40B4-BE49-F238E27FC236}">
                <a16:creationId xmlns:a16="http://schemas.microsoft.com/office/drawing/2014/main" id="{E3676AA1-1DED-D645-A39E-1277E98BF4D7}"/>
              </a:ext>
            </a:extLst>
          </p:cNvPr>
          <p:cNvSpPr>
            <a:spLocks noGrp="1"/>
          </p:cNvSpPr>
          <p:nvPr>
            <p:ph idx="1"/>
          </p:nvPr>
        </p:nvSpPr>
        <p:spPr/>
        <p:txBody>
          <a:bodyPr/>
          <a:lstStyle/>
          <a:p>
            <a:r>
              <a:rPr lang="en-US" dirty="0"/>
              <a:t>The prairie-wetlands, ranches, creeks, and other green spaces on the prairie slow water heading downstream towards Houston, providing time for floodwaters to recede. As these prairie lands shrink, so does the ability to protect downstream citizens.  This is why KPC is working with others to protect these lands.  In addition, we are working with others on programs that will help alleviate future downstream flooding.  </a:t>
            </a:r>
          </a:p>
        </p:txBody>
      </p:sp>
      <p:pic>
        <p:nvPicPr>
          <p:cNvPr id="5" name="Picture 4">
            <a:extLst>
              <a:ext uri="{FF2B5EF4-FFF2-40B4-BE49-F238E27FC236}">
                <a16:creationId xmlns:a16="http://schemas.microsoft.com/office/drawing/2014/main" id="{296B2FD2-9DCB-BB40-9C20-76D143CC8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471" y="4478850"/>
            <a:ext cx="3953329" cy="2021735"/>
          </a:xfrm>
          <a:prstGeom prst="rect">
            <a:avLst/>
          </a:prstGeom>
        </p:spPr>
      </p:pic>
      <p:sp>
        <p:nvSpPr>
          <p:cNvPr id="6" name="Rectangle 5">
            <a:extLst>
              <a:ext uri="{FF2B5EF4-FFF2-40B4-BE49-F238E27FC236}">
                <a16:creationId xmlns:a16="http://schemas.microsoft.com/office/drawing/2014/main" id="{B0F51E95-50C6-9945-A1CE-FDA7F1E2CCB7}"/>
              </a:ext>
            </a:extLst>
          </p:cNvPr>
          <p:cNvSpPr/>
          <p:nvPr/>
        </p:nvSpPr>
        <p:spPr>
          <a:xfrm>
            <a:off x="2273253" y="5305051"/>
            <a:ext cx="3692165" cy="369332"/>
          </a:xfrm>
          <a:prstGeom prst="rect">
            <a:avLst/>
          </a:prstGeom>
        </p:spPr>
        <p:txBody>
          <a:bodyPr wrap="none">
            <a:spAutoFit/>
          </a:bodyPr>
          <a:lstStyle/>
          <a:p>
            <a:r>
              <a:rPr lang="en-US" dirty="0">
                <a:hlinkClick r:id="rId3"/>
              </a:rPr>
              <a:t>http://</a:t>
            </a:r>
            <a:r>
              <a:rPr lang="en-US" dirty="0" err="1">
                <a:hlinkClick r:id="rId3"/>
              </a:rPr>
              <a:t>www.katyprairie.org</a:t>
            </a:r>
            <a:r>
              <a:rPr lang="en-US" dirty="0">
                <a:hlinkClick r:id="rId3"/>
              </a:rPr>
              <a:t>/flooding/</a:t>
            </a:r>
            <a:endParaRPr lang="en-US" dirty="0"/>
          </a:p>
        </p:txBody>
      </p:sp>
    </p:spTree>
    <p:extLst>
      <p:ext uri="{BB962C8B-B14F-4D97-AF65-F5344CB8AC3E}">
        <p14:creationId xmlns:p14="http://schemas.microsoft.com/office/powerpoint/2010/main" val="203799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task: create a revision resource which compares the effects of the Bangladesh floods and Houston floods</a:t>
            </a:r>
          </a:p>
        </p:txBody>
      </p:sp>
      <p:sp>
        <p:nvSpPr>
          <p:cNvPr id="3" name="Content Placeholder 2"/>
          <p:cNvSpPr>
            <a:spLocks noGrp="1"/>
          </p:cNvSpPr>
          <p:nvPr>
            <p:ph idx="1"/>
          </p:nvPr>
        </p:nvSpPr>
        <p:spPr/>
        <p:txBody>
          <a:bodyPr/>
          <a:lstStyle/>
          <a:p>
            <a:endParaRPr lang="en-US" dirty="0"/>
          </a:p>
          <a:p>
            <a:pPr marL="0" indent="0">
              <a:buNone/>
            </a:pPr>
            <a:r>
              <a:rPr lang="en-US" b="1" u="sng" dirty="0">
                <a:solidFill>
                  <a:srgbClr val="3366FF"/>
                </a:solidFill>
              </a:rPr>
              <a:t>Success criteria: </a:t>
            </a:r>
          </a:p>
          <a:p>
            <a:pPr marL="0" indent="0">
              <a:buNone/>
            </a:pPr>
            <a:r>
              <a:rPr lang="en-US" dirty="0"/>
              <a:t>Use any type of revision resource- </a:t>
            </a:r>
            <a:r>
              <a:rPr lang="en-US" dirty="0" err="1"/>
              <a:t>coogle</a:t>
            </a:r>
            <a:r>
              <a:rPr lang="en-US" dirty="0"/>
              <a:t>, </a:t>
            </a:r>
            <a:r>
              <a:rPr lang="en-US" dirty="0" err="1"/>
              <a:t>quizlet</a:t>
            </a:r>
            <a:r>
              <a:rPr lang="en-US" dirty="0"/>
              <a:t>, </a:t>
            </a:r>
            <a:r>
              <a:rPr lang="en-US" dirty="0" err="1"/>
              <a:t>kahoot</a:t>
            </a:r>
            <a:endParaRPr lang="en-US" dirty="0"/>
          </a:p>
          <a:p>
            <a:pPr marL="0" indent="0">
              <a:buNone/>
            </a:pPr>
            <a:r>
              <a:rPr lang="en-US" dirty="0"/>
              <a:t>Include specific case study detail </a:t>
            </a:r>
          </a:p>
        </p:txBody>
      </p:sp>
    </p:spTree>
    <p:extLst>
      <p:ext uri="{BB962C8B-B14F-4D97-AF65-F5344CB8AC3E}">
        <p14:creationId xmlns:p14="http://schemas.microsoft.com/office/powerpoint/2010/main" val="14375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1: read the guardian article  </a:t>
            </a:r>
          </a:p>
        </p:txBody>
      </p:sp>
      <p:sp>
        <p:nvSpPr>
          <p:cNvPr id="3" name="Content Placeholder 2"/>
          <p:cNvSpPr>
            <a:spLocks noGrp="1"/>
          </p:cNvSpPr>
          <p:nvPr>
            <p:ph idx="1"/>
          </p:nvPr>
        </p:nvSpPr>
        <p:spPr/>
        <p:txBody>
          <a:bodyPr/>
          <a:lstStyle/>
          <a:p>
            <a:r>
              <a:rPr lang="en-US" dirty="0"/>
              <a:t>Use 3 highlighters and highlight : </a:t>
            </a:r>
          </a:p>
          <a:p>
            <a:pPr marL="0" indent="0">
              <a:buNone/>
            </a:pPr>
            <a:r>
              <a:rPr lang="en-US" dirty="0">
                <a:solidFill>
                  <a:srgbClr val="FF0000"/>
                </a:solidFill>
              </a:rPr>
              <a:t>1 causes</a:t>
            </a:r>
          </a:p>
          <a:p>
            <a:pPr marL="0" indent="0">
              <a:buNone/>
            </a:pPr>
            <a:r>
              <a:rPr lang="en-US" dirty="0">
                <a:solidFill>
                  <a:srgbClr val="92D050"/>
                </a:solidFill>
              </a:rPr>
              <a:t>2 effects</a:t>
            </a:r>
          </a:p>
          <a:p>
            <a:pPr marL="0" indent="0">
              <a:buNone/>
            </a:pPr>
            <a:r>
              <a:rPr lang="en-US" dirty="0">
                <a:solidFill>
                  <a:srgbClr val="00B0F0"/>
                </a:solidFill>
              </a:rPr>
              <a:t>3 management</a:t>
            </a:r>
          </a:p>
          <a:p>
            <a:pPr marL="0" indent="0">
              <a:buNone/>
            </a:pPr>
            <a:endParaRPr lang="en-US" dirty="0">
              <a:solidFill>
                <a:srgbClr val="00B0F0"/>
              </a:solidFill>
            </a:endParaRPr>
          </a:p>
          <a:p>
            <a:pPr marL="0" indent="0">
              <a:buNone/>
            </a:pPr>
            <a:r>
              <a:rPr lang="en-US" dirty="0">
                <a:solidFill>
                  <a:srgbClr val="00B0F0"/>
                </a:solidFill>
                <a:hlinkClick r:id="rId2"/>
              </a:rPr>
              <a:t>https://</a:t>
            </a:r>
            <a:r>
              <a:rPr lang="en-US" dirty="0" err="1">
                <a:solidFill>
                  <a:srgbClr val="00B0F0"/>
                </a:solidFill>
                <a:hlinkClick r:id="rId2"/>
              </a:rPr>
              <a:t>www.theguardian.com</a:t>
            </a:r>
            <a:r>
              <a:rPr lang="en-US" dirty="0">
                <a:solidFill>
                  <a:srgbClr val="00B0F0"/>
                </a:solidFill>
                <a:hlinkClick r:id="rId2"/>
              </a:rPr>
              <a:t>/us-news/2016/</a:t>
            </a:r>
            <a:r>
              <a:rPr lang="en-US" dirty="0" err="1">
                <a:solidFill>
                  <a:srgbClr val="00B0F0"/>
                </a:solidFill>
                <a:hlinkClick r:id="rId2"/>
              </a:rPr>
              <a:t>apr</a:t>
            </a:r>
            <a:r>
              <a:rPr lang="en-US" dirty="0">
                <a:solidFill>
                  <a:srgbClr val="00B0F0"/>
                </a:solidFill>
                <a:hlinkClick r:id="rId2"/>
              </a:rPr>
              <a:t>/19/</a:t>
            </a:r>
            <a:r>
              <a:rPr lang="en-US" dirty="0" err="1">
                <a:solidFill>
                  <a:srgbClr val="00B0F0"/>
                </a:solidFill>
                <a:hlinkClick r:id="rId2"/>
              </a:rPr>
              <a:t>houston</a:t>
            </a:r>
            <a:r>
              <a:rPr lang="en-US" dirty="0">
                <a:solidFill>
                  <a:srgbClr val="00B0F0"/>
                </a:solidFill>
                <a:hlinkClick r:id="rId2"/>
              </a:rPr>
              <a:t>-</a:t>
            </a:r>
            <a:r>
              <a:rPr lang="en-US" dirty="0" err="1">
                <a:solidFill>
                  <a:srgbClr val="00B0F0"/>
                </a:solidFill>
                <a:hlinkClick r:id="rId2"/>
              </a:rPr>
              <a:t>texas</a:t>
            </a:r>
            <a:r>
              <a:rPr lang="en-US" dirty="0">
                <a:solidFill>
                  <a:srgbClr val="00B0F0"/>
                </a:solidFill>
                <a:hlinkClick r:id="rId2"/>
              </a:rPr>
              <a:t>-state-of-emergency-deadly-floods</a:t>
            </a:r>
            <a:endParaRPr lang="en-US" dirty="0">
              <a:solidFill>
                <a:srgbClr val="00B0F0"/>
              </a:solidFill>
            </a:endParaRPr>
          </a:p>
          <a:p>
            <a:pPr marL="0" indent="0">
              <a:buNone/>
            </a:pPr>
            <a:r>
              <a:rPr lang="en-US" dirty="0">
                <a:solidFill>
                  <a:srgbClr val="00B0F0"/>
                </a:solidFill>
                <a:hlinkClick r:id="rId3"/>
              </a:rPr>
              <a:t>https://</a:t>
            </a:r>
            <a:r>
              <a:rPr lang="en-US" dirty="0" err="1">
                <a:solidFill>
                  <a:srgbClr val="00B0F0"/>
                </a:solidFill>
                <a:hlinkClick r:id="rId3"/>
              </a:rPr>
              <a:t>www.theguardian.com</a:t>
            </a:r>
            <a:r>
              <a:rPr lang="en-US" dirty="0">
                <a:solidFill>
                  <a:srgbClr val="00B0F0"/>
                </a:solidFill>
                <a:hlinkClick r:id="rId3"/>
              </a:rPr>
              <a:t>/environment/gallery/2016/</a:t>
            </a:r>
            <a:r>
              <a:rPr lang="en-US" dirty="0" err="1">
                <a:solidFill>
                  <a:srgbClr val="00B0F0"/>
                </a:solidFill>
                <a:hlinkClick r:id="rId3"/>
              </a:rPr>
              <a:t>apr</a:t>
            </a:r>
            <a:r>
              <a:rPr lang="en-US" dirty="0">
                <a:solidFill>
                  <a:srgbClr val="00B0F0"/>
                </a:solidFill>
                <a:hlinkClick r:id="rId3"/>
              </a:rPr>
              <a:t>/19/</a:t>
            </a:r>
            <a:r>
              <a:rPr lang="en-US" dirty="0" err="1">
                <a:solidFill>
                  <a:srgbClr val="00B0F0"/>
                </a:solidFill>
                <a:hlinkClick r:id="rId3"/>
              </a:rPr>
              <a:t>houston</a:t>
            </a:r>
            <a:r>
              <a:rPr lang="en-US" dirty="0">
                <a:solidFill>
                  <a:srgbClr val="00B0F0"/>
                </a:solidFill>
                <a:hlinkClick r:id="rId3"/>
              </a:rPr>
              <a:t>-floods-in-pictures</a:t>
            </a:r>
            <a:endParaRPr lang="en-US" dirty="0">
              <a:solidFill>
                <a:srgbClr val="00B0F0"/>
              </a:solidFill>
            </a:endParaRPr>
          </a:p>
          <a:p>
            <a:pPr marL="0" indent="0">
              <a:buNone/>
            </a:pPr>
            <a:endParaRPr lang="en-US" dirty="0">
              <a:solidFill>
                <a:srgbClr val="00B0F0"/>
              </a:solidFill>
            </a:endParaRPr>
          </a:p>
          <a:p>
            <a:pPr marL="0" indent="0">
              <a:buNone/>
            </a:pPr>
            <a:endParaRPr lang="en-US" dirty="0">
              <a:solidFill>
                <a:schemeClr val="tx1">
                  <a:lumMod val="95000"/>
                  <a:lumOff val="5000"/>
                </a:schemeClr>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249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Explain the  causes of a specific flood you have studied (7)</a:t>
            </a:r>
          </a:p>
          <a:p>
            <a:pPr marL="514350" indent="-514350">
              <a:buFont typeface="+mj-lt"/>
              <a:buAutoNum type="arabicPeriod"/>
            </a:pPr>
            <a:r>
              <a:rPr lang="en-US" dirty="0"/>
              <a:t>Explain the human and environmental impacts of flooding (7)</a:t>
            </a:r>
          </a:p>
          <a:p>
            <a:pPr marL="514350" indent="-514350">
              <a:buFont typeface="+mj-lt"/>
              <a:buAutoNum type="arabicPeriod"/>
            </a:pPr>
            <a:r>
              <a:rPr lang="en-US" dirty="0"/>
              <a:t>Using examples explain how the risks of flooding can be reduced through planning and prediction (7) </a:t>
            </a:r>
          </a:p>
        </p:txBody>
      </p:sp>
    </p:spTree>
    <p:extLst>
      <p:ext uri="{BB962C8B-B14F-4D97-AF65-F5344CB8AC3E}">
        <p14:creationId xmlns:p14="http://schemas.microsoft.com/office/powerpoint/2010/main" val="363186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causes</a:t>
            </a:r>
          </a:p>
        </p:txBody>
      </p:sp>
      <p:sp>
        <p:nvSpPr>
          <p:cNvPr id="3" name="Content Placeholder 2"/>
          <p:cNvSpPr>
            <a:spLocks noGrp="1"/>
          </p:cNvSpPr>
          <p:nvPr>
            <p:ph idx="1"/>
          </p:nvPr>
        </p:nvSpPr>
        <p:spPr/>
        <p:txBody>
          <a:bodyPr>
            <a:normAutofit/>
          </a:bodyPr>
          <a:lstStyle/>
          <a:p>
            <a:r>
              <a:rPr lang="en-US" b="1" dirty="0"/>
              <a:t>Extremely heavy rain: </a:t>
            </a:r>
            <a:r>
              <a:rPr lang="en-US" dirty="0"/>
              <a:t>p</a:t>
            </a:r>
            <a:r>
              <a:rPr lang="en-US" dirty="0">
                <a:effectLst/>
              </a:rPr>
              <a:t>arts of the Houston area experienced 17 inches of rain in 24 hours </a:t>
            </a:r>
          </a:p>
          <a:p>
            <a:r>
              <a:rPr lang="en-US" dirty="0"/>
              <a:t>Houston has a </a:t>
            </a:r>
            <a:r>
              <a:rPr lang="en-US" b="1" dirty="0"/>
              <a:t>humid subtropical climate type</a:t>
            </a:r>
            <a:r>
              <a:rPr lang="en-US" dirty="0"/>
              <a:t> and thunderstorm activity is common, especially during the warmer months of the year.</a:t>
            </a:r>
            <a:endParaRPr lang="en-US" dirty="0">
              <a:effectLst/>
            </a:endParaRPr>
          </a:p>
          <a:p>
            <a:r>
              <a:rPr lang="en-US" dirty="0"/>
              <a:t>13 bayous and creeks </a:t>
            </a:r>
            <a:r>
              <a:rPr lang="en-US" b="1" dirty="0"/>
              <a:t>burst their banks </a:t>
            </a:r>
            <a:r>
              <a:rPr lang="en-US" dirty="0"/>
              <a:t>on Monday 18</a:t>
            </a:r>
            <a:r>
              <a:rPr lang="en-US" baseline="30000" dirty="0"/>
              <a:t>th</a:t>
            </a:r>
            <a:r>
              <a:rPr lang="en-US" dirty="0"/>
              <a:t> April.</a:t>
            </a:r>
          </a:p>
          <a:p>
            <a:r>
              <a:rPr lang="en-US" dirty="0"/>
              <a:t>Houston is located in a </a:t>
            </a:r>
            <a:r>
              <a:rPr lang="en-US" b="1" dirty="0"/>
              <a:t>low-lying Gulf coast location. </a:t>
            </a:r>
            <a:r>
              <a:rPr lang="en-US" dirty="0"/>
              <a:t>The flat land means that heavy rainfall tends to sit on the land rather than run-off. This means that it can take a long time for flood waters to subside.</a:t>
            </a:r>
          </a:p>
          <a:p>
            <a:endParaRPr lang="en-US" dirty="0"/>
          </a:p>
        </p:txBody>
      </p:sp>
    </p:spTree>
    <p:extLst>
      <p:ext uri="{BB962C8B-B14F-4D97-AF65-F5344CB8AC3E}">
        <p14:creationId xmlns:p14="http://schemas.microsoft.com/office/powerpoint/2010/main" val="148912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causes</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a:t>Houston is one of the </a:t>
            </a:r>
            <a:r>
              <a:rPr lang="en-US" u="sng" dirty="0"/>
              <a:t>fastest growing cities in the United States </a:t>
            </a:r>
            <a:r>
              <a:rPr lang="en-US" dirty="0"/>
              <a:t>and has experienced a population explosion since the 1950s. It lacks planning controls and has sprawled uncontrollably outwards.</a:t>
            </a:r>
          </a:p>
          <a:p>
            <a:r>
              <a:rPr lang="en-US" dirty="0"/>
              <a:t>Much of the city is </a:t>
            </a:r>
            <a:r>
              <a:rPr lang="en-US" u="sng" dirty="0"/>
              <a:t>built on </a:t>
            </a:r>
            <a:r>
              <a:rPr lang="en-US" b="1" u="sng" dirty="0"/>
              <a:t>drained wetlands</a:t>
            </a:r>
            <a:r>
              <a:rPr lang="en-US" b="1" dirty="0"/>
              <a:t>. </a:t>
            </a:r>
            <a:r>
              <a:rPr lang="en-US" dirty="0"/>
              <a:t>Therefore the land is “meant to flood”, however, increasing </a:t>
            </a:r>
            <a:r>
              <a:rPr lang="en-US" dirty="0" err="1"/>
              <a:t>urbanisation</a:t>
            </a:r>
            <a:r>
              <a:rPr lang="en-US" dirty="0"/>
              <a:t> has reduced the natural capacity of the land to absorb rainwater.</a:t>
            </a:r>
          </a:p>
          <a:p>
            <a:r>
              <a:rPr lang="en-US" dirty="0"/>
              <a:t>Some new housing developments in Houston include adequate space for water to run-off, but not all. This suggests that </a:t>
            </a:r>
            <a:r>
              <a:rPr lang="en-US" u="sng" dirty="0"/>
              <a:t>tighter building regulations are needed to help reduce the future impacts of flooding</a:t>
            </a:r>
            <a:r>
              <a:rPr lang="en-US" dirty="0"/>
              <a:t>.</a:t>
            </a:r>
          </a:p>
          <a:p>
            <a:r>
              <a:rPr lang="en-US" dirty="0"/>
              <a:t>Climatologists say that </a:t>
            </a:r>
            <a:r>
              <a:rPr lang="en-US" u="sng" dirty="0"/>
              <a:t>climate change </a:t>
            </a:r>
            <a:r>
              <a:rPr lang="en-US" dirty="0"/>
              <a:t>has resulted in increased frequency of large rainfalls. The result this week was that sudden downpours overwhelmed infrastructure and in whole sections of the city.</a:t>
            </a:r>
          </a:p>
        </p:txBody>
      </p:sp>
    </p:spTree>
    <p:extLst>
      <p:ext uri="{BB962C8B-B14F-4D97-AF65-F5344CB8AC3E}">
        <p14:creationId xmlns:p14="http://schemas.microsoft.com/office/powerpoint/2010/main" val="103939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18364" y="365125"/>
            <a:ext cx="6435436" cy="1325563"/>
          </a:xfrm>
        </p:spPr>
        <p:txBody>
          <a:bodyPr/>
          <a:lstStyle/>
          <a:p>
            <a:r>
              <a:rPr lang="en-US" dirty="0"/>
              <a:t>The effects of the floods </a:t>
            </a:r>
          </a:p>
        </p:txBody>
      </p:sp>
      <p:sp>
        <p:nvSpPr>
          <p:cNvPr id="3" name="Content Placeholder 2"/>
          <p:cNvSpPr>
            <a:spLocks noGrp="1"/>
          </p:cNvSpPr>
          <p:nvPr>
            <p:ph idx="1"/>
          </p:nvPr>
        </p:nvSpPr>
        <p:spPr>
          <a:xfrm>
            <a:off x="4475018" y="1825625"/>
            <a:ext cx="6878782" cy="4351338"/>
          </a:xfrm>
        </p:spPr>
        <p:txBody>
          <a:bodyPr/>
          <a:lstStyle/>
          <a:p>
            <a:r>
              <a:rPr lang="en-US" dirty="0">
                <a:hlinkClick r:id="rId2"/>
              </a:rPr>
              <a:t>https://www.youtube.com/watch?v=gYYyBj4bCS8&amp;sns=tw</a:t>
            </a:r>
            <a:endParaRPr lang="en-US" dirty="0"/>
          </a:p>
        </p:txBody>
      </p:sp>
      <p:pic>
        <p:nvPicPr>
          <p:cNvPr id="4" name="Picture 3"/>
          <p:cNvPicPr>
            <a:picLocks noChangeAspect="1"/>
          </p:cNvPicPr>
          <p:nvPr/>
        </p:nvPicPr>
        <p:blipFill>
          <a:blip r:embed="rId3"/>
          <a:stretch>
            <a:fillRect/>
          </a:stretch>
        </p:blipFill>
        <p:spPr>
          <a:xfrm>
            <a:off x="212580" y="-1"/>
            <a:ext cx="4151602" cy="6470073"/>
          </a:xfrm>
          <a:prstGeom prst="rect">
            <a:avLst/>
          </a:prstGeom>
        </p:spPr>
      </p:pic>
      <p:pic>
        <p:nvPicPr>
          <p:cNvPr id="8" name="Picture 7"/>
          <p:cNvPicPr>
            <a:picLocks noChangeAspect="1"/>
          </p:cNvPicPr>
          <p:nvPr/>
        </p:nvPicPr>
        <p:blipFill>
          <a:blip r:embed="rId4"/>
          <a:stretch>
            <a:fillRect/>
          </a:stretch>
        </p:blipFill>
        <p:spPr>
          <a:xfrm>
            <a:off x="5333999" y="3235035"/>
            <a:ext cx="4689764" cy="3493232"/>
          </a:xfrm>
          <a:prstGeom prst="rect">
            <a:avLst/>
          </a:prstGeom>
        </p:spPr>
      </p:pic>
    </p:spTree>
    <p:extLst>
      <p:ext uri="{BB962C8B-B14F-4D97-AF65-F5344CB8AC3E}">
        <p14:creationId xmlns:p14="http://schemas.microsoft.com/office/powerpoint/2010/main" val="297325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Impacts on people</a:t>
            </a:r>
          </a:p>
        </p:txBody>
      </p:sp>
      <p:sp>
        <p:nvSpPr>
          <p:cNvPr id="3" name="Content Placeholder 2"/>
          <p:cNvSpPr>
            <a:spLocks noGrp="1"/>
          </p:cNvSpPr>
          <p:nvPr>
            <p:ph idx="1"/>
          </p:nvPr>
        </p:nvSpPr>
        <p:spPr/>
        <p:txBody>
          <a:bodyPr/>
          <a:lstStyle/>
          <a:p>
            <a:pPr marL="0" indent="0">
              <a:buNone/>
            </a:pPr>
            <a:r>
              <a:rPr lang="en-US" b="1" u="sng" dirty="0"/>
              <a:t>Travel disruptions:</a:t>
            </a:r>
          </a:p>
          <a:p>
            <a:pPr marL="0" indent="0">
              <a:buNone/>
            </a:pPr>
            <a:r>
              <a:rPr lang="en-US" dirty="0">
                <a:effectLst/>
              </a:rPr>
              <a:t>On Monday 18</a:t>
            </a:r>
            <a:r>
              <a:rPr lang="en-US" baseline="30000" dirty="0">
                <a:effectLst/>
              </a:rPr>
              <a:t>th</a:t>
            </a:r>
            <a:r>
              <a:rPr lang="en-US" dirty="0">
                <a:effectLst/>
              </a:rPr>
              <a:t> April Bush Intercontinental Airport was forced to cancel 800 flights and there more than 150 delays.</a:t>
            </a:r>
          </a:p>
          <a:p>
            <a:pPr marL="0" indent="0">
              <a:buNone/>
            </a:pPr>
            <a:r>
              <a:rPr lang="en-US" dirty="0"/>
              <a:t>Roads impassable, including many sections of freeways.</a:t>
            </a:r>
            <a:endParaRPr lang="en-US" dirty="0">
              <a:effectLst/>
            </a:endParaRPr>
          </a:p>
          <a:p>
            <a:pPr marL="0" indent="0">
              <a:buNone/>
            </a:pPr>
            <a:endParaRPr lang="en-US" dirty="0"/>
          </a:p>
        </p:txBody>
      </p:sp>
      <p:pic>
        <p:nvPicPr>
          <p:cNvPr id="4" name="Picture 3"/>
          <p:cNvPicPr>
            <a:picLocks noChangeAspect="1"/>
          </p:cNvPicPr>
          <p:nvPr/>
        </p:nvPicPr>
        <p:blipFill>
          <a:blip r:embed="rId2"/>
          <a:stretch>
            <a:fillRect/>
          </a:stretch>
        </p:blipFill>
        <p:spPr>
          <a:xfrm>
            <a:off x="5430981" y="4064505"/>
            <a:ext cx="3993140" cy="2247395"/>
          </a:xfrm>
          <a:prstGeom prst="rect">
            <a:avLst/>
          </a:prstGeom>
        </p:spPr>
      </p:pic>
      <p:pic>
        <p:nvPicPr>
          <p:cNvPr id="5" name="Picture 4"/>
          <p:cNvPicPr>
            <a:picLocks noChangeAspect="1"/>
          </p:cNvPicPr>
          <p:nvPr/>
        </p:nvPicPr>
        <p:blipFill>
          <a:blip r:embed="rId3"/>
          <a:stretch>
            <a:fillRect/>
          </a:stretch>
        </p:blipFill>
        <p:spPr>
          <a:xfrm>
            <a:off x="537297" y="4001294"/>
            <a:ext cx="3857625" cy="2152650"/>
          </a:xfrm>
          <a:prstGeom prst="rect">
            <a:avLst/>
          </a:prstGeom>
        </p:spPr>
      </p:pic>
    </p:spTree>
    <p:extLst>
      <p:ext uri="{BB962C8B-B14F-4D97-AF65-F5344CB8AC3E}">
        <p14:creationId xmlns:p14="http://schemas.microsoft.com/office/powerpoint/2010/main" val="162948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Impacts on people</a:t>
            </a:r>
          </a:p>
        </p:txBody>
      </p:sp>
      <p:sp>
        <p:nvSpPr>
          <p:cNvPr id="3" name="Content Placeholder 2"/>
          <p:cNvSpPr>
            <a:spLocks noGrp="1"/>
          </p:cNvSpPr>
          <p:nvPr>
            <p:ph idx="1"/>
          </p:nvPr>
        </p:nvSpPr>
        <p:spPr/>
        <p:txBody>
          <a:bodyPr/>
          <a:lstStyle/>
          <a:p>
            <a:r>
              <a:rPr lang="en-US" dirty="0">
                <a:effectLst/>
              </a:rPr>
              <a:t>1,000 homes had already been flooded, and city and Harris county authorities responded to more than 1,500 flooding emergencies. </a:t>
            </a:r>
          </a:p>
          <a:p>
            <a:r>
              <a:rPr lang="en-US" dirty="0">
                <a:effectLst/>
              </a:rPr>
              <a:t>Seven deaths inside submerged vehicles, including two in a car that drove around a barricade and into a flooded underpass.</a:t>
            </a:r>
          </a:p>
          <a:p>
            <a:pPr marL="0" indent="0">
              <a:buNone/>
            </a:pPr>
            <a:endParaRPr lang="en-US" dirty="0"/>
          </a:p>
        </p:txBody>
      </p:sp>
    </p:spTree>
    <p:extLst>
      <p:ext uri="{BB962C8B-B14F-4D97-AF65-F5344CB8AC3E}">
        <p14:creationId xmlns:p14="http://schemas.microsoft.com/office/powerpoint/2010/main" val="27611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Impacts on people</a:t>
            </a:r>
          </a:p>
        </p:txBody>
      </p:sp>
      <p:sp>
        <p:nvSpPr>
          <p:cNvPr id="3" name="Content Placeholder 2"/>
          <p:cNvSpPr>
            <a:spLocks noGrp="1"/>
          </p:cNvSpPr>
          <p:nvPr>
            <p:ph idx="1"/>
          </p:nvPr>
        </p:nvSpPr>
        <p:spPr/>
        <p:txBody>
          <a:bodyPr/>
          <a:lstStyle/>
          <a:p>
            <a:r>
              <a:rPr lang="en-US" dirty="0">
                <a:effectLst/>
              </a:rPr>
              <a:t>In one neighborhood, </a:t>
            </a:r>
            <a:r>
              <a:rPr lang="en-US" dirty="0" err="1">
                <a:effectLst/>
              </a:rPr>
              <a:t>Greenspoint</a:t>
            </a:r>
            <a:r>
              <a:rPr lang="en-US" dirty="0">
                <a:effectLst/>
              </a:rPr>
              <a:t>, 1,000 people were evacuated Monday morning and transported to a mall.</a:t>
            </a:r>
          </a:p>
          <a:p>
            <a:r>
              <a:rPr lang="en-US" dirty="0">
                <a:effectLst/>
              </a:rPr>
              <a:t>One </a:t>
            </a:r>
            <a:r>
              <a:rPr lang="en-US" dirty="0" err="1">
                <a:effectLst/>
              </a:rPr>
              <a:t>Greenspoint</a:t>
            </a:r>
            <a:r>
              <a:rPr lang="en-US" dirty="0">
                <a:effectLst/>
              </a:rPr>
              <a:t> resident, Diamond </a:t>
            </a:r>
            <a:r>
              <a:rPr lang="en-US" dirty="0" err="1">
                <a:effectLst/>
              </a:rPr>
              <a:t>Trueblood</a:t>
            </a:r>
            <a:r>
              <a:rPr lang="en-US" dirty="0">
                <a:effectLst/>
              </a:rPr>
              <a:t>, said that she woke up overnight to the "loud sound of water coming through my </a:t>
            </a:r>
            <a:r>
              <a:rPr lang="en-US" dirty="0" err="1">
                <a:effectLst/>
              </a:rPr>
              <a:t>walls."My</a:t>
            </a:r>
            <a:r>
              <a:rPr lang="en-US" dirty="0">
                <a:effectLst/>
              </a:rPr>
              <a:t> stuff was literally floating," she said. </a:t>
            </a:r>
          </a:p>
          <a:p>
            <a:endParaRPr lang="en-US" dirty="0"/>
          </a:p>
        </p:txBody>
      </p:sp>
      <p:pic>
        <p:nvPicPr>
          <p:cNvPr id="4" name="Picture 3"/>
          <p:cNvPicPr>
            <a:picLocks noChangeAspect="1"/>
          </p:cNvPicPr>
          <p:nvPr/>
        </p:nvPicPr>
        <p:blipFill>
          <a:blip r:embed="rId2"/>
          <a:stretch>
            <a:fillRect/>
          </a:stretch>
        </p:blipFill>
        <p:spPr>
          <a:xfrm>
            <a:off x="6691744" y="3630808"/>
            <a:ext cx="5153891" cy="2918468"/>
          </a:xfrm>
          <a:prstGeom prst="rect">
            <a:avLst/>
          </a:prstGeom>
        </p:spPr>
      </p:pic>
    </p:spTree>
    <p:extLst>
      <p:ext uri="{BB962C8B-B14F-4D97-AF65-F5344CB8AC3E}">
        <p14:creationId xmlns:p14="http://schemas.microsoft.com/office/powerpoint/2010/main" val="310467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Impacts on people</a:t>
            </a:r>
          </a:p>
        </p:txBody>
      </p:sp>
      <p:sp>
        <p:nvSpPr>
          <p:cNvPr id="3" name="Content Placeholder 2"/>
          <p:cNvSpPr>
            <a:spLocks noGrp="1"/>
          </p:cNvSpPr>
          <p:nvPr>
            <p:ph idx="1"/>
          </p:nvPr>
        </p:nvSpPr>
        <p:spPr/>
        <p:txBody>
          <a:bodyPr/>
          <a:lstStyle/>
          <a:p>
            <a:r>
              <a:rPr lang="en-US" dirty="0" err="1"/>
              <a:t>Meyerland</a:t>
            </a:r>
            <a:r>
              <a:rPr lang="en-US" dirty="0"/>
              <a:t>, located </a:t>
            </a:r>
            <a:r>
              <a:rPr lang="en-US" dirty="0" err="1"/>
              <a:t>Sw</a:t>
            </a:r>
            <a:r>
              <a:rPr lang="en-US" dirty="0"/>
              <a:t> of downtown Houston, was another neighborhood that was severely affected. The area borders a bayou and some homes had only just recently be restored after the Memorial Day 2015 floods.</a:t>
            </a:r>
          </a:p>
        </p:txBody>
      </p:sp>
    </p:spTree>
    <p:extLst>
      <p:ext uri="{BB962C8B-B14F-4D97-AF65-F5344CB8AC3E}">
        <p14:creationId xmlns:p14="http://schemas.microsoft.com/office/powerpoint/2010/main" val="391243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937</Words>
  <Application>Microsoft Macintosh PowerPoint</Application>
  <PresentationFormat>Widescreen</PresentationFormat>
  <Paragraphs>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Houston Flood April 2016</vt:lpstr>
      <vt:lpstr>Task 1: read the guardian article  </vt:lpstr>
      <vt:lpstr>Physical causes</vt:lpstr>
      <vt:lpstr>Human causes</vt:lpstr>
      <vt:lpstr>The effects of the floods </vt:lpstr>
      <vt:lpstr>Impacts on people</vt:lpstr>
      <vt:lpstr>Impacts on people</vt:lpstr>
      <vt:lpstr>Impacts on people</vt:lpstr>
      <vt:lpstr>Impacts on people</vt:lpstr>
      <vt:lpstr>Environmental impacts</vt:lpstr>
      <vt:lpstr>Prediction of flooding: Use of GIS</vt:lpstr>
      <vt:lpstr>Prediction: Harris County Flood Warning System https://www.hcfcd.org/interactive-mapping-tools/harris-county-flood-warning-system/ </vt:lpstr>
      <vt:lpstr>Prediction: </vt:lpstr>
      <vt:lpstr>Use of technology to warn population   </vt:lpstr>
      <vt:lpstr>Hard engineering </vt:lpstr>
      <vt:lpstr>Buffalo Bayou redevelopment </vt:lpstr>
      <vt:lpstr>Short term management for flood victims </vt:lpstr>
      <vt:lpstr>Soft engineering: Katy Prairie</vt:lpstr>
      <vt:lpstr>Summary task: create a revision resource which compares the effects of the Bangladesh floods and Houston floods</vt:lpstr>
      <vt:lpstr>Exam questions</vt:lpstr>
    </vt:vector>
  </TitlesOfParts>
  <Company>The British International School of Houston</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Flood April 2016</dc:title>
  <dc:creator>Anna Bennett</dc:creator>
  <cp:lastModifiedBy>Anna Bennett</cp:lastModifiedBy>
  <cp:revision>17</cp:revision>
  <dcterms:created xsi:type="dcterms:W3CDTF">2016-04-20T14:40:49Z</dcterms:created>
  <dcterms:modified xsi:type="dcterms:W3CDTF">2018-03-09T03:53:57Z</dcterms:modified>
</cp:coreProperties>
</file>