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60" r:id="rId4"/>
    <p:sldId id="261" r:id="rId5"/>
    <p:sldId id="262" r:id="rId6"/>
    <p:sldId id="263" r:id="rId7"/>
    <p:sldId id="264" r:id="rId8"/>
    <p:sldId id="266"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450B"/>
    <a:srgbClr val="639E04"/>
    <a:srgbClr val="3F5E01"/>
    <a:srgbClr val="CA8228"/>
    <a:srgbClr val="BD55A4"/>
    <a:srgbClr val="FED5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p:restoredTop sz="94611"/>
  </p:normalViewPr>
  <p:slideViewPr>
    <p:cSldViewPr snapToGrid="0" snapToObjects="1">
      <p:cViewPr varScale="1">
        <p:scale>
          <a:sx n="109" d="100"/>
          <a:sy n="109" d="100"/>
        </p:scale>
        <p:origin x="151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A3B439-0E6D-964F-917F-A1E7B9E39CDF}" type="datetimeFigureOut">
              <a:rPr lang="en-US" smtClean="0"/>
              <a:t>6/5/18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1B153-ED32-8F44-A660-053195D2C71A}" type="slidenum">
              <a:rPr lang="en-US" smtClean="0"/>
              <a:t>‹#›</a:t>
            </a:fld>
            <a:endParaRPr lang="en-US"/>
          </a:p>
        </p:txBody>
      </p:sp>
    </p:spTree>
    <p:extLst>
      <p:ext uri="{BB962C8B-B14F-4D97-AF65-F5344CB8AC3E}">
        <p14:creationId xmlns:p14="http://schemas.microsoft.com/office/powerpoint/2010/main" val="17717434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a:latin typeface="Calibri" charset="0"/>
              <a:ea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E57C57FD-91C5-834E-8929-2333575F8656}" type="slidenum">
              <a:rPr lang="en-GB">
                <a:latin typeface="Arial" charset="0"/>
              </a:rPr>
              <a:pPr/>
              <a:t>2</a:t>
            </a:fld>
            <a:endParaRPr lang="en-GB">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1B153-ED32-8F44-A660-053195D2C71A}" type="slidenum">
              <a:rPr lang="en-US" smtClean="0"/>
              <a:t>6</a:t>
            </a:fld>
            <a:endParaRPr lang="en-US"/>
          </a:p>
        </p:txBody>
      </p:sp>
    </p:spTree>
    <p:extLst>
      <p:ext uri="{BB962C8B-B14F-4D97-AF65-F5344CB8AC3E}">
        <p14:creationId xmlns:p14="http://schemas.microsoft.com/office/powerpoint/2010/main" val="382116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40C5308-50BB-4A4B-82ED-C3A0B63ADEDE}"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D44D6-22AF-3042-BA16-CE188120DEC1}" type="slidenum">
              <a:rPr lang="en-US" smtClean="0"/>
              <a:t>‹#›</a:t>
            </a:fld>
            <a:endParaRPr lang="en-US"/>
          </a:p>
        </p:txBody>
      </p:sp>
    </p:spTree>
    <p:extLst>
      <p:ext uri="{BB962C8B-B14F-4D97-AF65-F5344CB8AC3E}">
        <p14:creationId xmlns:p14="http://schemas.microsoft.com/office/powerpoint/2010/main" val="398000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40C5308-50BB-4A4B-82ED-C3A0B63ADEDE}"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D44D6-22AF-3042-BA16-CE188120DEC1}" type="slidenum">
              <a:rPr lang="en-US" smtClean="0"/>
              <a:t>‹#›</a:t>
            </a:fld>
            <a:endParaRPr lang="en-US"/>
          </a:p>
        </p:txBody>
      </p:sp>
    </p:spTree>
    <p:extLst>
      <p:ext uri="{BB962C8B-B14F-4D97-AF65-F5344CB8AC3E}">
        <p14:creationId xmlns:p14="http://schemas.microsoft.com/office/powerpoint/2010/main" val="178316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40C5308-50BB-4A4B-82ED-C3A0B63ADEDE}"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D44D6-22AF-3042-BA16-CE188120DEC1}" type="slidenum">
              <a:rPr lang="en-US" smtClean="0"/>
              <a:t>‹#›</a:t>
            </a:fld>
            <a:endParaRPr lang="en-US"/>
          </a:p>
        </p:txBody>
      </p:sp>
    </p:spTree>
    <p:extLst>
      <p:ext uri="{BB962C8B-B14F-4D97-AF65-F5344CB8AC3E}">
        <p14:creationId xmlns:p14="http://schemas.microsoft.com/office/powerpoint/2010/main" val="201518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40C5308-50BB-4A4B-82ED-C3A0B63ADEDE}"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D44D6-22AF-3042-BA16-CE188120DEC1}" type="slidenum">
              <a:rPr lang="en-US" smtClean="0"/>
              <a:t>‹#›</a:t>
            </a:fld>
            <a:endParaRPr lang="en-US"/>
          </a:p>
        </p:txBody>
      </p:sp>
    </p:spTree>
    <p:extLst>
      <p:ext uri="{BB962C8B-B14F-4D97-AF65-F5344CB8AC3E}">
        <p14:creationId xmlns:p14="http://schemas.microsoft.com/office/powerpoint/2010/main" val="212967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40C5308-50BB-4A4B-82ED-C3A0B63ADEDE}" type="datetimeFigureOut">
              <a:rPr lang="en-US" smtClean="0"/>
              <a:t>6/5/18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D44D6-22AF-3042-BA16-CE188120DEC1}" type="slidenum">
              <a:rPr lang="en-US" smtClean="0"/>
              <a:t>‹#›</a:t>
            </a:fld>
            <a:endParaRPr lang="en-US"/>
          </a:p>
        </p:txBody>
      </p:sp>
    </p:spTree>
    <p:extLst>
      <p:ext uri="{BB962C8B-B14F-4D97-AF65-F5344CB8AC3E}">
        <p14:creationId xmlns:p14="http://schemas.microsoft.com/office/powerpoint/2010/main" val="356265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40C5308-50BB-4A4B-82ED-C3A0B63ADEDE}" type="datetimeFigureOut">
              <a:rPr lang="en-US" smtClean="0"/>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D44D6-22AF-3042-BA16-CE188120DEC1}" type="slidenum">
              <a:rPr lang="en-US" smtClean="0"/>
              <a:t>‹#›</a:t>
            </a:fld>
            <a:endParaRPr lang="en-US"/>
          </a:p>
        </p:txBody>
      </p:sp>
    </p:spTree>
    <p:extLst>
      <p:ext uri="{BB962C8B-B14F-4D97-AF65-F5344CB8AC3E}">
        <p14:creationId xmlns:p14="http://schemas.microsoft.com/office/powerpoint/2010/main" val="258500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40C5308-50BB-4A4B-82ED-C3A0B63ADEDE}" type="datetimeFigureOut">
              <a:rPr lang="en-US" smtClean="0"/>
              <a:t>6/5/18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D44D6-22AF-3042-BA16-CE188120DEC1}" type="slidenum">
              <a:rPr lang="en-US" smtClean="0"/>
              <a:t>‹#›</a:t>
            </a:fld>
            <a:endParaRPr lang="en-US"/>
          </a:p>
        </p:txBody>
      </p:sp>
    </p:spTree>
    <p:extLst>
      <p:ext uri="{BB962C8B-B14F-4D97-AF65-F5344CB8AC3E}">
        <p14:creationId xmlns:p14="http://schemas.microsoft.com/office/powerpoint/2010/main" val="88590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40C5308-50BB-4A4B-82ED-C3A0B63ADEDE}" type="datetimeFigureOut">
              <a:rPr lang="en-US" smtClean="0"/>
              <a:t>6/5/18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D44D6-22AF-3042-BA16-CE188120DEC1}" type="slidenum">
              <a:rPr lang="en-US" smtClean="0"/>
              <a:t>‹#›</a:t>
            </a:fld>
            <a:endParaRPr lang="en-US"/>
          </a:p>
        </p:txBody>
      </p:sp>
    </p:spTree>
    <p:extLst>
      <p:ext uri="{BB962C8B-B14F-4D97-AF65-F5344CB8AC3E}">
        <p14:creationId xmlns:p14="http://schemas.microsoft.com/office/powerpoint/2010/main" val="227999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C5308-50BB-4A4B-82ED-C3A0B63ADEDE}" type="datetimeFigureOut">
              <a:rPr lang="en-US" smtClean="0"/>
              <a:t>6/5/18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D44D6-22AF-3042-BA16-CE188120DEC1}" type="slidenum">
              <a:rPr lang="en-US" smtClean="0"/>
              <a:t>‹#›</a:t>
            </a:fld>
            <a:endParaRPr lang="en-US"/>
          </a:p>
        </p:txBody>
      </p:sp>
    </p:spTree>
    <p:extLst>
      <p:ext uri="{BB962C8B-B14F-4D97-AF65-F5344CB8AC3E}">
        <p14:creationId xmlns:p14="http://schemas.microsoft.com/office/powerpoint/2010/main" val="214402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40C5308-50BB-4A4B-82ED-C3A0B63ADEDE}" type="datetimeFigureOut">
              <a:rPr lang="en-US" smtClean="0"/>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D44D6-22AF-3042-BA16-CE188120DEC1}" type="slidenum">
              <a:rPr lang="en-US" smtClean="0"/>
              <a:t>‹#›</a:t>
            </a:fld>
            <a:endParaRPr lang="en-US"/>
          </a:p>
        </p:txBody>
      </p:sp>
    </p:spTree>
    <p:extLst>
      <p:ext uri="{BB962C8B-B14F-4D97-AF65-F5344CB8AC3E}">
        <p14:creationId xmlns:p14="http://schemas.microsoft.com/office/powerpoint/2010/main" val="66686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40C5308-50BB-4A4B-82ED-C3A0B63ADEDE}" type="datetimeFigureOut">
              <a:rPr lang="en-US" smtClean="0"/>
              <a:t>6/5/18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D44D6-22AF-3042-BA16-CE188120DEC1}" type="slidenum">
              <a:rPr lang="en-US" smtClean="0"/>
              <a:t>‹#›</a:t>
            </a:fld>
            <a:endParaRPr lang="en-US"/>
          </a:p>
        </p:txBody>
      </p:sp>
    </p:spTree>
    <p:extLst>
      <p:ext uri="{BB962C8B-B14F-4D97-AF65-F5344CB8AC3E}">
        <p14:creationId xmlns:p14="http://schemas.microsoft.com/office/powerpoint/2010/main" val="302727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C5308-50BB-4A4B-82ED-C3A0B63ADEDE}" type="datetimeFigureOut">
              <a:rPr lang="en-US" smtClean="0"/>
              <a:t>6/5/18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D44D6-22AF-3042-BA16-CE188120DEC1}" type="slidenum">
              <a:rPr lang="en-US" smtClean="0"/>
              <a:t>‹#›</a:t>
            </a:fld>
            <a:endParaRPr lang="en-US"/>
          </a:p>
        </p:txBody>
      </p:sp>
    </p:spTree>
    <p:extLst>
      <p:ext uri="{BB962C8B-B14F-4D97-AF65-F5344CB8AC3E}">
        <p14:creationId xmlns:p14="http://schemas.microsoft.com/office/powerpoint/2010/main" val="1520721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312584" y="50192"/>
            <a:ext cx="5630334" cy="6871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Bell MT"/>
                <a:cs typeface="Bell MT"/>
              </a:rPr>
              <a:t>With your partner list the physical characteristics of the desert image. </a:t>
            </a:r>
          </a:p>
        </p:txBody>
      </p:sp>
      <p:pic>
        <p:nvPicPr>
          <p:cNvPr id="7" name="Espace réservé du contenu 3" descr="Macintosh HD:Users:clemaitre:Desktop:DSC06396.jpg"/>
          <p:cNvPicPr>
            <a:picLocks/>
          </p:cNvPicPr>
          <p:nvPr/>
        </p:nvPicPr>
        <p:blipFill rotWithShape="1">
          <a:blip r:embed="rId2"/>
          <a:srcRect l="-158" r="193"/>
          <a:stretch/>
        </p:blipFill>
        <p:spPr bwMode="auto">
          <a:xfrm>
            <a:off x="1227666" y="825500"/>
            <a:ext cx="6836834" cy="5143500"/>
          </a:xfrm>
          <a:prstGeom prst="rect">
            <a:avLst/>
          </a:prstGeom>
          <a:noFill/>
          <a:ln w="9525">
            <a:noFill/>
            <a:miter lim="800000"/>
            <a:headEnd/>
            <a:tailEnd/>
          </a:ln>
        </p:spPr>
      </p:pic>
      <p:sp>
        <p:nvSpPr>
          <p:cNvPr id="2" name="Rounded Rectangle 1"/>
          <p:cNvSpPr/>
          <p:nvPr/>
        </p:nvSpPr>
        <p:spPr>
          <a:xfrm>
            <a:off x="201083" y="6053667"/>
            <a:ext cx="8614834" cy="709083"/>
          </a:xfrm>
          <a:prstGeom prst="round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01083" y="6091364"/>
            <a:ext cx="8614834" cy="523220"/>
          </a:xfrm>
          <a:prstGeom prst="rect">
            <a:avLst/>
          </a:prstGeom>
          <a:noFill/>
        </p:spPr>
        <p:txBody>
          <a:bodyPr wrap="square">
            <a:spAutoFit/>
          </a:bodyPr>
          <a:lstStyle/>
          <a:p>
            <a:pPr algn="ctr">
              <a:defRPr/>
            </a:pPr>
            <a:r>
              <a:rPr lang="en-GB" sz="2800" b="1" u="sng"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Title: What is the hot desert ecosystem like?</a:t>
            </a:r>
          </a:p>
        </p:txBody>
      </p:sp>
    </p:spTree>
    <p:extLst>
      <p:ext uri="{BB962C8B-B14F-4D97-AF65-F5344CB8AC3E}">
        <p14:creationId xmlns:p14="http://schemas.microsoft.com/office/powerpoint/2010/main" val="249767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Date Placeholder 3"/>
          <p:cNvSpPr>
            <a:spLocks noGrp="1"/>
          </p:cNvSpPr>
          <p:nvPr>
            <p:ph type="dt" sz="quarter" idx="10"/>
          </p:nvPr>
        </p:nvSpPr>
        <p:spPr>
          <a:xfrm>
            <a:off x="4623048" y="165446"/>
            <a:ext cx="4520952"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F4438D1E-697E-024E-B46F-A63C218FD06C}" type="datetime2">
              <a:rPr lang="en-GB" sz="2400" b="1" u="sng">
                <a:latin typeface="Comic Sans MS" charset="0"/>
              </a:rPr>
              <a:pPr/>
              <a:t>Tuesday, 5 June 2018</a:t>
            </a:fld>
            <a:endParaRPr lang="en-GB" sz="2400" b="1" u="sng" dirty="0">
              <a:latin typeface="Comic Sans MS" charset="0"/>
            </a:endParaRPr>
          </a:p>
        </p:txBody>
      </p:sp>
      <p:pic>
        <p:nvPicPr>
          <p:cNvPr id="2051" name="Picture 4" descr="fussball_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737100"/>
            <a:ext cx="5327650" cy="212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2" name="Picture 5" descr="fussball__torwart_hechtsprung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5373688"/>
            <a:ext cx="1651000" cy="1309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3" name="Picture 7" descr="Foot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205038"/>
            <a:ext cx="24384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4" name="Picture 7" descr="Foot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2060575"/>
            <a:ext cx="2376488" cy="237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5" name="Picture 7" descr="Foot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2205038"/>
            <a:ext cx="24384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p:cNvSpPr/>
          <p:nvPr/>
        </p:nvSpPr>
        <p:spPr>
          <a:xfrm>
            <a:off x="0" y="806793"/>
            <a:ext cx="9144000" cy="523220"/>
          </a:xfrm>
          <a:prstGeom prst="rect">
            <a:avLst/>
          </a:prstGeom>
          <a:noFill/>
        </p:spPr>
        <p:txBody>
          <a:bodyPr wrap="square">
            <a:spAutoFit/>
          </a:bodyPr>
          <a:lstStyle/>
          <a:p>
            <a:pPr algn="ctr">
              <a:defRPr/>
            </a:pPr>
            <a:r>
              <a:rPr lang="en-GB" sz="2800" b="1" u="sng"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What is the hot desert ecosystem like?</a:t>
            </a:r>
          </a:p>
        </p:txBody>
      </p:sp>
      <p:sp>
        <p:nvSpPr>
          <p:cNvPr id="9225" name="Oval 2"/>
          <p:cNvSpPr>
            <a:spLocks noChangeArrowheads="1"/>
          </p:cNvSpPr>
          <p:nvPr/>
        </p:nvSpPr>
        <p:spPr bwMode="auto">
          <a:xfrm>
            <a:off x="6372225" y="2420938"/>
            <a:ext cx="1944688" cy="1944687"/>
          </a:xfrm>
          <a:prstGeom prst="ellipse">
            <a:avLst/>
          </a:prstGeom>
          <a:solidFill>
            <a:srgbClr val="B90000">
              <a:alpha val="67842"/>
            </a:srgbClr>
          </a:solidFill>
          <a:ln w="9525">
            <a:solidFill>
              <a:srgbClr val="4A7EBB"/>
            </a:solidFill>
            <a:round/>
            <a:headEnd/>
            <a:tailEnd/>
          </a:ln>
          <a:effectLst>
            <a:outerShdw blurRad="63500" dist="23000" dir="5400000" rotWithShape="0">
              <a:srgbClr val="000000">
                <a:alpha val="34998"/>
              </a:srgbClr>
            </a:outerShdw>
          </a:effectLst>
        </p:spPr>
        <p:txBody>
          <a:bodyPr anchor="ctr"/>
          <a:lstStyle/>
          <a:p>
            <a:pPr algn="ctr">
              <a:defRPr/>
            </a:pPr>
            <a:r>
              <a:rPr lang="en-GB" sz="1200" dirty="0">
                <a:solidFill>
                  <a:schemeClr val="lt1"/>
                </a:solidFill>
                <a:latin typeface="Comic Sans MS"/>
                <a:cs typeface="Comic Sans MS"/>
              </a:rPr>
              <a:t>To be able to describe the characteristics of the hot desert environment.</a:t>
            </a:r>
          </a:p>
          <a:p>
            <a:pPr algn="ctr">
              <a:defRPr/>
            </a:pPr>
            <a:r>
              <a:rPr lang="en-GB" sz="1200" dirty="0">
                <a:solidFill>
                  <a:schemeClr val="bg1"/>
                </a:solidFill>
                <a:latin typeface="Comic Sans MS" charset="0"/>
                <a:cs typeface="+mn-cs"/>
              </a:rPr>
              <a:t>(Level  4 and below)</a:t>
            </a:r>
          </a:p>
        </p:txBody>
      </p:sp>
      <p:sp>
        <p:nvSpPr>
          <p:cNvPr id="9226" name="Oval 15"/>
          <p:cNvSpPr>
            <a:spLocks noChangeArrowheads="1"/>
          </p:cNvSpPr>
          <p:nvPr/>
        </p:nvSpPr>
        <p:spPr bwMode="auto">
          <a:xfrm>
            <a:off x="3419475" y="2276475"/>
            <a:ext cx="1944688" cy="1944688"/>
          </a:xfrm>
          <a:prstGeom prst="ellipse">
            <a:avLst/>
          </a:prstGeom>
          <a:solidFill>
            <a:srgbClr val="FF6600">
              <a:alpha val="67842"/>
            </a:srgbClr>
          </a:solidFill>
          <a:ln w="9525">
            <a:solidFill>
              <a:srgbClr val="4A7EBB"/>
            </a:solidFill>
            <a:round/>
            <a:headEnd/>
            <a:tailEnd/>
          </a:ln>
          <a:effectLst>
            <a:outerShdw blurRad="63500" dist="23000" dir="5400000" rotWithShape="0">
              <a:srgbClr val="000000">
                <a:alpha val="34998"/>
              </a:srgbClr>
            </a:outerShdw>
          </a:effectLst>
        </p:spPr>
        <p:txBody>
          <a:bodyPr anchor="ctr"/>
          <a:lstStyle/>
          <a:p>
            <a:pPr algn="ctr">
              <a:defRPr/>
            </a:pPr>
            <a:r>
              <a:rPr lang="en-GB" sz="1200" dirty="0">
                <a:solidFill>
                  <a:schemeClr val="lt1"/>
                </a:solidFill>
                <a:latin typeface="Comic Sans MS"/>
                <a:cs typeface="Comic Sans MS"/>
              </a:rPr>
              <a:t>To be able to explain the characteristics of hot desert environments. </a:t>
            </a:r>
            <a:r>
              <a:rPr lang="en-GB" sz="1200" dirty="0">
                <a:solidFill>
                  <a:srgbClr val="FFFFFF"/>
                </a:solidFill>
                <a:latin typeface="Comic Sans MS" charset="0"/>
              </a:rPr>
              <a:t>(Level  4-6) </a:t>
            </a:r>
          </a:p>
        </p:txBody>
      </p:sp>
      <p:sp>
        <p:nvSpPr>
          <p:cNvPr id="9227" name="Oval 17"/>
          <p:cNvSpPr>
            <a:spLocks noChangeArrowheads="1"/>
          </p:cNvSpPr>
          <p:nvPr/>
        </p:nvSpPr>
        <p:spPr bwMode="auto">
          <a:xfrm>
            <a:off x="468313" y="2420938"/>
            <a:ext cx="1943100" cy="1944687"/>
          </a:xfrm>
          <a:prstGeom prst="ellipse">
            <a:avLst/>
          </a:prstGeom>
          <a:solidFill>
            <a:srgbClr val="008000">
              <a:alpha val="67842"/>
            </a:srgbClr>
          </a:solidFill>
          <a:ln w="9525">
            <a:solidFill>
              <a:srgbClr val="4A7EBB"/>
            </a:solidFill>
            <a:round/>
            <a:headEnd/>
            <a:tailEnd/>
          </a:ln>
          <a:effectLst>
            <a:outerShdw blurRad="63500" dist="23000" dir="5400000" rotWithShape="0">
              <a:srgbClr val="000000">
                <a:alpha val="34998"/>
              </a:srgbClr>
            </a:outerShdw>
          </a:effectLst>
        </p:spPr>
        <p:txBody>
          <a:bodyPr anchor="ctr"/>
          <a:lstStyle/>
          <a:p>
            <a:pPr algn="ctr">
              <a:defRPr/>
            </a:pPr>
            <a:r>
              <a:rPr lang="en-GB" sz="1200" dirty="0">
                <a:solidFill>
                  <a:schemeClr val="lt1"/>
                </a:solidFill>
                <a:latin typeface="Comic Sans MS"/>
                <a:cs typeface="Comic Sans MS"/>
              </a:rPr>
              <a:t>To be able to make links between the characteristics of the hot desert environment. </a:t>
            </a:r>
            <a:r>
              <a:rPr lang="en-GB" sz="1200" dirty="0">
                <a:solidFill>
                  <a:srgbClr val="FFFFFF"/>
                </a:solidFill>
                <a:latin typeface="Comic Sans MS" charset="0"/>
              </a:rPr>
              <a:t>(Level 7)</a:t>
            </a:r>
          </a:p>
        </p:txBody>
      </p:sp>
      <p:sp>
        <p:nvSpPr>
          <p:cNvPr id="7" name="Rounded Rectangle 6"/>
          <p:cNvSpPr/>
          <p:nvPr/>
        </p:nvSpPr>
        <p:spPr>
          <a:xfrm>
            <a:off x="4356100" y="4797425"/>
            <a:ext cx="4787900" cy="1885950"/>
          </a:xfrm>
          <a:prstGeom prst="roundRect">
            <a:avLst/>
          </a:prstGeom>
          <a:solidFill>
            <a:srgbClr val="0066FF"/>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GB" sz="1400" dirty="0">
                <a:latin typeface="Comic Sans MS" charset="0"/>
                <a:cs typeface="Comic Sans MS" charset="0"/>
              </a:rPr>
              <a:t>Lesson objectives;</a:t>
            </a:r>
          </a:p>
          <a:p>
            <a:pPr algn="just">
              <a:defRPr/>
            </a:pPr>
            <a:endParaRPr lang="en-GB" sz="1400" dirty="0">
              <a:latin typeface="Comic Sans MS" charset="0"/>
              <a:cs typeface="Comic Sans MS" charset="0"/>
            </a:endParaRPr>
          </a:p>
          <a:p>
            <a:pPr marL="285750" indent="-285750" algn="just">
              <a:buFont typeface="Courier New"/>
              <a:buChar char="o"/>
              <a:defRPr/>
            </a:pPr>
            <a:r>
              <a:rPr lang="en-GB" sz="1400" dirty="0">
                <a:latin typeface="Comic Sans MS" charset="0"/>
                <a:cs typeface="Comic Sans MS" charset="0"/>
              </a:rPr>
              <a:t>To develop a greater understanding of the characteristics of the hot desert environment.  </a:t>
            </a:r>
          </a:p>
          <a:p>
            <a:pPr marL="285750" indent="-285750" algn="just">
              <a:buFont typeface="Courier New"/>
              <a:buChar char="o"/>
              <a:defRPr/>
            </a:pPr>
            <a:r>
              <a:rPr lang="en-GB" sz="1400" dirty="0">
                <a:latin typeface="Comic Sans MS" charset="0"/>
                <a:cs typeface="Comic Sans MS" charset="0"/>
              </a:rPr>
              <a:t>To develop a greater knowledge of the location, climate and soil types of hot features. </a:t>
            </a:r>
          </a:p>
        </p:txBody>
      </p:sp>
    </p:spTree>
    <p:extLst>
      <p:ext uri="{BB962C8B-B14F-4D97-AF65-F5344CB8AC3E}">
        <p14:creationId xmlns:p14="http://schemas.microsoft.com/office/powerpoint/2010/main" val="369967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02" y="491234"/>
            <a:ext cx="6452742" cy="4541799"/>
          </a:xfrm>
          <a:prstGeom prst="rect">
            <a:avLst/>
          </a:prstGeom>
        </p:spPr>
      </p:pic>
      <p:sp>
        <p:nvSpPr>
          <p:cNvPr id="4" name="Rectangle 3"/>
          <p:cNvSpPr/>
          <p:nvPr/>
        </p:nvSpPr>
        <p:spPr>
          <a:xfrm>
            <a:off x="0" y="20743"/>
            <a:ext cx="9144000" cy="461665"/>
          </a:xfrm>
          <a:prstGeom prst="rect">
            <a:avLst/>
          </a:prstGeom>
          <a:noFill/>
        </p:spPr>
        <p:txBody>
          <a:bodyPr wrap="square">
            <a:spAutoFit/>
          </a:bodyPr>
          <a:lstStyle/>
          <a:p>
            <a:pPr algn="ctr">
              <a:defRPr/>
            </a:pPr>
            <a:r>
              <a:rPr lang="en-GB" sz="24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Where are the characteristics of the hot desert?</a:t>
            </a:r>
          </a:p>
        </p:txBody>
      </p:sp>
      <p:pic>
        <p:nvPicPr>
          <p:cNvPr id="5"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02" y="5033033"/>
            <a:ext cx="583973" cy="583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04852" y="5214894"/>
            <a:ext cx="1295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Apple Chancery" charset="0"/>
                <a:cs typeface="Apple Chancery" charset="0"/>
              </a:rPr>
              <a:t>Literacy</a:t>
            </a:r>
          </a:p>
        </p:txBody>
      </p:sp>
      <p:sp>
        <p:nvSpPr>
          <p:cNvPr id="7" name="TextBox 6"/>
          <p:cNvSpPr txBox="1"/>
          <p:nvPr/>
        </p:nvSpPr>
        <p:spPr>
          <a:xfrm>
            <a:off x="125403" y="5704774"/>
            <a:ext cx="2054764" cy="1015663"/>
          </a:xfrm>
          <a:prstGeom prst="rect">
            <a:avLst/>
          </a:prstGeom>
          <a:noFill/>
          <a:ln>
            <a:solidFill>
              <a:schemeClr val="tx1"/>
            </a:solidFill>
          </a:ln>
        </p:spPr>
        <p:txBody>
          <a:bodyPr wrap="square">
            <a:spAutoFit/>
          </a:bodyPr>
          <a:lstStyle/>
          <a:p>
            <a:pPr>
              <a:defRPr/>
            </a:pPr>
            <a:r>
              <a:rPr lang="en-US" sz="1200" dirty="0">
                <a:latin typeface="Bell MT"/>
                <a:cs typeface="Bell MT"/>
              </a:rPr>
              <a:t>Can you use these key terms:</a:t>
            </a:r>
          </a:p>
          <a:p>
            <a:pPr>
              <a:defRPr/>
            </a:pPr>
            <a:endParaRPr lang="en-US" sz="1200" dirty="0">
              <a:latin typeface="Bell MT"/>
              <a:cs typeface="Bell MT"/>
            </a:endParaRPr>
          </a:p>
          <a:p>
            <a:pPr>
              <a:defRPr/>
            </a:pPr>
            <a:r>
              <a:rPr lang="en-US" sz="1200" dirty="0">
                <a:latin typeface="Bell MT"/>
                <a:cs typeface="Bell MT"/>
              </a:rPr>
              <a:t>Biodiversity</a:t>
            </a:r>
          </a:p>
          <a:p>
            <a:pPr>
              <a:defRPr/>
            </a:pPr>
            <a:r>
              <a:rPr lang="en-US" sz="1200" dirty="0">
                <a:latin typeface="Bell MT"/>
                <a:cs typeface="Bell MT"/>
              </a:rPr>
              <a:t>Adaptation</a:t>
            </a:r>
          </a:p>
          <a:p>
            <a:pPr>
              <a:defRPr/>
            </a:pPr>
            <a:r>
              <a:rPr lang="en-US" sz="1200" dirty="0">
                <a:latin typeface="Bell MT"/>
                <a:cs typeface="Bell MT"/>
              </a:rPr>
              <a:t>Surface area</a:t>
            </a:r>
          </a:p>
        </p:txBody>
      </p:sp>
      <p:pic>
        <p:nvPicPr>
          <p:cNvPr id="8" name="Picture 7"/>
          <p:cNvPicPr>
            <a:picLocks noChangeAspect="1"/>
          </p:cNvPicPr>
          <p:nvPr/>
        </p:nvPicPr>
        <p:blipFill>
          <a:blip r:embed="rId4"/>
          <a:stretch>
            <a:fillRect/>
          </a:stretch>
        </p:blipFill>
        <p:spPr>
          <a:xfrm>
            <a:off x="2394834" y="5003227"/>
            <a:ext cx="706966" cy="706966"/>
          </a:xfrm>
          <a:prstGeom prst="rect">
            <a:avLst/>
          </a:prstGeom>
        </p:spPr>
      </p:pic>
      <p:sp>
        <p:nvSpPr>
          <p:cNvPr id="9" name="TextBox 29"/>
          <p:cNvSpPr txBox="1">
            <a:spLocks noChangeArrowheads="1"/>
          </p:cNvSpPr>
          <p:nvPr/>
        </p:nvSpPr>
        <p:spPr bwMode="auto">
          <a:xfrm>
            <a:off x="3101800" y="5319246"/>
            <a:ext cx="1295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Apple Chancery" charset="0"/>
                <a:cs typeface="Apple Chancery" charset="0"/>
              </a:rPr>
              <a:t>Extension</a:t>
            </a:r>
          </a:p>
        </p:txBody>
      </p:sp>
      <p:sp>
        <p:nvSpPr>
          <p:cNvPr id="10" name="TextBox 9"/>
          <p:cNvSpPr txBox="1"/>
          <p:nvPr/>
        </p:nvSpPr>
        <p:spPr>
          <a:xfrm>
            <a:off x="2309283" y="5704774"/>
            <a:ext cx="3892550" cy="1015663"/>
          </a:xfrm>
          <a:prstGeom prst="rect">
            <a:avLst/>
          </a:prstGeom>
          <a:noFill/>
          <a:ln>
            <a:solidFill>
              <a:schemeClr val="tx1"/>
            </a:solidFill>
          </a:ln>
        </p:spPr>
        <p:txBody>
          <a:bodyPr wrap="square">
            <a:spAutoFit/>
          </a:bodyPr>
          <a:lstStyle/>
          <a:p>
            <a:pPr>
              <a:defRPr/>
            </a:pPr>
            <a:r>
              <a:rPr lang="en-US" sz="1200" dirty="0">
                <a:latin typeface="Bell MT"/>
                <a:cs typeface="Bell MT"/>
              </a:rPr>
              <a:t>Can you summarise the factors that;</a:t>
            </a:r>
          </a:p>
          <a:p>
            <a:pPr marL="228600" indent="-228600">
              <a:buAutoNum type="alphaLcParenR"/>
              <a:defRPr/>
            </a:pPr>
            <a:r>
              <a:rPr lang="en-US" sz="1200" dirty="0">
                <a:latin typeface="Bell MT"/>
                <a:cs typeface="Bell MT"/>
              </a:rPr>
              <a:t>Could affect the </a:t>
            </a:r>
          </a:p>
          <a:p>
            <a:pPr marL="228600" indent="-228600">
              <a:buAutoNum type="alphaLcParenR"/>
              <a:defRPr/>
            </a:pPr>
            <a:r>
              <a:rPr lang="en-US" sz="1200" dirty="0">
                <a:latin typeface="Bell MT"/>
                <a:cs typeface="Bell MT"/>
              </a:rPr>
              <a:t>Could affect </a:t>
            </a:r>
          </a:p>
          <a:p>
            <a:pPr marL="228600" indent="-228600">
              <a:buAutoNum type="alphaLcParenR"/>
              <a:defRPr/>
            </a:pPr>
            <a:r>
              <a:rPr lang="en-US" sz="1200" dirty="0">
                <a:latin typeface="Bell MT"/>
                <a:cs typeface="Bell MT"/>
              </a:rPr>
              <a:t>Could affect the </a:t>
            </a:r>
          </a:p>
          <a:p>
            <a:pPr>
              <a:defRPr/>
            </a:pPr>
            <a:r>
              <a:rPr lang="en-US" sz="1200" b="1" dirty="0">
                <a:latin typeface="Bell MT"/>
                <a:cs typeface="Bell MT"/>
              </a:rPr>
              <a:t>In no more than 10 words summarise the rainforest.</a:t>
            </a:r>
          </a:p>
        </p:txBody>
      </p:sp>
      <p:cxnSp>
        <p:nvCxnSpPr>
          <p:cNvPr id="11" name="Straight Arrow Connector 10"/>
          <p:cNvCxnSpPr>
            <a:endCxn id="13" idx="1"/>
          </p:cNvCxnSpPr>
          <p:nvPr/>
        </p:nvCxnSpPr>
        <p:spPr>
          <a:xfrm flipV="1">
            <a:off x="6053667" y="1242962"/>
            <a:ext cx="643882" cy="150870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6697549" y="694756"/>
            <a:ext cx="2127585" cy="1096411"/>
            <a:chOff x="6708404" y="694756"/>
            <a:chExt cx="2214425" cy="1530634"/>
          </a:xfrm>
        </p:grpSpPr>
        <p:sp>
          <p:nvSpPr>
            <p:cNvPr id="13" name="Rounded Rectangle 12"/>
            <p:cNvSpPr/>
            <p:nvPr/>
          </p:nvSpPr>
          <p:spPr>
            <a:xfrm>
              <a:off x="6708404" y="694756"/>
              <a:ext cx="2214425" cy="1530634"/>
            </a:xfrm>
            <a:prstGeom prst="roundRect">
              <a:avLst/>
            </a:prstGeom>
            <a:solidFill>
              <a:srgbClr val="AB070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4" name="TextBox 13"/>
            <p:cNvSpPr txBox="1"/>
            <p:nvPr/>
          </p:nvSpPr>
          <p:spPr>
            <a:xfrm>
              <a:off x="6708404" y="694756"/>
              <a:ext cx="2214425" cy="1417907"/>
            </a:xfrm>
            <a:prstGeom prst="rect">
              <a:avLst/>
            </a:prstGeom>
            <a:noFill/>
          </p:spPr>
          <p:txBody>
            <a:bodyPr wrap="square" rtlCol="0">
              <a:spAutoFit/>
            </a:bodyPr>
            <a:lstStyle/>
            <a:p>
              <a:pPr algn="ctr"/>
              <a:r>
                <a:rPr lang="en-US" sz="1200" dirty="0">
                  <a:latin typeface="Bell MT"/>
                  <a:cs typeface="Bell MT"/>
                </a:rPr>
                <a:t>Task 1</a:t>
              </a:r>
            </a:p>
            <a:p>
              <a:pPr algn="just"/>
              <a:r>
                <a:rPr lang="en-US" sz="1200" dirty="0">
                  <a:latin typeface="Bell MT"/>
                  <a:cs typeface="Bell MT"/>
                </a:rPr>
                <a:t>Describe the location of the words hot deserts and give reasons for where they are located. </a:t>
              </a:r>
            </a:p>
          </p:txBody>
        </p:sp>
      </p:grpSp>
      <p:cxnSp>
        <p:nvCxnSpPr>
          <p:cNvPr id="15" name="Straight Arrow Connector 14"/>
          <p:cNvCxnSpPr>
            <a:endCxn id="17" idx="1"/>
          </p:cNvCxnSpPr>
          <p:nvPr/>
        </p:nvCxnSpPr>
        <p:spPr>
          <a:xfrm>
            <a:off x="3841750" y="3481917"/>
            <a:ext cx="3116320" cy="4573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6958070" y="3507710"/>
            <a:ext cx="1895558" cy="863177"/>
            <a:chOff x="6708404" y="694756"/>
            <a:chExt cx="2214425" cy="1530634"/>
          </a:xfrm>
        </p:grpSpPr>
        <p:sp>
          <p:nvSpPr>
            <p:cNvPr id="17" name="Rounded Rectangle 16"/>
            <p:cNvSpPr/>
            <p:nvPr/>
          </p:nvSpPr>
          <p:spPr>
            <a:xfrm>
              <a:off x="6708404" y="694756"/>
              <a:ext cx="2214425" cy="1530634"/>
            </a:xfrm>
            <a:prstGeom prst="round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708404" y="694756"/>
              <a:ext cx="2214425" cy="813401"/>
            </a:xfrm>
            <a:prstGeom prst="rect">
              <a:avLst/>
            </a:prstGeom>
            <a:noFill/>
          </p:spPr>
          <p:txBody>
            <a:bodyPr wrap="square" rtlCol="0">
              <a:spAutoFit/>
            </a:bodyPr>
            <a:lstStyle/>
            <a:p>
              <a:pPr algn="ctr"/>
              <a:r>
                <a:rPr lang="en-US" sz="1200" dirty="0">
                  <a:latin typeface="Bell MT"/>
                  <a:cs typeface="Bell MT"/>
                </a:rPr>
                <a:t>Task 3</a:t>
              </a:r>
            </a:p>
            <a:p>
              <a:pPr algn="just"/>
              <a:r>
                <a:rPr lang="en-US" sz="1200" dirty="0">
                  <a:latin typeface="Bell MT"/>
                  <a:cs typeface="Bell MT"/>
                </a:rPr>
                <a:t>Describe the features of the soil of the hot desert</a:t>
              </a:r>
            </a:p>
          </p:txBody>
        </p:sp>
      </p:grpSp>
      <p:cxnSp>
        <p:nvCxnSpPr>
          <p:cNvPr id="19" name="Straight Arrow Connector 18"/>
          <p:cNvCxnSpPr/>
          <p:nvPr/>
        </p:nvCxnSpPr>
        <p:spPr>
          <a:xfrm>
            <a:off x="4529667" y="2656417"/>
            <a:ext cx="2428403" cy="28120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6958070" y="2291292"/>
            <a:ext cx="1895558" cy="920750"/>
            <a:chOff x="6708404" y="694756"/>
            <a:chExt cx="2214425" cy="1530634"/>
          </a:xfrm>
        </p:grpSpPr>
        <p:sp>
          <p:nvSpPr>
            <p:cNvPr id="21" name="Rounded Rectangle 20"/>
            <p:cNvSpPr/>
            <p:nvPr/>
          </p:nvSpPr>
          <p:spPr>
            <a:xfrm>
              <a:off x="6708404" y="694756"/>
              <a:ext cx="2214425" cy="1530634"/>
            </a:xfrm>
            <a:prstGeom prst="roundRect">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708404" y="694756"/>
              <a:ext cx="2214425" cy="1074446"/>
            </a:xfrm>
            <a:prstGeom prst="rect">
              <a:avLst/>
            </a:prstGeom>
            <a:noFill/>
          </p:spPr>
          <p:txBody>
            <a:bodyPr wrap="square" rtlCol="0">
              <a:spAutoFit/>
            </a:bodyPr>
            <a:lstStyle/>
            <a:p>
              <a:pPr algn="ctr"/>
              <a:r>
                <a:rPr lang="en-US" sz="1200" dirty="0">
                  <a:latin typeface="Bell MT"/>
                  <a:cs typeface="Bell MT"/>
                </a:rPr>
                <a:t>Task 2</a:t>
              </a:r>
            </a:p>
            <a:p>
              <a:pPr algn="ctr"/>
              <a:r>
                <a:rPr lang="en-US" sz="1200" dirty="0">
                  <a:latin typeface="Bell MT"/>
                  <a:cs typeface="Bell MT"/>
                </a:rPr>
                <a:t>Draw and describe the climate of the hot desert. </a:t>
              </a:r>
            </a:p>
          </p:txBody>
        </p:sp>
      </p:grpSp>
      <p:grpSp>
        <p:nvGrpSpPr>
          <p:cNvPr id="23" name="Group 22"/>
          <p:cNvGrpSpPr/>
          <p:nvPr/>
        </p:nvGrpSpPr>
        <p:grpSpPr>
          <a:xfrm>
            <a:off x="6817384" y="5584782"/>
            <a:ext cx="1895558" cy="1216247"/>
            <a:chOff x="6708404" y="694756"/>
            <a:chExt cx="2214425" cy="1530634"/>
          </a:xfrm>
        </p:grpSpPr>
        <p:sp>
          <p:nvSpPr>
            <p:cNvPr id="24" name="Rounded Rectangle 23"/>
            <p:cNvSpPr/>
            <p:nvPr/>
          </p:nvSpPr>
          <p:spPr>
            <a:xfrm>
              <a:off x="6708404" y="694756"/>
              <a:ext cx="2214425" cy="1530634"/>
            </a:xfrm>
            <a:prstGeom prst="round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6708404" y="694756"/>
              <a:ext cx="2214425" cy="1510601"/>
            </a:xfrm>
            <a:prstGeom prst="rect">
              <a:avLst/>
            </a:prstGeom>
            <a:noFill/>
          </p:spPr>
          <p:txBody>
            <a:bodyPr wrap="square" rtlCol="0">
              <a:spAutoFit/>
            </a:bodyPr>
            <a:lstStyle/>
            <a:p>
              <a:pPr algn="ctr"/>
              <a:r>
                <a:rPr lang="en-US" sz="1200" dirty="0">
                  <a:latin typeface="Bell MT"/>
                  <a:cs typeface="Bell MT"/>
                </a:rPr>
                <a:t>Task 4</a:t>
              </a:r>
            </a:p>
            <a:p>
              <a:pPr algn="ctr"/>
              <a:r>
                <a:rPr lang="en-US" sz="1200" dirty="0">
                  <a:latin typeface="Bell MT"/>
                  <a:cs typeface="Bell MT"/>
                </a:rPr>
                <a:t>Describe how the abiotic and biotic parts of the hot desert are reliant on each other.  Draw a food web of the hot desert ecosystem.</a:t>
              </a:r>
            </a:p>
          </p:txBody>
        </p:sp>
      </p:grpSp>
      <p:cxnSp>
        <p:nvCxnSpPr>
          <p:cNvPr id="26" name="Straight Arrow Connector 25"/>
          <p:cNvCxnSpPr/>
          <p:nvPr/>
        </p:nvCxnSpPr>
        <p:spPr>
          <a:xfrm>
            <a:off x="2394834" y="4631425"/>
            <a:ext cx="4422550" cy="120886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6929576" y="4467078"/>
            <a:ext cx="1924052" cy="1015663"/>
            <a:chOff x="6708404" y="694756"/>
            <a:chExt cx="2214425" cy="1530634"/>
          </a:xfrm>
        </p:grpSpPr>
        <p:sp>
          <p:nvSpPr>
            <p:cNvPr id="32" name="Rounded Rectangle 31"/>
            <p:cNvSpPr/>
            <p:nvPr/>
          </p:nvSpPr>
          <p:spPr>
            <a:xfrm>
              <a:off x="6708404" y="694756"/>
              <a:ext cx="2214425" cy="1530634"/>
            </a:xfrm>
            <a:prstGeom prst="round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708404" y="694756"/>
              <a:ext cx="2214425" cy="1278201"/>
            </a:xfrm>
            <a:prstGeom prst="rect">
              <a:avLst/>
            </a:prstGeom>
            <a:noFill/>
          </p:spPr>
          <p:txBody>
            <a:bodyPr wrap="square" rtlCol="0">
              <a:spAutoFit/>
            </a:bodyPr>
            <a:lstStyle/>
            <a:p>
              <a:pPr algn="ctr"/>
              <a:r>
                <a:rPr lang="en-US" sz="1200" dirty="0">
                  <a:latin typeface="Bell MT"/>
                  <a:cs typeface="Bell MT"/>
                </a:rPr>
                <a:t>Task 5</a:t>
              </a:r>
            </a:p>
            <a:p>
              <a:pPr algn="ctr"/>
              <a:r>
                <a:rPr lang="en-US" sz="1200" dirty="0">
                  <a:latin typeface="Bell MT"/>
                  <a:cs typeface="Bell MT"/>
                </a:rPr>
                <a:t>Annotate the cactus and camel to show how plants and animals are adapted to live in the desert.</a:t>
              </a:r>
            </a:p>
          </p:txBody>
        </p:sp>
      </p:grpSp>
      <p:cxnSp>
        <p:nvCxnSpPr>
          <p:cNvPr id="35" name="Straight Arrow Connector 34"/>
          <p:cNvCxnSpPr>
            <a:endCxn id="33" idx="1"/>
          </p:cNvCxnSpPr>
          <p:nvPr/>
        </p:nvCxnSpPr>
        <p:spPr>
          <a:xfrm>
            <a:off x="4721935" y="4631425"/>
            <a:ext cx="2207641" cy="25973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25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43"/>
            <a:ext cx="9144000" cy="461665"/>
          </a:xfrm>
          <a:prstGeom prst="rect">
            <a:avLst/>
          </a:prstGeom>
          <a:noFill/>
        </p:spPr>
        <p:txBody>
          <a:bodyPr wrap="square">
            <a:spAutoFit/>
          </a:bodyPr>
          <a:lstStyle/>
          <a:p>
            <a:pPr algn="ctr">
              <a:defRPr/>
            </a:pPr>
            <a:r>
              <a:rPr lang="en-GB" sz="2400" b="1" dirty="0">
                <a:ln w="12700">
                  <a:solidFill>
                    <a:srgbClr val="000000"/>
                  </a:solidFill>
                  <a:prstDash val="solid"/>
                </a:ln>
                <a:solidFill>
                  <a:srgbClr val="FED533"/>
                </a:solidFill>
                <a:effectLst>
                  <a:outerShdw blurRad="41275" dist="20320" dir="1800000" algn="tl" rotWithShape="0">
                    <a:srgbClr val="000000">
                      <a:alpha val="40000"/>
                    </a:srgbClr>
                  </a:outerShdw>
                </a:effectLst>
                <a:latin typeface="Comic Sans MS"/>
                <a:cs typeface="Comic Sans MS"/>
              </a:rPr>
              <a:t>Where are the world’s hot deserts located?</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3999" y="563298"/>
            <a:ext cx="5524501" cy="3143249"/>
          </a:xfrm>
          <a:prstGeom prst="rect">
            <a:avLst/>
          </a:prstGeom>
          <a:noFill/>
          <a:ln>
            <a:noFill/>
          </a:ln>
        </p:spPr>
      </p:pic>
      <p:sp>
        <p:nvSpPr>
          <p:cNvPr id="5" name="TextBox 4"/>
          <p:cNvSpPr txBox="1"/>
          <p:nvPr/>
        </p:nvSpPr>
        <p:spPr>
          <a:xfrm>
            <a:off x="5979583" y="733969"/>
            <a:ext cx="3058584" cy="2862323"/>
          </a:xfrm>
          <a:prstGeom prst="rect">
            <a:avLst/>
          </a:prstGeom>
          <a:noFill/>
        </p:spPr>
        <p:txBody>
          <a:bodyPr wrap="square" rtlCol="0">
            <a:spAutoFit/>
          </a:bodyPr>
          <a:lstStyle/>
          <a:p>
            <a:pPr algn="just"/>
            <a:r>
              <a:rPr lang="en-US" dirty="0">
                <a:latin typeface="Bell MT"/>
                <a:cs typeface="Bell MT"/>
              </a:rPr>
              <a:t>The world’s hot deserts are found in subtropical areas between 20 and 30 north and south of the Equator. The Tropic of Cancer or the Tropic of Capricorn passes through most of the world’s hot desert regions. This climate is characterised by hot and dry sinking air. </a:t>
            </a:r>
          </a:p>
        </p:txBody>
      </p:sp>
      <p:sp>
        <p:nvSpPr>
          <p:cNvPr id="6" name="Rectangle 5"/>
          <p:cNvSpPr/>
          <p:nvPr/>
        </p:nvSpPr>
        <p:spPr>
          <a:xfrm>
            <a:off x="179915" y="3619503"/>
            <a:ext cx="8784168" cy="2862323"/>
          </a:xfrm>
          <a:prstGeom prst="rect">
            <a:avLst/>
          </a:prstGeom>
        </p:spPr>
        <p:txBody>
          <a:bodyPr wrap="square">
            <a:spAutoFit/>
          </a:bodyPr>
          <a:lstStyle/>
          <a:p>
            <a:pPr algn="just"/>
            <a:r>
              <a:rPr lang="en-US" dirty="0">
                <a:latin typeface="Bell MT"/>
                <a:cs typeface="Bell MT"/>
              </a:rPr>
              <a:t>The extremely arid conditions occur where less than 250 mm of rain fall annually. Large areas of the Earth’s land surface are covered by hot deserts, including the Australian, Thar, Arabian, Gobi and Kalahari deserts. Largest of all is the Sahara, which measures nine million square kilometers. Its towering sand dunes can reach 150 meters. Despite its extreme climate, the Sahara manages to support two million people at its edges and in towns along caravan trails. On the boarders of hot deserts are the world’s semi-arid areas, also called drylands or desert fringe areas. The Sahel is a long strip of semi arid drylands that borders part of the south of the Sahara. It includes parts of Sudan, Chad, Burkina Faso and Niger. Water can sometimes be obtained in deserts from aquifers, or rivers, like the Nile, which transport water from wet regions across much drier ones. </a:t>
            </a:r>
          </a:p>
        </p:txBody>
      </p:sp>
    </p:spTree>
    <p:extLst>
      <p:ext uri="{BB962C8B-B14F-4D97-AF65-F5344CB8AC3E}">
        <p14:creationId xmlns:p14="http://schemas.microsoft.com/office/powerpoint/2010/main" val="42850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743"/>
            <a:ext cx="9143999" cy="461665"/>
          </a:xfrm>
          <a:prstGeom prst="rect">
            <a:avLst/>
          </a:prstGeom>
          <a:noFill/>
        </p:spPr>
        <p:txBody>
          <a:bodyPr wrap="square">
            <a:spAutoFit/>
          </a:bodyPr>
          <a:lstStyle/>
          <a:p>
            <a:pPr algn="ctr">
              <a:defRPr/>
            </a:pPr>
            <a:r>
              <a:rPr lang="en-GB" sz="2400" b="1" dirty="0">
                <a:ln w="12700">
                  <a:solidFill>
                    <a:srgbClr val="000000"/>
                  </a:solidFill>
                  <a:prstDash val="solid"/>
                </a:ln>
                <a:solidFill>
                  <a:srgbClr val="008000"/>
                </a:solidFill>
                <a:effectLst>
                  <a:outerShdw blurRad="41275" dist="20320" dir="1800000" algn="tl" rotWithShape="0">
                    <a:srgbClr val="000000">
                      <a:alpha val="40000"/>
                    </a:srgbClr>
                  </a:outerShdw>
                </a:effectLst>
                <a:latin typeface="Comic Sans MS"/>
                <a:cs typeface="Comic Sans MS"/>
              </a:rPr>
              <a:t>What is the climate of the hot desert?</a:t>
            </a:r>
          </a:p>
        </p:txBody>
      </p:sp>
      <p:pic>
        <p:nvPicPr>
          <p:cNvPr id="6" name="Picture 5"/>
          <p:cNvPicPr>
            <a:picLocks noChangeAspect="1"/>
          </p:cNvPicPr>
          <p:nvPr/>
        </p:nvPicPr>
        <p:blipFill>
          <a:blip r:embed="rId2"/>
          <a:stretch>
            <a:fillRect/>
          </a:stretch>
        </p:blipFill>
        <p:spPr>
          <a:xfrm>
            <a:off x="4445000" y="1457854"/>
            <a:ext cx="4698999" cy="3328458"/>
          </a:xfrm>
          <a:prstGeom prst="rect">
            <a:avLst/>
          </a:prstGeom>
        </p:spPr>
      </p:pic>
      <p:pic>
        <p:nvPicPr>
          <p:cNvPr id="7" name="Picture 6"/>
          <p:cNvPicPr>
            <a:picLocks noChangeAspect="1"/>
          </p:cNvPicPr>
          <p:nvPr/>
        </p:nvPicPr>
        <p:blipFill rotWithShape="1">
          <a:blip r:embed="rId3"/>
          <a:srcRect l="6862"/>
          <a:stretch/>
        </p:blipFill>
        <p:spPr>
          <a:xfrm>
            <a:off x="190500" y="3619500"/>
            <a:ext cx="4021668" cy="3238500"/>
          </a:xfrm>
          <a:prstGeom prst="rect">
            <a:avLst/>
          </a:prstGeom>
        </p:spPr>
      </p:pic>
      <p:sp>
        <p:nvSpPr>
          <p:cNvPr id="8" name="TextBox 7"/>
          <p:cNvSpPr txBox="1"/>
          <p:nvPr/>
        </p:nvSpPr>
        <p:spPr>
          <a:xfrm>
            <a:off x="190500" y="467399"/>
            <a:ext cx="8747123" cy="1200329"/>
          </a:xfrm>
          <a:prstGeom prst="rect">
            <a:avLst/>
          </a:prstGeom>
          <a:noFill/>
        </p:spPr>
        <p:txBody>
          <a:bodyPr wrap="square" rtlCol="0">
            <a:spAutoFit/>
          </a:bodyPr>
          <a:lstStyle/>
          <a:p>
            <a:pPr algn="just"/>
            <a:r>
              <a:rPr lang="en-US" dirty="0">
                <a:latin typeface="Bell MT"/>
                <a:cs typeface="Bell MT"/>
              </a:rPr>
              <a:t>Not only is annual precipitation low in hot desert environments , it is extremely unreliable too. Parts of Chile’s Atacama desert have not seen rain for 400 years; others just receive one millimeter per year! More typically hot desert regions experience around 100-200 millimeters of rainfall in most years. </a:t>
            </a:r>
          </a:p>
        </p:txBody>
      </p:sp>
      <p:sp>
        <p:nvSpPr>
          <p:cNvPr id="9" name="TextBox 8"/>
          <p:cNvSpPr txBox="1"/>
          <p:nvPr/>
        </p:nvSpPr>
        <p:spPr>
          <a:xfrm>
            <a:off x="190501" y="1643237"/>
            <a:ext cx="4021668" cy="2031325"/>
          </a:xfrm>
          <a:prstGeom prst="rect">
            <a:avLst/>
          </a:prstGeom>
          <a:noFill/>
        </p:spPr>
        <p:txBody>
          <a:bodyPr wrap="square" rtlCol="0">
            <a:spAutoFit/>
          </a:bodyPr>
          <a:lstStyle/>
          <a:p>
            <a:pPr algn="just"/>
            <a:r>
              <a:rPr lang="en-US" dirty="0">
                <a:latin typeface="Bell MT"/>
                <a:cs typeface="Bell MT"/>
              </a:rPr>
              <a:t>Below shows the annual climate for Khartoum in Sudan. Between June and October Khartoum records on average six days with ten millimeters or more and 19 days with one millimeter or more of rainfall. Like other hot desert areas, rainfall can be unpredictable. </a:t>
            </a:r>
          </a:p>
        </p:txBody>
      </p:sp>
      <p:sp>
        <p:nvSpPr>
          <p:cNvPr id="10" name="TextBox 9"/>
          <p:cNvSpPr txBox="1"/>
          <p:nvPr/>
        </p:nvSpPr>
        <p:spPr>
          <a:xfrm>
            <a:off x="4212167" y="4786312"/>
            <a:ext cx="4725455" cy="2031325"/>
          </a:xfrm>
          <a:prstGeom prst="rect">
            <a:avLst/>
          </a:prstGeom>
          <a:noFill/>
        </p:spPr>
        <p:txBody>
          <a:bodyPr wrap="square" rtlCol="0">
            <a:spAutoFit/>
          </a:bodyPr>
          <a:lstStyle/>
          <a:p>
            <a:pPr algn="just"/>
            <a:r>
              <a:rPr lang="en-US" dirty="0">
                <a:latin typeface="Bell MT"/>
                <a:cs typeface="Bell MT"/>
              </a:rPr>
              <a:t>Another characteristic is the extreme range of temperatures often experienced in a single day. The cloudless skies that allow high levels of insulation in the daytime also permit rapid heat loss at night. This can bring a drastic fall in temperature, and occasionally sub-zero temperatures. </a:t>
            </a:r>
          </a:p>
        </p:txBody>
      </p:sp>
    </p:spTree>
    <p:extLst>
      <p:ext uri="{BB962C8B-B14F-4D97-AF65-F5344CB8AC3E}">
        <p14:creationId xmlns:p14="http://schemas.microsoft.com/office/powerpoint/2010/main" val="183242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743"/>
            <a:ext cx="9143999" cy="461665"/>
          </a:xfrm>
          <a:prstGeom prst="rect">
            <a:avLst/>
          </a:prstGeom>
          <a:noFill/>
        </p:spPr>
        <p:txBody>
          <a:bodyPr wrap="square">
            <a:spAutoFit/>
          </a:bodyPr>
          <a:lstStyle/>
          <a:p>
            <a:pPr algn="ctr">
              <a:defRPr/>
            </a:pPr>
            <a:r>
              <a:rPr lang="en-GB" sz="2400" b="1" dirty="0">
                <a:ln w="12700">
                  <a:solidFill>
                    <a:srgbClr val="000000"/>
                  </a:solidFill>
                  <a:prstDash val="solid"/>
                </a:ln>
                <a:solidFill>
                  <a:srgbClr val="FF6600"/>
                </a:solidFill>
                <a:effectLst>
                  <a:outerShdw blurRad="41275" dist="20320" dir="1800000" algn="tl" rotWithShape="0">
                    <a:srgbClr val="000000">
                      <a:alpha val="40000"/>
                    </a:srgbClr>
                  </a:outerShdw>
                </a:effectLst>
                <a:latin typeface="Comic Sans MS"/>
                <a:cs typeface="Comic Sans MS"/>
              </a:rPr>
              <a:t>What is the soil of the hot desert like?</a:t>
            </a:r>
          </a:p>
        </p:txBody>
      </p:sp>
      <p:pic>
        <p:nvPicPr>
          <p:cNvPr id="5" name="Picture 4"/>
          <p:cNvPicPr>
            <a:picLocks noChangeAspect="1"/>
          </p:cNvPicPr>
          <p:nvPr/>
        </p:nvPicPr>
        <p:blipFill rotWithShape="1">
          <a:blip r:embed="rId3"/>
          <a:srcRect l="5093" r="76131" b="51389"/>
          <a:stretch/>
        </p:blipFill>
        <p:spPr>
          <a:xfrm>
            <a:off x="0" y="2645017"/>
            <a:ext cx="2169585" cy="4212983"/>
          </a:xfrm>
          <a:prstGeom prst="rect">
            <a:avLst/>
          </a:prstGeom>
        </p:spPr>
      </p:pic>
      <p:sp>
        <p:nvSpPr>
          <p:cNvPr id="6" name="TextBox 5"/>
          <p:cNvSpPr txBox="1"/>
          <p:nvPr/>
        </p:nvSpPr>
        <p:spPr>
          <a:xfrm>
            <a:off x="190500" y="482408"/>
            <a:ext cx="6626454" cy="2308324"/>
          </a:xfrm>
          <a:prstGeom prst="rect">
            <a:avLst/>
          </a:prstGeom>
          <a:noFill/>
        </p:spPr>
        <p:txBody>
          <a:bodyPr wrap="square" rtlCol="0">
            <a:spAutoFit/>
          </a:bodyPr>
          <a:lstStyle/>
          <a:p>
            <a:pPr algn="just"/>
            <a:r>
              <a:rPr lang="en-US" dirty="0">
                <a:latin typeface="Bell MT"/>
                <a:cs typeface="Bell MT"/>
              </a:rPr>
              <a:t>In hot climates, soil-forming processes are limited by the shortage of water and vegetation. Over time weathering creates deep deposits of sand and loose material. There may be little organic content due to the lack of vegetation growing there. These sandy rocky soils are typically around one meter deep, although in some places, wind action builds tall dunes where deeper soils can potentially develop. Sand dunes should not be classified as soils if there is no organic matter present there at all. </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6816954" y="3130643"/>
            <a:ext cx="2194983" cy="1502000"/>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6816954" y="948678"/>
            <a:ext cx="2194983" cy="1502000"/>
          </a:xfrm>
          <a:prstGeom prst="rect">
            <a:avLst/>
          </a:prstGeom>
          <a:noFill/>
          <a:ln>
            <a:noFill/>
          </a:ln>
        </p:spPr>
      </p:pic>
      <p:sp>
        <p:nvSpPr>
          <p:cNvPr id="9" name="TextBox 8"/>
          <p:cNvSpPr txBox="1"/>
          <p:nvPr/>
        </p:nvSpPr>
        <p:spPr>
          <a:xfrm>
            <a:off x="2169585" y="2652332"/>
            <a:ext cx="4567745" cy="2308324"/>
          </a:xfrm>
          <a:prstGeom prst="rect">
            <a:avLst/>
          </a:prstGeom>
          <a:noFill/>
        </p:spPr>
        <p:txBody>
          <a:bodyPr wrap="square" rtlCol="0">
            <a:spAutoFit/>
          </a:bodyPr>
          <a:lstStyle/>
          <a:p>
            <a:pPr algn="just"/>
            <a:r>
              <a:rPr lang="en-US" dirty="0">
                <a:latin typeface="Bell MT"/>
                <a:cs typeface="Bell MT"/>
              </a:rPr>
              <a:t>Some desert soils are potentially very fertile because important nutrients for plant growth, such as calcium, have not been leached away over time. Once irrigated, the land can become highly productive for agriculture. Large desert regions of oil-rich Saudi Arabia and the southern states of the USA have benefited greatly from irrigation. </a:t>
            </a:r>
          </a:p>
        </p:txBody>
      </p:sp>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4370543" y="5099056"/>
            <a:ext cx="4641394" cy="1599331"/>
          </a:xfrm>
          <a:prstGeom prst="rect">
            <a:avLst/>
          </a:prstGeom>
          <a:noFill/>
          <a:ln>
            <a:noFill/>
          </a:ln>
        </p:spPr>
      </p:pic>
      <p:sp>
        <p:nvSpPr>
          <p:cNvPr id="11" name="Rounded Rectangle 10"/>
          <p:cNvSpPr/>
          <p:nvPr/>
        </p:nvSpPr>
        <p:spPr>
          <a:xfrm>
            <a:off x="6914650" y="2573621"/>
            <a:ext cx="1964759" cy="434222"/>
          </a:xfrm>
          <a:prstGeom prst="round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Bell MT"/>
                <a:cs typeface="Bell MT"/>
              </a:rPr>
              <a:t>Desert with no vegetation</a:t>
            </a:r>
          </a:p>
        </p:txBody>
      </p:sp>
      <p:sp>
        <p:nvSpPr>
          <p:cNvPr id="12" name="Rounded Rectangle 11"/>
          <p:cNvSpPr/>
          <p:nvPr/>
        </p:nvSpPr>
        <p:spPr>
          <a:xfrm>
            <a:off x="6914650" y="427611"/>
            <a:ext cx="1964759" cy="434222"/>
          </a:xfrm>
          <a:prstGeom prst="round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Bell MT"/>
                <a:cs typeface="Bell MT"/>
              </a:rPr>
              <a:t>Desert with vegetation</a:t>
            </a:r>
          </a:p>
        </p:txBody>
      </p:sp>
      <p:sp>
        <p:nvSpPr>
          <p:cNvPr id="13" name="Rounded Rectangle 12"/>
          <p:cNvSpPr/>
          <p:nvPr/>
        </p:nvSpPr>
        <p:spPr>
          <a:xfrm>
            <a:off x="5754950" y="4881945"/>
            <a:ext cx="1964759" cy="434222"/>
          </a:xfrm>
          <a:prstGeom prst="roundRect">
            <a:avLst/>
          </a:prstGeom>
          <a:solidFill>
            <a:schemeClr val="accent6">
              <a:lumMod val="60000"/>
              <a:lumOff val="4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Bell MT"/>
                <a:cs typeface="Bell MT"/>
              </a:rPr>
              <a:t>Irrigation in the desert</a:t>
            </a:r>
          </a:p>
        </p:txBody>
      </p:sp>
      <p:sp>
        <p:nvSpPr>
          <p:cNvPr id="2" name="TextBox 1"/>
          <p:cNvSpPr txBox="1"/>
          <p:nvPr/>
        </p:nvSpPr>
        <p:spPr>
          <a:xfrm>
            <a:off x="2169585" y="4989479"/>
            <a:ext cx="2063376" cy="1754327"/>
          </a:xfrm>
          <a:prstGeom prst="rect">
            <a:avLst/>
          </a:prstGeom>
          <a:solidFill>
            <a:schemeClr val="accent6">
              <a:lumMod val="60000"/>
              <a:lumOff val="40000"/>
            </a:schemeClr>
          </a:solidFill>
          <a:ln>
            <a:solidFill>
              <a:srgbClr val="FF6600"/>
            </a:solidFill>
          </a:ln>
        </p:spPr>
        <p:txBody>
          <a:bodyPr wrap="square" rtlCol="0">
            <a:spAutoFit/>
          </a:bodyPr>
          <a:lstStyle/>
          <a:p>
            <a:pPr algn="ctr"/>
            <a:r>
              <a:rPr lang="en-US" sz="1200" dirty="0"/>
              <a:t>Desert soils tend to be sandy or stony, with little organic matter due to the general lack of leafy vegetation. They are dry but can soak up water rapidly after rainfall. Evaporation draws salts to the surface, often leaving a white powder on the ground. </a:t>
            </a:r>
          </a:p>
        </p:txBody>
      </p:sp>
      <p:sp>
        <p:nvSpPr>
          <p:cNvPr id="3" name="Right Arrow 2"/>
          <p:cNvSpPr/>
          <p:nvPr/>
        </p:nvSpPr>
        <p:spPr>
          <a:xfrm flipH="1">
            <a:off x="1608667" y="6414859"/>
            <a:ext cx="687916" cy="338667"/>
          </a:xfrm>
          <a:prstGeom prst="rightArrow">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28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743"/>
            <a:ext cx="9143999" cy="461665"/>
          </a:xfrm>
          <a:prstGeom prst="rect">
            <a:avLst/>
          </a:prstGeom>
          <a:noFill/>
        </p:spPr>
        <p:txBody>
          <a:bodyPr wrap="square">
            <a:spAutoFit/>
          </a:bodyPr>
          <a:lstStyle/>
          <a:p>
            <a:pPr algn="ctr">
              <a:defRPr/>
            </a:pPr>
            <a:r>
              <a:rPr lang="en-GB" sz="2400" b="1" dirty="0">
                <a:ln w="12700">
                  <a:solidFill>
                    <a:srgbClr val="000000"/>
                  </a:solidFill>
                  <a:prstDash val="solid"/>
                </a:ln>
                <a:solidFill>
                  <a:schemeClr val="accent4">
                    <a:lumMod val="75000"/>
                  </a:schemeClr>
                </a:solidFill>
                <a:effectLst>
                  <a:outerShdw blurRad="41275" dist="20320" dir="1800000" algn="tl" rotWithShape="0">
                    <a:srgbClr val="000000">
                      <a:alpha val="40000"/>
                    </a:srgbClr>
                  </a:outerShdw>
                </a:effectLst>
                <a:latin typeface="Comic Sans MS"/>
                <a:cs typeface="Comic Sans MS"/>
              </a:rPr>
              <a:t>What interdependence exists in the hot desert?</a:t>
            </a:r>
          </a:p>
        </p:txBody>
      </p:sp>
      <p:sp>
        <p:nvSpPr>
          <p:cNvPr id="5" name="TextBox 4"/>
          <p:cNvSpPr txBox="1"/>
          <p:nvPr/>
        </p:nvSpPr>
        <p:spPr>
          <a:xfrm>
            <a:off x="105833" y="432599"/>
            <a:ext cx="5736168" cy="6463309"/>
          </a:xfrm>
          <a:prstGeom prst="rect">
            <a:avLst/>
          </a:prstGeom>
          <a:noFill/>
        </p:spPr>
        <p:txBody>
          <a:bodyPr wrap="square" rtlCol="0">
            <a:spAutoFit/>
          </a:bodyPr>
          <a:lstStyle/>
          <a:p>
            <a:pPr algn="just"/>
            <a:r>
              <a:rPr lang="en-US" dirty="0">
                <a:latin typeface="Bell MT"/>
                <a:cs typeface="Bell MT"/>
              </a:rPr>
              <a:t>The biotic and abiotic components of an ecosystem are interdependent. Living or biotic creatures play an important role in maintaining a healthy environment (the abiotic parts) and vise versa. Abiotic components of hot deserts include the soil, underlying rocks and water supplies. </a:t>
            </a:r>
          </a:p>
          <a:p>
            <a:pPr algn="just"/>
            <a:endParaRPr lang="en-US" dirty="0">
              <a:latin typeface="Bell MT"/>
              <a:cs typeface="Bell MT"/>
            </a:endParaRPr>
          </a:p>
          <a:p>
            <a:pPr algn="just"/>
            <a:r>
              <a:rPr lang="en-US" dirty="0">
                <a:latin typeface="Bell MT"/>
                <a:cs typeface="Bell MT"/>
              </a:rPr>
              <a:t>The interdependency between different biotic and abiotic parts of hot deserts is shown by:</a:t>
            </a:r>
          </a:p>
          <a:p>
            <a:pPr marL="285750" indent="-285750" algn="just">
              <a:buFont typeface="Wingdings" charset="2"/>
              <a:buChar char="ü"/>
            </a:pPr>
            <a:r>
              <a:rPr lang="en-US" dirty="0">
                <a:latin typeface="Bell MT"/>
                <a:cs typeface="Bell MT"/>
              </a:rPr>
              <a:t>Links between different parts of the food web (animals eating plants that have gained nutrients from soils and water, for example).</a:t>
            </a:r>
          </a:p>
          <a:p>
            <a:pPr marL="285750" indent="-285750" algn="just">
              <a:buFont typeface="Wingdings" charset="2"/>
              <a:buChar char="ü"/>
            </a:pPr>
            <a:r>
              <a:rPr lang="en-US" dirty="0">
                <a:latin typeface="Bell MT"/>
                <a:cs typeface="Bell MT"/>
              </a:rPr>
              <a:t>The role that vegetation roots play in stabalising sandy soils in semi-arid areas at the edges of deserts. The plants stop the soil from being blown away by the wind. The destruction of the vegetation sometimes triggers desertification (the process where fertile land becomes desert). </a:t>
            </a:r>
          </a:p>
          <a:p>
            <a:pPr marL="285750" indent="-285750" algn="just">
              <a:buFont typeface="Wingdings" charset="2"/>
              <a:buChar char="ü"/>
            </a:pPr>
            <a:r>
              <a:rPr lang="en-US" dirty="0">
                <a:latin typeface="Bell MT"/>
                <a:cs typeface="Bell MT"/>
              </a:rPr>
              <a:t>Increasingly unsustainable human use of deserts threatens the interdependence between the physical environment and people. </a:t>
            </a:r>
          </a:p>
          <a:p>
            <a:pPr marL="285750" indent="-285750" algn="just">
              <a:buFont typeface="Wingdings" charset="2"/>
              <a:buChar char="ü"/>
            </a:pPr>
            <a:r>
              <a:rPr lang="en-US" dirty="0">
                <a:latin typeface="Bell MT"/>
                <a:cs typeface="Bell MT"/>
              </a:rPr>
              <a:t>The fragility of hot deserts is an important issue affecting biodiversity. </a:t>
            </a:r>
          </a:p>
        </p:txBody>
      </p:sp>
      <p:pic>
        <p:nvPicPr>
          <p:cNvPr id="6" name="Picture 5"/>
          <p:cNvPicPr>
            <a:picLocks noChangeAspect="1"/>
          </p:cNvPicPr>
          <p:nvPr/>
        </p:nvPicPr>
        <p:blipFill>
          <a:blip r:embed="rId2"/>
          <a:stretch>
            <a:fillRect/>
          </a:stretch>
        </p:blipFill>
        <p:spPr>
          <a:xfrm>
            <a:off x="5920316" y="580604"/>
            <a:ext cx="3054350" cy="2340396"/>
          </a:xfrm>
          <a:prstGeom prst="rect">
            <a:avLst/>
          </a:prstGeom>
          <a:ln w="25400">
            <a:solidFill>
              <a:schemeClr val="tx1"/>
            </a:solid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003819" y="3058582"/>
            <a:ext cx="2875597" cy="3365501"/>
          </a:xfrm>
          <a:prstGeom prst="rect">
            <a:avLst/>
          </a:prstGeom>
          <a:noFill/>
          <a:ln>
            <a:noFill/>
          </a:ln>
        </p:spPr>
      </p:pic>
    </p:spTree>
    <p:extLst>
      <p:ext uri="{BB962C8B-B14F-4D97-AF65-F5344CB8AC3E}">
        <p14:creationId xmlns:p14="http://schemas.microsoft.com/office/powerpoint/2010/main" val="251072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38714" y="1337734"/>
            <a:ext cx="2571751" cy="4444999"/>
          </a:xfrm>
          <a:prstGeom prst="rect">
            <a:avLst/>
          </a:prstGeom>
          <a:noFill/>
          <a:ln>
            <a:noFill/>
          </a:ln>
        </p:spPr>
      </p:pic>
      <p:sp>
        <p:nvSpPr>
          <p:cNvPr id="6" name="Rectangle 5"/>
          <p:cNvSpPr/>
          <p:nvPr/>
        </p:nvSpPr>
        <p:spPr>
          <a:xfrm>
            <a:off x="0" y="20743"/>
            <a:ext cx="9143999" cy="461665"/>
          </a:xfrm>
          <a:prstGeom prst="rect">
            <a:avLst/>
          </a:prstGeom>
          <a:noFill/>
        </p:spPr>
        <p:txBody>
          <a:bodyPr wrap="square">
            <a:spAutoFit/>
          </a:bodyPr>
          <a:lstStyle/>
          <a:p>
            <a:pPr algn="ctr">
              <a:defRPr/>
            </a:pPr>
            <a:r>
              <a:rPr lang="en-GB" sz="2400" b="1" dirty="0">
                <a:ln w="12700">
                  <a:solidFill>
                    <a:srgbClr val="000000"/>
                  </a:solidFill>
                  <a:prstDash val="solid"/>
                </a:ln>
                <a:solidFill>
                  <a:srgbClr val="BD55A4"/>
                </a:solidFill>
                <a:effectLst>
                  <a:outerShdw blurRad="41275" dist="20320" dir="1800000" algn="tl" rotWithShape="0">
                    <a:srgbClr val="000000">
                      <a:alpha val="40000"/>
                    </a:srgbClr>
                  </a:outerShdw>
                </a:effectLst>
                <a:latin typeface="Comic Sans MS"/>
                <a:cs typeface="Comic Sans MS"/>
              </a:rPr>
              <a:t>How are plants and animals adapted?</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582583" y="2294467"/>
            <a:ext cx="4878916" cy="3264957"/>
          </a:xfrm>
          <a:prstGeom prst="rect">
            <a:avLst/>
          </a:prstGeom>
          <a:noFill/>
          <a:ln>
            <a:noFill/>
          </a:ln>
        </p:spPr>
      </p:pic>
      <p:cxnSp>
        <p:nvCxnSpPr>
          <p:cNvPr id="9" name="Straight Arrow Connector 8"/>
          <p:cNvCxnSpPr>
            <a:stCxn id="10" idx="1"/>
          </p:cNvCxnSpPr>
          <p:nvPr/>
        </p:nvCxnSpPr>
        <p:spPr>
          <a:xfrm flipH="1">
            <a:off x="2677583" y="1407583"/>
            <a:ext cx="889000" cy="1100667"/>
          </a:xfrm>
          <a:prstGeom prst="straightConnector1">
            <a:avLst/>
          </a:prstGeom>
          <a:ln w="38100">
            <a:solidFill>
              <a:srgbClr val="3F5E01"/>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3566583" y="920749"/>
            <a:ext cx="1301750" cy="973667"/>
          </a:xfrm>
          <a:prstGeom prst="roundRect">
            <a:avLst/>
          </a:prstGeom>
          <a:solidFill>
            <a:srgbClr val="639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Bell MT"/>
                <a:cs typeface="Bell MT"/>
              </a:rPr>
              <a:t>Plants that can survive in very dry conditions are called xerophytes.</a:t>
            </a:r>
          </a:p>
        </p:txBody>
      </p:sp>
      <p:sp>
        <p:nvSpPr>
          <p:cNvPr id="11" name="Rounded Rectangle 10"/>
          <p:cNvSpPr/>
          <p:nvPr/>
        </p:nvSpPr>
        <p:spPr>
          <a:xfrm>
            <a:off x="2956983" y="3979333"/>
            <a:ext cx="1477434" cy="1111250"/>
          </a:xfrm>
          <a:prstGeom prst="roundRect">
            <a:avLst/>
          </a:prstGeom>
          <a:solidFill>
            <a:srgbClr val="639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Bell MT"/>
                <a:cs typeface="Bell MT"/>
              </a:rPr>
              <a:t>Small, thick, waxy leaves and shed their leaves to reduce transpiration, to reduce water loss.</a:t>
            </a:r>
          </a:p>
        </p:txBody>
      </p:sp>
      <p:cxnSp>
        <p:nvCxnSpPr>
          <p:cNvPr id="12" name="Straight Arrow Connector 11"/>
          <p:cNvCxnSpPr>
            <a:stCxn id="11" idx="0"/>
          </p:cNvCxnSpPr>
          <p:nvPr/>
        </p:nvCxnSpPr>
        <p:spPr>
          <a:xfrm flipH="1" flipV="1">
            <a:off x="2719918" y="3661835"/>
            <a:ext cx="975782" cy="317498"/>
          </a:xfrm>
          <a:prstGeom prst="straightConnector1">
            <a:avLst/>
          </a:prstGeom>
          <a:ln w="38100">
            <a:solidFill>
              <a:srgbClr val="3F5E0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1672166" y="577658"/>
            <a:ext cx="1638299" cy="851092"/>
          </a:xfrm>
          <a:prstGeom prst="roundRect">
            <a:avLst/>
          </a:prstGeom>
          <a:solidFill>
            <a:srgbClr val="639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Bell MT"/>
                <a:cs typeface="Bell MT"/>
              </a:rPr>
              <a:t>Deserts bloom suddenly after rainfall so to complete their life cycle quickly. </a:t>
            </a:r>
          </a:p>
        </p:txBody>
      </p:sp>
      <p:sp>
        <p:nvSpPr>
          <p:cNvPr id="15" name="Rounded Rectangle 14"/>
          <p:cNvSpPr/>
          <p:nvPr/>
        </p:nvSpPr>
        <p:spPr>
          <a:xfrm>
            <a:off x="2956983" y="2294467"/>
            <a:ext cx="1339850" cy="1007533"/>
          </a:xfrm>
          <a:prstGeom prst="roundRect">
            <a:avLst/>
          </a:prstGeom>
          <a:solidFill>
            <a:srgbClr val="639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Bell MT"/>
                <a:cs typeface="Bell MT"/>
              </a:rPr>
              <a:t>AKA succulents; they store water in their tissues (roots, stems, leaves or fruit)</a:t>
            </a:r>
          </a:p>
        </p:txBody>
      </p:sp>
      <p:sp>
        <p:nvSpPr>
          <p:cNvPr id="16" name="Rounded Rectangle 15"/>
          <p:cNvSpPr/>
          <p:nvPr/>
        </p:nvSpPr>
        <p:spPr>
          <a:xfrm>
            <a:off x="2571748" y="5701233"/>
            <a:ext cx="1477434" cy="931334"/>
          </a:xfrm>
          <a:prstGeom prst="roundRect">
            <a:avLst/>
          </a:prstGeom>
          <a:solidFill>
            <a:srgbClr val="639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Bell MT"/>
                <a:cs typeface="Bell MT"/>
              </a:rPr>
              <a:t>Some plants have taproots (7-10 meters deep) to reach ground water.</a:t>
            </a:r>
          </a:p>
        </p:txBody>
      </p:sp>
      <p:sp>
        <p:nvSpPr>
          <p:cNvPr id="17" name="Rounded Rectangle 16"/>
          <p:cNvSpPr/>
          <p:nvPr/>
        </p:nvSpPr>
        <p:spPr>
          <a:xfrm>
            <a:off x="234950" y="5782733"/>
            <a:ext cx="1437217" cy="927100"/>
          </a:xfrm>
          <a:prstGeom prst="roundRect">
            <a:avLst/>
          </a:prstGeom>
          <a:solidFill>
            <a:srgbClr val="639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Bell MT"/>
                <a:cs typeface="Bell MT"/>
              </a:rPr>
              <a:t>Seeds can stay dormant for years, but can germinate quickly when it rains. </a:t>
            </a:r>
          </a:p>
        </p:txBody>
      </p:sp>
      <p:sp>
        <p:nvSpPr>
          <p:cNvPr id="18" name="Rounded Rectangle 17"/>
          <p:cNvSpPr/>
          <p:nvPr/>
        </p:nvSpPr>
        <p:spPr>
          <a:xfrm>
            <a:off x="138642" y="740831"/>
            <a:ext cx="1352550" cy="571501"/>
          </a:xfrm>
          <a:prstGeom prst="roundRect">
            <a:avLst/>
          </a:prstGeom>
          <a:solidFill>
            <a:srgbClr val="639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Bell MT"/>
                <a:cs typeface="Bell MT"/>
              </a:rPr>
              <a:t>Cacti’s spikes deter consumer species. </a:t>
            </a:r>
          </a:p>
        </p:txBody>
      </p:sp>
      <p:cxnSp>
        <p:nvCxnSpPr>
          <p:cNvPr id="19" name="Straight Arrow Connector 18"/>
          <p:cNvCxnSpPr>
            <a:stCxn id="15" idx="1"/>
          </p:cNvCxnSpPr>
          <p:nvPr/>
        </p:nvCxnSpPr>
        <p:spPr>
          <a:xfrm flipH="1">
            <a:off x="2518833" y="2798234"/>
            <a:ext cx="438150" cy="503766"/>
          </a:xfrm>
          <a:prstGeom prst="straightConnector1">
            <a:avLst/>
          </a:prstGeom>
          <a:ln w="38100">
            <a:solidFill>
              <a:srgbClr val="3F5E0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6" idx="0"/>
          </p:cNvCxnSpPr>
          <p:nvPr/>
        </p:nvCxnSpPr>
        <p:spPr>
          <a:xfrm flipH="1" flipV="1">
            <a:off x="2291291" y="5228167"/>
            <a:ext cx="1019174" cy="473066"/>
          </a:xfrm>
          <a:prstGeom prst="straightConnector1">
            <a:avLst/>
          </a:prstGeom>
          <a:ln w="38100">
            <a:solidFill>
              <a:srgbClr val="3F5E0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7" idx="0"/>
          </p:cNvCxnSpPr>
          <p:nvPr/>
        </p:nvCxnSpPr>
        <p:spPr>
          <a:xfrm flipV="1">
            <a:off x="953559" y="5228167"/>
            <a:ext cx="875241" cy="554566"/>
          </a:xfrm>
          <a:prstGeom prst="straightConnector1">
            <a:avLst/>
          </a:prstGeom>
          <a:ln w="38100">
            <a:solidFill>
              <a:srgbClr val="3F5E0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2106083" y="1428750"/>
            <a:ext cx="335491" cy="677333"/>
          </a:xfrm>
          <a:prstGeom prst="straightConnector1">
            <a:avLst/>
          </a:prstGeom>
          <a:ln w="38100">
            <a:solidFill>
              <a:srgbClr val="3F5E0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83166" y="1312332"/>
            <a:ext cx="708026" cy="370418"/>
          </a:xfrm>
          <a:prstGeom prst="straightConnector1">
            <a:avLst/>
          </a:prstGeom>
          <a:ln w="38100">
            <a:solidFill>
              <a:srgbClr val="3F5E01"/>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Rounded Rectangle 41"/>
          <p:cNvSpPr/>
          <p:nvPr/>
        </p:nvSpPr>
        <p:spPr>
          <a:xfrm>
            <a:off x="71435" y="1986490"/>
            <a:ext cx="1334558" cy="1043519"/>
          </a:xfrm>
          <a:prstGeom prst="roundRect">
            <a:avLst/>
          </a:prstGeom>
          <a:solidFill>
            <a:srgbClr val="639E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Bell MT"/>
                <a:cs typeface="Bell MT"/>
              </a:rPr>
              <a:t>Spikes instead of leaves for a small surface area to minimise transpirations.</a:t>
            </a:r>
          </a:p>
        </p:txBody>
      </p:sp>
      <p:cxnSp>
        <p:nvCxnSpPr>
          <p:cNvPr id="43" name="Straight Arrow Connector 42"/>
          <p:cNvCxnSpPr/>
          <p:nvPr/>
        </p:nvCxnSpPr>
        <p:spPr>
          <a:xfrm>
            <a:off x="738714" y="3030009"/>
            <a:ext cx="602195" cy="519644"/>
          </a:xfrm>
          <a:prstGeom prst="straightConnector1">
            <a:avLst/>
          </a:prstGeom>
          <a:ln w="38100">
            <a:solidFill>
              <a:srgbClr val="3F5E0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7" idx="2"/>
          </p:cNvCxnSpPr>
          <p:nvPr/>
        </p:nvCxnSpPr>
        <p:spPr>
          <a:xfrm flipH="1">
            <a:off x="5560485" y="1407583"/>
            <a:ext cx="126998" cy="1153583"/>
          </a:xfrm>
          <a:prstGeom prst="straightConnector1">
            <a:avLst/>
          </a:prstGeom>
          <a:ln w="38100">
            <a:solidFill>
              <a:srgbClr val="9B450B"/>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a:off x="5036608" y="645582"/>
            <a:ext cx="1301750" cy="762001"/>
          </a:xfrm>
          <a:prstGeom prst="roundRect">
            <a:avLst/>
          </a:prstGeom>
          <a:solidFill>
            <a:srgbClr val="CA8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Bell MT"/>
                <a:cs typeface="Bell MT"/>
              </a:rPr>
              <a:t>Thick fur on the top of their body to allow for shade.</a:t>
            </a:r>
          </a:p>
        </p:txBody>
      </p:sp>
      <p:sp>
        <p:nvSpPr>
          <p:cNvPr id="48" name="Rounded Rectangle 47"/>
          <p:cNvSpPr/>
          <p:nvPr/>
        </p:nvSpPr>
        <p:spPr>
          <a:xfrm>
            <a:off x="7480300" y="1136647"/>
            <a:ext cx="1301750" cy="762001"/>
          </a:xfrm>
          <a:prstGeom prst="roundRect">
            <a:avLst/>
          </a:prstGeom>
          <a:solidFill>
            <a:srgbClr val="CA8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Bell MT"/>
                <a:cs typeface="Bell MT"/>
              </a:rPr>
              <a:t>Thing fur everywhere else to allow for heat loss. </a:t>
            </a:r>
          </a:p>
        </p:txBody>
      </p:sp>
      <p:cxnSp>
        <p:nvCxnSpPr>
          <p:cNvPr id="49" name="Straight Arrow Connector 48"/>
          <p:cNvCxnSpPr>
            <a:stCxn id="48" idx="2"/>
          </p:cNvCxnSpPr>
          <p:nvPr/>
        </p:nvCxnSpPr>
        <p:spPr>
          <a:xfrm flipH="1">
            <a:off x="7967134" y="1898648"/>
            <a:ext cx="164041" cy="1131361"/>
          </a:xfrm>
          <a:prstGeom prst="straightConnector1">
            <a:avLst/>
          </a:prstGeom>
          <a:ln w="38100">
            <a:solidFill>
              <a:srgbClr val="9B450B"/>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Rounded Rectangle 51"/>
          <p:cNvSpPr/>
          <p:nvPr/>
        </p:nvSpPr>
        <p:spPr>
          <a:xfrm>
            <a:off x="5560485" y="5859984"/>
            <a:ext cx="1301750" cy="762001"/>
          </a:xfrm>
          <a:prstGeom prst="roundRect">
            <a:avLst/>
          </a:prstGeom>
          <a:solidFill>
            <a:srgbClr val="CA8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Bell MT"/>
                <a:cs typeface="Bell MT"/>
              </a:rPr>
              <a:t>Large flat feet to spread their weight on the sand.</a:t>
            </a:r>
          </a:p>
        </p:txBody>
      </p:sp>
      <p:cxnSp>
        <p:nvCxnSpPr>
          <p:cNvPr id="53" name="Straight Arrow Connector 52"/>
          <p:cNvCxnSpPr>
            <a:stCxn id="52" idx="0"/>
          </p:cNvCxnSpPr>
          <p:nvPr/>
        </p:nvCxnSpPr>
        <p:spPr>
          <a:xfrm flipV="1">
            <a:off x="6211360" y="4908548"/>
            <a:ext cx="434973" cy="951436"/>
          </a:xfrm>
          <a:prstGeom prst="straightConnector1">
            <a:avLst/>
          </a:prstGeom>
          <a:ln w="38100">
            <a:solidFill>
              <a:srgbClr val="9B450B"/>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ounded Rectangle 56"/>
          <p:cNvSpPr/>
          <p:nvPr/>
        </p:nvSpPr>
        <p:spPr>
          <a:xfrm>
            <a:off x="6989232" y="5662083"/>
            <a:ext cx="1900768" cy="815973"/>
          </a:xfrm>
          <a:prstGeom prst="roundRect">
            <a:avLst/>
          </a:prstGeom>
          <a:solidFill>
            <a:srgbClr val="CA8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Bell MT"/>
                <a:cs typeface="Bell MT"/>
              </a:rPr>
              <a:t>Able to go a long time without water by loosing little through urination and sweating.</a:t>
            </a:r>
          </a:p>
        </p:txBody>
      </p:sp>
      <p:cxnSp>
        <p:nvCxnSpPr>
          <p:cNvPr id="58" name="Straight Arrow Connector 57"/>
          <p:cNvCxnSpPr>
            <a:stCxn id="57" idx="0"/>
          </p:cNvCxnSpPr>
          <p:nvPr/>
        </p:nvCxnSpPr>
        <p:spPr>
          <a:xfrm flipH="1" flipV="1">
            <a:off x="7154333" y="3376084"/>
            <a:ext cx="785283" cy="2285999"/>
          </a:xfrm>
          <a:prstGeom prst="straightConnector1">
            <a:avLst/>
          </a:prstGeom>
          <a:ln w="38100">
            <a:solidFill>
              <a:srgbClr val="9B450B"/>
            </a:solidFill>
            <a:tailEnd type="arrow"/>
          </a:ln>
          <a:effectLst/>
        </p:spPr>
        <p:style>
          <a:lnRef idx="2">
            <a:schemeClr val="accent1"/>
          </a:lnRef>
          <a:fillRef idx="0">
            <a:schemeClr val="accent1"/>
          </a:fillRef>
          <a:effectRef idx="1">
            <a:schemeClr val="accent1"/>
          </a:effectRef>
          <a:fontRef idx="minor">
            <a:schemeClr val="tx1"/>
          </a:fontRef>
        </p:style>
      </p:cxnSp>
      <p:sp>
        <p:nvSpPr>
          <p:cNvPr id="63" name="Rounded Rectangle 62"/>
          <p:cNvSpPr/>
          <p:nvPr/>
        </p:nvSpPr>
        <p:spPr>
          <a:xfrm>
            <a:off x="4582583" y="4146547"/>
            <a:ext cx="1465791" cy="762001"/>
          </a:xfrm>
          <a:prstGeom prst="roundRect">
            <a:avLst/>
          </a:prstGeom>
          <a:solidFill>
            <a:srgbClr val="CA8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Bell MT"/>
                <a:cs typeface="Bell MT"/>
              </a:rPr>
              <a:t>Slit like nostrils and two rows of eye lashes to keep the sand out. </a:t>
            </a:r>
          </a:p>
        </p:txBody>
      </p:sp>
      <p:cxnSp>
        <p:nvCxnSpPr>
          <p:cNvPr id="64" name="Straight Arrow Connector 63"/>
          <p:cNvCxnSpPr>
            <a:stCxn id="63" idx="0"/>
          </p:cNvCxnSpPr>
          <p:nvPr/>
        </p:nvCxnSpPr>
        <p:spPr>
          <a:xfrm flipH="1" flipV="1">
            <a:off x="5072592" y="2653240"/>
            <a:ext cx="242887" cy="1493307"/>
          </a:xfrm>
          <a:prstGeom prst="straightConnector1">
            <a:avLst/>
          </a:prstGeom>
          <a:ln w="38100">
            <a:solidFill>
              <a:srgbClr val="9B450B"/>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Rounded Rectangle 65"/>
          <p:cNvSpPr/>
          <p:nvPr/>
        </p:nvSpPr>
        <p:spPr>
          <a:xfrm>
            <a:off x="5953124" y="1513415"/>
            <a:ext cx="1301750" cy="762001"/>
          </a:xfrm>
          <a:prstGeom prst="roundRect">
            <a:avLst/>
          </a:prstGeom>
          <a:solidFill>
            <a:srgbClr val="CA8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Bell MT"/>
                <a:cs typeface="Bell MT"/>
              </a:rPr>
              <a:t>A large area to volume ratio to maximise heat loss. </a:t>
            </a:r>
          </a:p>
        </p:txBody>
      </p:sp>
      <p:cxnSp>
        <p:nvCxnSpPr>
          <p:cNvPr id="68" name="Straight Arrow Connector 67"/>
          <p:cNvCxnSpPr/>
          <p:nvPr/>
        </p:nvCxnSpPr>
        <p:spPr>
          <a:xfrm>
            <a:off x="6563783" y="2261656"/>
            <a:ext cx="347134" cy="768353"/>
          </a:xfrm>
          <a:prstGeom prst="straightConnector1">
            <a:avLst/>
          </a:prstGeom>
          <a:ln w="38100">
            <a:solidFill>
              <a:srgbClr val="9B450B"/>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Rounded Rectangle 70"/>
          <p:cNvSpPr/>
          <p:nvPr/>
        </p:nvSpPr>
        <p:spPr>
          <a:xfrm>
            <a:off x="4434417" y="5083173"/>
            <a:ext cx="1301750" cy="762001"/>
          </a:xfrm>
          <a:prstGeom prst="roundRect">
            <a:avLst/>
          </a:prstGeom>
          <a:solidFill>
            <a:srgbClr val="CA8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Bell MT"/>
                <a:cs typeface="Bell MT"/>
              </a:rPr>
              <a:t>Some animals are nocturnal so they can survive the heat. </a:t>
            </a:r>
          </a:p>
        </p:txBody>
      </p:sp>
      <p:cxnSp>
        <p:nvCxnSpPr>
          <p:cNvPr id="74" name="Straight Arrow Connector 73"/>
          <p:cNvCxnSpPr>
            <a:stCxn id="71" idx="3"/>
          </p:cNvCxnSpPr>
          <p:nvPr/>
        </p:nvCxnSpPr>
        <p:spPr>
          <a:xfrm flipV="1">
            <a:off x="5736167" y="4146548"/>
            <a:ext cx="827616" cy="1317626"/>
          </a:xfrm>
          <a:prstGeom prst="straightConnector1">
            <a:avLst/>
          </a:prstGeom>
          <a:ln w="38100">
            <a:solidFill>
              <a:srgbClr val="9B450B"/>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36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123728" y="620688"/>
            <a:ext cx="2376264" cy="2448272"/>
          </a:xfrm>
          <a:prstGeom prst="rect">
            <a:avLst/>
          </a:prstGeom>
          <a:noFill/>
          <a:ln>
            <a:noFill/>
          </a:ln>
          <a:extLst>
            <a:ext uri="{FAA26D3D-D897-4be2-8F04-BA451C77F1D7}">
              <ma14:placeholderFlag xmlns:ma14="http://schemas.microsoft.com/office/mac/drawingml/2011/main" xmlns=""/>
            </a:ext>
          </a:extLst>
        </p:spPr>
      </p:pic>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499992" y="692696"/>
            <a:ext cx="2376264" cy="2448272"/>
          </a:xfrm>
          <a:prstGeom prst="rect">
            <a:avLst/>
          </a:prstGeom>
          <a:noFill/>
          <a:ln>
            <a:noFill/>
          </a:ln>
          <a:extLst>
            <a:ext uri="{FAA26D3D-D897-4be2-8F04-BA451C77F1D7}">
              <ma14:placeholderFlag xmlns:ma14="http://schemas.microsoft.com/office/mac/drawingml/2011/main" xmlns=""/>
            </a:ext>
          </a:extLst>
        </p:spPr>
      </p:pic>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767736" y="692696"/>
            <a:ext cx="2376264" cy="2448272"/>
          </a:xfrm>
          <a:prstGeom prst="rect">
            <a:avLst/>
          </a:prstGeom>
          <a:noFill/>
          <a:ln>
            <a:noFill/>
          </a:ln>
          <a:extLst>
            <a:ext uri="{FAA26D3D-D897-4be2-8F04-BA451C77F1D7}">
              <ma14:placeholderFlag xmlns:ma14="http://schemas.microsoft.com/office/mac/drawingml/2011/main" xmlns=""/>
            </a:ext>
          </a:extLst>
        </p:spPr>
      </p:pic>
      <p:sp>
        <p:nvSpPr>
          <p:cNvPr id="7" name="Left Arrow 6"/>
          <p:cNvSpPr/>
          <p:nvPr/>
        </p:nvSpPr>
        <p:spPr>
          <a:xfrm>
            <a:off x="3491880" y="2708920"/>
            <a:ext cx="648072" cy="288032"/>
          </a:xfrm>
          <a:prstGeom prst="leftArrow">
            <a:avLst/>
          </a:prstGeom>
          <a:solidFill>
            <a:srgbClr val="7DD63E"/>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6156176" y="2204864"/>
            <a:ext cx="648072" cy="288032"/>
          </a:xfrm>
          <a:prstGeom prst="leftArrow">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8388424" y="1556792"/>
            <a:ext cx="648072" cy="288032"/>
          </a:xfrm>
          <a:prstGeom prst="leftArrow">
            <a:avLst/>
          </a:prstGeom>
          <a:solidFill>
            <a:srgbClr val="D2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8388424" y="1052736"/>
            <a:ext cx="648072" cy="288032"/>
          </a:xfrm>
          <a:prstGeom prst="leftArrow">
            <a:avLst/>
          </a:prstGeom>
          <a:solidFill>
            <a:srgbClr val="57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79512" y="5184290"/>
            <a:ext cx="1944216" cy="1485070"/>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79512" y="5354651"/>
            <a:ext cx="1944216" cy="1277273"/>
          </a:xfrm>
          <a:prstGeom prst="rect">
            <a:avLst/>
          </a:prstGeom>
          <a:noFill/>
        </p:spPr>
        <p:txBody>
          <a:bodyPr wrap="square" rtlCol="0">
            <a:spAutoFit/>
          </a:bodyPr>
          <a:lstStyle/>
          <a:p>
            <a:pPr marL="285750" indent="-285750">
              <a:buFont typeface="Wingdings" charset="2"/>
              <a:buChar char="ü"/>
            </a:pPr>
            <a:r>
              <a:rPr lang="en-US" sz="1100" dirty="0">
                <a:latin typeface="Bell MT"/>
                <a:cs typeface="Bell MT"/>
              </a:rPr>
              <a:t>Use examples</a:t>
            </a:r>
          </a:p>
          <a:p>
            <a:pPr marL="285750" indent="-285750">
              <a:buFont typeface="Wingdings" charset="2"/>
              <a:buChar char="ü"/>
            </a:pPr>
            <a:r>
              <a:rPr lang="en-US" sz="1100" dirty="0">
                <a:latin typeface="Bell MT"/>
                <a:cs typeface="Bell MT"/>
              </a:rPr>
              <a:t>Use key terminology</a:t>
            </a:r>
          </a:p>
          <a:p>
            <a:pPr marL="285750" indent="-285750">
              <a:buFont typeface="Wingdings" charset="2"/>
              <a:buChar char="ü"/>
            </a:pPr>
            <a:r>
              <a:rPr lang="en-US" sz="1100" dirty="0">
                <a:latin typeface="Bell MT"/>
                <a:cs typeface="Bell MT"/>
              </a:rPr>
              <a:t>Make links between points</a:t>
            </a:r>
          </a:p>
          <a:p>
            <a:pPr marL="285750" indent="-285750">
              <a:buFont typeface="Wingdings" charset="2"/>
              <a:buChar char="ü"/>
            </a:pPr>
            <a:r>
              <a:rPr lang="en-US" sz="1100" dirty="0">
                <a:latin typeface="Bell MT"/>
                <a:cs typeface="Bell MT"/>
              </a:rPr>
              <a:t>Use point, example, explain, link to structure your answer</a:t>
            </a:r>
          </a:p>
        </p:txBody>
      </p:sp>
      <p:sp>
        <p:nvSpPr>
          <p:cNvPr id="13" name="Rectangle 12"/>
          <p:cNvSpPr/>
          <p:nvPr/>
        </p:nvSpPr>
        <p:spPr>
          <a:xfrm>
            <a:off x="2555776" y="0"/>
            <a:ext cx="3384376" cy="523220"/>
          </a:xfrm>
          <a:prstGeom prst="rect">
            <a:avLst/>
          </a:prstGeom>
          <a:noFill/>
        </p:spPr>
        <p:txBody>
          <a:bodyPr wrap="square">
            <a:spAutoFit/>
          </a:bodyPr>
          <a:lstStyle/>
          <a:p>
            <a:pPr algn="ctr">
              <a:defRPr/>
            </a:pPr>
            <a:r>
              <a:rPr lang="en-GB" sz="28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ea typeface="ＭＳ Ｐゴシック" charset="0"/>
                <a:cs typeface="Comic Sans MS"/>
              </a:rPr>
              <a:t>Exam questions</a:t>
            </a:r>
            <a:r>
              <a:rPr lang="is-IS" sz="28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ea typeface="ＭＳ Ｐゴシック" charset="0"/>
                <a:cs typeface="Comic Sans MS"/>
              </a:rPr>
              <a:t>…</a:t>
            </a:r>
            <a:endParaRPr lang="en-GB" sz="28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ea typeface="ＭＳ Ｐゴシック" charset="0"/>
              <a:cs typeface="Comic Sans MS"/>
            </a:endParaRPr>
          </a:p>
        </p:txBody>
      </p:sp>
      <p:sp>
        <p:nvSpPr>
          <p:cNvPr id="14" name="TextBox 13"/>
          <p:cNvSpPr txBox="1"/>
          <p:nvPr/>
        </p:nvSpPr>
        <p:spPr>
          <a:xfrm>
            <a:off x="2267744" y="3284984"/>
            <a:ext cx="2232248" cy="2308324"/>
          </a:xfrm>
          <a:prstGeom prst="rect">
            <a:avLst/>
          </a:prstGeom>
          <a:solidFill>
            <a:srgbClr val="7DD63E"/>
          </a:solidFill>
        </p:spPr>
        <p:txBody>
          <a:bodyPr wrap="square" rtlCol="0">
            <a:spAutoFit/>
          </a:bodyPr>
          <a:lstStyle/>
          <a:p>
            <a:pPr algn="ctr"/>
            <a:r>
              <a:rPr lang="en-US" dirty="0">
                <a:latin typeface="Bell MT"/>
                <a:cs typeface="Bell MT"/>
              </a:rPr>
              <a:t>Explain the location of the world’s hot deserts.</a:t>
            </a:r>
          </a:p>
          <a:p>
            <a:pPr algn="ctr"/>
            <a:endParaRPr lang="en-US" dirty="0">
              <a:latin typeface="Bell MT"/>
              <a:cs typeface="Bell MT"/>
            </a:endParaRPr>
          </a:p>
          <a:p>
            <a:pPr algn="ctr"/>
            <a:endParaRPr lang="en-US" dirty="0">
              <a:latin typeface="Bell MT"/>
              <a:cs typeface="Bell MT"/>
            </a:endParaRPr>
          </a:p>
          <a:p>
            <a:pPr algn="ctr"/>
            <a:endParaRPr lang="en-US" dirty="0">
              <a:latin typeface="Bell MT"/>
              <a:cs typeface="Bell MT"/>
            </a:endParaRPr>
          </a:p>
          <a:p>
            <a:pPr algn="ctr"/>
            <a:endParaRPr lang="en-US" dirty="0">
              <a:latin typeface="Bell MT"/>
              <a:cs typeface="Bell MT"/>
            </a:endParaRPr>
          </a:p>
          <a:p>
            <a:pPr algn="ctr"/>
            <a:r>
              <a:rPr lang="en-US" dirty="0">
                <a:latin typeface="Bell MT"/>
                <a:cs typeface="Bell MT"/>
              </a:rPr>
              <a:t>(4 marks)</a:t>
            </a:r>
          </a:p>
        </p:txBody>
      </p:sp>
      <p:sp>
        <p:nvSpPr>
          <p:cNvPr id="16" name="TextBox 15"/>
          <p:cNvSpPr txBox="1"/>
          <p:nvPr/>
        </p:nvSpPr>
        <p:spPr>
          <a:xfrm>
            <a:off x="4552908" y="3284984"/>
            <a:ext cx="2088232" cy="2308324"/>
          </a:xfrm>
          <a:prstGeom prst="rect">
            <a:avLst/>
          </a:prstGeom>
          <a:solidFill>
            <a:srgbClr val="FF6600"/>
          </a:solidFill>
        </p:spPr>
        <p:txBody>
          <a:bodyPr wrap="square" rtlCol="0">
            <a:spAutoFit/>
          </a:bodyPr>
          <a:lstStyle/>
          <a:p>
            <a:pPr algn="ctr"/>
            <a:r>
              <a:rPr lang="en-US" dirty="0">
                <a:solidFill>
                  <a:srgbClr val="000000"/>
                </a:solidFill>
                <a:latin typeface="Bell MT"/>
                <a:cs typeface="Bell MT"/>
              </a:rPr>
              <a:t>Describe the main characteristics of a hot desert soil.</a:t>
            </a:r>
          </a:p>
          <a:p>
            <a:pPr algn="ctr"/>
            <a:endParaRPr lang="en-US" dirty="0">
              <a:solidFill>
                <a:srgbClr val="000000"/>
              </a:solidFill>
              <a:latin typeface="Bell MT"/>
              <a:cs typeface="Bell MT"/>
            </a:endParaRPr>
          </a:p>
          <a:p>
            <a:pPr algn="ctr"/>
            <a:endParaRPr lang="en-US" dirty="0">
              <a:solidFill>
                <a:srgbClr val="000000"/>
              </a:solidFill>
              <a:latin typeface="Bell MT"/>
              <a:cs typeface="Bell MT"/>
            </a:endParaRPr>
          </a:p>
          <a:p>
            <a:pPr algn="ctr"/>
            <a:endParaRPr lang="en-US" dirty="0">
              <a:solidFill>
                <a:srgbClr val="000000"/>
              </a:solidFill>
              <a:latin typeface="Bell MT"/>
              <a:cs typeface="Bell MT"/>
            </a:endParaRPr>
          </a:p>
          <a:p>
            <a:pPr algn="ctr"/>
            <a:endParaRPr lang="en-US" dirty="0">
              <a:solidFill>
                <a:srgbClr val="000000"/>
              </a:solidFill>
              <a:latin typeface="Bell MT"/>
              <a:cs typeface="Bell MT"/>
            </a:endParaRPr>
          </a:p>
          <a:p>
            <a:pPr algn="ctr"/>
            <a:r>
              <a:rPr lang="en-US" dirty="0">
                <a:solidFill>
                  <a:srgbClr val="000000"/>
                </a:solidFill>
                <a:latin typeface="Bell MT"/>
                <a:cs typeface="Bell MT"/>
              </a:rPr>
              <a:t>(4 marks)</a:t>
            </a:r>
          </a:p>
        </p:txBody>
      </p:sp>
      <p:sp>
        <p:nvSpPr>
          <p:cNvPr id="17" name="TextBox 16"/>
          <p:cNvSpPr txBox="1"/>
          <p:nvPr/>
        </p:nvSpPr>
        <p:spPr>
          <a:xfrm>
            <a:off x="6767736" y="3284984"/>
            <a:ext cx="2268760" cy="2308324"/>
          </a:xfrm>
          <a:prstGeom prst="rect">
            <a:avLst/>
          </a:prstGeom>
          <a:gradFill flip="none" rotWithShape="1">
            <a:gsLst>
              <a:gs pos="0">
                <a:srgbClr val="D20000"/>
              </a:gs>
              <a:gs pos="100000">
                <a:srgbClr val="570000"/>
              </a:gs>
            </a:gsLst>
            <a:lin ang="0" scaled="1"/>
            <a:tileRect/>
          </a:gradFill>
        </p:spPr>
        <p:txBody>
          <a:bodyPr wrap="square" rtlCol="0">
            <a:spAutoFit/>
          </a:bodyPr>
          <a:lstStyle/>
          <a:p>
            <a:pPr algn="ctr"/>
            <a:r>
              <a:rPr lang="en-US" dirty="0">
                <a:latin typeface="Bell MT"/>
                <a:cs typeface="Bell MT"/>
              </a:rPr>
              <a:t>Describe the main characteristics of a hot desert ecosystem.</a:t>
            </a:r>
          </a:p>
          <a:p>
            <a:pPr algn="ctr"/>
            <a:endParaRPr lang="en-US" dirty="0">
              <a:latin typeface="Bell MT"/>
              <a:cs typeface="Bell MT"/>
            </a:endParaRPr>
          </a:p>
          <a:p>
            <a:pPr algn="ctr"/>
            <a:endParaRPr lang="en-US" dirty="0">
              <a:latin typeface="Bell MT"/>
              <a:cs typeface="Bell MT"/>
            </a:endParaRPr>
          </a:p>
          <a:p>
            <a:pPr algn="ctr"/>
            <a:endParaRPr lang="en-US" dirty="0">
              <a:latin typeface="Bell MT"/>
              <a:cs typeface="Bell MT"/>
            </a:endParaRPr>
          </a:p>
          <a:p>
            <a:pPr algn="ctr"/>
            <a:r>
              <a:rPr lang="en-US" dirty="0">
                <a:latin typeface="Bell MT"/>
                <a:cs typeface="Bell MT"/>
              </a:rPr>
              <a:t> </a:t>
            </a:r>
          </a:p>
          <a:p>
            <a:pPr algn="ctr"/>
            <a:r>
              <a:rPr lang="en-US" dirty="0">
                <a:latin typeface="Bell MT"/>
                <a:cs typeface="Bell MT"/>
              </a:rPr>
              <a:t>(6 marks)</a:t>
            </a:r>
          </a:p>
        </p:txBody>
      </p:sp>
      <p:sp>
        <p:nvSpPr>
          <p:cNvPr id="18" name="Rounded Rectangle 17"/>
          <p:cNvSpPr/>
          <p:nvPr/>
        </p:nvSpPr>
        <p:spPr>
          <a:xfrm>
            <a:off x="2339752" y="5661248"/>
            <a:ext cx="6624736" cy="1008112"/>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411760" y="5661248"/>
            <a:ext cx="1728192" cy="369332"/>
          </a:xfrm>
          <a:prstGeom prst="rect">
            <a:avLst/>
          </a:prstGeom>
          <a:noFill/>
        </p:spPr>
        <p:txBody>
          <a:bodyPr wrap="square" rtlCol="0">
            <a:spAutoFit/>
          </a:bodyPr>
          <a:lstStyle/>
          <a:p>
            <a:r>
              <a:rPr lang="en-US" b="1" u="sng" dirty="0">
                <a:latin typeface="Bell MT"/>
                <a:cs typeface="Bell MT"/>
              </a:rPr>
              <a:t>Key words</a:t>
            </a:r>
          </a:p>
        </p:txBody>
      </p:sp>
      <p:pic>
        <p:nvPicPr>
          <p:cNvPr id="20" name="Picture 19"/>
          <p:cNvPicPr>
            <a:picLocks noChangeAspect="1"/>
          </p:cNvPicPr>
          <p:nvPr/>
        </p:nvPicPr>
        <p:blipFill>
          <a:blip r:embed="rId3"/>
          <a:stretch>
            <a:fillRect/>
          </a:stretch>
        </p:blipFill>
        <p:spPr>
          <a:xfrm>
            <a:off x="8098101" y="5733256"/>
            <a:ext cx="788315" cy="908720"/>
          </a:xfrm>
          <a:prstGeom prst="rect">
            <a:avLst/>
          </a:prstGeom>
        </p:spPr>
      </p:pic>
      <p:sp>
        <p:nvSpPr>
          <p:cNvPr id="21" name="TextBox 20"/>
          <p:cNvSpPr txBox="1"/>
          <p:nvPr/>
        </p:nvSpPr>
        <p:spPr>
          <a:xfrm>
            <a:off x="107504" y="188640"/>
            <a:ext cx="2016224" cy="1169551"/>
          </a:xfrm>
          <a:prstGeom prst="rect">
            <a:avLst/>
          </a:prstGeom>
          <a:solidFill>
            <a:srgbClr val="D20000"/>
          </a:solidFill>
        </p:spPr>
        <p:txBody>
          <a:bodyPr wrap="square" rtlCol="0">
            <a:spAutoFit/>
          </a:bodyPr>
          <a:lstStyle/>
          <a:p>
            <a:pPr algn="ctr"/>
            <a:r>
              <a:rPr lang="en-US" sz="1000" dirty="0">
                <a:solidFill>
                  <a:srgbClr val="FFFFFF"/>
                </a:solidFill>
                <a:latin typeface="Bell MT"/>
                <a:cs typeface="Bell MT"/>
              </a:rPr>
              <a:t>Level 1</a:t>
            </a:r>
          </a:p>
          <a:p>
            <a:endParaRPr lang="en-US" sz="1000" dirty="0">
              <a:solidFill>
                <a:srgbClr val="FFFFFF"/>
              </a:solidFill>
              <a:latin typeface="Bell MT"/>
              <a:cs typeface="Bell MT"/>
            </a:endParaRPr>
          </a:p>
          <a:p>
            <a:pPr marL="171450" indent="-171450">
              <a:buFont typeface="Wingdings" charset="2"/>
              <a:buChar char="§"/>
            </a:pPr>
            <a:r>
              <a:rPr lang="en-US" sz="1000" dirty="0">
                <a:solidFill>
                  <a:srgbClr val="FFFFFF"/>
                </a:solidFill>
                <a:latin typeface="Bell MT"/>
                <a:cs typeface="Bell MT"/>
              </a:rPr>
              <a:t>You demonstrate limited knowledge of hot deserts.</a:t>
            </a:r>
          </a:p>
          <a:p>
            <a:pPr marL="171450" indent="-171450">
              <a:buFont typeface="Wingdings" charset="2"/>
              <a:buChar char="§"/>
            </a:pPr>
            <a:r>
              <a:rPr lang="en-US" sz="1000" dirty="0">
                <a:solidFill>
                  <a:srgbClr val="FFFFFF"/>
                </a:solidFill>
                <a:latin typeface="Bell MT"/>
                <a:cs typeface="Bell MT"/>
              </a:rPr>
              <a:t>You demonstrate a limited ability to use key terms. </a:t>
            </a:r>
          </a:p>
          <a:p>
            <a:pPr algn="ctr"/>
            <a:endParaRPr lang="en-US" sz="1000" dirty="0">
              <a:solidFill>
                <a:srgbClr val="FFFFFF"/>
              </a:solidFill>
              <a:latin typeface="Bell MT"/>
              <a:cs typeface="Bell MT"/>
            </a:endParaRPr>
          </a:p>
        </p:txBody>
      </p:sp>
      <p:sp>
        <p:nvSpPr>
          <p:cNvPr id="22" name="TextBox 21"/>
          <p:cNvSpPr txBox="1"/>
          <p:nvPr/>
        </p:nvSpPr>
        <p:spPr>
          <a:xfrm>
            <a:off x="107504" y="1807656"/>
            <a:ext cx="2016224" cy="1169551"/>
          </a:xfrm>
          <a:prstGeom prst="rect">
            <a:avLst/>
          </a:prstGeom>
          <a:solidFill>
            <a:srgbClr val="FF6600"/>
          </a:solidFill>
        </p:spPr>
        <p:txBody>
          <a:bodyPr wrap="square" rtlCol="0">
            <a:spAutoFit/>
          </a:bodyPr>
          <a:lstStyle/>
          <a:p>
            <a:pPr algn="ctr"/>
            <a:r>
              <a:rPr lang="en-US" sz="1000" dirty="0">
                <a:solidFill>
                  <a:srgbClr val="FFFFFF"/>
                </a:solidFill>
                <a:latin typeface="Bell MT"/>
                <a:cs typeface="Bell MT"/>
              </a:rPr>
              <a:t>Level 2</a:t>
            </a:r>
          </a:p>
          <a:p>
            <a:pPr marL="171450" indent="-171450">
              <a:buFont typeface="Wingdings" charset="2"/>
              <a:buChar char="§"/>
            </a:pPr>
            <a:r>
              <a:rPr lang="en-US" sz="1000" dirty="0">
                <a:solidFill>
                  <a:srgbClr val="FFFFFF"/>
                </a:solidFill>
                <a:latin typeface="Bell MT"/>
                <a:cs typeface="Bell MT"/>
              </a:rPr>
              <a:t>You demonstrate a clear knowledge of hot deserts.</a:t>
            </a:r>
          </a:p>
          <a:p>
            <a:pPr marL="171450" indent="-171450">
              <a:buFont typeface="Wingdings" charset="2"/>
              <a:buChar char="§"/>
            </a:pPr>
            <a:r>
              <a:rPr lang="en-US" sz="1000" dirty="0">
                <a:solidFill>
                  <a:srgbClr val="FFFFFF"/>
                </a:solidFill>
                <a:latin typeface="Bell MT"/>
                <a:cs typeface="Bell MT"/>
              </a:rPr>
              <a:t>You are able to use some place specific detail. </a:t>
            </a:r>
          </a:p>
          <a:p>
            <a:pPr marL="171450" indent="-171450">
              <a:buFont typeface="Wingdings" charset="2"/>
              <a:buChar char="§"/>
            </a:pPr>
            <a:r>
              <a:rPr lang="en-US" sz="1000" dirty="0">
                <a:solidFill>
                  <a:srgbClr val="FFFFFF"/>
                </a:solidFill>
                <a:latin typeface="Bell MT"/>
                <a:cs typeface="Bell MT"/>
              </a:rPr>
              <a:t>You are able to use key terms correctly.</a:t>
            </a:r>
          </a:p>
        </p:txBody>
      </p:sp>
      <p:sp>
        <p:nvSpPr>
          <p:cNvPr id="24" name="TextBox 23"/>
          <p:cNvSpPr txBox="1"/>
          <p:nvPr/>
        </p:nvSpPr>
        <p:spPr>
          <a:xfrm>
            <a:off x="107504" y="3423577"/>
            <a:ext cx="2016224" cy="1323439"/>
          </a:xfrm>
          <a:prstGeom prst="rect">
            <a:avLst/>
          </a:prstGeom>
          <a:solidFill>
            <a:srgbClr val="008000"/>
          </a:solidFill>
        </p:spPr>
        <p:txBody>
          <a:bodyPr wrap="square" rtlCol="0">
            <a:spAutoFit/>
          </a:bodyPr>
          <a:lstStyle/>
          <a:p>
            <a:pPr algn="ctr"/>
            <a:r>
              <a:rPr lang="en-US" sz="1000" dirty="0">
                <a:solidFill>
                  <a:srgbClr val="FFFFFF"/>
                </a:solidFill>
                <a:latin typeface="Bell MT"/>
                <a:cs typeface="Bell MT"/>
              </a:rPr>
              <a:t>Level 3</a:t>
            </a:r>
          </a:p>
          <a:p>
            <a:pPr marL="285750" indent="-285750">
              <a:buFont typeface="Wingdings" charset="2"/>
              <a:buChar char="§"/>
            </a:pPr>
            <a:r>
              <a:rPr lang="en-US" sz="1000" dirty="0">
                <a:solidFill>
                  <a:srgbClr val="FFFFFF"/>
                </a:solidFill>
                <a:latin typeface="Bell MT"/>
                <a:cs typeface="Bell MT"/>
              </a:rPr>
              <a:t>You demonstrate detailed knowledge of hot deserts.</a:t>
            </a:r>
          </a:p>
          <a:p>
            <a:pPr marL="285750" indent="-285750">
              <a:buFont typeface="Wingdings" charset="2"/>
              <a:buChar char="§"/>
            </a:pPr>
            <a:r>
              <a:rPr lang="en-US" sz="1000" dirty="0">
                <a:solidFill>
                  <a:srgbClr val="FFFFFF"/>
                </a:solidFill>
                <a:latin typeface="Bell MT"/>
                <a:cs typeface="Bell MT"/>
              </a:rPr>
              <a:t>You are able to use place specific detail thoroughly. </a:t>
            </a:r>
          </a:p>
          <a:p>
            <a:pPr marL="285750" indent="-285750">
              <a:buFont typeface="Wingdings" charset="2"/>
              <a:buChar char="§"/>
            </a:pPr>
            <a:r>
              <a:rPr lang="en-US" sz="1000" dirty="0">
                <a:solidFill>
                  <a:srgbClr val="FFFFFF"/>
                </a:solidFill>
                <a:latin typeface="Bell MT"/>
                <a:cs typeface="Bell MT"/>
              </a:rPr>
              <a:t>You are able to use key terms consistently correctly. </a:t>
            </a:r>
          </a:p>
          <a:p>
            <a:endParaRPr lang="en-US" sz="1000" dirty="0">
              <a:solidFill>
                <a:srgbClr val="FFFFFF"/>
              </a:solidFill>
              <a:latin typeface="Bell MT"/>
              <a:cs typeface="Bell MT"/>
            </a:endParaRPr>
          </a:p>
        </p:txBody>
      </p:sp>
      <p:sp>
        <p:nvSpPr>
          <p:cNvPr id="26" name="Rectangle 25"/>
          <p:cNvSpPr/>
          <p:nvPr/>
        </p:nvSpPr>
        <p:spPr>
          <a:xfrm>
            <a:off x="755576" y="5067658"/>
            <a:ext cx="867019" cy="369332"/>
          </a:xfrm>
          <a:prstGeom prst="rect">
            <a:avLst/>
          </a:prstGeom>
        </p:spPr>
        <p:txBody>
          <a:bodyPr wrap="none">
            <a:spAutoFit/>
          </a:bodyPr>
          <a:lstStyle/>
          <a:p>
            <a:pPr algn="ctr"/>
            <a:r>
              <a:rPr lang="en-US" b="1" u="sng" dirty="0">
                <a:latin typeface="Bell MT"/>
                <a:cs typeface="Bell MT"/>
              </a:rPr>
              <a:t>Advice</a:t>
            </a:r>
          </a:p>
        </p:txBody>
      </p:sp>
      <p:sp>
        <p:nvSpPr>
          <p:cNvPr id="27" name="Rectangle 26"/>
          <p:cNvSpPr/>
          <p:nvPr/>
        </p:nvSpPr>
        <p:spPr>
          <a:xfrm>
            <a:off x="3385426" y="5672849"/>
            <a:ext cx="2160240" cy="400110"/>
          </a:xfrm>
          <a:prstGeom prst="rect">
            <a:avLst/>
          </a:prstGeom>
          <a:noFill/>
        </p:spPr>
        <p:txBody>
          <a:bodyPr>
            <a:spAutoFit/>
          </a:bodyPr>
          <a:lstStyle/>
          <a:p>
            <a:pPr algn="ctr">
              <a:defRPr/>
            </a:pPr>
            <a:r>
              <a:rPr lang="en-GB" sz="2000" b="1" dirty="0">
                <a:ln w="12700">
                  <a:solidFill>
                    <a:srgbClr val="000000"/>
                  </a:solidFill>
                  <a:prstDash val="solid"/>
                </a:ln>
                <a:solidFill>
                  <a:srgbClr val="FF6600"/>
                </a:solidFill>
                <a:effectLst>
                  <a:outerShdw blurRad="41275" dist="20320" dir="1800000" algn="tl" rotWithShape="0">
                    <a:srgbClr val="000000">
                      <a:alpha val="40000"/>
                    </a:srgbClr>
                  </a:outerShdw>
                </a:effectLst>
                <a:latin typeface="Comic Sans MS"/>
                <a:ea typeface="ＭＳ Ｐゴシック" charset="0"/>
                <a:cs typeface="Comic Sans MS"/>
              </a:rPr>
              <a:t>Equator</a:t>
            </a:r>
          </a:p>
        </p:txBody>
      </p:sp>
      <p:sp>
        <p:nvSpPr>
          <p:cNvPr id="28" name="Rectangle 27"/>
          <p:cNvSpPr/>
          <p:nvPr/>
        </p:nvSpPr>
        <p:spPr>
          <a:xfrm>
            <a:off x="2119784" y="6277375"/>
            <a:ext cx="2520280"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008000"/>
                </a:solidFill>
                <a:effectLst>
                  <a:outerShdw blurRad="41275" dist="20320" dir="1800000" algn="tl" rotWithShape="0">
                    <a:srgbClr val="000000">
                      <a:alpha val="40000"/>
                    </a:srgbClr>
                  </a:outerShdw>
                </a:effectLst>
                <a:latin typeface="Comic Sans MS"/>
                <a:ea typeface="ＭＳ Ｐゴシック" charset="0"/>
                <a:cs typeface="Comic Sans MS"/>
              </a:rPr>
              <a:t>Sand dune</a:t>
            </a:r>
          </a:p>
        </p:txBody>
      </p:sp>
      <p:sp>
        <p:nvSpPr>
          <p:cNvPr id="29" name="Rectangle 28"/>
          <p:cNvSpPr/>
          <p:nvPr/>
        </p:nvSpPr>
        <p:spPr>
          <a:xfrm>
            <a:off x="6069536" y="5646407"/>
            <a:ext cx="2549541"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FF0000"/>
                </a:solidFill>
                <a:effectLst>
                  <a:outerShdw blurRad="41275" dist="20320" dir="1800000" algn="tl" rotWithShape="0">
                    <a:srgbClr val="000000">
                      <a:alpha val="40000"/>
                    </a:srgbClr>
                  </a:outerShdw>
                </a:effectLst>
                <a:latin typeface="Comic Sans MS"/>
                <a:ea typeface="ＭＳ Ｐゴシック" charset="0"/>
                <a:cs typeface="Comic Sans MS"/>
              </a:rPr>
              <a:t>Organic matter</a:t>
            </a:r>
          </a:p>
        </p:txBody>
      </p:sp>
      <p:sp>
        <p:nvSpPr>
          <p:cNvPr id="30" name="Rectangle 29"/>
          <p:cNvSpPr/>
          <p:nvPr/>
        </p:nvSpPr>
        <p:spPr>
          <a:xfrm>
            <a:off x="3559737" y="6030580"/>
            <a:ext cx="1880509"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FFFF00"/>
                </a:solidFill>
                <a:effectLst>
                  <a:outerShdw blurRad="41275" dist="20320" dir="1800000" algn="tl" rotWithShape="0">
                    <a:srgbClr val="000000">
                      <a:alpha val="40000"/>
                    </a:srgbClr>
                  </a:outerShdw>
                </a:effectLst>
                <a:latin typeface="Comic Sans MS"/>
                <a:ea typeface="ＭＳ Ｐゴシック" charset="0"/>
                <a:cs typeface="Comic Sans MS"/>
              </a:rPr>
              <a:t>Hadley cell</a:t>
            </a:r>
          </a:p>
        </p:txBody>
      </p:sp>
      <p:sp>
        <p:nvSpPr>
          <p:cNvPr id="31" name="Rectangle 30"/>
          <p:cNvSpPr/>
          <p:nvPr/>
        </p:nvSpPr>
        <p:spPr>
          <a:xfrm>
            <a:off x="4752020" y="5888136"/>
            <a:ext cx="2376263"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42FFF9"/>
                </a:solidFill>
                <a:effectLst>
                  <a:outerShdw blurRad="41275" dist="20320" dir="1800000" algn="tl" rotWithShape="0">
                    <a:srgbClr val="000000">
                      <a:alpha val="40000"/>
                    </a:srgbClr>
                  </a:outerShdw>
                </a:effectLst>
                <a:latin typeface="Comic Sans MS"/>
                <a:ea typeface="ＭＳ Ｐゴシック" charset="0"/>
                <a:cs typeface="Comic Sans MS"/>
              </a:rPr>
              <a:t>Infertile</a:t>
            </a:r>
          </a:p>
        </p:txBody>
      </p:sp>
      <p:sp>
        <p:nvSpPr>
          <p:cNvPr id="32" name="Rectangle 31"/>
          <p:cNvSpPr/>
          <p:nvPr/>
        </p:nvSpPr>
        <p:spPr>
          <a:xfrm>
            <a:off x="4968044" y="6269250"/>
            <a:ext cx="2376263"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E540FD"/>
                </a:solidFill>
                <a:effectLst>
                  <a:outerShdw blurRad="41275" dist="20320" dir="1800000" algn="tl" rotWithShape="0">
                    <a:srgbClr val="000000">
                      <a:alpha val="40000"/>
                    </a:srgbClr>
                  </a:outerShdw>
                </a:effectLst>
                <a:latin typeface="Comic Sans MS"/>
                <a:ea typeface="ＭＳ Ｐゴシック" charset="0"/>
                <a:cs typeface="Comic Sans MS"/>
              </a:rPr>
              <a:t>Desertification </a:t>
            </a:r>
          </a:p>
        </p:txBody>
      </p:sp>
      <p:sp>
        <p:nvSpPr>
          <p:cNvPr id="40" name="Rectangle 39"/>
          <p:cNvSpPr/>
          <p:nvPr/>
        </p:nvSpPr>
        <p:spPr>
          <a:xfrm>
            <a:off x="5698066" y="6031759"/>
            <a:ext cx="3160051" cy="400110"/>
          </a:xfrm>
          <a:prstGeom prst="rect">
            <a:avLst/>
          </a:prstGeom>
          <a:noFill/>
        </p:spPr>
        <p:txBody>
          <a:bodyPr wrap="square">
            <a:spAutoFit/>
          </a:bodyPr>
          <a:lstStyle/>
          <a:p>
            <a:pPr algn="ctr">
              <a:defRPr/>
            </a:pPr>
            <a:r>
              <a:rPr lang="en-GB" sz="200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ea typeface="ＭＳ Ｐゴシック" charset="0"/>
                <a:cs typeface="Comic Sans MS"/>
              </a:rPr>
              <a:t>Stony</a:t>
            </a:r>
          </a:p>
        </p:txBody>
      </p:sp>
    </p:spTree>
    <p:extLst>
      <p:ext uri="{BB962C8B-B14F-4D97-AF65-F5344CB8AC3E}">
        <p14:creationId xmlns:p14="http://schemas.microsoft.com/office/powerpoint/2010/main" val="3128104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618</TotalTime>
  <Words>1399</Words>
  <Application>Microsoft Macintosh PowerPoint</Application>
  <PresentationFormat>On-screen Show (4:3)</PresentationFormat>
  <Paragraphs>119</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ＭＳ Ｐゴシック</vt:lpstr>
      <vt:lpstr>Apple Chancery</vt:lpstr>
      <vt:lpstr>Arial</vt:lpstr>
      <vt:lpstr>Bell MT</vt:lpstr>
      <vt:lpstr>Calibri</vt:lpstr>
      <vt:lpstr>Comic Sans MS</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 Louise Connarty</dc:creator>
  <cp:lastModifiedBy>Anna Bennett</cp:lastModifiedBy>
  <cp:revision>57</cp:revision>
  <dcterms:created xsi:type="dcterms:W3CDTF">2017-01-06T20:57:03Z</dcterms:created>
  <dcterms:modified xsi:type="dcterms:W3CDTF">2018-06-06T01:31:49Z</dcterms:modified>
</cp:coreProperties>
</file>