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257" r:id="rId4"/>
    <p:sldId id="296" r:id="rId5"/>
    <p:sldId id="298" r:id="rId6"/>
    <p:sldId id="283" r:id="rId7"/>
    <p:sldId id="259" r:id="rId8"/>
    <p:sldId id="260" r:id="rId9"/>
    <p:sldId id="285" r:id="rId10"/>
    <p:sldId id="284" r:id="rId11"/>
    <p:sldId id="289" r:id="rId12"/>
    <p:sldId id="291" r:id="rId13"/>
    <p:sldId id="286" r:id="rId14"/>
    <p:sldId id="262" r:id="rId15"/>
    <p:sldId id="263" r:id="rId16"/>
    <p:sldId id="266" r:id="rId17"/>
    <p:sldId id="267" r:id="rId18"/>
    <p:sldId id="295" r:id="rId19"/>
    <p:sldId id="258" r:id="rId20"/>
    <p:sldId id="274" r:id="rId21"/>
    <p:sldId id="281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505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1FAD-CFEA-8B48-9F35-DA8313BCA4D4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3E34-328E-8248-A91C-5E2436AC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3E34-328E-8248-A91C-5E2436ACE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3E34-328E-8248-A91C-5E2436ACE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F6CF-0937-4AC2-9C0F-C8C870DBE1A7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033D-89E6-46BB-A2D0-D0F0810EC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&amp;v=GcywkQH3tU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YlFifXj48A&amp;feature=player_embedd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zXgCW9Yc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6879" y="946150"/>
            <a:ext cx="3036721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dearJoe 5 CASUAL PRO" panose="02000000000000000000" pitchFamily="2" charset="0"/>
              </a:rPr>
              <a:t>HIV/AIDS</a:t>
            </a:r>
            <a:br>
              <a:rPr lang="en-US" b="1" dirty="0">
                <a:latin typeface="dearJoe 5 CASUAL PRO" panose="02000000000000000000" pitchFamily="2" charset="0"/>
              </a:rPr>
            </a:br>
            <a:r>
              <a:rPr lang="en-US" b="1" dirty="0">
                <a:latin typeface="dearJoe 5 CASUAL PRO" panose="02000000000000000000" pitchFamily="2" charset="0"/>
              </a:rPr>
              <a:t>In Botswana</a:t>
            </a:r>
          </a:p>
        </p:txBody>
      </p:sp>
      <p:pic>
        <p:nvPicPr>
          <p:cNvPr id="4" name="Picture 2" descr="C:\Documents and Settings\anthony cassidy\My Documents\My Pictures\poster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6721"/>
            <a:ext cx="2373479" cy="3168881"/>
          </a:xfrm>
          <a:prstGeom prst="rect">
            <a:avLst/>
          </a:prstGeom>
          <a:noFill/>
        </p:spPr>
      </p:pic>
      <p:pic>
        <p:nvPicPr>
          <p:cNvPr id="5" name="Picture 2" descr="C:\Documents and Settings\anthony cassidy\My Documents\My Pictures\poster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6721"/>
            <a:ext cx="3095140" cy="2240637"/>
          </a:xfrm>
          <a:prstGeom prst="rect">
            <a:avLst/>
          </a:prstGeom>
          <a:noFill/>
        </p:spPr>
      </p:pic>
      <p:pic>
        <p:nvPicPr>
          <p:cNvPr id="6" name="Picture 2" descr="C:\Documents and Settings\anthony cassidy\My Documents\My Pictures\poster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14600"/>
            <a:ext cx="3085946" cy="4104977"/>
          </a:xfrm>
          <a:prstGeom prst="rect">
            <a:avLst/>
          </a:prstGeom>
          <a:noFill/>
        </p:spPr>
      </p:pic>
      <p:pic>
        <p:nvPicPr>
          <p:cNvPr id="7" name="Picture 2" descr="C:\Documents and Settings\anthony cassidy\My Documents\My Pictures\aid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457756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Case study notes…..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752600"/>
            <a:ext cx="327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the problem?</a:t>
            </a:r>
          </a:p>
          <a:p>
            <a:endParaRPr lang="en-US" dirty="0"/>
          </a:p>
          <a:p>
            <a:r>
              <a:rPr lang="en-US" dirty="0"/>
              <a:t>Why is there a problem?</a:t>
            </a:r>
          </a:p>
          <a:p>
            <a:endParaRPr lang="en-US" dirty="0"/>
          </a:p>
          <a:p>
            <a:r>
              <a:rPr lang="en-US" dirty="0"/>
              <a:t>Who is affected?</a:t>
            </a:r>
          </a:p>
          <a:p>
            <a:endParaRPr lang="en-US" dirty="0"/>
          </a:p>
          <a:p>
            <a:r>
              <a:rPr lang="en-US" dirty="0"/>
              <a:t>What is the solution?</a:t>
            </a:r>
          </a:p>
          <a:p>
            <a:endParaRPr lang="en-US" dirty="0"/>
          </a:p>
          <a:p>
            <a:r>
              <a:rPr lang="en-US" dirty="0"/>
              <a:t>How is this impacting population structure? </a:t>
            </a:r>
          </a:p>
          <a:p>
            <a:endParaRPr lang="en-US" dirty="0"/>
          </a:p>
          <a:p>
            <a:r>
              <a:rPr lang="en-US" dirty="0"/>
              <a:t>Figures etc….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EFC1A-60A7-9340-B0C8-959D1B6C02AA}"/>
              </a:ext>
            </a:extLst>
          </p:cNvPr>
          <p:cNvSpPr txBox="1"/>
          <p:nvPr/>
        </p:nvSpPr>
        <p:spPr>
          <a:xfrm>
            <a:off x="797442" y="2228671"/>
            <a:ext cx="3048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Watch one of the 3 videos on HIV/AIDS in Botswana and answer the following questions….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190"/>
            <a:ext cx="9075498" cy="6019010"/>
          </a:xfrm>
        </p:spPr>
      </p:pic>
    </p:spTree>
    <p:extLst>
      <p:ext uri="{BB962C8B-B14F-4D97-AF65-F5344CB8AC3E}">
        <p14:creationId xmlns:p14="http://schemas.microsoft.com/office/powerpoint/2010/main" val="105241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Study the infographic carefully. Complete the following activities: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Comment on the distribution of the 15 most affected countries on earth. What pattern emerges? Make a note of the top 5. </a:t>
            </a:r>
          </a:p>
          <a:p>
            <a:pPr marL="514350" indent="-514350">
              <a:buAutoNum type="arabicPeriod"/>
            </a:pPr>
            <a:r>
              <a:rPr lang="en-US" dirty="0"/>
              <a:t>Comment on the distribution of affected countries in the continent of Africa. </a:t>
            </a:r>
          </a:p>
          <a:p>
            <a:pPr marL="514350" indent="-514350">
              <a:buAutoNum type="arabicPeriod"/>
            </a:pPr>
            <a:r>
              <a:rPr lang="en-US" dirty="0"/>
              <a:t>Comment on the situation in Europe and North America making reference to % figures living with HIV/AIDS.</a:t>
            </a:r>
          </a:p>
          <a:p>
            <a:pPr marL="514350" indent="-514350">
              <a:buAutoNum type="arabicPeriod"/>
            </a:pPr>
            <a:r>
              <a:rPr lang="en-US" dirty="0"/>
              <a:t>What is the % figure for your home country?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4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ids py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35800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Life expectancy is lowered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3886200"/>
            <a:ext cx="2438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Increased infant mortality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-poor child care of orphans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- Mother to child transmission of virus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1079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highlight>
                  <a:srgbClr val="00FFFF"/>
                </a:highlight>
              </a:rPr>
              <a:t>A Prediction of the Effects of Aids on Botswana’s Population in 2020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90600" y="1676400"/>
            <a:ext cx="167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Few adults survive past 40 years old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24600" y="3962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Sexually active group 15-49 years old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563691" y="2559360"/>
            <a:ext cx="2155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Deaths occur 8-10 years after infection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505200" y="9906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/>
              <a:t>The Population Chimney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63689" y="3261411"/>
            <a:ext cx="258031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The pyramid narrows rapidly after 25 years old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1473200" y="4343400"/>
            <a:ext cx="812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5943599" y="3201773"/>
            <a:ext cx="620091" cy="5320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447800" y="2590800"/>
            <a:ext cx="2209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AutoShape 19"/>
          <p:cNvSpPr>
            <a:spLocks/>
          </p:cNvSpPr>
          <p:nvPr/>
        </p:nvSpPr>
        <p:spPr bwMode="auto">
          <a:xfrm>
            <a:off x="2362200" y="4343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991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CA5192-D2B1-1840-8FD3-FDD86FE7C506}"/>
              </a:ext>
            </a:extLst>
          </p:cNvPr>
          <p:cNvSpPr txBox="1"/>
          <p:nvPr/>
        </p:nvSpPr>
        <p:spPr>
          <a:xfrm>
            <a:off x="7391400" y="3581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F330A"/>
                </a:solidFill>
              </a:rPr>
              <a:t>Life expectancy in Botswana fell as low as 37 </a:t>
            </a:r>
            <a:r>
              <a:rPr lang="en-US" b="1" dirty="0" err="1">
                <a:solidFill>
                  <a:srgbClr val="6F330A"/>
                </a:solidFill>
              </a:rPr>
              <a:t>yrs</a:t>
            </a:r>
            <a:r>
              <a:rPr lang="en-US" b="1" dirty="0">
                <a:solidFill>
                  <a:srgbClr val="6F330A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6773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ighlight>
                  <a:srgbClr val="00FFFF"/>
                </a:highlight>
                <a:latin typeface="dearJoe 5 CASUAL PRO" panose="02000000000000000000" pitchFamily="2" charset="0"/>
              </a:rPr>
              <a:t>Case study: HIV/AIDS in Botswana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Botswana has the second highest HIV/AIDS prevalence rate (the percent of people living with the disease) in the world (37.3%), a much higher rate than the sub-Saharan African region overall. </a:t>
            </a:r>
          </a:p>
          <a:p>
            <a:r>
              <a:rPr lang="en-US" dirty="0"/>
              <a:t>As of the end of 2003, there were an estimated 350,000 people living with HIV/AIDS in Botswana, or more than a third of the country’s adult population.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87943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Task: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Watch one of the </a:t>
            </a:r>
            <a:r>
              <a:rPr lang="en-US" b="1" dirty="0">
                <a:hlinkClick r:id="rId2"/>
              </a:rPr>
              <a:t>videos</a:t>
            </a:r>
            <a:r>
              <a:rPr lang="en-US" b="1" dirty="0"/>
              <a:t> on the Weebly</a:t>
            </a:r>
            <a:endParaRPr lang="is-IS" b="1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Make notes on: </a:t>
            </a:r>
          </a:p>
          <a:p>
            <a:r>
              <a:rPr lang="en-US" dirty="0"/>
              <a:t>Why is there an issue?</a:t>
            </a:r>
          </a:p>
          <a:p>
            <a:r>
              <a:rPr lang="en-US" dirty="0"/>
              <a:t>Which groups of society are impacted?</a:t>
            </a:r>
          </a:p>
          <a:p>
            <a:r>
              <a:rPr lang="en-US" dirty="0"/>
              <a:t>What are the issues?</a:t>
            </a:r>
          </a:p>
          <a:p>
            <a:r>
              <a:rPr lang="en-US" dirty="0"/>
              <a:t>What are the solutions? </a:t>
            </a:r>
          </a:p>
          <a:p>
            <a:r>
              <a:rPr lang="en-US" dirty="0"/>
              <a:t>How may this issue be changing the population structure?</a:t>
            </a:r>
          </a:p>
          <a:p>
            <a:r>
              <a:rPr lang="en-US" dirty="0"/>
              <a:t>Ensure you take detailed notes (i.e. figures/ place names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94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968" y="-21771"/>
            <a:ext cx="70100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083629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Describe the pattern shown on the population pyramid with AIDS (4)</a:t>
            </a:r>
          </a:p>
          <a:p>
            <a:endParaRPr lang="en-US" sz="1000" dirty="0"/>
          </a:p>
          <a:p>
            <a:r>
              <a:rPr lang="en-US" sz="2400" dirty="0"/>
              <a:t>2. Discuss what the implications of this situation may be (4)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B5ED6-86BD-0740-B1F7-9387EA4F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256"/>
            <a:ext cx="9144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The consequences of HIV/AIDS in Botswana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Life expectancy at birth in Botswana has fallen below 40 years in large part due to HIV/AIDS (60 in 1996 to 35 in 2007).</a:t>
            </a:r>
          </a:p>
          <a:p>
            <a:r>
              <a:rPr lang="en-US" dirty="0"/>
              <a:t>Increasing number of aids orphans.</a:t>
            </a:r>
          </a:p>
          <a:p>
            <a:r>
              <a:rPr lang="en-US" dirty="0"/>
              <a:t>Workforce declining.</a:t>
            </a:r>
          </a:p>
          <a:p>
            <a:r>
              <a:rPr lang="en-US" dirty="0"/>
              <a:t>Accepting government benefits and food rations is seen as humiliating</a:t>
            </a:r>
          </a:p>
          <a:p>
            <a:r>
              <a:rPr lang="en-US" dirty="0"/>
              <a:t>When parents die it is normal for grandparents or aunts to take over childcare- but many households already have too many children or are too proud to accept benefits.</a:t>
            </a:r>
          </a:p>
          <a:p>
            <a:r>
              <a:rPr lang="en-US" dirty="0"/>
              <a:t>Consequently children live in terrible conditions; underfed and having to fend for themselves.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ED4E6-350B-744F-8C6A-5B075148F171}"/>
              </a:ext>
            </a:extLst>
          </p:cNvPr>
          <p:cNvSpPr/>
          <p:nvPr/>
        </p:nvSpPr>
        <p:spPr>
          <a:xfrm>
            <a:off x="32657" y="6358039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http://www.youtube.com/watch?v=SYlFifXj48A&amp;feature=player_embedded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Solutions to HIV/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/>
              <a:t>Prevention and care strategies for HIV</a:t>
            </a:r>
          </a:p>
          <a:p>
            <a:r>
              <a:rPr lang="en-US" dirty="0"/>
              <a:t>There is no cure for AIDS. However, a comprehensive package of prevention and care strategies can have a major impact on the burden and spread of HIV/AIDS.</a:t>
            </a:r>
          </a:p>
          <a:p>
            <a:pPr>
              <a:buNone/>
            </a:pPr>
            <a:r>
              <a:rPr lang="en-US" b="1" u="sng" dirty="0"/>
              <a:t>Effective measures include:</a:t>
            </a:r>
            <a:endParaRPr lang="en-US" u="sng" dirty="0"/>
          </a:p>
          <a:p>
            <a:r>
              <a:rPr lang="en-US" dirty="0"/>
              <a:t>Accessible, inexpensive condoms</a:t>
            </a:r>
          </a:p>
          <a:p>
            <a:r>
              <a:rPr lang="en-US" dirty="0"/>
              <a:t>Immediate treatment of other sexually transmitted infections (STIs) </a:t>
            </a:r>
          </a:p>
          <a:p>
            <a:r>
              <a:rPr lang="en-US" dirty="0"/>
              <a:t>Voluntary counselling and testing </a:t>
            </a:r>
          </a:p>
          <a:p>
            <a:r>
              <a:rPr lang="en-US" dirty="0"/>
              <a:t>Prevention of mother-to-child transmission</a:t>
            </a:r>
          </a:p>
          <a:p>
            <a:r>
              <a:rPr lang="en-US" dirty="0"/>
              <a:t>Promotion of harm reduction to reduce HIV infection in drug users</a:t>
            </a:r>
          </a:p>
          <a:p>
            <a:r>
              <a:rPr lang="en-US" dirty="0"/>
              <a:t>Sexual health education in school and beyond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Explain, using a case study example, how incidences of AIDS can affect the future population structure of a country. (7)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</a:rPr>
              <a:t>Use the textbook to add to your notes to help you answer this question</a:t>
            </a:r>
          </a:p>
        </p:txBody>
      </p:sp>
    </p:spTree>
    <p:extLst>
      <p:ext uri="{BB962C8B-B14F-4D97-AF65-F5344CB8AC3E}">
        <p14:creationId xmlns:p14="http://schemas.microsoft.com/office/powerpoint/2010/main" val="99430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Learning objectives….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00FFFF"/>
                </a:highlight>
                <a:latin typeface="dearJoe 5 CASUAL PRO" charset="0"/>
                <a:ea typeface="dearJoe 5 CASUAL PRO" charset="0"/>
                <a:cs typeface="dearJoe 5 CASUAL PRO" charset="0"/>
              </a:rPr>
              <a:t>What: </a:t>
            </a:r>
            <a:r>
              <a:rPr lang="en-US" dirty="0"/>
              <a:t>HIV and AIDs in Botswana</a:t>
            </a:r>
          </a:p>
          <a:p>
            <a:r>
              <a:rPr lang="en-US" dirty="0">
                <a:highlight>
                  <a:srgbClr val="00FFFF"/>
                </a:highlight>
                <a:latin typeface="dearJoe 5 CASUAL PRO" charset="0"/>
                <a:ea typeface="dearJoe 5 CASUAL PRO" charset="0"/>
                <a:cs typeface="dearJoe 5 CASUAL PRO" charset="0"/>
              </a:rPr>
              <a:t>Why: </a:t>
            </a:r>
            <a:r>
              <a:rPr lang="en-US" dirty="0"/>
              <a:t>Give reasons for contrasting rates of natural population change </a:t>
            </a:r>
          </a:p>
          <a:p>
            <a:r>
              <a:rPr lang="en-US" dirty="0">
                <a:highlight>
                  <a:srgbClr val="00FFFF"/>
                </a:highlight>
                <a:latin typeface="dearJoe 5 CASUAL PRO" charset="0"/>
                <a:ea typeface="dearJoe 5 CASUAL PRO" charset="0"/>
                <a:cs typeface="dearJoe 5 CASUAL PRO" charset="0"/>
              </a:rPr>
              <a:t>How: </a:t>
            </a:r>
            <a:r>
              <a:rPr lang="en-US" dirty="0"/>
              <a:t>Explain the impact of HIV/AIDs in a country (Botswana)</a:t>
            </a:r>
          </a:p>
          <a:p>
            <a:r>
              <a:rPr lang="en-US" dirty="0"/>
              <a:t>Consider how the impacts have changed the population structure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09B5-EF7B-4E46-8576-7236FE7F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HIV/AIDS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BBF8-9EAF-C141-A89F-4B8B5E06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What do you know now?</a:t>
            </a:r>
          </a:p>
          <a:p>
            <a:r>
              <a:rPr lang="en-US" dirty="0"/>
              <a:t>What is it?</a:t>
            </a:r>
          </a:p>
          <a:p>
            <a:r>
              <a:rPr lang="en-US" dirty="0"/>
              <a:t>What causes it?</a:t>
            </a:r>
          </a:p>
          <a:p>
            <a:r>
              <a:rPr lang="en-US" dirty="0"/>
              <a:t>How is it spread?</a:t>
            </a:r>
          </a:p>
          <a:p>
            <a:r>
              <a:rPr lang="en-US" dirty="0"/>
              <a:t>What are the effects?</a:t>
            </a:r>
          </a:p>
          <a:p>
            <a:r>
              <a:rPr lang="en-US" dirty="0"/>
              <a:t>How can it influence the population structure of a country (especially in areas with high infection rates?)</a:t>
            </a:r>
          </a:p>
        </p:txBody>
      </p:sp>
    </p:spTree>
    <p:extLst>
      <p:ext uri="{BB962C8B-B14F-4D97-AF65-F5344CB8AC3E}">
        <p14:creationId xmlns:p14="http://schemas.microsoft.com/office/powerpoint/2010/main" val="136823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CAA7DA7-43E3-4E46-8E96-C9FD0837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1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>
                <a:highlight>
                  <a:srgbClr val="00FFFF"/>
                </a:highlight>
              </a:rPr>
            </a:br>
            <a:r>
              <a:rPr lang="en-US" b="1" dirty="0">
                <a:highlight>
                  <a:srgbClr val="00FFFF"/>
                </a:highlight>
              </a:rPr>
              <a:t>Explain, using a case study example, how incidences of AIDS can affect the future population structure of a country. (7)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highlight>
                  <a:srgbClr val="00FFFF"/>
                </a:highlight>
              </a:rPr>
              <a:t>AIDS: </a:t>
            </a:r>
            <a:r>
              <a:rPr lang="en-US" dirty="0"/>
              <a:t>acquired immune deficiency syndrome</a:t>
            </a:r>
          </a:p>
          <a:p>
            <a:pPr>
              <a:buNone/>
            </a:pPr>
            <a:r>
              <a:rPr lang="en-US" b="1" dirty="0">
                <a:highlight>
                  <a:srgbClr val="00FFFF"/>
                </a:highlight>
              </a:rPr>
              <a:t>HIV: </a:t>
            </a:r>
            <a:r>
              <a:rPr lang="en-US" dirty="0"/>
              <a:t>Human immunodeficiency virus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AIDS</a:t>
            </a:r>
            <a:r>
              <a:rPr lang="en-US" dirty="0"/>
              <a:t> is an incurable disease resulting from infection from the </a:t>
            </a:r>
            <a:r>
              <a:rPr lang="en-US" b="1" dirty="0"/>
              <a:t>HIV</a:t>
            </a:r>
            <a:r>
              <a:rPr lang="en-US" dirty="0"/>
              <a:t> virus. </a:t>
            </a:r>
          </a:p>
          <a:p>
            <a:r>
              <a:rPr lang="en-US" dirty="0"/>
              <a:t>It gradually destroys the body's defenses (immune system) opening them to opportunistic infections.</a:t>
            </a:r>
          </a:p>
          <a:p>
            <a:r>
              <a:rPr lang="en-US" dirty="0"/>
              <a:t>It was first describe in medical literature in 1981.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How is it spread?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Through the exchange of bodily fluids: </a:t>
            </a:r>
          </a:p>
          <a:p>
            <a:r>
              <a:rPr lang="en-US" dirty="0"/>
              <a:t>Unprotected sex (prostitutes can be more at risk as they have more partners)</a:t>
            </a:r>
          </a:p>
          <a:p>
            <a:r>
              <a:rPr lang="en-US" dirty="0"/>
              <a:t>Through use of contaminated needles</a:t>
            </a:r>
          </a:p>
          <a:p>
            <a:r>
              <a:rPr lang="en-US" dirty="0"/>
              <a:t>Through the transfusion of contaminated blood</a:t>
            </a:r>
          </a:p>
          <a:p>
            <a:r>
              <a:rPr lang="en-US" dirty="0"/>
              <a:t>From mother to child in the womb or through breast feeding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Where is Botswana?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190809" cy="45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742</Words>
  <Application>Microsoft Macintosh PowerPoint</Application>
  <PresentationFormat>On-screen Show (4:3)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dearJoe 5 CASUAL PRO</vt:lpstr>
      <vt:lpstr>Office Theme</vt:lpstr>
      <vt:lpstr>HIV/AIDS In Botswana</vt:lpstr>
      <vt:lpstr>PowerPoint Presentation</vt:lpstr>
      <vt:lpstr>Learning objectives….</vt:lpstr>
      <vt:lpstr>HIV/AIDS</vt:lpstr>
      <vt:lpstr>PowerPoint Presentation</vt:lpstr>
      <vt:lpstr>        Explain, using a case study example, how incidences of AIDS can affect the future population structure of a country. (7) </vt:lpstr>
      <vt:lpstr>What is it?</vt:lpstr>
      <vt:lpstr>How is it spread?</vt:lpstr>
      <vt:lpstr>Where is Botswana?</vt:lpstr>
      <vt:lpstr>Case study notes…..</vt:lpstr>
      <vt:lpstr>PowerPoint Presentation</vt:lpstr>
      <vt:lpstr>  Study the infographic carefully. Complete the following activities:  </vt:lpstr>
      <vt:lpstr>PowerPoint Presentation</vt:lpstr>
      <vt:lpstr>PowerPoint Presentation</vt:lpstr>
      <vt:lpstr>PowerPoint Presentation</vt:lpstr>
      <vt:lpstr>Case study: HIV/AIDS in Botswana</vt:lpstr>
      <vt:lpstr>PowerPoint Presentation</vt:lpstr>
      <vt:lpstr>Task: </vt:lpstr>
      <vt:lpstr>PowerPoint Presentation</vt:lpstr>
      <vt:lpstr>The consequences of HIV/AIDS in Botswana</vt:lpstr>
      <vt:lpstr>Solutions to HIV/ AIDs</vt:lpstr>
      <vt:lpstr>      Explain, using a case study example, how incidences of AIDS can affect the future population structure of a country. (7) 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</dc:title>
  <dc:creator>agoodfellow</dc:creator>
  <cp:lastModifiedBy>Ruth Capper</cp:lastModifiedBy>
  <cp:revision>43</cp:revision>
  <dcterms:created xsi:type="dcterms:W3CDTF">2011-03-04T18:09:43Z</dcterms:created>
  <dcterms:modified xsi:type="dcterms:W3CDTF">2019-10-07T13:05:15Z</dcterms:modified>
</cp:coreProperties>
</file>