
<file path=[Content_Types].xml><?xml version="1.0" encoding="utf-8"?>
<Types xmlns="http://schemas.openxmlformats.org/package/2006/content-types">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527297-83DE-4C83-BC19-6136AACFCEF3}" v="151" dt="2021-03-22T15:04:00.281"/>
    <p1510:client id="{B6DA09B1-BB5B-AA23-C010-DDF32A37F4F0}" v="391" dt="2021-03-31T13:55:40.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3260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9733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6196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1217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919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7754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9181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5100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83135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253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3/31/2021</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86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3/31/2021</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84679955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4EF5354E-86D6-4395-8D30-C27B4601407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25" r="1" b="1"/>
          <a:stretch/>
        </p:blipFill>
        <p:spPr>
          <a:xfrm>
            <a:off x="20" y="33628"/>
            <a:ext cx="12207220" cy="6857990"/>
          </a:xfrm>
          <a:prstGeom prst="rect">
            <a:avLst/>
          </a:prstGeom>
        </p:spPr>
      </p:pic>
      <p:sp>
        <p:nvSpPr>
          <p:cNvPr id="11" name="Rectangle 10">
            <a:extLst>
              <a:ext uri="{FF2B5EF4-FFF2-40B4-BE49-F238E27FC236}">
                <a16:creationId xmlns:a16="http://schemas.microsoft.com/office/drawing/2014/main" id="{5E698B96-C345-4CAB-9657-02BD17A19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0EEABD-8D12-4850-A7D0-178858037B46}"/>
              </a:ext>
            </a:extLst>
          </p:cNvPr>
          <p:cNvSpPr>
            <a:spLocks noGrp="1"/>
          </p:cNvSpPr>
          <p:nvPr>
            <p:ph type="ctrTitle"/>
          </p:nvPr>
        </p:nvSpPr>
        <p:spPr>
          <a:xfrm>
            <a:off x="762000" y="762000"/>
            <a:ext cx="3810000" cy="3048000"/>
          </a:xfrm>
        </p:spPr>
        <p:txBody>
          <a:bodyPr>
            <a:normAutofit/>
          </a:bodyPr>
          <a:lstStyle/>
          <a:p>
            <a:pPr algn="l"/>
            <a:r>
              <a:rPr lang="en-US" sz="4400" dirty="0"/>
              <a:t>Treatment of minorities – Hitler  </a:t>
            </a:r>
          </a:p>
        </p:txBody>
      </p:sp>
      <p:sp>
        <p:nvSpPr>
          <p:cNvPr id="3" name="Subtitle 2">
            <a:extLst>
              <a:ext uri="{FF2B5EF4-FFF2-40B4-BE49-F238E27FC236}">
                <a16:creationId xmlns:a16="http://schemas.microsoft.com/office/drawing/2014/main" id="{B05E6E84-4A90-4814-8C9E-5B691F1925BA}"/>
              </a:ext>
            </a:extLst>
          </p:cNvPr>
          <p:cNvSpPr>
            <a:spLocks noGrp="1"/>
          </p:cNvSpPr>
          <p:nvPr>
            <p:ph type="subTitle" idx="1"/>
          </p:nvPr>
        </p:nvSpPr>
        <p:spPr>
          <a:xfrm>
            <a:off x="762000" y="4083733"/>
            <a:ext cx="3810000" cy="1524000"/>
          </a:xfrm>
        </p:spPr>
        <p:txBody>
          <a:bodyPr vert="horz" lIns="91440" tIns="45720" rIns="91440" bIns="45720" rtlCol="0" anchor="t">
            <a:normAutofit/>
          </a:bodyPr>
          <a:lstStyle/>
          <a:p>
            <a:pPr algn="l"/>
            <a:r>
              <a:rPr lang="en-US" dirty="0">
                <a:solidFill>
                  <a:srgbClr val="FFFFFF"/>
                </a:solidFill>
              </a:rPr>
              <a:t>By: Aiden</a:t>
            </a:r>
            <a:endParaRPr lang="en-US" dirty="0"/>
          </a:p>
        </p:txBody>
      </p:sp>
    </p:spTree>
    <p:extLst>
      <p:ext uri="{BB962C8B-B14F-4D97-AF65-F5344CB8AC3E}">
        <p14:creationId xmlns:p14="http://schemas.microsoft.com/office/powerpoint/2010/main" val="2150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A1DE-1A19-4DAD-81CC-3FF97375BDD2}"/>
              </a:ext>
            </a:extLst>
          </p:cNvPr>
          <p:cNvSpPr>
            <a:spLocks noGrp="1"/>
          </p:cNvSpPr>
          <p:nvPr>
            <p:ph type="title"/>
          </p:nvPr>
        </p:nvSpPr>
        <p:spPr/>
        <p:txBody>
          <a:bodyPr/>
          <a:lstStyle/>
          <a:p>
            <a:r>
              <a:rPr lang="en-US" b="1"/>
              <a:t>Kristallnacht</a:t>
            </a:r>
            <a:endParaRPr lang="en-US"/>
          </a:p>
          <a:p>
            <a:endParaRPr lang="en-US" dirty="0"/>
          </a:p>
        </p:txBody>
      </p:sp>
      <p:sp>
        <p:nvSpPr>
          <p:cNvPr id="3" name="Content Placeholder 2">
            <a:extLst>
              <a:ext uri="{FF2B5EF4-FFF2-40B4-BE49-F238E27FC236}">
                <a16:creationId xmlns:a16="http://schemas.microsoft.com/office/drawing/2014/main" id="{A781C9A6-023D-4DC0-8576-399C99C099BA}"/>
              </a:ext>
            </a:extLst>
          </p:cNvPr>
          <p:cNvSpPr>
            <a:spLocks noGrp="1"/>
          </p:cNvSpPr>
          <p:nvPr>
            <p:ph idx="1"/>
          </p:nvPr>
        </p:nvSpPr>
        <p:spPr/>
        <p:txBody>
          <a:bodyPr vert="horz" lIns="91440" tIns="45720" rIns="91440" bIns="45720" rtlCol="0" anchor="t">
            <a:normAutofit fontScale="92500" lnSpcReduction="10000"/>
          </a:bodyPr>
          <a:lstStyle/>
          <a:p>
            <a:r>
              <a:rPr lang="en-US">
                <a:solidFill>
                  <a:srgbClr val="FFFFFF"/>
                </a:solidFill>
                <a:ea typeface="+mn-lt"/>
                <a:cs typeface="+mn-lt"/>
              </a:rPr>
              <a:t>Kristallnacht was the response by the Nazis to attack Jewish homes, businesses and places of worship during November 1938. The Nazis had used an attack on a German diplomat by a Jew in Paris to justify the retaliation. </a:t>
            </a:r>
            <a:r>
              <a:rPr lang="en-US">
                <a:ea typeface="+mn-lt"/>
                <a:cs typeface="+mn-lt"/>
              </a:rPr>
              <a:t>After the German diplomat had died, the attacks went national. Hitler ordered that local Nazi forces were to attack Jewish businesses, but they were to wear plain clothes to do this. Hitler also instructed the police not to become involved stopping the attacks.</a:t>
            </a:r>
            <a:endParaRPr lang="en-US"/>
          </a:p>
        </p:txBody>
      </p:sp>
    </p:spTree>
    <p:extLst>
      <p:ext uri="{BB962C8B-B14F-4D97-AF65-F5344CB8AC3E}">
        <p14:creationId xmlns:p14="http://schemas.microsoft.com/office/powerpoint/2010/main" val="410199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232C-CE14-4D62-A5B2-6C10D40ADE3E}"/>
              </a:ext>
            </a:extLst>
          </p:cNvPr>
          <p:cNvSpPr>
            <a:spLocks noGrp="1"/>
          </p:cNvSpPr>
          <p:nvPr>
            <p:ph type="title"/>
          </p:nvPr>
        </p:nvSpPr>
        <p:spPr/>
        <p:txBody>
          <a:bodyPr/>
          <a:lstStyle/>
          <a:p>
            <a:r>
              <a:rPr lang="en-US"/>
              <a:t>Treatment of the disabled </a:t>
            </a:r>
            <a:endParaRPr lang="en-US" dirty="0"/>
          </a:p>
        </p:txBody>
      </p:sp>
      <p:sp>
        <p:nvSpPr>
          <p:cNvPr id="3" name="Content Placeholder 2">
            <a:extLst>
              <a:ext uri="{FF2B5EF4-FFF2-40B4-BE49-F238E27FC236}">
                <a16:creationId xmlns:a16="http://schemas.microsoft.com/office/drawing/2014/main" id="{4EFB7C92-89A9-4170-8090-888146CFF77F}"/>
              </a:ext>
            </a:extLst>
          </p:cNvPr>
          <p:cNvSpPr>
            <a:spLocks noGrp="1"/>
          </p:cNvSpPr>
          <p:nvPr>
            <p:ph idx="1"/>
          </p:nvPr>
        </p:nvSpPr>
        <p:spPr/>
        <p:txBody>
          <a:bodyPr vert="horz" lIns="91440" tIns="45720" rIns="91440" bIns="45720" rtlCol="0" anchor="t">
            <a:normAutofit fontScale="70000" lnSpcReduction="20000"/>
          </a:bodyPr>
          <a:lstStyle/>
          <a:p>
            <a:r>
              <a:rPr lang="en-US">
                <a:solidFill>
                  <a:srgbClr val="FFFFFF"/>
                </a:solidFill>
                <a:ea typeface="+mn-lt"/>
                <a:cs typeface="+mn-lt"/>
              </a:rPr>
              <a:t>The Nazis believed that the Aryan German was strong and racially pure. There was no place for those who were disabled in Nazi Germany. This included both physical disabilities and mental disabilities. Initially legislation was used in an attempt to remove the disabled from the German population. </a:t>
            </a:r>
            <a:endParaRPr lang="en-US">
              <a:solidFill>
                <a:srgbClr val="FFFFFF"/>
              </a:solidFill>
            </a:endParaRPr>
          </a:p>
          <a:p>
            <a:r>
              <a:rPr lang="en-US">
                <a:ea typeface="+mn-lt"/>
                <a:cs typeface="+mn-lt"/>
              </a:rPr>
              <a:t>There were two major developments in the treatment of the disabled in Nazi Germany. The first came in 1933 with the passing of the ‘Law for the Prevention of Hereditarily Diseased Offspring’. The idea was to stop the birth of children who would inherit diseases or conditions from their parents. As such, the Nazis forced people to be sterilised. People who fitted under this bracket included those who had psychological problems, deformities, were deaf or blind, or were epileptic.</a:t>
            </a:r>
            <a:endParaRPr lang="en-US"/>
          </a:p>
          <a:p>
            <a:endParaRPr lang="en-US" dirty="0"/>
          </a:p>
        </p:txBody>
      </p:sp>
    </p:spTree>
    <p:extLst>
      <p:ext uri="{BB962C8B-B14F-4D97-AF65-F5344CB8AC3E}">
        <p14:creationId xmlns:p14="http://schemas.microsoft.com/office/powerpoint/2010/main" val="47772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B9FE-9925-443A-B366-7F151CC48067}"/>
              </a:ext>
            </a:extLst>
          </p:cNvPr>
          <p:cNvSpPr>
            <a:spLocks noGrp="1"/>
          </p:cNvSpPr>
          <p:nvPr>
            <p:ph type="title"/>
          </p:nvPr>
        </p:nvSpPr>
        <p:spPr/>
        <p:txBody>
          <a:bodyPr/>
          <a:lstStyle/>
          <a:p>
            <a:r>
              <a:rPr lang="en-US"/>
              <a:t>Nuremburg laws</a:t>
            </a:r>
          </a:p>
        </p:txBody>
      </p:sp>
      <p:sp>
        <p:nvSpPr>
          <p:cNvPr id="3" name="Content Placeholder 2">
            <a:extLst>
              <a:ext uri="{FF2B5EF4-FFF2-40B4-BE49-F238E27FC236}">
                <a16:creationId xmlns:a16="http://schemas.microsoft.com/office/drawing/2014/main" id="{313CB199-8640-4B0D-97F4-D096626426B9}"/>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The Nuremberg Laws were laws which were passed by the Nazis that targeted Jews and placed restrictions upon their movements, rights and lives. They were passed on 15</a:t>
            </a:r>
            <a:r>
              <a:rPr lang="en-US" baseline="30000">
                <a:ea typeface="+mn-lt"/>
                <a:cs typeface="+mn-lt"/>
              </a:rPr>
              <a:t>th</a:t>
            </a:r>
            <a:r>
              <a:rPr lang="en-US">
                <a:ea typeface="+mn-lt"/>
                <a:cs typeface="+mn-lt"/>
              </a:rPr>
              <a:t> September 1935. Among the wider changes to German society, there were two laws which specifically targeted Jews</a:t>
            </a:r>
          </a:p>
          <a:p>
            <a:r>
              <a:rPr lang="en-US">
                <a:ea typeface="+mn-lt"/>
                <a:cs typeface="+mn-lt"/>
              </a:rPr>
              <a:t>Perhaps the more significant of the two laws, this law stripped Jews of their German citizenship. Jews were defined as subjects of the Reich rather than citizens, and the law backed this up with the statement that those having German blood were entitled to be citizens. </a:t>
            </a:r>
            <a:endParaRPr lang="en-US" dirty="0"/>
          </a:p>
        </p:txBody>
      </p:sp>
    </p:spTree>
    <p:extLst>
      <p:ext uri="{BB962C8B-B14F-4D97-AF65-F5344CB8AC3E}">
        <p14:creationId xmlns:p14="http://schemas.microsoft.com/office/powerpoint/2010/main" val="378745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7938-C939-4921-878B-2722F0FDF667}"/>
              </a:ext>
            </a:extLst>
          </p:cNvPr>
          <p:cNvSpPr>
            <a:spLocks noGrp="1"/>
          </p:cNvSpPr>
          <p:nvPr>
            <p:ph type="title"/>
          </p:nvPr>
        </p:nvSpPr>
        <p:spPr/>
        <p:txBody>
          <a:bodyPr/>
          <a:lstStyle/>
          <a:p>
            <a:r>
              <a:rPr lang="en-US"/>
              <a:t>Eugenics </a:t>
            </a:r>
          </a:p>
        </p:txBody>
      </p:sp>
      <p:sp>
        <p:nvSpPr>
          <p:cNvPr id="3" name="Content Placeholder 2">
            <a:extLst>
              <a:ext uri="{FF2B5EF4-FFF2-40B4-BE49-F238E27FC236}">
                <a16:creationId xmlns:a16="http://schemas.microsoft.com/office/drawing/2014/main" id="{7AFA1EE2-D6B6-4248-8533-9A2C08E64DB0}"/>
              </a:ext>
            </a:extLst>
          </p:cNvPr>
          <p:cNvSpPr>
            <a:spLocks noGrp="1"/>
          </p:cNvSpPr>
          <p:nvPr>
            <p:ph idx="1"/>
          </p:nvPr>
        </p:nvSpPr>
        <p:spPr/>
        <p:txBody>
          <a:bodyPr vert="horz" lIns="91440" tIns="45720" rIns="91440" bIns="45720" rtlCol="0" anchor="t">
            <a:normAutofit/>
          </a:bodyPr>
          <a:lstStyle/>
          <a:p>
            <a:r>
              <a:rPr lang="en-US">
                <a:ea typeface="+mn-lt"/>
                <a:cs typeface="+mn-lt"/>
              </a:rPr>
              <a:t>These ideas became fashionable in society around 1880s and the Nazis took these ideas and created policies to create the German Master Race. Applying the ideas of Eugenics, the Nazis embarked on a programme of forced sterilisation for those not conforming to the ideas of the Master Race to ensure that those people could not breed.</a:t>
            </a:r>
            <a:endParaRPr lang="en-US"/>
          </a:p>
        </p:txBody>
      </p:sp>
    </p:spTree>
    <p:extLst>
      <p:ext uri="{BB962C8B-B14F-4D97-AF65-F5344CB8AC3E}">
        <p14:creationId xmlns:p14="http://schemas.microsoft.com/office/powerpoint/2010/main" val="159528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85FA-B4D9-434A-AECD-B09AA366C118}"/>
              </a:ext>
            </a:extLst>
          </p:cNvPr>
          <p:cNvSpPr>
            <a:spLocks noGrp="1"/>
          </p:cNvSpPr>
          <p:nvPr>
            <p:ph type="title"/>
          </p:nvPr>
        </p:nvSpPr>
        <p:spPr/>
        <p:txBody>
          <a:bodyPr/>
          <a:lstStyle/>
          <a:p>
            <a:r>
              <a:rPr lang="en-US"/>
              <a:t>Context</a:t>
            </a:r>
          </a:p>
        </p:txBody>
      </p:sp>
      <p:sp>
        <p:nvSpPr>
          <p:cNvPr id="3" name="Content Placeholder 2">
            <a:extLst>
              <a:ext uri="{FF2B5EF4-FFF2-40B4-BE49-F238E27FC236}">
                <a16:creationId xmlns:a16="http://schemas.microsoft.com/office/drawing/2014/main" id="{72CA15B6-CC0D-45ED-AAFB-389ECE8A16AF}"/>
              </a:ext>
            </a:extLst>
          </p:cNvPr>
          <p:cNvSpPr>
            <a:spLocks noGrp="1"/>
          </p:cNvSpPr>
          <p:nvPr>
            <p:ph idx="1"/>
          </p:nvPr>
        </p:nvSpPr>
        <p:spPr/>
        <p:txBody>
          <a:bodyPr vert="horz" lIns="91440" tIns="45720" rIns="91440" bIns="45720" rtlCol="0" anchor="t">
            <a:normAutofit fontScale="77500" lnSpcReduction="20000"/>
          </a:bodyPr>
          <a:lstStyle/>
          <a:p>
            <a:r>
              <a:rPr lang="en-US">
                <a:ea typeface="+mn-lt"/>
                <a:cs typeface="+mn-lt"/>
              </a:rPr>
              <a:t>The racial policy of Nazi Germany included policies and laws implemented in Nazi Germany (1933–45) based on a specific racist doctrine asserting the superiority of the Aryan race, which claimed scientific legitimacy. This was combined with a eugenics programme that aimed for racial hygiene by compulsory sterilization and extermination of the Untermenschen ("sub- humans"), which eventually culminated in the Holocaust. Nazi policies labeled Jews, Romani people, Slavs (Poles, Serbs etc.) and persons of colour as inferior non-Aryan subhumans in a racial hierarchy that placed the Herrenvolk ("master race") of the Volksgemeinschaft ("national community") at the top. Jews were at the bottom of the hierarchy, considered inhuman and thus unworthy of life.</a:t>
            </a:r>
          </a:p>
        </p:txBody>
      </p:sp>
    </p:spTree>
    <p:extLst>
      <p:ext uri="{BB962C8B-B14F-4D97-AF65-F5344CB8AC3E}">
        <p14:creationId xmlns:p14="http://schemas.microsoft.com/office/powerpoint/2010/main" val="184541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1FF4-6CF2-4D59-814F-54AAF1A136EE}"/>
              </a:ext>
            </a:extLst>
          </p:cNvPr>
          <p:cNvSpPr>
            <a:spLocks noGrp="1"/>
          </p:cNvSpPr>
          <p:nvPr>
            <p:ph type="title"/>
          </p:nvPr>
        </p:nvSpPr>
        <p:spPr/>
        <p:txBody>
          <a:bodyPr/>
          <a:lstStyle/>
          <a:p>
            <a:pPr marL="285750" indent="-285750">
              <a:buFont typeface="Arial"/>
              <a:buChar char="•"/>
            </a:pPr>
            <a:r>
              <a:rPr lang="en-US" dirty="0">
                <a:ea typeface="+mj-lt"/>
                <a:cs typeface="+mj-lt"/>
              </a:rPr>
              <a:t>Which minorities were targeted by the state?</a:t>
            </a:r>
            <a:endParaRPr lang="en-US">
              <a:ea typeface="+mj-lt"/>
              <a:cs typeface="+mj-lt"/>
            </a:endParaRPr>
          </a:p>
          <a:p>
            <a:endParaRPr lang="en-US" dirty="0"/>
          </a:p>
        </p:txBody>
      </p:sp>
      <p:sp>
        <p:nvSpPr>
          <p:cNvPr id="3" name="Content Placeholder 2">
            <a:extLst>
              <a:ext uri="{FF2B5EF4-FFF2-40B4-BE49-F238E27FC236}">
                <a16:creationId xmlns:a16="http://schemas.microsoft.com/office/drawing/2014/main" id="{D0FC49BA-43A6-469F-807D-FDE4226EEF09}"/>
              </a:ext>
            </a:extLst>
          </p:cNvPr>
          <p:cNvSpPr>
            <a:spLocks noGrp="1"/>
          </p:cNvSpPr>
          <p:nvPr>
            <p:ph idx="1"/>
          </p:nvPr>
        </p:nvSpPr>
        <p:spPr/>
        <p:txBody>
          <a:bodyPr vert="horz" lIns="91440" tIns="45720" rIns="91440" bIns="45720" rtlCol="0" anchor="t">
            <a:normAutofit fontScale="55000" lnSpcReduction="20000"/>
          </a:bodyPr>
          <a:lstStyle/>
          <a:p>
            <a:r>
              <a:rPr lang="en-US">
                <a:solidFill>
                  <a:srgbClr val="FFFFFF"/>
                </a:solidFill>
                <a:ea typeface="+mn-lt"/>
                <a:cs typeface="+mn-lt"/>
              </a:rPr>
              <a:t>The nazis believed that certain groups were inferior and were a threat to the purity of the Aryan race.While </a:t>
            </a:r>
            <a:r>
              <a:rPr lang="en-US" dirty="0">
                <a:solidFill>
                  <a:srgbClr val="FFFFFF"/>
                </a:solidFill>
                <a:ea typeface="+mn-lt"/>
                <a:cs typeface="+mn-lt"/>
              </a:rPr>
              <a:t>the majority of victims of the Holocaust were Jews, many other minority groups were targeted as well. Jehovah's Witnesses, Roma (Gypsies), homosexuals, people with disabilities, and others were imprisoned in concentration camps or killed during the Holocaust. </a:t>
            </a:r>
          </a:p>
          <a:p>
            <a:r>
              <a:rPr lang="en-US">
                <a:ea typeface="+mn-lt"/>
                <a:cs typeface="+mn-lt"/>
              </a:rPr>
              <a:t>Racist propaganda against Black soldiers depicted them as rapists of German women and carriers of venereal and other diseases.</a:t>
            </a:r>
          </a:p>
          <a:p>
            <a:r>
              <a:rPr lang="en-US">
                <a:solidFill>
                  <a:srgbClr val="FFFFFF"/>
                </a:solidFill>
                <a:ea typeface="+mn-lt"/>
                <a:cs typeface="+mn-lt"/>
              </a:rPr>
              <a:t> Afro-german children were marginalized in German society, isolated socially and economically, and not allowed to attend university. Racial discrimination prohibited them from seeking most jobs, including service in the military. With the Nazi rise to power they became a target of racial and population policy. By 1937, the Gestapo had secretly rounded up and forcibly sterilized many of them. Some were subjected to medical experiments; others mysteriously “disappeared.”</a:t>
            </a:r>
          </a:p>
          <a:p>
            <a:r>
              <a:rPr lang="en-US">
                <a:ea typeface="+mn-lt"/>
                <a:cs typeface="+mn-lt"/>
              </a:rPr>
              <a:t>Black prisoners of war faced illegal incarceration and mistreatment at the hands of the Nazis, who did not uphold the regulations imposed by the Geneva Convention</a:t>
            </a:r>
            <a:endParaRPr lang="en-US" dirty="0">
              <a:solidFill>
                <a:srgbClr val="FFFFFF"/>
              </a:solidFill>
              <a:ea typeface="+mn-lt"/>
              <a:cs typeface="+mn-lt"/>
            </a:endParaRPr>
          </a:p>
        </p:txBody>
      </p:sp>
    </p:spTree>
    <p:extLst>
      <p:ext uri="{BB962C8B-B14F-4D97-AF65-F5344CB8AC3E}">
        <p14:creationId xmlns:p14="http://schemas.microsoft.com/office/powerpoint/2010/main" val="629795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C91A-1F0B-42EA-A4E0-93FF9F94599B}"/>
              </a:ext>
            </a:extLst>
          </p:cNvPr>
          <p:cNvSpPr>
            <a:spLocks noGrp="1"/>
          </p:cNvSpPr>
          <p:nvPr>
            <p:ph type="title"/>
          </p:nvPr>
        </p:nvSpPr>
        <p:spPr/>
        <p:txBody>
          <a:bodyPr/>
          <a:lstStyle/>
          <a:p>
            <a:pPr marL="285750" indent="-285750">
              <a:buFont typeface="Arial"/>
              <a:buChar char="•"/>
            </a:pPr>
            <a:r>
              <a:rPr lang="en-US" dirty="0">
                <a:ea typeface="+mj-lt"/>
                <a:cs typeface="+mj-lt"/>
              </a:rPr>
              <a:t>To what extent were the rights of minorities respected or removed?</a:t>
            </a:r>
            <a:endParaRPr lang="en-US">
              <a:ea typeface="+mj-lt"/>
              <a:cs typeface="+mj-lt"/>
            </a:endParaRPr>
          </a:p>
          <a:p>
            <a:endParaRPr lang="en-US" dirty="0"/>
          </a:p>
        </p:txBody>
      </p:sp>
      <p:sp>
        <p:nvSpPr>
          <p:cNvPr id="3" name="Content Placeholder 2">
            <a:extLst>
              <a:ext uri="{FF2B5EF4-FFF2-40B4-BE49-F238E27FC236}">
                <a16:creationId xmlns:a16="http://schemas.microsoft.com/office/drawing/2014/main" id="{AA05B027-5647-49EB-8AB3-D2B213002217}"/>
              </a:ext>
            </a:extLst>
          </p:cNvPr>
          <p:cNvSpPr>
            <a:spLocks noGrp="1"/>
          </p:cNvSpPr>
          <p:nvPr>
            <p:ph idx="1"/>
          </p:nvPr>
        </p:nvSpPr>
        <p:spPr/>
        <p:txBody>
          <a:bodyPr vert="horz" lIns="91440" tIns="45720" rIns="91440" bIns="45720" rtlCol="0" anchor="t">
            <a:normAutofit fontScale="85000" lnSpcReduction="10000"/>
          </a:bodyPr>
          <a:lstStyle/>
          <a:p>
            <a:r>
              <a:rPr lang="en-US">
                <a:solidFill>
                  <a:srgbClr val="FFFFFF"/>
                </a:solidFill>
                <a:ea typeface="+mn-lt"/>
                <a:cs typeface="+mn-lt"/>
              </a:rPr>
              <a:t>Between 1933 and 1938, over four hundred antisemitic laws were enacted.  These laws limited every area of Jewish life.</a:t>
            </a:r>
            <a:endParaRPr lang="en-US" dirty="0">
              <a:solidFill>
                <a:srgbClr val="FFFFFF"/>
              </a:solidFill>
              <a:ea typeface="+mn-lt"/>
              <a:cs typeface="+mn-lt"/>
            </a:endParaRPr>
          </a:p>
          <a:p>
            <a:r>
              <a:rPr lang="en-US">
                <a:solidFill>
                  <a:srgbClr val="FFFFFF"/>
                </a:solidFill>
                <a:ea typeface="+mn-lt"/>
                <a:cs typeface="+mn-lt"/>
              </a:rPr>
              <a:t>Jews could not be doctors.</a:t>
            </a:r>
            <a:endParaRPr lang="en-US">
              <a:solidFill>
                <a:srgbClr val="FFFFFF"/>
              </a:solidFill>
            </a:endParaRPr>
          </a:p>
          <a:p>
            <a:r>
              <a:rPr lang="en-US">
                <a:solidFill>
                  <a:srgbClr val="FFFFFF"/>
                </a:solidFill>
                <a:ea typeface="+mn-lt"/>
                <a:cs typeface="+mn-lt"/>
              </a:rPr>
              <a:t>Jews had to add the name Israel (men) or Sarah (women) to their name.</a:t>
            </a:r>
            <a:endParaRPr lang="en-US">
              <a:solidFill>
                <a:srgbClr val="FFFFFF"/>
              </a:solidFill>
            </a:endParaRPr>
          </a:p>
          <a:p>
            <a:r>
              <a:rPr lang="en-US">
                <a:solidFill>
                  <a:srgbClr val="FFFFFF"/>
                </a:solidFill>
                <a:ea typeface="+mn-lt"/>
                <a:cs typeface="+mn-lt"/>
              </a:rPr>
              <a:t>Jewish children were forbidden to go to school.</a:t>
            </a:r>
            <a:endParaRPr lang="en-US">
              <a:solidFill>
                <a:srgbClr val="FFFFFF"/>
              </a:solidFill>
            </a:endParaRPr>
          </a:p>
          <a:p>
            <a:r>
              <a:rPr lang="en-US" dirty="0">
                <a:ea typeface="+mn-lt"/>
                <a:cs typeface="+mn-lt"/>
              </a:rPr>
              <a:t> </a:t>
            </a:r>
            <a:r>
              <a:rPr lang="en-US">
                <a:ea typeface="+mn-lt"/>
                <a:cs typeface="+mn-lt"/>
              </a:rPr>
              <a:t>Separation of white people and Black people was mandated by the Reichstag</a:t>
            </a:r>
            <a:endParaRPr lang="en-US" dirty="0"/>
          </a:p>
          <a:p>
            <a:endParaRPr lang="en-US" dirty="0">
              <a:solidFill>
                <a:srgbClr val="FFFFFF">
                  <a:alpha val="70000"/>
                </a:srgbClr>
              </a:solidFill>
            </a:endParaRPr>
          </a:p>
        </p:txBody>
      </p:sp>
    </p:spTree>
    <p:extLst>
      <p:ext uri="{BB962C8B-B14F-4D97-AF65-F5344CB8AC3E}">
        <p14:creationId xmlns:p14="http://schemas.microsoft.com/office/powerpoint/2010/main" val="325132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1FE2-733F-4C89-A491-AB8D871721A1}"/>
              </a:ext>
            </a:extLst>
          </p:cNvPr>
          <p:cNvSpPr>
            <a:spLocks noGrp="1"/>
          </p:cNvSpPr>
          <p:nvPr>
            <p:ph type="title"/>
          </p:nvPr>
        </p:nvSpPr>
        <p:spPr/>
        <p:txBody>
          <a:bodyPr/>
          <a:lstStyle/>
          <a:p>
            <a:pPr marL="285750" indent="-285750">
              <a:buFont typeface="Arial"/>
              <a:buChar char="•"/>
            </a:pPr>
            <a:r>
              <a:rPr lang="en-US">
                <a:ea typeface="+mj-lt"/>
                <a:cs typeface="+mj-lt"/>
              </a:rPr>
              <a:t>To what extent were minorities the victims of persecution?</a:t>
            </a:r>
            <a:endParaRPr lang="en-US"/>
          </a:p>
          <a:p>
            <a:endParaRPr lang="en-US" dirty="0"/>
          </a:p>
        </p:txBody>
      </p:sp>
      <p:sp>
        <p:nvSpPr>
          <p:cNvPr id="3" name="Content Placeholder 2">
            <a:extLst>
              <a:ext uri="{FF2B5EF4-FFF2-40B4-BE49-F238E27FC236}">
                <a16:creationId xmlns:a16="http://schemas.microsoft.com/office/drawing/2014/main" id="{B7D089B1-EB79-4CAF-BCF0-154FEF8AEE71}"/>
              </a:ext>
            </a:extLst>
          </p:cNvPr>
          <p:cNvSpPr>
            <a:spLocks noGrp="1"/>
          </p:cNvSpPr>
          <p:nvPr>
            <p:ph idx="1"/>
          </p:nvPr>
        </p:nvSpPr>
        <p:spPr/>
        <p:txBody>
          <a:bodyPr vert="horz" lIns="91440" tIns="45720" rIns="91440" bIns="45720" rtlCol="0" anchor="t">
            <a:normAutofit lnSpcReduction="10000"/>
          </a:bodyPr>
          <a:lstStyle/>
          <a:p>
            <a:r>
              <a:rPr lang="en-US" b="1">
                <a:solidFill>
                  <a:srgbClr val="FFFFFF"/>
                </a:solidFill>
                <a:ea typeface="+mn-lt"/>
                <a:cs typeface="+mn-lt"/>
              </a:rPr>
              <a:t>Sterilisation:</a:t>
            </a:r>
            <a:r>
              <a:rPr lang="en-US" sz="2000" b="1" dirty="0">
                <a:solidFill>
                  <a:srgbClr val="FFFFFF"/>
                </a:solidFill>
                <a:ea typeface="+mn-lt"/>
                <a:cs typeface="+mn-lt"/>
              </a:rPr>
              <a:t> </a:t>
            </a:r>
            <a:r>
              <a:rPr lang="en-US" sz="2000">
                <a:solidFill>
                  <a:srgbClr val="FFFFFF"/>
                </a:solidFill>
                <a:ea typeface="+mn-lt"/>
                <a:cs typeface="+mn-lt"/>
              </a:rPr>
              <a:t>In order to keep the Aryan race pure, many groups were prevented from reproducing. The mentally and physically disabled, including the deaf, were sterilised.</a:t>
            </a:r>
          </a:p>
          <a:p>
            <a:r>
              <a:rPr lang="en-US" b="1">
                <a:solidFill>
                  <a:srgbClr val="FFFFFF"/>
                </a:solidFill>
                <a:ea typeface="+mn-lt"/>
                <a:cs typeface="+mn-lt"/>
              </a:rPr>
              <a:t>Euthanasia:</a:t>
            </a:r>
            <a:r>
              <a:rPr lang="en-US" sz="2000" b="1">
                <a:solidFill>
                  <a:srgbClr val="FFFFFF"/>
                </a:solidFill>
                <a:ea typeface="+mn-lt"/>
                <a:cs typeface="+mn-lt"/>
              </a:rPr>
              <a:t> </a:t>
            </a:r>
            <a:r>
              <a:rPr lang="en-US" sz="2000">
                <a:solidFill>
                  <a:srgbClr val="FFFFFF"/>
                </a:solidFill>
                <a:ea typeface="+mn-lt"/>
                <a:cs typeface="+mn-lt"/>
              </a:rPr>
              <a:t>Between 1939 and 1941 over 100,000 physically and mentally disabled Germans were killed in secret, without the consent of their families.</a:t>
            </a:r>
            <a:endParaRPr lang="en-US" sz="2000">
              <a:solidFill>
                <a:srgbClr val="FFFFFF">
                  <a:alpha val="70000"/>
                </a:srgbClr>
              </a:solidFill>
              <a:ea typeface="+mn-lt"/>
              <a:cs typeface="+mn-lt"/>
            </a:endParaRPr>
          </a:p>
          <a:p>
            <a:r>
              <a:rPr lang="en-US" b="1">
                <a:solidFill>
                  <a:srgbClr val="FFFFFF"/>
                </a:solidFill>
                <a:ea typeface="+mn-lt"/>
                <a:cs typeface="+mn-lt"/>
              </a:rPr>
              <a:t>Concentration camps: </a:t>
            </a:r>
            <a:r>
              <a:rPr lang="en-US" sz="2000">
                <a:solidFill>
                  <a:srgbClr val="FFFFFF"/>
                </a:solidFill>
                <a:ea typeface="+mn-lt"/>
                <a:cs typeface="+mn-lt"/>
              </a:rPr>
              <a:t>Homosexuals, prostitutes, Jehovah's Witnesses, gypsies, alcoholics, pacifists, beggars, hooligans and criminals were often rounded up and sent away to camps.</a:t>
            </a:r>
            <a:endParaRPr lang="en-US" sz="2000">
              <a:solidFill>
                <a:srgbClr val="FFFFFF"/>
              </a:solidFill>
            </a:endParaRPr>
          </a:p>
        </p:txBody>
      </p:sp>
    </p:spTree>
    <p:extLst>
      <p:ext uri="{BB962C8B-B14F-4D97-AF65-F5344CB8AC3E}">
        <p14:creationId xmlns:p14="http://schemas.microsoft.com/office/powerpoint/2010/main" val="50067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FDE1-38CA-4CFA-A6A0-157F0BE253F7}"/>
              </a:ext>
            </a:extLst>
          </p:cNvPr>
          <p:cNvSpPr>
            <a:spLocks noGrp="1"/>
          </p:cNvSpPr>
          <p:nvPr>
            <p:ph type="title"/>
          </p:nvPr>
        </p:nvSpPr>
        <p:spPr/>
        <p:txBody>
          <a:bodyPr/>
          <a:lstStyle/>
          <a:p>
            <a:r>
              <a:rPr lang="en-US"/>
              <a:t>WOMEN</a:t>
            </a:r>
          </a:p>
        </p:txBody>
      </p:sp>
      <p:sp>
        <p:nvSpPr>
          <p:cNvPr id="3" name="Content Placeholder 2">
            <a:extLst>
              <a:ext uri="{FF2B5EF4-FFF2-40B4-BE49-F238E27FC236}">
                <a16:creationId xmlns:a16="http://schemas.microsoft.com/office/drawing/2014/main" id="{BCC70077-A15B-476E-934A-FE38F9529A46}"/>
              </a:ext>
            </a:extLst>
          </p:cNvPr>
          <p:cNvSpPr>
            <a:spLocks noGrp="1"/>
          </p:cNvSpPr>
          <p:nvPr>
            <p:ph idx="1"/>
          </p:nvPr>
        </p:nvSpPr>
        <p:spPr/>
        <p:txBody>
          <a:bodyPr vert="horz" lIns="91440" tIns="45720" rIns="91440" bIns="45720" rtlCol="0" anchor="t">
            <a:normAutofit fontScale="62500" lnSpcReduction="20000"/>
          </a:bodyPr>
          <a:lstStyle/>
          <a:p>
            <a:r>
              <a:rPr lang="en-US">
                <a:solidFill>
                  <a:srgbClr val="FFFFFF"/>
                </a:solidFill>
                <a:ea typeface="+mn-lt"/>
                <a:cs typeface="+mn-lt"/>
              </a:rPr>
              <a:t>They served as welfare workers, teachers, secretaries, nurses, auxiliaries in the armed forces and police, and in many other occupations including as guards in concentration camps. </a:t>
            </a:r>
            <a:endParaRPr lang="en-US">
              <a:solidFill>
                <a:srgbClr val="FFFFFF"/>
              </a:solidFill>
            </a:endParaRPr>
          </a:p>
          <a:p>
            <a:r>
              <a:rPr lang="en-US">
                <a:solidFill>
                  <a:srgbClr val="FFFFFF"/>
                </a:solidFill>
                <a:ea typeface="+mn-lt"/>
                <a:cs typeface="+mn-lt"/>
              </a:rPr>
              <a:t>A minority of German women who resisted the regime’s policies or were branded biologically inferior were persecuted. Hundreds of thousands were forcibly sterilized and tens of thousands were incarcerated in the camp system. </a:t>
            </a:r>
            <a:endParaRPr lang="en-US">
              <a:solidFill>
                <a:srgbClr val="FFFFFF"/>
              </a:solidFill>
            </a:endParaRPr>
          </a:p>
          <a:p>
            <a:r>
              <a:rPr lang="en-US">
                <a:solidFill>
                  <a:srgbClr val="FFFFFF"/>
                </a:solidFill>
                <a:ea typeface="+mn-lt"/>
                <a:cs typeface="+mn-lt"/>
              </a:rPr>
              <a:t>Girls were taught to embrace the role of mother and obedient wife in school and through compulsory membership in the Nazi League of German Girls.</a:t>
            </a:r>
          </a:p>
          <a:p>
            <a:r>
              <a:rPr lang="en-US">
                <a:ea typeface="+mn-lt"/>
                <a:cs typeface="+mn-lt"/>
              </a:rPr>
              <a:t>Aside from the many women who aided in implementing Nazi policies and driving the war effort were those who actively opposed the regime or were persecuted by the party for being outside the boundaries of what was socially acceptable.</a:t>
            </a:r>
            <a:endParaRPr lang="en-US" dirty="0"/>
          </a:p>
          <a:p>
            <a:endParaRPr lang="en-US" dirty="0">
              <a:solidFill>
                <a:srgbClr val="FFFFFF">
                  <a:alpha val="70000"/>
                </a:srgbClr>
              </a:solidFill>
            </a:endParaRPr>
          </a:p>
        </p:txBody>
      </p:sp>
    </p:spTree>
    <p:extLst>
      <p:ext uri="{BB962C8B-B14F-4D97-AF65-F5344CB8AC3E}">
        <p14:creationId xmlns:p14="http://schemas.microsoft.com/office/powerpoint/2010/main" val="46262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F128-C489-43FD-A0F9-1D7FA324EC1C}"/>
              </a:ext>
            </a:extLst>
          </p:cNvPr>
          <p:cNvSpPr>
            <a:spLocks noGrp="1"/>
          </p:cNvSpPr>
          <p:nvPr>
            <p:ph type="title"/>
          </p:nvPr>
        </p:nvSpPr>
        <p:spPr/>
        <p:txBody>
          <a:bodyPr/>
          <a:lstStyle/>
          <a:p>
            <a:r>
              <a:rPr lang="en-US"/>
              <a:t>Homosexuals </a:t>
            </a:r>
          </a:p>
        </p:txBody>
      </p:sp>
      <p:sp>
        <p:nvSpPr>
          <p:cNvPr id="3" name="Content Placeholder 2">
            <a:extLst>
              <a:ext uri="{FF2B5EF4-FFF2-40B4-BE49-F238E27FC236}">
                <a16:creationId xmlns:a16="http://schemas.microsoft.com/office/drawing/2014/main" id="{316A1395-A57B-4F7F-86E6-64EF4BE0CA2C}"/>
              </a:ext>
            </a:extLst>
          </p:cNvPr>
          <p:cNvSpPr>
            <a:spLocks noGrp="1"/>
          </p:cNvSpPr>
          <p:nvPr>
            <p:ph idx="1"/>
          </p:nvPr>
        </p:nvSpPr>
        <p:spPr/>
        <p:txBody>
          <a:bodyPr vert="horz" lIns="91440" tIns="45720" rIns="91440" bIns="45720" rtlCol="0" anchor="t">
            <a:normAutofit fontScale="70000" lnSpcReduction="20000"/>
          </a:bodyPr>
          <a:lstStyle/>
          <a:p>
            <a:r>
              <a:rPr lang="en-US">
                <a:ea typeface="+mn-lt"/>
                <a:cs typeface="+mn-lt"/>
              </a:rPr>
              <a:t>To the Nazis the ideal family was a mother and father with many children. Homosexuals, according to the Nazis, contradicted this view. It was also a Nazi belief that being a homosexual was immoral, and that gay men were unable to fight effectively for Germany.</a:t>
            </a:r>
            <a:endParaRPr lang="en-US">
              <a:solidFill>
                <a:srgbClr val="FFFFFF">
                  <a:alpha val="70000"/>
                </a:srgbClr>
              </a:solidFill>
            </a:endParaRPr>
          </a:p>
          <a:p>
            <a:r>
              <a:rPr lang="en-US">
                <a:ea typeface="+mn-lt"/>
                <a:cs typeface="+mn-lt"/>
              </a:rPr>
              <a:t>From 1935, the Nazis started to legislate against homosexuals, with large scale imprisonments. Some were placed into state-run mental hospitals. The Nazis also used chemical castration as a punishment for Homosexuals. When they were imprisoned in the concentration camps, homosexuals wore pink triangles. This was an insult to them, as those who had sexually assaulted children were also made to wear pink triangles.</a:t>
            </a:r>
            <a:endParaRPr lang="en-US"/>
          </a:p>
          <a:p>
            <a:r>
              <a:rPr lang="en-US">
                <a:ea typeface="+mn-lt"/>
                <a:cs typeface="+mn-lt"/>
              </a:rPr>
              <a:t> During the Holocaust there were between 5000 and 15000 homosexuals killed.</a:t>
            </a:r>
            <a:endParaRPr lang="en-US" dirty="0"/>
          </a:p>
        </p:txBody>
      </p:sp>
    </p:spTree>
    <p:extLst>
      <p:ext uri="{BB962C8B-B14F-4D97-AF65-F5344CB8AC3E}">
        <p14:creationId xmlns:p14="http://schemas.microsoft.com/office/powerpoint/2010/main" val="2609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A04A-A46F-49FC-95E5-1321B5DBDBDB}"/>
              </a:ext>
            </a:extLst>
          </p:cNvPr>
          <p:cNvSpPr>
            <a:spLocks noGrp="1"/>
          </p:cNvSpPr>
          <p:nvPr>
            <p:ph type="title"/>
          </p:nvPr>
        </p:nvSpPr>
        <p:spPr/>
        <p:txBody>
          <a:bodyPr/>
          <a:lstStyle/>
          <a:p>
            <a:r>
              <a:rPr lang="en-US"/>
              <a:t>Slavs </a:t>
            </a:r>
          </a:p>
        </p:txBody>
      </p:sp>
      <p:sp>
        <p:nvSpPr>
          <p:cNvPr id="3" name="Content Placeholder 2">
            <a:extLst>
              <a:ext uri="{FF2B5EF4-FFF2-40B4-BE49-F238E27FC236}">
                <a16:creationId xmlns:a16="http://schemas.microsoft.com/office/drawing/2014/main" id="{AE5BA210-4932-44EF-9D75-C2CBA3C60C33}"/>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Slavs or the Slavic people are the residents of Eastern European countries. They were spread out across many countries including Poland, Ukraine, Russia and Czechoslovakia. Before Hitler came to power in 1933, Slavs also lived in Germany. </a:t>
            </a:r>
            <a:endParaRPr lang="en-US">
              <a:solidFill>
                <a:srgbClr val="FFFFFF">
                  <a:alpha val="70000"/>
                </a:srgbClr>
              </a:solidFill>
            </a:endParaRPr>
          </a:p>
          <a:p>
            <a:r>
              <a:rPr lang="en-US">
                <a:ea typeface="+mn-lt"/>
                <a:cs typeface="+mn-lt"/>
              </a:rPr>
              <a:t>However, Slavs did not fit into the Nazi ideas of a Master Race, so were subject to discrimination in Germany. The Nazis described the Slavic people as members of the Untermenschen, or sub-human. This, according to the Nazis, meant that they were unlike the German people and therefore could not be afforded the same rights that they had.</a:t>
            </a:r>
            <a:endParaRPr lang="en-US"/>
          </a:p>
          <a:p>
            <a:endParaRPr lang="en-US" dirty="0"/>
          </a:p>
        </p:txBody>
      </p:sp>
    </p:spTree>
    <p:extLst>
      <p:ext uri="{BB962C8B-B14F-4D97-AF65-F5344CB8AC3E}">
        <p14:creationId xmlns:p14="http://schemas.microsoft.com/office/powerpoint/2010/main" val="279714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6ADA-583B-4BF7-8DC4-10952FE7EB84}"/>
              </a:ext>
            </a:extLst>
          </p:cNvPr>
          <p:cNvSpPr>
            <a:spLocks noGrp="1"/>
          </p:cNvSpPr>
          <p:nvPr>
            <p:ph type="title"/>
          </p:nvPr>
        </p:nvSpPr>
        <p:spPr/>
        <p:txBody>
          <a:bodyPr/>
          <a:lstStyle/>
          <a:p>
            <a:r>
              <a:rPr lang="en-US"/>
              <a:t>Gypsies </a:t>
            </a:r>
          </a:p>
        </p:txBody>
      </p:sp>
      <p:sp>
        <p:nvSpPr>
          <p:cNvPr id="3" name="Content Placeholder 2">
            <a:extLst>
              <a:ext uri="{FF2B5EF4-FFF2-40B4-BE49-F238E27FC236}">
                <a16:creationId xmlns:a16="http://schemas.microsoft.com/office/drawing/2014/main" id="{99A881BE-2D3C-4F29-865E-2416E69461AD}"/>
              </a:ext>
            </a:extLst>
          </p:cNvPr>
          <p:cNvSpPr>
            <a:spLocks noGrp="1"/>
          </p:cNvSpPr>
          <p:nvPr>
            <p:ph idx="1"/>
          </p:nvPr>
        </p:nvSpPr>
        <p:spPr/>
        <p:txBody>
          <a:bodyPr vert="horz" lIns="91440" tIns="45720" rIns="91440" bIns="45720" rtlCol="0" anchor="t">
            <a:normAutofit fontScale="62500" lnSpcReduction="20000"/>
          </a:bodyPr>
          <a:lstStyle/>
          <a:p>
            <a:r>
              <a:rPr lang="en-US">
                <a:ea typeface="+mn-lt"/>
                <a:cs typeface="+mn-lt"/>
              </a:rPr>
              <a:t>Gypsies, sometimes referred to as Roma or Sinti people were nomadic people, who travelled around countries for their living. This travelling around meant that they were viewed as asocials, and did not fit into the Nazi ideals of pure Germans. Like Jews, Gypsies had restrictions placed upon them by the Nazis. They were called as enemies of the state under the Nuremberg Laws. </a:t>
            </a:r>
            <a:endParaRPr lang="en-US">
              <a:solidFill>
                <a:srgbClr val="FFFFFF">
                  <a:alpha val="70000"/>
                </a:srgbClr>
              </a:solidFill>
            </a:endParaRPr>
          </a:p>
          <a:p>
            <a:r>
              <a:rPr lang="en-US">
                <a:ea typeface="+mn-lt"/>
                <a:cs typeface="+mn-lt"/>
              </a:rPr>
              <a:t>For example, in 1936, the Nazis created special camps for gypsies to live in, and then in 1938 the Nazis rounded up gypsies and added them to special registers. In 1943, the Nazis ordered that the gypsies should be interned in concentration camps including Auschwitz and Treblinka. </a:t>
            </a:r>
            <a:endParaRPr lang="en-US"/>
          </a:p>
          <a:p>
            <a:r>
              <a:rPr lang="en-US">
                <a:ea typeface="+mn-lt"/>
                <a:cs typeface="+mn-lt"/>
              </a:rPr>
              <a:t>During the Holocaust there were up to 500,000 Romani killed in the concentration and death camps across the Reich and occupied territory.</a:t>
            </a:r>
            <a:endParaRPr lang="en-US"/>
          </a:p>
          <a:p>
            <a:endParaRPr lang="en-US" dirty="0"/>
          </a:p>
        </p:txBody>
      </p:sp>
    </p:spTree>
    <p:extLst>
      <p:ext uri="{BB962C8B-B14F-4D97-AF65-F5344CB8AC3E}">
        <p14:creationId xmlns:p14="http://schemas.microsoft.com/office/powerpoint/2010/main" val="1259522790"/>
      </p:ext>
    </p:extLst>
  </p:cSld>
  <p:clrMapOvr>
    <a:masterClrMapping/>
  </p:clrMapOvr>
</p:sld>
</file>

<file path=ppt/theme/theme1.xml><?xml version="1.0" encoding="utf-8"?>
<a:theme xmlns:a="http://schemas.openxmlformats.org/drawingml/2006/main" name="PebbleVTI">
  <a:themeElements>
    <a:clrScheme name="AnalogousFromLightSeedLeftStep">
      <a:dk1>
        <a:srgbClr val="000000"/>
      </a:dk1>
      <a:lt1>
        <a:srgbClr val="FFFFFF"/>
      </a:lt1>
      <a:dk2>
        <a:srgbClr val="412440"/>
      </a:dk2>
      <a:lt2>
        <a:srgbClr val="E2E5E8"/>
      </a:lt2>
      <a:accent1>
        <a:srgbClr val="E28E25"/>
      </a:accent1>
      <a:accent2>
        <a:srgbClr val="EB644E"/>
      </a:accent2>
      <a:accent3>
        <a:srgbClr val="EE6E91"/>
      </a:accent3>
      <a:accent4>
        <a:srgbClr val="EB4EBA"/>
      </a:accent4>
      <a:accent5>
        <a:srgbClr val="E06EEE"/>
      </a:accent5>
      <a:accent6>
        <a:srgbClr val="984EEB"/>
      </a:accent6>
      <a:hlink>
        <a:srgbClr val="6383AB"/>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PebbleVTI</vt:lpstr>
      <vt:lpstr>Treatment of minorities – Hitler  </vt:lpstr>
      <vt:lpstr>Context</vt:lpstr>
      <vt:lpstr>Which minorities were targeted by the state? </vt:lpstr>
      <vt:lpstr>To what extent were the rights of minorities respected or removed? </vt:lpstr>
      <vt:lpstr>To what extent were minorities the victims of persecution? </vt:lpstr>
      <vt:lpstr>WOMEN</vt:lpstr>
      <vt:lpstr>Homosexuals </vt:lpstr>
      <vt:lpstr>Slavs </vt:lpstr>
      <vt:lpstr>Gypsies </vt:lpstr>
      <vt:lpstr>Kristallnacht </vt:lpstr>
      <vt:lpstr>Treatment of the disabled </vt:lpstr>
      <vt:lpstr>Nuremburg laws</vt:lpstr>
      <vt:lpstr>Eugenics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100</cp:revision>
  <dcterms:created xsi:type="dcterms:W3CDTF">2021-03-22T14:58:58Z</dcterms:created>
  <dcterms:modified xsi:type="dcterms:W3CDTF">2021-04-01T00:04:58Z</dcterms:modified>
</cp:coreProperties>
</file>