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sldIdLst>
    <p:sldId id="256" r:id="rId2"/>
    <p:sldId id="257" r:id="rId3"/>
    <p:sldId id="258" r:id="rId4"/>
    <p:sldId id="259" r:id="rId5"/>
    <p:sldId id="260" r:id="rId6"/>
    <p:sldId id="261" r:id="rId7"/>
    <p:sldId id="262" r:id="rId8"/>
    <p:sldId id="263" r:id="rId9"/>
    <p:sldId id="266" r:id="rId10"/>
    <p:sldId id="264" r:id="rId11"/>
    <p:sldId id="265" r:id="rId12"/>
    <p:sldId id="267" r:id="rId13"/>
    <p:sldId id="268" r:id="rId14"/>
    <p:sldId id="269" r:id="rId15"/>
    <p:sldId id="270" r:id="rId16"/>
    <p:sldId id="271" r:id="rId17"/>
    <p:sldId id="277" r:id="rId18"/>
    <p:sldId id="278" r:id="rId19"/>
    <p:sldId id="272" r:id="rId20"/>
    <p:sldId id="273" r:id="rId21"/>
    <p:sldId id="274"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7"/>
  </p:normalViewPr>
  <p:slideViewPr>
    <p:cSldViewPr snapToGrid="0" snapToObjects="1">
      <p:cViewPr varScale="1">
        <p:scale>
          <a:sx n="104" d="100"/>
          <a:sy n="104" d="100"/>
        </p:scale>
        <p:origin x="89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27381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5322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89206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3/31/21</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348055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71054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7674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78927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1450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85234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4901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3/31/21</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32197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3/31/21</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18807355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9A8709-65E2-544E-BDBE-9DAAAC1388FD}"/>
              </a:ext>
            </a:extLst>
          </p:cNvPr>
          <p:cNvSpPr>
            <a:spLocks noGrp="1"/>
          </p:cNvSpPr>
          <p:nvPr>
            <p:ph type="ctrTitle"/>
          </p:nvPr>
        </p:nvSpPr>
        <p:spPr>
          <a:xfrm>
            <a:off x="1104899" y="2599238"/>
            <a:ext cx="6933112" cy="1995659"/>
          </a:xfrm>
        </p:spPr>
        <p:txBody>
          <a:bodyPr>
            <a:normAutofit fontScale="90000"/>
          </a:bodyPr>
          <a:lstStyle/>
          <a:p>
            <a:pPr algn="l"/>
            <a:r>
              <a:rPr lang="en-US" dirty="0">
                <a:latin typeface="Arial" panose="020B0604020202020204" pitchFamily="34" charset="0"/>
                <a:cs typeface="Arial" panose="020B0604020202020204" pitchFamily="34" charset="0"/>
              </a:rPr>
              <a:t>The Opposition of Hitler</a:t>
            </a:r>
          </a:p>
        </p:txBody>
      </p:sp>
      <p:sp>
        <p:nvSpPr>
          <p:cNvPr id="3" name="Subtitle 2">
            <a:extLst>
              <a:ext uri="{FF2B5EF4-FFF2-40B4-BE49-F238E27FC236}">
                <a16:creationId xmlns:a16="http://schemas.microsoft.com/office/drawing/2014/main" id="{EBDDB27C-4783-754D-A090-590AE050566D}"/>
              </a:ext>
            </a:extLst>
          </p:cNvPr>
          <p:cNvSpPr>
            <a:spLocks noGrp="1"/>
          </p:cNvSpPr>
          <p:nvPr>
            <p:ph type="subTitle" idx="1"/>
          </p:nvPr>
        </p:nvSpPr>
        <p:spPr>
          <a:xfrm>
            <a:off x="1104899" y="1265273"/>
            <a:ext cx="5916873" cy="1066522"/>
          </a:xfrm>
        </p:spPr>
        <p:txBody>
          <a:bodyPr>
            <a:normAutofit/>
          </a:bodyPr>
          <a:lstStyle/>
          <a:p>
            <a:pPr algn="l"/>
            <a:r>
              <a:rPr lang="en-US" dirty="0"/>
              <a:t>Charlie/CON </a:t>
            </a:r>
          </a:p>
        </p:txBody>
      </p:sp>
      <p:cxnSp>
        <p:nvCxnSpPr>
          <p:cNvPr id="11" name="Straight Connector 1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83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Nazi Germany: Politics, Society, and Key Events - History">
            <a:extLst>
              <a:ext uri="{FF2B5EF4-FFF2-40B4-BE49-F238E27FC236}">
                <a16:creationId xmlns:a16="http://schemas.microsoft.com/office/drawing/2014/main" id="{CB4CFD02-8FA7-DE4E-BDC6-46DB6FAC03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63" r="30077"/>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F88C2A-C459-1F4C-99BD-5E293C7DD7E1}"/>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reaction? Catholic Church </a:t>
            </a:r>
          </a:p>
        </p:txBody>
      </p:sp>
      <p:cxnSp>
        <p:nvCxnSpPr>
          <p:cNvPr id="75" name="Straight Connector 74">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CE453F-A8F7-6744-A5C8-C3A327C40E6F}"/>
              </a:ext>
            </a:extLst>
          </p:cNvPr>
          <p:cNvSpPr>
            <a:spLocks noGrp="1"/>
          </p:cNvSpPr>
          <p:nvPr>
            <p:ph idx="1"/>
          </p:nvPr>
        </p:nvSpPr>
        <p:spPr>
          <a:xfrm>
            <a:off x="1104902" y="2206255"/>
            <a:ext cx="5487146" cy="4118345"/>
          </a:xfrm>
        </p:spPr>
        <p:txBody>
          <a:bodyPr>
            <a:normAutofit/>
          </a:bodyPr>
          <a:lstStyle/>
          <a:p>
            <a:r>
              <a:rPr lang="en-US" dirty="0"/>
              <a:t>The catholic church was a national thing the catholic religion spread across the whole of Germany, with devote Catholics staying religious even with the new Nazi regime. </a:t>
            </a:r>
          </a:p>
          <a:p>
            <a:endParaRPr lang="en-US" dirty="0"/>
          </a:p>
          <a:p>
            <a:r>
              <a:rPr lang="en-US" dirty="0"/>
              <a:t>Efforts to "coordinate" religious life also followed the Nazi rise to power. Although the Concordat between the Vatican and the Third Reich in July 1933 regulated relations between the Reich and the Catholic church.</a:t>
            </a:r>
          </a:p>
          <a:p>
            <a:endParaRPr lang="en-US" dirty="0"/>
          </a:p>
          <a:p>
            <a:endParaRPr lang="en-US" dirty="0"/>
          </a:p>
          <a:p>
            <a:endParaRPr lang="en-US" dirty="0"/>
          </a:p>
        </p:txBody>
      </p:sp>
      <p:pic>
        <p:nvPicPr>
          <p:cNvPr id="4" name="R CC 1">
            <a:hlinkClick r:id="" action="ppaction://media"/>
            <a:extLst>
              <a:ext uri="{FF2B5EF4-FFF2-40B4-BE49-F238E27FC236}">
                <a16:creationId xmlns:a16="http://schemas.microsoft.com/office/drawing/2014/main" id="{566A4477-D474-4ED9-A775-AEC631A5E5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184" y="933958"/>
            <a:ext cx="406400" cy="406400"/>
          </a:xfrm>
          <a:prstGeom prst="rect">
            <a:avLst/>
          </a:prstGeom>
        </p:spPr>
      </p:pic>
    </p:spTree>
    <p:extLst>
      <p:ext uri="{BB962C8B-B14F-4D97-AF65-F5344CB8AC3E}">
        <p14:creationId xmlns:p14="http://schemas.microsoft.com/office/powerpoint/2010/main" val="332935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Nazi Germany: Politics, Society, and Key Events - History">
            <a:extLst>
              <a:ext uri="{FF2B5EF4-FFF2-40B4-BE49-F238E27FC236}">
                <a16:creationId xmlns:a16="http://schemas.microsoft.com/office/drawing/2014/main" id="{7F0D30C4-D88B-144C-A645-FCF289E5CA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63" r="30077"/>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71E219-1EB3-3B47-9DAD-EF439AE4C162}"/>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reaction? Catholic church</a:t>
            </a:r>
          </a:p>
        </p:txBody>
      </p:sp>
      <p:cxnSp>
        <p:nvCxnSpPr>
          <p:cNvPr id="73" name="Straight Connector 7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99B8C4-61FC-2E4A-B924-091DDE36850B}"/>
              </a:ext>
            </a:extLst>
          </p:cNvPr>
          <p:cNvSpPr>
            <a:spLocks noGrp="1"/>
          </p:cNvSpPr>
          <p:nvPr>
            <p:ph idx="1"/>
          </p:nvPr>
        </p:nvSpPr>
        <p:spPr>
          <a:xfrm>
            <a:off x="1104902" y="2206255"/>
            <a:ext cx="5487146" cy="4118345"/>
          </a:xfrm>
        </p:spPr>
        <p:txBody>
          <a:bodyPr>
            <a:normAutofit/>
          </a:bodyPr>
          <a:lstStyle/>
          <a:p>
            <a:r>
              <a:rPr lang="en-US" dirty="0"/>
              <a:t>The Nazis went on to suppress Catholic groups and sought to defame the church through a series of show trials known as the priest trials.</a:t>
            </a:r>
          </a:p>
          <a:p>
            <a:endParaRPr lang="en-US" dirty="0"/>
          </a:p>
          <a:p>
            <a:r>
              <a:rPr lang="en-US" dirty="0"/>
              <a:t>The church played a role in the opposition to the killing of mentally or physically handicapped individuals ("euthanasia"). Moreover, individual clergymen sought to protect or help Jews.</a:t>
            </a:r>
          </a:p>
          <a:p>
            <a:endParaRPr lang="en-US" dirty="0"/>
          </a:p>
        </p:txBody>
      </p:sp>
      <p:pic>
        <p:nvPicPr>
          <p:cNvPr id="4" name="R CC 2">
            <a:hlinkClick r:id="" action="ppaction://media"/>
            <a:extLst>
              <a:ext uri="{FF2B5EF4-FFF2-40B4-BE49-F238E27FC236}">
                <a16:creationId xmlns:a16="http://schemas.microsoft.com/office/drawing/2014/main" id="{C2E6DC5D-C8FB-45F0-AE34-3A3EB00F7D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525184" y="496047"/>
            <a:ext cx="406400" cy="707887"/>
          </a:xfrm>
          <a:prstGeom prst="rect">
            <a:avLst/>
          </a:prstGeom>
        </p:spPr>
      </p:pic>
    </p:spTree>
    <p:extLst>
      <p:ext uri="{BB962C8B-B14F-4D97-AF65-F5344CB8AC3E}">
        <p14:creationId xmlns:p14="http://schemas.microsoft.com/office/powerpoint/2010/main" val="68331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Die Weiße Rose - The White Rose | UO Libraries">
            <a:extLst>
              <a:ext uri="{FF2B5EF4-FFF2-40B4-BE49-F238E27FC236}">
                <a16:creationId xmlns:a16="http://schemas.microsoft.com/office/drawing/2014/main" id="{F0E1C53D-E2EB-054F-9610-E849FF1A87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 r="408" b="-2"/>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B81568-6E7D-3B47-B036-F71ECAA2DC98}"/>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reaction? German youth</a:t>
            </a:r>
          </a:p>
        </p:txBody>
      </p:sp>
      <p:cxnSp>
        <p:nvCxnSpPr>
          <p:cNvPr id="73" name="Straight Connector 7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7E1911-7287-8846-A57F-946C90BACC02}"/>
              </a:ext>
            </a:extLst>
          </p:cNvPr>
          <p:cNvSpPr>
            <a:spLocks noGrp="1"/>
          </p:cNvSpPr>
          <p:nvPr>
            <p:ph idx="1"/>
          </p:nvPr>
        </p:nvSpPr>
        <p:spPr>
          <a:xfrm>
            <a:off x="1104902" y="2206255"/>
            <a:ext cx="5487146" cy="4118345"/>
          </a:xfrm>
        </p:spPr>
        <p:txBody>
          <a:bodyPr>
            <a:normAutofit/>
          </a:bodyPr>
          <a:lstStyle/>
          <a:p>
            <a:pPr>
              <a:lnSpc>
                <a:spcPct val="90000"/>
              </a:lnSpc>
            </a:pPr>
            <a:r>
              <a:rPr lang="en-US" sz="1900" dirty="0"/>
              <a:t>Opposition to the Nazi regime also arose among a very small number of German youth, some of whom resented mandatory membership in the Hitler Youth. </a:t>
            </a:r>
          </a:p>
          <a:p>
            <a:pPr>
              <a:lnSpc>
                <a:spcPct val="90000"/>
              </a:lnSpc>
            </a:pPr>
            <a:endParaRPr lang="en-US" sz="1900" dirty="0"/>
          </a:p>
          <a:p>
            <a:pPr>
              <a:lnSpc>
                <a:spcPct val="90000"/>
              </a:lnSpc>
            </a:pPr>
            <a:r>
              <a:rPr lang="en-US" sz="1900" dirty="0"/>
              <a:t>In Munich in 1942, university students formed the White Rose resistance group. Its leaders, Hans Scholl, his sister Sophie Scholl, and professor Kurt Huber were arrested and executed in 1943 for the distribution of anti-Nazi leaflets.</a:t>
            </a:r>
          </a:p>
          <a:p>
            <a:pPr>
              <a:lnSpc>
                <a:spcPct val="90000"/>
              </a:lnSpc>
            </a:pPr>
            <a:endParaRPr lang="en-US" sz="1900" dirty="0"/>
          </a:p>
          <a:p>
            <a:pPr>
              <a:lnSpc>
                <a:spcPct val="90000"/>
              </a:lnSpc>
            </a:pPr>
            <a:r>
              <a:rPr lang="en-US" sz="1900" dirty="0"/>
              <a:t>The leaders' leaflets got to many of the German university students, turning their opinions into anti Nazi. </a:t>
            </a:r>
          </a:p>
          <a:p>
            <a:pPr>
              <a:lnSpc>
                <a:spcPct val="90000"/>
              </a:lnSpc>
            </a:pPr>
            <a:endParaRPr lang="en-US" sz="1900" dirty="0"/>
          </a:p>
        </p:txBody>
      </p:sp>
      <p:pic>
        <p:nvPicPr>
          <p:cNvPr id="4" name="R GY">
            <a:hlinkClick r:id="" action="ppaction://media"/>
            <a:extLst>
              <a:ext uri="{FF2B5EF4-FFF2-40B4-BE49-F238E27FC236}">
                <a16:creationId xmlns:a16="http://schemas.microsoft.com/office/drawing/2014/main" id="{8FB24CBC-C6F9-4F03-88F2-514C31E457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2053" y="496047"/>
            <a:ext cx="406400" cy="406400"/>
          </a:xfrm>
          <a:prstGeom prst="rect">
            <a:avLst/>
          </a:prstGeom>
        </p:spPr>
      </p:pic>
    </p:spTree>
    <p:extLst>
      <p:ext uri="{BB962C8B-B14F-4D97-AF65-F5344CB8AC3E}">
        <p14:creationId xmlns:p14="http://schemas.microsoft.com/office/powerpoint/2010/main" val="350069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Die Weiße Rose - The White Rose | UO Libraries">
            <a:extLst>
              <a:ext uri="{FF2B5EF4-FFF2-40B4-BE49-F238E27FC236}">
                <a16:creationId xmlns:a16="http://schemas.microsoft.com/office/drawing/2014/main" id="{05FA9374-8ED6-8340-9CF0-EE78174528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 r="408" b="-2"/>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B81568-6E7D-3B47-B036-F71ECAA2DC98}"/>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Reaction? German youth</a:t>
            </a:r>
          </a:p>
        </p:txBody>
      </p:sp>
      <p:cxnSp>
        <p:nvCxnSpPr>
          <p:cNvPr id="75" name="Straight Connector 74">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2294" name="Content Placeholder 12293">
            <a:extLst>
              <a:ext uri="{FF2B5EF4-FFF2-40B4-BE49-F238E27FC236}">
                <a16:creationId xmlns:a16="http://schemas.microsoft.com/office/drawing/2014/main" id="{84EA6792-2584-4BCC-881C-29F2E975A0C7}"/>
              </a:ext>
            </a:extLst>
          </p:cNvPr>
          <p:cNvSpPr>
            <a:spLocks noGrp="1"/>
          </p:cNvSpPr>
          <p:nvPr>
            <p:ph idx="1"/>
          </p:nvPr>
        </p:nvSpPr>
        <p:spPr>
          <a:xfrm>
            <a:off x="1104902" y="2206255"/>
            <a:ext cx="5487146" cy="4118345"/>
          </a:xfrm>
        </p:spPr>
        <p:txBody>
          <a:bodyPr>
            <a:normAutofit/>
          </a:bodyPr>
          <a:lstStyle/>
          <a:p>
            <a:r>
              <a:rPr lang="en-US" dirty="0"/>
              <a:t>The group expanded into an organization of students in Hamburg, Freiburg, Berlin, and Vienna. At great risk, “White Rose” members transported and mailed mimeographed leaflets that denounced the regime.</a:t>
            </a:r>
          </a:p>
          <a:p>
            <a:endParaRPr lang="en-US" dirty="0"/>
          </a:p>
          <a:p>
            <a:r>
              <a:rPr lang="en-US" dirty="0"/>
              <a:t>In their attempt to stop the war effort, they advocated the sabotage of the armaments industry.</a:t>
            </a:r>
          </a:p>
        </p:txBody>
      </p:sp>
      <p:pic>
        <p:nvPicPr>
          <p:cNvPr id="3" name="R GY 2">
            <a:hlinkClick r:id="" action="ppaction://media"/>
            <a:extLst>
              <a:ext uri="{FF2B5EF4-FFF2-40B4-BE49-F238E27FC236}">
                <a16:creationId xmlns:a16="http://schemas.microsoft.com/office/drawing/2014/main" id="{16E0AF80-9730-4F15-B188-BC51C2F68C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3878" y="292847"/>
            <a:ext cx="406400" cy="406400"/>
          </a:xfrm>
          <a:prstGeom prst="rect">
            <a:avLst/>
          </a:prstGeom>
        </p:spPr>
      </p:pic>
    </p:spTree>
    <p:extLst>
      <p:ext uri="{BB962C8B-B14F-4D97-AF65-F5344CB8AC3E}">
        <p14:creationId xmlns:p14="http://schemas.microsoft.com/office/powerpoint/2010/main" val="413315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Why Was Nazi Germany Called the Third Reich? | Britannica">
            <a:extLst>
              <a:ext uri="{FF2B5EF4-FFF2-40B4-BE49-F238E27FC236}">
                <a16:creationId xmlns:a16="http://schemas.microsoft.com/office/drawing/2014/main" id="{BDD7C556-C108-F341-87E4-CF12957548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953" r="11596"/>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BAADB2-ABC0-5A49-9ECD-96FA80769177}"/>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Reaction? military</a:t>
            </a:r>
          </a:p>
        </p:txBody>
      </p:sp>
      <p:cxnSp>
        <p:nvCxnSpPr>
          <p:cNvPr id="75" name="Straight Connector 74">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318" name="Content Placeholder 13317">
            <a:extLst>
              <a:ext uri="{FF2B5EF4-FFF2-40B4-BE49-F238E27FC236}">
                <a16:creationId xmlns:a16="http://schemas.microsoft.com/office/drawing/2014/main" id="{F4EC4F2B-18A7-4338-9B9D-21B2366F486D}"/>
              </a:ext>
            </a:extLst>
          </p:cNvPr>
          <p:cNvSpPr>
            <a:spLocks noGrp="1"/>
          </p:cNvSpPr>
          <p:nvPr>
            <p:ph idx="1"/>
          </p:nvPr>
        </p:nvSpPr>
        <p:spPr>
          <a:xfrm>
            <a:off x="1104902" y="2206255"/>
            <a:ext cx="5487146" cy="4118345"/>
          </a:xfrm>
        </p:spPr>
        <p:txBody>
          <a:bodyPr>
            <a:normAutofit/>
          </a:bodyPr>
          <a:lstStyle/>
          <a:p>
            <a:r>
              <a:rPr lang="en-US" dirty="0"/>
              <a:t>A group that included conservative military officers and diplomats believed that Hitler's violent death should signal a general anti-Nazi revolt. Military officers attempted to assassinate Hitler on July 20, 1944, in his East Prussian headquarters at </a:t>
            </a:r>
            <a:r>
              <a:rPr lang="en-US" dirty="0" err="1"/>
              <a:t>Rastenburg</a:t>
            </a:r>
            <a:endParaRPr lang="en-US" dirty="0"/>
          </a:p>
          <a:p>
            <a:endParaRPr lang="en-US" dirty="0"/>
          </a:p>
          <a:p>
            <a:r>
              <a:rPr lang="en-US" dirty="0"/>
              <a:t>Colonel Claus Schenk von </a:t>
            </a:r>
            <a:r>
              <a:rPr lang="en-US" dirty="0" err="1"/>
              <a:t>Stauffenberg</a:t>
            </a:r>
            <a:r>
              <a:rPr lang="en-US" dirty="0"/>
              <a:t> left a bomb in a briefcase near Hitler during a military briefing about the eastern front.</a:t>
            </a:r>
          </a:p>
          <a:p>
            <a:pPr marL="0" indent="0">
              <a:buNone/>
            </a:pPr>
            <a:endParaRPr lang="en-US" dirty="0"/>
          </a:p>
        </p:txBody>
      </p:sp>
      <p:pic>
        <p:nvPicPr>
          <p:cNvPr id="3" name="RM">
            <a:hlinkClick r:id="" action="ppaction://media"/>
            <a:extLst>
              <a:ext uri="{FF2B5EF4-FFF2-40B4-BE49-F238E27FC236}">
                <a16:creationId xmlns:a16="http://schemas.microsoft.com/office/drawing/2014/main" id="{D4626DCB-5BC2-4F8B-94D0-BCD0E9B1F2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9774" y="376582"/>
            <a:ext cx="406400" cy="406400"/>
          </a:xfrm>
          <a:prstGeom prst="rect">
            <a:avLst/>
          </a:prstGeom>
        </p:spPr>
      </p:pic>
    </p:spTree>
    <p:extLst>
      <p:ext uri="{BB962C8B-B14F-4D97-AF65-F5344CB8AC3E}">
        <p14:creationId xmlns:p14="http://schemas.microsoft.com/office/powerpoint/2010/main" val="422285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Why Was Nazi Germany Called the Third Reich? | Britannica">
            <a:extLst>
              <a:ext uri="{FF2B5EF4-FFF2-40B4-BE49-F238E27FC236}">
                <a16:creationId xmlns:a16="http://schemas.microsoft.com/office/drawing/2014/main" id="{50023D88-490F-2A4B-A13D-84EF829EAC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953" r="11596"/>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BAADB2-ABC0-5A49-9ECD-96FA80769177}"/>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Reaction? military</a:t>
            </a:r>
          </a:p>
        </p:txBody>
      </p:sp>
      <p:cxnSp>
        <p:nvCxnSpPr>
          <p:cNvPr id="75" name="Straight Connector 74">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4342" name="Content Placeholder 14341">
            <a:extLst>
              <a:ext uri="{FF2B5EF4-FFF2-40B4-BE49-F238E27FC236}">
                <a16:creationId xmlns:a16="http://schemas.microsoft.com/office/drawing/2014/main" id="{3D9A6555-8932-4C29-A623-C6FCBF2ED53D}"/>
              </a:ext>
            </a:extLst>
          </p:cNvPr>
          <p:cNvSpPr>
            <a:spLocks noGrp="1"/>
          </p:cNvSpPr>
          <p:nvPr>
            <p:ph idx="1"/>
          </p:nvPr>
        </p:nvSpPr>
        <p:spPr>
          <a:xfrm>
            <a:off x="1104902" y="2206255"/>
            <a:ext cx="5487146" cy="4118345"/>
          </a:xfrm>
        </p:spPr>
        <p:txBody>
          <a:bodyPr>
            <a:normAutofit/>
          </a:bodyPr>
          <a:lstStyle/>
          <a:p>
            <a:r>
              <a:rPr lang="en-US" dirty="0"/>
              <a:t> Hitler survived the blast, the coup attempt failed, and Roland </a:t>
            </a:r>
            <a:r>
              <a:rPr lang="en-US" dirty="0" err="1"/>
              <a:t>Freisler</a:t>
            </a:r>
            <a:r>
              <a:rPr lang="en-US" dirty="0"/>
              <a:t>, chief justice of the People's Court in Berlin, presided over the trial of those implicated in the plot. Invariably, </a:t>
            </a:r>
            <a:r>
              <a:rPr lang="en-US" dirty="0" err="1"/>
              <a:t>Freisler</a:t>
            </a:r>
            <a:r>
              <a:rPr lang="en-US" dirty="0"/>
              <a:t> convicted the defendants. Most were executed at Berlin's </a:t>
            </a:r>
            <a:r>
              <a:rPr lang="en-US" dirty="0" err="1"/>
              <a:t>Ploetzensee</a:t>
            </a:r>
            <a:r>
              <a:rPr lang="en-US" dirty="0"/>
              <a:t> prison.</a:t>
            </a:r>
          </a:p>
          <a:p>
            <a:pPr marL="0" indent="0">
              <a:buNone/>
            </a:pPr>
            <a:endParaRPr lang="en-US" dirty="0"/>
          </a:p>
        </p:txBody>
      </p:sp>
      <p:pic>
        <p:nvPicPr>
          <p:cNvPr id="3" name="rm2">
            <a:hlinkClick r:id="" action="ppaction://media"/>
            <a:extLst>
              <a:ext uri="{FF2B5EF4-FFF2-40B4-BE49-F238E27FC236}">
                <a16:creationId xmlns:a16="http://schemas.microsoft.com/office/drawing/2014/main" id="{FE86A66A-778D-4C33-BA31-DA5E819B73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381" y="1489765"/>
            <a:ext cx="406400" cy="406400"/>
          </a:xfrm>
          <a:prstGeom prst="rect">
            <a:avLst/>
          </a:prstGeom>
        </p:spPr>
      </p:pic>
    </p:spTree>
    <p:extLst>
      <p:ext uri="{BB962C8B-B14F-4D97-AF65-F5344CB8AC3E}">
        <p14:creationId xmlns:p14="http://schemas.microsoft.com/office/powerpoint/2010/main" val="14876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Opinion: Nazi dictatorship did not end with V-E Day | Opinion | DW |  08.05.2020">
            <a:extLst>
              <a:ext uri="{FF2B5EF4-FFF2-40B4-BE49-F238E27FC236}">
                <a16:creationId xmlns:a16="http://schemas.microsoft.com/office/drawing/2014/main" id="{A12F797F-A8E4-0F46-8846-D08E81A6B9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41" r="22171"/>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E05E35-E248-4C4D-81FF-7DC9FD17444D}"/>
              </a:ext>
            </a:extLst>
          </p:cNvPr>
          <p:cNvSpPr>
            <a:spLocks noGrp="1"/>
          </p:cNvSpPr>
          <p:nvPr>
            <p:ph type="title"/>
          </p:nvPr>
        </p:nvSpPr>
        <p:spPr>
          <a:xfrm>
            <a:off x="1104901" y="467834"/>
            <a:ext cx="6132605" cy="1738422"/>
          </a:xfrm>
        </p:spPr>
        <p:txBody>
          <a:bodyPr>
            <a:normAutofit/>
          </a:bodyPr>
          <a:lstStyle/>
          <a:p>
            <a:r>
              <a:rPr lang="en-US" sz="4100" dirty="0">
                <a:latin typeface="Arial" panose="020B0604020202020204" pitchFamily="34" charset="0"/>
                <a:cs typeface="Arial" panose="020B0604020202020204" pitchFamily="34" charset="0"/>
              </a:rPr>
              <a:t>reaction? German population </a:t>
            </a:r>
          </a:p>
        </p:txBody>
      </p:sp>
      <p:cxnSp>
        <p:nvCxnSpPr>
          <p:cNvPr id="75" name="Straight Connector 74">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5366" name="Content Placeholder 15365">
            <a:extLst>
              <a:ext uri="{FF2B5EF4-FFF2-40B4-BE49-F238E27FC236}">
                <a16:creationId xmlns:a16="http://schemas.microsoft.com/office/drawing/2014/main" id="{2249F132-D375-41B7-87B8-48023083610F}"/>
              </a:ext>
            </a:extLst>
          </p:cNvPr>
          <p:cNvSpPr>
            <a:spLocks noGrp="1"/>
          </p:cNvSpPr>
          <p:nvPr>
            <p:ph idx="1"/>
          </p:nvPr>
        </p:nvSpPr>
        <p:spPr>
          <a:xfrm>
            <a:off x="1104902" y="2206255"/>
            <a:ext cx="5487146" cy="4118345"/>
          </a:xfrm>
        </p:spPr>
        <p:txBody>
          <a:bodyPr>
            <a:noAutofit/>
          </a:bodyPr>
          <a:lstStyle/>
          <a:p>
            <a:r>
              <a:rPr lang="en-US" sz="1800" dirty="0"/>
              <a:t>The upper middle class opposed Hitler's policies. </a:t>
            </a:r>
          </a:p>
          <a:p>
            <a:pPr lvl="1" fontAlgn="base"/>
            <a:r>
              <a:rPr lang="en-US" sz="1800" b="0" i="0" dirty="0">
                <a:solidFill>
                  <a:srgbClr val="000000"/>
                </a:solidFill>
                <a:effectLst/>
              </a:rPr>
              <a:t>Judges refused to administer 'Nazi' justice, such as the churchman. For example, Bishop Galen and Pastor Dietrich Bonhoeffer spoke out against Nazi policies. </a:t>
            </a:r>
          </a:p>
          <a:p>
            <a:pPr lvl="1" fontAlgn="base"/>
            <a:r>
              <a:rPr lang="en-US" sz="1800" b="0" i="0" dirty="0" err="1">
                <a:solidFill>
                  <a:srgbClr val="000000"/>
                </a:solidFill>
                <a:effectLst/>
              </a:rPr>
              <a:t>Kiesau</a:t>
            </a:r>
            <a:r>
              <a:rPr lang="en-US" sz="1800" b="0" i="0" dirty="0">
                <a:solidFill>
                  <a:srgbClr val="000000"/>
                </a:solidFill>
                <a:effectLst/>
              </a:rPr>
              <a:t> Circle was a group which met  at the home of Helmut Von Moltke. Here, aristocrats, lawyers , SDP politicians discussed ways to remove Hitler from Power.  </a:t>
            </a:r>
          </a:p>
          <a:p>
            <a:pPr lvl="1" fontAlgn="base"/>
            <a:r>
              <a:rPr lang="en-US" sz="1800" b="0" i="0" dirty="0">
                <a:solidFill>
                  <a:srgbClr val="000000"/>
                </a:solidFill>
                <a:effectLst/>
              </a:rPr>
              <a:t>They were disbanded by the Gestapo in 1943,  they held three meetings from 1942-43 </a:t>
            </a:r>
          </a:p>
          <a:p>
            <a:pPr lvl="1"/>
            <a:endParaRPr lang="en-US" sz="1800" dirty="0"/>
          </a:p>
        </p:txBody>
      </p:sp>
      <p:pic>
        <p:nvPicPr>
          <p:cNvPr id="3" name=" RGP">
            <a:hlinkClick r:id="" action="ppaction://media"/>
            <a:extLst>
              <a:ext uri="{FF2B5EF4-FFF2-40B4-BE49-F238E27FC236}">
                <a16:creationId xmlns:a16="http://schemas.microsoft.com/office/drawing/2014/main" id="{EEA45DF6-B94B-4EDC-B3F0-84268CFE47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9251" y="1133845"/>
            <a:ext cx="406400" cy="406400"/>
          </a:xfrm>
          <a:prstGeom prst="rect">
            <a:avLst/>
          </a:prstGeom>
        </p:spPr>
      </p:pic>
    </p:spTree>
    <p:extLst>
      <p:ext uri="{BB962C8B-B14F-4D97-AF65-F5344CB8AC3E}">
        <p14:creationId xmlns:p14="http://schemas.microsoft.com/office/powerpoint/2010/main" val="222745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EC6F-737F-454B-8FE6-7AADAC98E1E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The gestapo </a:t>
            </a:r>
          </a:p>
        </p:txBody>
      </p:sp>
      <p:sp>
        <p:nvSpPr>
          <p:cNvPr id="3" name="Content Placeholder 2">
            <a:extLst>
              <a:ext uri="{FF2B5EF4-FFF2-40B4-BE49-F238E27FC236}">
                <a16:creationId xmlns:a16="http://schemas.microsoft.com/office/drawing/2014/main" id="{B85410D7-6B50-473B-93F4-3449BA98B42D}"/>
              </a:ext>
            </a:extLst>
          </p:cNvPr>
          <p:cNvSpPr>
            <a:spLocks noGrp="1"/>
          </p:cNvSpPr>
          <p:nvPr>
            <p:ph idx="1"/>
          </p:nvPr>
        </p:nvSpPr>
        <p:spPr/>
        <p:txBody>
          <a:bodyPr>
            <a:normAutofit fontScale="70000" lnSpcReduction="20000"/>
          </a:bodyPr>
          <a:lstStyle/>
          <a:p>
            <a:pPr algn="l" rtl="0" fontAlgn="base">
              <a:buFont typeface="Arial" panose="020B0604020202020204" pitchFamily="34" charset="0"/>
              <a:buChar char="•"/>
            </a:pPr>
            <a:r>
              <a:rPr lang="en-US" sz="2800" b="0" i="0" dirty="0">
                <a:solidFill>
                  <a:srgbClr val="000000"/>
                </a:solidFill>
                <a:effectLst/>
              </a:rPr>
              <a:t>A secret police force established in April 1933 by </a:t>
            </a:r>
            <a:r>
              <a:rPr lang="en-US" sz="2800" b="0" i="0" dirty="0" err="1">
                <a:solidFill>
                  <a:srgbClr val="000000"/>
                </a:solidFill>
                <a:effectLst/>
              </a:rPr>
              <a:t>Goering.The</a:t>
            </a:r>
            <a:r>
              <a:rPr lang="en-US" sz="2800" b="0" i="0" dirty="0">
                <a:solidFill>
                  <a:srgbClr val="000000"/>
                </a:solidFill>
                <a:effectLst/>
              </a:rPr>
              <a:t> gestapo relied on spies and informants to collect data </a:t>
            </a:r>
          </a:p>
          <a:p>
            <a:pPr algn="l" rtl="0" fontAlgn="base">
              <a:buFont typeface="Arial" panose="020B0604020202020204" pitchFamily="34" charset="0"/>
              <a:buChar char="•"/>
            </a:pPr>
            <a:r>
              <a:rPr lang="en-US" sz="2800" dirty="0"/>
              <a:t>The gestapo operated without civil restraint. They were not subject to judicial appeal and had rights to subjugate civilians such as Jews, trade unionist, political clergy, left wing opposition to concentration camps and later death camps.</a:t>
            </a:r>
          </a:p>
          <a:p>
            <a:r>
              <a:rPr lang="en-US" sz="2800" dirty="0"/>
              <a:t>By the end of 1944 there were 32,000 personnel and departments ran by notorious members such as Heydrich, Himmler subordinates.</a:t>
            </a:r>
          </a:p>
          <a:p>
            <a:r>
              <a:rPr lang="en-US" sz="2800" b="0" i="0" dirty="0">
                <a:solidFill>
                  <a:srgbClr val="231F20"/>
                </a:solidFill>
                <a:effectLst/>
              </a:rPr>
              <a:t>Over 150,000 informants throughout the country would report any anti-Nazi ‘feeling’ to the Gestapo.</a:t>
            </a:r>
            <a:endParaRPr lang="en-US" sz="2800" dirty="0"/>
          </a:p>
          <a:p>
            <a:pPr algn="l" rtl="0" fontAlgn="base">
              <a:buFont typeface="Arial" panose="020B0604020202020204" pitchFamily="34" charset="0"/>
              <a:buChar char="•"/>
            </a:pPr>
            <a:r>
              <a:rPr lang="en-US" sz="2800" dirty="0"/>
              <a:t>However, </a:t>
            </a:r>
            <a:r>
              <a:rPr lang="en-US" sz="2800" b="0" i="0" dirty="0">
                <a:solidFill>
                  <a:srgbClr val="000000"/>
                </a:solidFill>
                <a:effectLst/>
              </a:rPr>
              <a:t>The regime survived heavily on the compliance of the public to betray their colleagues and Neighbors rather than the atmosphere of terror. </a:t>
            </a:r>
          </a:p>
          <a:p>
            <a:pPr algn="l" rtl="0" fontAlgn="base">
              <a:buFont typeface="Arial" panose="020B0604020202020204" pitchFamily="34" charset="0"/>
              <a:buChar char="•"/>
            </a:pPr>
            <a:r>
              <a:rPr lang="en-US" sz="2800" b="0" i="0" dirty="0">
                <a:solidFill>
                  <a:srgbClr val="000000"/>
                </a:solidFill>
                <a:effectLst/>
              </a:rPr>
              <a:t>For example Robert </a:t>
            </a:r>
            <a:r>
              <a:rPr lang="en-US" sz="2800" b="0" i="0" dirty="0" err="1">
                <a:solidFill>
                  <a:srgbClr val="000000"/>
                </a:solidFill>
                <a:effectLst/>
              </a:rPr>
              <a:t>Gellately</a:t>
            </a:r>
            <a:r>
              <a:rPr lang="en-US" sz="2800" b="0" i="0" dirty="0">
                <a:solidFill>
                  <a:srgbClr val="000000"/>
                </a:solidFill>
                <a:effectLst/>
              </a:rPr>
              <a:t> put forward the theory that surveillance was dependent on the reports provided by ordinary German people than a ubiquitous force of the Gestapo </a:t>
            </a:r>
          </a:p>
          <a:p>
            <a:endParaRPr lang="en-US" sz="2400" dirty="0"/>
          </a:p>
          <a:p>
            <a:endParaRPr lang="en-US" dirty="0"/>
          </a:p>
        </p:txBody>
      </p:sp>
      <p:pic>
        <p:nvPicPr>
          <p:cNvPr id="4" name="Gestapo">
            <a:hlinkClick r:id="" action="ppaction://media"/>
            <a:extLst>
              <a:ext uri="{FF2B5EF4-FFF2-40B4-BE49-F238E27FC236}">
                <a16:creationId xmlns:a16="http://schemas.microsoft.com/office/drawing/2014/main" id="{E9773A15-6EDA-4C0A-8E08-87A0DC0F1A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75826" y="1021279"/>
            <a:ext cx="406400" cy="406400"/>
          </a:xfrm>
          <a:prstGeom prst="rect">
            <a:avLst/>
          </a:prstGeom>
        </p:spPr>
      </p:pic>
    </p:spTree>
    <p:extLst>
      <p:ext uri="{BB962C8B-B14F-4D97-AF65-F5344CB8AC3E}">
        <p14:creationId xmlns:p14="http://schemas.microsoft.com/office/powerpoint/2010/main" val="268235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E3A4-F67F-4D12-BABA-EB36E49862F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The ss</a:t>
            </a:r>
          </a:p>
        </p:txBody>
      </p:sp>
      <p:sp>
        <p:nvSpPr>
          <p:cNvPr id="3" name="Content Placeholder 2">
            <a:extLst>
              <a:ext uri="{FF2B5EF4-FFF2-40B4-BE49-F238E27FC236}">
                <a16:creationId xmlns:a16="http://schemas.microsoft.com/office/drawing/2014/main" id="{45718AD6-CA4C-4860-8B5E-8C28A01CE8BD}"/>
              </a:ext>
            </a:extLst>
          </p:cNvPr>
          <p:cNvSpPr>
            <a:spLocks noGrp="1"/>
          </p:cNvSpPr>
          <p:nvPr>
            <p:ph idx="1"/>
          </p:nvPr>
        </p:nvSpPr>
        <p:spPr/>
        <p:txBody>
          <a:bodyPr>
            <a:normAutofit fontScale="85000" lnSpcReduction="20000"/>
          </a:bodyPr>
          <a:lstStyle/>
          <a:p>
            <a:r>
              <a:rPr lang="en-US" sz="2600" dirty="0"/>
              <a:t>The SS was Hitlers private army that was to control opposition, by infiltrating internal and external threats.</a:t>
            </a:r>
          </a:p>
          <a:p>
            <a:r>
              <a:rPr lang="en-US" sz="2600" dirty="0"/>
              <a:t>The SS controlled concentration camps and later death camps in which the people deemed inferior to the Nazi state would serve punishment.</a:t>
            </a:r>
          </a:p>
          <a:p>
            <a:r>
              <a:rPr lang="en-US" sz="2600" dirty="0"/>
              <a:t>When reports came out of the treatment of individuals in the camp it filtered its way to the general public. This increased over all fear and  phycological weapon to control the population.</a:t>
            </a:r>
          </a:p>
          <a:p>
            <a:pPr lvl="1"/>
            <a:r>
              <a:rPr lang="en-US" sz="2600" b="0" i="0" dirty="0">
                <a:solidFill>
                  <a:srgbClr val="231F20"/>
                </a:solidFill>
                <a:effectLst/>
              </a:rPr>
              <a:t>political opponents</a:t>
            </a:r>
          </a:p>
          <a:p>
            <a:pPr lvl="1"/>
            <a:r>
              <a:rPr lang="en-US" sz="2600" b="0" i="0" dirty="0">
                <a:solidFill>
                  <a:srgbClr val="231F20"/>
                </a:solidFill>
                <a:effectLst/>
              </a:rPr>
              <a:t>criminals</a:t>
            </a:r>
          </a:p>
          <a:p>
            <a:pPr lvl="1"/>
            <a:r>
              <a:rPr lang="en-US" sz="2600" b="0" i="0" dirty="0">
                <a:solidFill>
                  <a:srgbClr val="231F20"/>
                </a:solidFill>
                <a:effectLst/>
              </a:rPr>
              <a:t>gypsies</a:t>
            </a:r>
          </a:p>
          <a:p>
            <a:pPr lvl="1"/>
            <a:r>
              <a:rPr lang="en-US" sz="2600" b="0" i="0" dirty="0">
                <a:solidFill>
                  <a:srgbClr val="231F20"/>
                </a:solidFill>
                <a:effectLst/>
              </a:rPr>
              <a:t>Jews</a:t>
            </a:r>
          </a:p>
          <a:p>
            <a:pPr lvl="1"/>
            <a:r>
              <a:rPr lang="en-US" sz="2600" b="0" i="0" dirty="0">
                <a:solidFill>
                  <a:srgbClr val="231F20"/>
                </a:solidFill>
                <a:effectLst/>
              </a:rPr>
              <a:t>certain religious figures.</a:t>
            </a:r>
          </a:p>
          <a:p>
            <a:pPr lvl="1"/>
            <a:endParaRPr lang="en-US" b="0" i="0" dirty="0">
              <a:solidFill>
                <a:srgbClr val="231F20"/>
              </a:solidFill>
              <a:effectLst/>
              <a:latin typeface="ReithSans"/>
            </a:endParaRPr>
          </a:p>
          <a:p>
            <a:pPr lvl="1"/>
            <a:endParaRPr lang="en-US" dirty="0"/>
          </a:p>
          <a:p>
            <a:pPr lvl="1"/>
            <a:endParaRPr lang="en-US" dirty="0"/>
          </a:p>
          <a:p>
            <a:endParaRPr lang="en-US" dirty="0"/>
          </a:p>
        </p:txBody>
      </p:sp>
      <p:pic>
        <p:nvPicPr>
          <p:cNvPr id="4" name="SS">
            <a:hlinkClick r:id="" action="ppaction://media"/>
            <a:extLst>
              <a:ext uri="{FF2B5EF4-FFF2-40B4-BE49-F238E27FC236}">
                <a16:creationId xmlns:a16="http://schemas.microsoft.com/office/drawing/2014/main" id="{356A5234-23CC-4786-B88C-37D4DFA3B0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6504" y="913296"/>
            <a:ext cx="406400" cy="406400"/>
          </a:xfrm>
          <a:prstGeom prst="rect">
            <a:avLst/>
          </a:prstGeom>
        </p:spPr>
      </p:pic>
    </p:spTree>
    <p:extLst>
      <p:ext uri="{BB962C8B-B14F-4D97-AF65-F5344CB8AC3E}">
        <p14:creationId xmlns:p14="http://schemas.microsoft.com/office/powerpoint/2010/main" val="38848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2" name="Straight Connector 13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53" name="Straight Connector 13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54" name="Straight Connector 13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55" name="Straight Connector 14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56" name="Straight Connector 14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57" name="Straight Connector 14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58" name="Straight Connector 14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059" name="Rectangle 148">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ight of the Long Knives">
            <a:extLst>
              <a:ext uri="{FF2B5EF4-FFF2-40B4-BE49-F238E27FC236}">
                <a16:creationId xmlns:a16="http://schemas.microsoft.com/office/drawing/2014/main" id="{57BD9C1B-DD9D-4735-8260-DE1321B2CEBD}"/>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4316" r="23404" b="1"/>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B9053F-0FA6-42A6-B0A8-B97A59A0C944}"/>
              </a:ext>
            </a:extLst>
          </p:cNvPr>
          <p:cNvSpPr>
            <a:spLocks noGrp="1"/>
          </p:cNvSpPr>
          <p:nvPr>
            <p:ph type="title"/>
          </p:nvPr>
        </p:nvSpPr>
        <p:spPr>
          <a:xfrm>
            <a:off x="1104901" y="467834"/>
            <a:ext cx="6132605" cy="1738422"/>
          </a:xfrm>
        </p:spPr>
        <p:txBody>
          <a:bodyPr vert="horz" lIns="91440" tIns="45720" rIns="91440" bIns="45720" rtlCol="0" anchor="ctr">
            <a:normAutofit/>
          </a:bodyPr>
          <a:lstStyle/>
          <a:p>
            <a:r>
              <a:rPr lang="en-US" sz="4400" dirty="0">
                <a:latin typeface="Arial" panose="020B0604020202020204" pitchFamily="34" charset="0"/>
                <a:cs typeface="Arial" panose="020B0604020202020204" pitchFamily="34" charset="0"/>
              </a:rPr>
              <a:t>Treatment  of the military</a:t>
            </a:r>
          </a:p>
        </p:txBody>
      </p:sp>
      <p:cxnSp>
        <p:nvCxnSpPr>
          <p:cNvPr id="2060" name="Straight Connector 15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F07B944-ED45-4A0E-9601-50B5BE748CF6}"/>
              </a:ext>
            </a:extLst>
          </p:cNvPr>
          <p:cNvSpPr>
            <a:spLocks noGrp="1"/>
          </p:cNvSpPr>
          <p:nvPr>
            <p:ph type="body" sz="half" idx="2"/>
          </p:nvPr>
        </p:nvSpPr>
        <p:spPr>
          <a:xfrm>
            <a:off x="1104902" y="2206255"/>
            <a:ext cx="5487146" cy="4118345"/>
          </a:xfrm>
        </p:spPr>
        <p:txBody>
          <a:bodyPr vert="horz" lIns="91440" tIns="45720" rIns="91440" bIns="45720" rtlCol="0">
            <a:normAutofit/>
          </a:bodyPr>
          <a:lstStyle/>
          <a:p>
            <a:pPr indent="-228600">
              <a:buFont typeface="Arial" panose="020B0604020202020204" pitchFamily="34" charset="0"/>
              <a:buChar char="•"/>
            </a:pPr>
            <a:r>
              <a:rPr lang="en-US" dirty="0"/>
              <a:t>Knight of the long knives</a:t>
            </a:r>
          </a:p>
          <a:p>
            <a:pPr marL="285750" indent="-228600">
              <a:buFont typeface="Arial" panose="020B0604020202020204" pitchFamily="34" charset="0"/>
              <a:buChar char="•"/>
            </a:pPr>
            <a:r>
              <a:rPr lang="en-US" dirty="0"/>
              <a:t>Under Ernst Rohm the SA were gaining tremendous power and were seeking to take control of the military. Hitler could not let the military be overtaken by the SA and ordered for the dismantling of the organization.</a:t>
            </a:r>
          </a:p>
          <a:p>
            <a:pPr marL="742950" lvl="1" indent="-228600">
              <a:buFont typeface="Arial" panose="020B0604020202020204" pitchFamily="34" charset="0"/>
              <a:buChar char="•"/>
            </a:pPr>
            <a:r>
              <a:rPr lang="en-US" b="0" i="0" dirty="0">
                <a:effectLst/>
              </a:rPr>
              <a:t>On 30 June, the SS assassinated just under 100 of the SA’s leadership, including </a:t>
            </a:r>
            <a:r>
              <a:rPr lang="en-US" b="0" i="0" dirty="0" err="1">
                <a:effectLst/>
              </a:rPr>
              <a:t>Röhm</a:t>
            </a:r>
            <a:r>
              <a:rPr lang="en-US" b="0" i="0" dirty="0">
                <a:effectLst/>
              </a:rPr>
              <a:t>. Other opponents such as the ex-Chancellor General von Schleicher, were also murdered.</a:t>
            </a:r>
          </a:p>
          <a:p>
            <a:pPr marL="285750" indent="-228600">
              <a:buFont typeface="Arial" panose="020B0604020202020204" pitchFamily="34" charset="0"/>
              <a:buChar char="•"/>
            </a:pPr>
            <a:r>
              <a:rPr lang="en-US" dirty="0"/>
              <a:t>How did he use them to oppose others?</a:t>
            </a:r>
          </a:p>
          <a:p>
            <a:pPr marL="742950" lvl="1" indent="-228600">
              <a:buFont typeface="Arial" panose="020B0604020202020204" pitchFamily="34" charset="0"/>
              <a:buChar char="•"/>
            </a:pPr>
            <a:r>
              <a:rPr lang="en-US" dirty="0"/>
              <a:t>The military became Hitler's symbol for his society to some extent.</a:t>
            </a:r>
          </a:p>
          <a:p>
            <a:pPr marL="742950" lvl="1" indent="-228600">
              <a:buFont typeface="Arial" panose="020B0604020202020204" pitchFamily="34" charset="0"/>
              <a:buChar char="•"/>
            </a:pPr>
            <a:r>
              <a:rPr lang="en-US" b="0" i="0" dirty="0">
                <a:effectLst/>
              </a:rPr>
              <a:t>Flags, symbols and uniformed troops on the streets all created a clear impression of the power of the Nazi government.</a:t>
            </a:r>
            <a:endParaRPr lang="en-US" dirty="0"/>
          </a:p>
          <a:p>
            <a:pPr marL="742950" lvl="1" indent="-228600">
              <a:buFont typeface="Arial" panose="020B0604020202020204" pitchFamily="34" charset="0"/>
              <a:buChar char="•"/>
            </a:pPr>
            <a:endParaRPr lang="en-US" dirty="0"/>
          </a:p>
          <a:p>
            <a:pPr marL="742950" lvl="1" indent="-228600">
              <a:buFont typeface="Arial" panose="020B0604020202020204" pitchFamily="34" charset="0"/>
              <a:buChar char="•"/>
            </a:pPr>
            <a:endParaRPr lang="en-US" dirty="0"/>
          </a:p>
          <a:p>
            <a:pPr marL="742950" lvl="1" indent="-228600">
              <a:buFont typeface="Arial" panose="020B0604020202020204" pitchFamily="34" charset="0"/>
              <a:buChar char="•"/>
            </a:pPr>
            <a:endParaRPr lang="en-US" b="0" i="0" dirty="0">
              <a:effectLst/>
            </a:endParaRPr>
          </a:p>
        </p:txBody>
      </p:sp>
      <p:pic>
        <p:nvPicPr>
          <p:cNvPr id="5" name="TM">
            <a:hlinkClick r:id="" action="ppaction://media"/>
            <a:extLst>
              <a:ext uri="{FF2B5EF4-FFF2-40B4-BE49-F238E27FC236}">
                <a16:creationId xmlns:a16="http://schemas.microsoft.com/office/drawing/2014/main" id="{567B25AF-B549-47A2-96E6-CE7DC3CF62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8848" y="1651138"/>
            <a:ext cx="406400" cy="406400"/>
          </a:xfrm>
          <a:prstGeom prst="rect">
            <a:avLst/>
          </a:prstGeom>
        </p:spPr>
      </p:pic>
    </p:spTree>
    <p:extLst>
      <p:ext uri="{BB962C8B-B14F-4D97-AF65-F5344CB8AC3E}">
        <p14:creationId xmlns:p14="http://schemas.microsoft.com/office/powerpoint/2010/main" val="254463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w Hitler Transformed a Democracy Into a Tyranny - The New York Times">
            <a:extLst>
              <a:ext uri="{FF2B5EF4-FFF2-40B4-BE49-F238E27FC236}">
                <a16:creationId xmlns:a16="http://schemas.microsoft.com/office/drawing/2014/main" id="{E180D25D-4D71-714B-887B-263F41E847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989" r="17964"/>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7097AB-1410-424F-B101-EDA20C4DA2F5}"/>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Hitlers Germany</a:t>
            </a:r>
          </a:p>
        </p:txBody>
      </p:sp>
      <p:cxnSp>
        <p:nvCxnSpPr>
          <p:cNvPr id="73" name="Straight Connector 7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FECAF93-15E3-D540-8D21-B0426EECC69A}"/>
              </a:ext>
            </a:extLst>
          </p:cNvPr>
          <p:cNvSpPr>
            <a:spLocks noGrp="1"/>
          </p:cNvSpPr>
          <p:nvPr>
            <p:ph idx="1"/>
          </p:nvPr>
        </p:nvSpPr>
        <p:spPr>
          <a:xfrm>
            <a:off x="1104902" y="2206255"/>
            <a:ext cx="5487146" cy="4118345"/>
          </a:xfrm>
        </p:spPr>
        <p:txBody>
          <a:bodyPr>
            <a:normAutofit/>
          </a:bodyPr>
          <a:lstStyle/>
          <a:p>
            <a:pPr>
              <a:lnSpc>
                <a:spcPct val="90000"/>
              </a:lnSpc>
            </a:pPr>
            <a:r>
              <a:rPr lang="en-US" sz="2200" dirty="0"/>
              <a:t>Hitlers Germany was one of many ideologies. One of the most well known being that the ‘Perfect German’ was required to have blonde hair and blue eyes. With these restrictions came strong opposition.</a:t>
            </a:r>
          </a:p>
          <a:p>
            <a:pPr marL="0" indent="0">
              <a:lnSpc>
                <a:spcPct val="90000"/>
              </a:lnSpc>
              <a:buNone/>
            </a:pPr>
            <a:endParaRPr lang="en-US" sz="2200" dirty="0"/>
          </a:p>
          <a:p>
            <a:pPr>
              <a:lnSpc>
                <a:spcPct val="90000"/>
              </a:lnSpc>
            </a:pPr>
            <a:r>
              <a:rPr lang="en-US" sz="2200" dirty="0"/>
              <a:t>In Hitlers Germany there was a range of different groups within Germany that did not agree with the policies that Hitler had in Germany. Many of these groups include The Catholic Church, The Communist Party, The Jewish Minority, The Military and a Part of the German Youth.</a:t>
            </a:r>
          </a:p>
        </p:txBody>
      </p:sp>
      <p:pic>
        <p:nvPicPr>
          <p:cNvPr id="6" name="Audio 5">
            <a:hlinkClick r:id="" action="ppaction://media"/>
            <a:extLst>
              <a:ext uri="{FF2B5EF4-FFF2-40B4-BE49-F238E27FC236}">
                <a16:creationId xmlns:a16="http://schemas.microsoft.com/office/drawing/2014/main" id="{9C6D02D9-CAA4-9742-AA32-E4A723B04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18452797"/>
      </p:ext>
    </p:extLst>
  </p:cSld>
  <p:clrMapOvr>
    <a:masterClrMapping/>
  </p:clrMapOvr>
  <mc:AlternateContent xmlns:mc="http://schemas.openxmlformats.org/markup-compatibility/2006">
    <mc:Choice xmlns:p14="http://schemas.microsoft.com/office/powerpoint/2010/main" Requires="p14">
      <p:transition spd="slow" p14:dur="2000" advTm="28196"/>
    </mc:Choice>
    <mc:Fallback>
      <p:transition spd="slow" advTm="2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B752-6E16-4988-952B-45C6CCD78604}"/>
              </a:ext>
            </a:extLst>
          </p:cNvPr>
          <p:cNvSpPr>
            <a:spLocks noGrp="1"/>
          </p:cNvSpPr>
          <p:nvPr>
            <p:ph type="title"/>
          </p:nvPr>
        </p:nvSpPr>
        <p:spPr/>
        <p:txBody>
          <a:bodyPr>
            <a:noAutofit/>
          </a:bodyPr>
          <a:lstStyle/>
          <a:p>
            <a:r>
              <a:rPr lang="en-US" sz="4400" dirty="0">
                <a:latin typeface="Arial" panose="020B0604020202020204" pitchFamily="34" charset="0"/>
                <a:cs typeface="Arial" panose="020B0604020202020204" pitchFamily="34" charset="0"/>
              </a:rPr>
              <a:t>Treatment to the population</a:t>
            </a:r>
          </a:p>
        </p:txBody>
      </p:sp>
      <p:sp>
        <p:nvSpPr>
          <p:cNvPr id="4" name="Text Placeholder 3">
            <a:extLst>
              <a:ext uri="{FF2B5EF4-FFF2-40B4-BE49-F238E27FC236}">
                <a16:creationId xmlns:a16="http://schemas.microsoft.com/office/drawing/2014/main" id="{1A7572F2-CCEF-4A7D-A030-ABEA789074BB}"/>
              </a:ext>
            </a:extLst>
          </p:cNvPr>
          <p:cNvSpPr>
            <a:spLocks noGrp="1"/>
          </p:cNvSpPr>
          <p:nvPr>
            <p:ph type="body" sz="half" idx="2"/>
          </p:nvPr>
        </p:nvSpPr>
        <p:spPr>
          <a:xfrm>
            <a:off x="839788" y="2057400"/>
            <a:ext cx="7581969" cy="3811588"/>
          </a:xfrm>
        </p:spPr>
        <p:txBody>
          <a:bodyPr>
            <a:normAutofit fontScale="25000" lnSpcReduction="20000"/>
          </a:bodyPr>
          <a:lstStyle/>
          <a:p>
            <a:pPr marL="285750" indent="-285750">
              <a:buFont typeface="Arial" panose="020B0604020202020204" pitchFamily="34" charset="0"/>
              <a:buChar char="•"/>
            </a:pPr>
            <a:r>
              <a:rPr lang="en-US" sz="6000" i="0" dirty="0">
                <a:effectLst/>
              </a:rPr>
              <a:t>Between 1933 and 1939, around 225,000 Germans were convicted of political crimes and a further 162,000 were placed in 'protective custody’.  </a:t>
            </a:r>
          </a:p>
          <a:p>
            <a:pPr marL="285750" indent="-285750">
              <a:buFont typeface="Arial" panose="020B0604020202020204" pitchFamily="34" charset="0"/>
              <a:buChar char="•"/>
            </a:pPr>
            <a:r>
              <a:rPr lang="en-US" sz="6000" i="0" dirty="0">
                <a:solidFill>
                  <a:srgbClr val="231F20"/>
                </a:solidFill>
                <a:effectLst/>
              </a:rPr>
              <a:t>In April 1933, the parliaments of the German states (Lander) were replaced by Nazi governors who could appoint and dismiss officials and judges</a:t>
            </a:r>
          </a:p>
          <a:p>
            <a:pPr marL="742950" lvl="1" indent="-285750">
              <a:buFont typeface="Arial" panose="020B0604020202020204" pitchFamily="34" charset="0"/>
              <a:buChar char="•"/>
            </a:pPr>
            <a:r>
              <a:rPr lang="en-US" sz="6000" i="0" dirty="0">
                <a:solidFill>
                  <a:srgbClr val="231F20"/>
                </a:solidFill>
                <a:effectLst/>
              </a:rPr>
              <a:t>On 24 April 1934, People's Courts were established - anyone accused of treason was to be tried by the courts' Nazi judges</a:t>
            </a:r>
          </a:p>
          <a:p>
            <a:pPr marL="285750" indent="-285750">
              <a:buFont typeface="Arial" panose="020B0604020202020204" pitchFamily="34" charset="0"/>
              <a:buChar char="•"/>
            </a:pPr>
            <a:r>
              <a:rPr lang="en-US" sz="6000" u="sng" dirty="0">
                <a:solidFill>
                  <a:srgbClr val="231F20"/>
                </a:solidFill>
                <a:effectLst/>
              </a:rPr>
              <a:t>Gleichschaltung Laws</a:t>
            </a:r>
          </a:p>
          <a:p>
            <a:pPr marL="742950" lvl="1" indent="-285750">
              <a:buFont typeface="Arial" panose="020B0604020202020204" pitchFamily="34" charset="0"/>
              <a:buChar char="•"/>
            </a:pPr>
            <a:r>
              <a:rPr lang="en-US" sz="5800" i="0" dirty="0">
                <a:solidFill>
                  <a:srgbClr val="231F20"/>
                </a:solidFill>
                <a:effectLst/>
              </a:rPr>
              <a:t>On 31 March 1933, the "First Gleichschaltung Law" dissolved Germany's state parliaments . New state governments were put in place with the same powers as the Reich government.</a:t>
            </a:r>
          </a:p>
          <a:p>
            <a:pPr marL="742950" lvl="1" indent="-285750">
              <a:buFont typeface="Arial" panose="020B0604020202020204" pitchFamily="34" charset="0"/>
              <a:buChar char="•"/>
            </a:pPr>
            <a:r>
              <a:rPr lang="en-US" sz="5800" i="0" dirty="0">
                <a:solidFill>
                  <a:srgbClr val="231F20"/>
                </a:solidFill>
                <a:effectLst/>
              </a:rPr>
              <a:t>On 7 April, the "Second Gleichschaltung Law" put a Reich Governor in nearly complete control of each state.</a:t>
            </a:r>
          </a:p>
          <a:p>
            <a:pPr marL="742950" lvl="1" indent="-285750">
              <a:buFont typeface="Arial" panose="020B0604020202020204" pitchFamily="34" charset="0"/>
              <a:buChar char="•"/>
            </a:pPr>
            <a:r>
              <a:rPr lang="en-US" sz="5800" i="0" dirty="0">
                <a:solidFill>
                  <a:srgbClr val="231F20"/>
                </a:solidFill>
                <a:effectLst/>
              </a:rPr>
              <a:t>In April the Law for the Re-establishment of the Professional Civil Service led to the dismissal of Jews and Nazi opponents from the Civil Service.</a:t>
            </a:r>
          </a:p>
          <a:p>
            <a:pPr marL="285750" indent="-285750">
              <a:buFont typeface="Arial" panose="020B0604020202020204" pitchFamily="34" charset="0"/>
              <a:buChar char="•"/>
            </a:pPr>
            <a:r>
              <a:rPr lang="en-US" sz="6000" u="sng" dirty="0">
                <a:solidFill>
                  <a:srgbClr val="231F20"/>
                </a:solidFill>
              </a:rPr>
              <a:t>Propaganda</a:t>
            </a:r>
          </a:p>
          <a:p>
            <a:pPr marL="742950" lvl="1" indent="-285750">
              <a:buFont typeface="Arial" panose="020B0604020202020204" pitchFamily="34" charset="0"/>
              <a:buChar char="•"/>
            </a:pPr>
            <a:r>
              <a:rPr lang="en-US" sz="6000" i="0" dirty="0">
                <a:solidFill>
                  <a:srgbClr val="231F20"/>
                </a:solidFill>
                <a:effectLst/>
              </a:rPr>
              <a:t>Goebbels made sure that Germans were fed Nazi ideology while </a:t>
            </a:r>
            <a:r>
              <a:rPr lang="en-US" sz="6000" i="0" dirty="0" err="1">
                <a:solidFill>
                  <a:srgbClr val="231F20"/>
                </a:solidFill>
                <a:effectLst/>
              </a:rPr>
              <a:t>organising</a:t>
            </a:r>
            <a:r>
              <a:rPr lang="en-US" sz="6000" i="0" dirty="0">
                <a:solidFill>
                  <a:srgbClr val="231F20"/>
                </a:solidFill>
                <a:effectLst/>
              </a:rPr>
              <a:t> for other ideas to be censored.</a:t>
            </a:r>
          </a:p>
          <a:p>
            <a:pPr marL="742950" lvl="1" indent="-285750">
              <a:buFont typeface="Arial" panose="020B0604020202020204" pitchFamily="34" charset="0"/>
              <a:buChar char="•"/>
            </a:pPr>
            <a:r>
              <a:rPr lang="en-US" sz="6000" i="0" dirty="0">
                <a:solidFill>
                  <a:srgbClr val="231F20"/>
                </a:solidFill>
                <a:effectLst/>
              </a:rPr>
              <a:t>Radios were cheap to buy and would broadcast Nazi Party messages and speeches. Loudspeakers in public places blared out Nazi propaganda.</a:t>
            </a:r>
          </a:p>
          <a:p>
            <a:pPr marL="742950" lvl="1" indent="-285750">
              <a:buFont typeface="Arial" panose="020B0604020202020204" pitchFamily="34" charset="0"/>
              <a:buChar char="•"/>
            </a:pPr>
            <a:r>
              <a:rPr lang="en-US" sz="6000" i="0" dirty="0">
                <a:solidFill>
                  <a:srgbClr val="231F20"/>
                </a:solidFill>
                <a:effectLst/>
              </a:rPr>
              <a:t>The 1936 Berlin Olympics was intended to showcase the superior athleticism of the Master Race.</a:t>
            </a:r>
          </a:p>
          <a:p>
            <a:pPr lvl="1"/>
            <a:endParaRPr lang="en-US" dirty="0">
              <a:solidFill>
                <a:srgbClr val="231F20"/>
              </a:solidFill>
              <a:latin typeface="ReithSans"/>
            </a:endParaRPr>
          </a:p>
          <a:p>
            <a:pPr marL="285750" indent="-285750">
              <a:buFont typeface="Arial" panose="020B0604020202020204" pitchFamily="34" charset="0"/>
              <a:buChar char="•"/>
            </a:pPr>
            <a:endParaRPr lang="en-US" b="0" i="0" dirty="0">
              <a:solidFill>
                <a:srgbClr val="231F20"/>
              </a:solidFill>
              <a:effectLst/>
              <a:latin typeface="ReithSans"/>
            </a:endParaRPr>
          </a:p>
          <a:p>
            <a:pPr marL="285750" indent="-285750">
              <a:buFont typeface="Arial" panose="020B0604020202020204" pitchFamily="34" charset="0"/>
              <a:buChar char="•"/>
            </a:pPr>
            <a:endParaRPr lang="en-US" b="0" i="0" dirty="0">
              <a:solidFill>
                <a:srgbClr val="231F20"/>
              </a:solidFill>
              <a:effectLst/>
              <a:latin typeface="ReithSans"/>
            </a:endParaRPr>
          </a:p>
          <a:p>
            <a:pPr marL="742950" lvl="1" indent="-285750">
              <a:buFont typeface="Arial" panose="020B0604020202020204" pitchFamily="34" charset="0"/>
              <a:buChar char="•"/>
            </a:pPr>
            <a:endParaRPr lang="en-US" b="0" i="0" dirty="0">
              <a:solidFill>
                <a:srgbClr val="231F20"/>
              </a:solidFill>
              <a:effectLst/>
              <a:latin typeface="ReithSans"/>
            </a:endParaRPr>
          </a:p>
          <a:p>
            <a:pPr lvl="1"/>
            <a:endParaRPr lang="en-US" b="0" i="0" dirty="0">
              <a:solidFill>
                <a:srgbClr val="231F20"/>
              </a:solidFill>
              <a:effectLst/>
              <a:latin typeface="ReithSans"/>
            </a:endParaRPr>
          </a:p>
          <a:p>
            <a:pPr marL="742950" lvl="1" indent="-285750">
              <a:buFont typeface="Arial" panose="020B0604020202020204" pitchFamily="34" charset="0"/>
              <a:buChar char="•"/>
            </a:pPr>
            <a:endParaRPr lang="en-US" b="0" i="0" dirty="0">
              <a:solidFill>
                <a:srgbClr val="231F20"/>
              </a:solidFill>
              <a:effectLst/>
              <a:latin typeface="ReithSans"/>
            </a:endParaRPr>
          </a:p>
          <a:p>
            <a:pPr marL="742950" lvl="1" indent="-285750">
              <a:buFont typeface="Arial" panose="020B0604020202020204" pitchFamily="34" charset="0"/>
              <a:buChar char="•"/>
            </a:pPr>
            <a:endParaRPr lang="en-US" b="0" i="0" dirty="0">
              <a:solidFill>
                <a:srgbClr val="231F20"/>
              </a:solidFill>
              <a:effectLst/>
              <a:latin typeface="ReithSans"/>
            </a:endParaRPr>
          </a:p>
          <a:p>
            <a:pPr marL="285750" indent="-285750">
              <a:buFont typeface="Arial" panose="020B0604020202020204" pitchFamily="34" charset="0"/>
              <a:buChar char="•"/>
            </a:pPr>
            <a:endParaRPr lang="en-US" sz="1600" b="0" i="0" dirty="0">
              <a:effectLst/>
            </a:endParaRPr>
          </a:p>
          <a:p>
            <a:pPr marL="285750" indent="-285750">
              <a:buFont typeface="Arial" panose="020B0604020202020204" pitchFamily="34" charset="0"/>
              <a:buChar char="•"/>
            </a:pPr>
            <a:endParaRPr lang="en-US" sz="1600" b="0" i="0" dirty="0">
              <a:effectLst/>
            </a:endParaRPr>
          </a:p>
          <a:p>
            <a:endParaRPr lang="en-US" dirty="0"/>
          </a:p>
        </p:txBody>
      </p:sp>
      <p:pic>
        <p:nvPicPr>
          <p:cNvPr id="5" name="tp">
            <a:hlinkClick r:id="" action="ppaction://media"/>
            <a:extLst>
              <a:ext uri="{FF2B5EF4-FFF2-40B4-BE49-F238E27FC236}">
                <a16:creationId xmlns:a16="http://schemas.microsoft.com/office/drawing/2014/main" id="{04BDCD6C-12C8-48BD-AD33-9B8A21DD32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4609" y="1054099"/>
            <a:ext cx="406400" cy="465781"/>
          </a:xfrm>
          <a:prstGeom prst="rect">
            <a:avLst/>
          </a:prstGeom>
        </p:spPr>
      </p:pic>
    </p:spTree>
    <p:extLst>
      <p:ext uri="{BB962C8B-B14F-4D97-AF65-F5344CB8AC3E}">
        <p14:creationId xmlns:p14="http://schemas.microsoft.com/office/powerpoint/2010/main" val="167844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96" name="Rectangle 95">
            <a:extLst>
              <a:ext uri="{FF2B5EF4-FFF2-40B4-BE49-F238E27FC236}">
                <a16:creationId xmlns:a16="http://schemas.microsoft.com/office/drawing/2014/main" id="{7E105210-61FE-4E9D-9076-A5618FDA8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37413-46AF-4B42-98F8-D1DB122048B6}"/>
              </a:ext>
            </a:extLst>
          </p:cNvPr>
          <p:cNvSpPr>
            <a:spLocks noGrp="1"/>
          </p:cNvSpPr>
          <p:nvPr>
            <p:ph type="title"/>
          </p:nvPr>
        </p:nvSpPr>
        <p:spPr>
          <a:xfrm>
            <a:off x="1143001" y="533400"/>
            <a:ext cx="6008914" cy="1683487"/>
          </a:xfrm>
        </p:spPr>
        <p:txBody>
          <a:bodyPr vert="horz" lIns="91440" tIns="45720" rIns="91440" bIns="45720" rtlCol="0" anchor="ctr">
            <a:normAutofit/>
          </a:bodyPr>
          <a:lstStyle/>
          <a:p>
            <a:r>
              <a:rPr lang="en-US" sz="4400" dirty="0">
                <a:latin typeface="Arial" panose="020B0604020202020204" pitchFamily="34" charset="0"/>
                <a:cs typeface="Arial" panose="020B0604020202020204" pitchFamily="34" charset="0"/>
              </a:rPr>
              <a:t>Treatment to the Left </a:t>
            </a:r>
          </a:p>
        </p:txBody>
      </p:sp>
      <p:sp>
        <p:nvSpPr>
          <p:cNvPr id="4" name="Text Placeholder 3">
            <a:extLst>
              <a:ext uri="{FF2B5EF4-FFF2-40B4-BE49-F238E27FC236}">
                <a16:creationId xmlns:a16="http://schemas.microsoft.com/office/drawing/2014/main" id="{0ABE0290-9122-480C-A6AE-66B4AB06BFEB}"/>
              </a:ext>
            </a:extLst>
          </p:cNvPr>
          <p:cNvSpPr>
            <a:spLocks noGrp="1"/>
          </p:cNvSpPr>
          <p:nvPr>
            <p:ph type="body" sz="half" idx="2"/>
          </p:nvPr>
        </p:nvSpPr>
        <p:spPr>
          <a:xfrm>
            <a:off x="1143000" y="2216886"/>
            <a:ext cx="6150926" cy="3817091"/>
          </a:xfrm>
        </p:spPr>
        <p:txBody>
          <a:bodyPr vert="horz" lIns="91440" tIns="45720" rIns="91440" bIns="45720" rtlCol="0">
            <a:noAutofit/>
          </a:bodyPr>
          <a:lstStyle/>
          <a:p>
            <a:pPr marL="285750" indent="-228600">
              <a:buFont typeface="Arial" panose="020B0604020202020204" pitchFamily="34" charset="0"/>
              <a:buChar char="•"/>
            </a:pPr>
            <a:r>
              <a:rPr lang="en-US" sz="2400" b="0" i="0" dirty="0">
                <a:effectLst/>
              </a:rPr>
              <a:t>On 2 May 1933 trade unions were abolished and their leaders arrested. The German </a:t>
            </a:r>
            <a:r>
              <a:rPr lang="en-US" sz="2400" b="0" i="0" dirty="0" err="1">
                <a:effectLst/>
              </a:rPr>
              <a:t>Labour</a:t>
            </a:r>
            <a:r>
              <a:rPr lang="en-US" sz="2400" b="0" i="0" dirty="0">
                <a:effectLst/>
              </a:rPr>
              <a:t> Front was established in their place. This gave the Nazis control over workers.</a:t>
            </a:r>
          </a:p>
          <a:p>
            <a:pPr marL="285750" indent="-228600">
              <a:buFont typeface="Arial" panose="020B0604020202020204" pitchFamily="34" charset="0"/>
              <a:buChar char="•"/>
            </a:pPr>
            <a:r>
              <a:rPr lang="en-US" sz="2400" b="0" i="0" dirty="0">
                <a:effectLst/>
              </a:rPr>
              <a:t>On 14 July 1933 all political parties except the Nazi Party were banned - this removed the need for elections and created a one-party state</a:t>
            </a:r>
          </a:p>
          <a:p>
            <a:pPr marL="285750" indent="-228600">
              <a:buFont typeface="Arial" panose="020B0604020202020204" pitchFamily="34" charset="0"/>
              <a:buChar char="•"/>
            </a:pPr>
            <a:r>
              <a:rPr lang="en-US" sz="2400" b="0" i="0" dirty="0">
                <a:effectLst/>
              </a:rPr>
              <a:t>In 1935 the ‘Acts Hostile to the National Community’ allowed the Nazis to ‘legally’ persecute their opponents.</a:t>
            </a:r>
            <a:endParaRPr lang="en-US" sz="2400" dirty="0"/>
          </a:p>
        </p:txBody>
      </p:sp>
      <p:cxnSp>
        <p:nvCxnSpPr>
          <p:cNvPr id="98" name="Straight Connector 97">
            <a:extLst>
              <a:ext uri="{FF2B5EF4-FFF2-40B4-BE49-F238E27FC236}">
                <a16:creationId xmlns:a16="http://schemas.microsoft.com/office/drawing/2014/main" id="{8C1DF613-CD5C-4D37-9F6C-843AFBBBDE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197929"/>
            <a:ext cx="2875207" cy="166007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CB56F5D-A737-4E56-BCDD-0F992B89C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6033977"/>
            <a:ext cx="7151914"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Third Reich | Facts &amp; History | Britannica">
            <a:extLst>
              <a:ext uri="{FF2B5EF4-FFF2-40B4-BE49-F238E27FC236}">
                <a16:creationId xmlns:a16="http://schemas.microsoft.com/office/drawing/2014/main" id="{CAB38C0A-60C5-457D-ACA0-47DB044920E8}"/>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3005" r="25841" b="-1"/>
          <a:stretch/>
        </p:blipFill>
        <p:spPr bwMode="auto">
          <a:xfrm>
            <a:off x="7963785" y="10"/>
            <a:ext cx="422821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Treatment to the left">
            <a:hlinkClick r:id="" action="ppaction://media"/>
            <a:extLst>
              <a:ext uri="{FF2B5EF4-FFF2-40B4-BE49-F238E27FC236}">
                <a16:creationId xmlns:a16="http://schemas.microsoft.com/office/drawing/2014/main" id="{7D0BD7B8-49C2-415B-8B87-B0AA1E159B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40187" y="1257412"/>
            <a:ext cx="406400" cy="406400"/>
          </a:xfrm>
          <a:prstGeom prst="rect">
            <a:avLst/>
          </a:prstGeom>
        </p:spPr>
      </p:pic>
    </p:spTree>
    <p:extLst>
      <p:ext uri="{BB962C8B-B14F-4D97-AF65-F5344CB8AC3E}">
        <p14:creationId xmlns:p14="http://schemas.microsoft.com/office/powerpoint/2010/main" val="15451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85" name="Rectangle 84">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itler Youth - Photos - National Geographic Channel - International">
            <a:extLst>
              <a:ext uri="{FF2B5EF4-FFF2-40B4-BE49-F238E27FC236}">
                <a16:creationId xmlns:a16="http://schemas.microsoft.com/office/drawing/2014/main" id="{BA29F61F-D5C2-4069-AC25-4638A2C86F3B}"/>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7670" r="29242"/>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D4F387-E01E-48A4-BAAA-931AC79B23EB}"/>
              </a:ext>
            </a:extLst>
          </p:cNvPr>
          <p:cNvSpPr>
            <a:spLocks noGrp="1"/>
          </p:cNvSpPr>
          <p:nvPr>
            <p:ph type="title"/>
          </p:nvPr>
        </p:nvSpPr>
        <p:spPr>
          <a:xfrm>
            <a:off x="1104901" y="467834"/>
            <a:ext cx="6132605" cy="1738422"/>
          </a:xfrm>
        </p:spPr>
        <p:txBody>
          <a:bodyPr vert="horz" lIns="91440" tIns="45720" rIns="91440" bIns="45720" rtlCol="0" anchor="ctr">
            <a:normAutofit/>
          </a:bodyPr>
          <a:lstStyle/>
          <a:p>
            <a:r>
              <a:rPr lang="en-US" sz="4400" dirty="0">
                <a:latin typeface="Arial" panose="020B0604020202020204" pitchFamily="34" charset="0"/>
                <a:cs typeface="Arial" panose="020B0604020202020204" pitchFamily="34" charset="0"/>
              </a:rPr>
              <a:t>Treatment to the youth</a:t>
            </a:r>
          </a:p>
        </p:txBody>
      </p:sp>
      <p:cxnSp>
        <p:nvCxnSpPr>
          <p:cNvPr id="87" name="Straight Connector 86">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D09DAA6-A058-457A-B867-3A51D3717863}"/>
              </a:ext>
            </a:extLst>
          </p:cNvPr>
          <p:cNvSpPr>
            <a:spLocks noGrp="1"/>
          </p:cNvSpPr>
          <p:nvPr>
            <p:ph type="body" sz="half" idx="2"/>
          </p:nvPr>
        </p:nvSpPr>
        <p:spPr>
          <a:xfrm>
            <a:off x="1104902" y="2206255"/>
            <a:ext cx="5487146" cy="4118345"/>
          </a:xfrm>
        </p:spPr>
        <p:txBody>
          <a:bodyPr vert="horz" lIns="91440" tIns="45720" rIns="91440" bIns="45720" rtlCol="0">
            <a:normAutofit/>
          </a:bodyPr>
          <a:lstStyle/>
          <a:p>
            <a:pPr marL="285750" indent="-228600">
              <a:buFont typeface="Arial" panose="020B0604020202020204" pitchFamily="34" charset="0"/>
              <a:buChar char="•"/>
            </a:pPr>
            <a:r>
              <a:rPr lang="en-US" b="0" i="0">
                <a:effectLst/>
              </a:rPr>
              <a:t>Boys joined the Hitler Youth. From the age of six, boys took part in the Pimpfen. At ten they moved to the Deutsches Jungvolk before joining the Hitler Youth proper at 14. They were trained to become soldiers and indoctrinated with Nazi ideology.</a:t>
            </a:r>
          </a:p>
          <a:p>
            <a:pPr marL="285750" indent="-228600">
              <a:buFont typeface="Arial" panose="020B0604020202020204" pitchFamily="34" charset="0"/>
              <a:buChar char="•"/>
            </a:pPr>
            <a:r>
              <a:rPr lang="en-US"/>
              <a:t>Hitler believed in the ‘thousand-year Reich’ so in order to prolong their vision they emphasized on influencing and manipulating the youth in order to sustain their goals.</a:t>
            </a:r>
          </a:p>
          <a:p>
            <a:pPr marL="285750" indent="-228600">
              <a:buFont typeface="Arial" panose="020B0604020202020204" pitchFamily="34" charset="0"/>
              <a:buChar char="•"/>
            </a:pPr>
            <a:r>
              <a:rPr lang="en-US" b="0" i="0">
                <a:effectLst/>
              </a:rPr>
              <a:t>Girls became part of the Jungmädel at age ten before entering the Bund Deutscher Mädel at 14. They were taught to be mothers and wives.</a:t>
            </a:r>
            <a:endParaRPr lang="en-US"/>
          </a:p>
        </p:txBody>
      </p:sp>
      <p:pic>
        <p:nvPicPr>
          <p:cNvPr id="5" name="treatment to the youth">
            <a:hlinkClick r:id="" action="ppaction://media"/>
            <a:extLst>
              <a:ext uri="{FF2B5EF4-FFF2-40B4-BE49-F238E27FC236}">
                <a16:creationId xmlns:a16="http://schemas.microsoft.com/office/drawing/2014/main" id="{50CF94E8-1E85-4674-943D-3F5D1EF9B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01322" y="5538304"/>
            <a:ext cx="406400" cy="406400"/>
          </a:xfrm>
          <a:prstGeom prst="rect">
            <a:avLst/>
          </a:prstGeom>
        </p:spPr>
      </p:pic>
    </p:spTree>
    <p:extLst>
      <p:ext uri="{BB962C8B-B14F-4D97-AF65-F5344CB8AC3E}">
        <p14:creationId xmlns:p14="http://schemas.microsoft.com/office/powerpoint/2010/main" val="28236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w Did The Nazi Party Rise To Power In Germany In 1933? And What Were  Hitler's Motivations? - HistoryExtra">
            <a:extLst>
              <a:ext uri="{FF2B5EF4-FFF2-40B4-BE49-F238E27FC236}">
                <a16:creationId xmlns:a16="http://schemas.microsoft.com/office/drawing/2014/main" id="{257A547A-8E1B-BE4A-BF55-05BF8DBDF7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44" r="24616"/>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184E98-9EF8-3941-A21A-64C4E362DBF2}"/>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Who? KPD </a:t>
            </a:r>
          </a:p>
        </p:txBody>
      </p:sp>
      <p:cxnSp>
        <p:nvCxnSpPr>
          <p:cNvPr id="73" name="Straight Connector 7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E48557-E702-2F4C-AFFB-9CD730A19FE6}"/>
              </a:ext>
            </a:extLst>
          </p:cNvPr>
          <p:cNvSpPr>
            <a:spLocks noGrp="1"/>
          </p:cNvSpPr>
          <p:nvPr>
            <p:ph idx="1"/>
          </p:nvPr>
        </p:nvSpPr>
        <p:spPr>
          <a:xfrm>
            <a:off x="1104902" y="2206255"/>
            <a:ext cx="5487146" cy="4118345"/>
          </a:xfrm>
        </p:spPr>
        <p:txBody>
          <a:bodyPr>
            <a:normAutofit/>
          </a:bodyPr>
          <a:lstStyle/>
          <a:p>
            <a:pPr>
              <a:lnSpc>
                <a:spcPct val="90000"/>
              </a:lnSpc>
            </a:pPr>
            <a:r>
              <a:rPr lang="en-US" sz="1700" dirty="0"/>
              <a:t>One of the main opposition that Hitler faced was the KPD or the communist party. After the failing tactics of the Weimar republic many of the German people went to the extremist groups for solutions. This being the far right or the far left, the far left being the Communist party. </a:t>
            </a:r>
          </a:p>
          <a:p>
            <a:pPr>
              <a:lnSpc>
                <a:spcPct val="90000"/>
              </a:lnSpc>
            </a:pPr>
            <a:endParaRPr lang="en-US" sz="1700" dirty="0"/>
          </a:p>
          <a:p>
            <a:pPr>
              <a:lnSpc>
                <a:spcPct val="90000"/>
              </a:lnSpc>
            </a:pPr>
            <a:r>
              <a:rPr lang="en-US" sz="1700" dirty="0"/>
              <a:t>The Communist Party of Germany, generally abbreviated as KPO or KPD(O), was a Communist opposition organization established at the end of 1928 and maintained its existence until 1939 or 1940. After the rise of Adolf Hitler and the Nazi Party to power in January 1933, the KPO existed only as an illegal and underground organization.</a:t>
            </a:r>
            <a:br>
              <a:rPr lang="en-US" sz="1700" dirty="0"/>
            </a:br>
            <a:endParaRPr lang="en-US" sz="1700" dirty="0"/>
          </a:p>
          <a:p>
            <a:pPr marL="0" indent="0">
              <a:lnSpc>
                <a:spcPct val="90000"/>
              </a:lnSpc>
              <a:buNone/>
            </a:pPr>
            <a:br>
              <a:rPr lang="en-US" sz="1700" dirty="0"/>
            </a:br>
            <a:endParaRPr lang="en-US" sz="1700" dirty="0"/>
          </a:p>
        </p:txBody>
      </p:sp>
      <p:pic>
        <p:nvPicPr>
          <p:cNvPr id="6" name="Audio 5">
            <a:hlinkClick r:id="" action="ppaction://media"/>
            <a:extLst>
              <a:ext uri="{FF2B5EF4-FFF2-40B4-BE49-F238E27FC236}">
                <a16:creationId xmlns:a16="http://schemas.microsoft.com/office/drawing/2014/main" id="{5B64372D-2095-0A45-991E-739051EF06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1803085"/>
      </p:ext>
    </p:extLst>
  </p:cSld>
  <p:clrMapOvr>
    <a:masterClrMapping/>
  </p:clrMapOvr>
  <mc:AlternateContent xmlns:mc="http://schemas.openxmlformats.org/markup-compatibility/2006">
    <mc:Choice xmlns:p14="http://schemas.microsoft.com/office/powerpoint/2010/main" Requires="p14">
      <p:transition spd="slow" p14:dur="2000" advTm="44312"/>
    </mc:Choice>
    <mc:Fallback>
      <p:transition spd="slow" advTm="44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ow Hitler Transformed a Democracy Into a Tyranny - The New York Times">
            <a:extLst>
              <a:ext uri="{FF2B5EF4-FFF2-40B4-BE49-F238E27FC236}">
                <a16:creationId xmlns:a16="http://schemas.microsoft.com/office/drawing/2014/main" id="{A9CD0681-9285-F149-9CE5-BA7FE15C0C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989" r="17964"/>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4369C3-30A1-8F4F-AC63-0986C7F80ED1}"/>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Who? The Catholic Church</a:t>
            </a:r>
          </a:p>
        </p:txBody>
      </p:sp>
      <p:cxnSp>
        <p:nvCxnSpPr>
          <p:cNvPr id="73" name="Straight Connector 7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32C520-FD18-F44E-B83B-12393AABAF80}"/>
              </a:ext>
            </a:extLst>
          </p:cNvPr>
          <p:cNvSpPr>
            <a:spLocks noGrp="1"/>
          </p:cNvSpPr>
          <p:nvPr>
            <p:ph idx="1"/>
          </p:nvPr>
        </p:nvSpPr>
        <p:spPr>
          <a:xfrm>
            <a:off x="1104902" y="2206255"/>
            <a:ext cx="5487146" cy="4118345"/>
          </a:xfrm>
        </p:spPr>
        <p:txBody>
          <a:bodyPr>
            <a:normAutofit/>
          </a:bodyPr>
          <a:lstStyle/>
          <a:p>
            <a:pPr>
              <a:lnSpc>
                <a:spcPct val="90000"/>
              </a:lnSpc>
            </a:pPr>
            <a:r>
              <a:rPr lang="en-US" sz="1700" dirty="0"/>
              <a:t>Catholic resistance to Nazi Germany was a component of German resistance of the Nazis and of resistance during WW2. The role of the Church during the Nazi years was always, and remains however, a matter of much contention. Many writers, echoing Klaus Scholder (a German historian), have concluded, "There was no Catholic resistance in Germany, there were only Catholics who resisted”. </a:t>
            </a:r>
          </a:p>
          <a:p>
            <a:pPr>
              <a:lnSpc>
                <a:spcPct val="90000"/>
              </a:lnSpc>
            </a:pPr>
            <a:endParaRPr lang="en-US" sz="1700" dirty="0"/>
          </a:p>
          <a:p>
            <a:pPr>
              <a:lnSpc>
                <a:spcPct val="90000"/>
              </a:lnSpc>
            </a:pPr>
            <a:r>
              <a:rPr lang="en-US" sz="1700" dirty="0"/>
              <a:t>An estimated one-third of German Catholic priests faced some form of reprisal from authorities and thousands of Catholic clergy and religious were sent to concentration camps. 400 Germans were among the 2,579 Catholic priests imprisoned in the clergy barracks at Dachau While the head German bishop generally avoided confronting the regime, other bishops such as Preysing, Frings and Galen developed a Catholic critique of aspects of Nazism. </a:t>
            </a:r>
          </a:p>
        </p:txBody>
      </p:sp>
      <p:pic>
        <p:nvPicPr>
          <p:cNvPr id="9" name="Audio 8">
            <a:hlinkClick r:id="" action="ppaction://media"/>
            <a:extLst>
              <a:ext uri="{FF2B5EF4-FFF2-40B4-BE49-F238E27FC236}">
                <a16:creationId xmlns:a16="http://schemas.microsoft.com/office/drawing/2014/main" id="{8DA2EAC6-9C24-8344-A8C2-7F118F9B57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5340879"/>
      </p:ext>
    </p:extLst>
  </p:cSld>
  <p:clrMapOvr>
    <a:masterClrMapping/>
  </p:clrMapOvr>
  <mc:AlternateContent xmlns:mc="http://schemas.openxmlformats.org/markup-compatibility/2006">
    <mc:Choice xmlns:p14="http://schemas.microsoft.com/office/powerpoint/2010/main" Requires="p14">
      <p:transition spd="slow" p14:dur="2000" advTm="57094"/>
    </mc:Choice>
    <mc:Fallback>
      <p:transition spd="slow" advTm="57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itler Comes to Power: How, When, &amp; Key Dates | Holocaust Encyclopedia">
            <a:extLst>
              <a:ext uri="{FF2B5EF4-FFF2-40B4-BE49-F238E27FC236}">
                <a16:creationId xmlns:a16="http://schemas.microsoft.com/office/drawing/2014/main" id="{A5608B80-F8E4-F64E-8AB6-FB644E68BA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71" r="23811" b="1"/>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BFB991-D9EC-3441-8D27-2DE90B52CA6F}"/>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Who? German Youth</a:t>
            </a:r>
          </a:p>
        </p:txBody>
      </p:sp>
      <p:cxnSp>
        <p:nvCxnSpPr>
          <p:cNvPr id="73" name="Straight Connector 7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26D856D-F10F-634B-ADE8-A564A91836D9}"/>
              </a:ext>
            </a:extLst>
          </p:cNvPr>
          <p:cNvSpPr>
            <a:spLocks noGrp="1"/>
          </p:cNvSpPr>
          <p:nvPr>
            <p:ph idx="1"/>
          </p:nvPr>
        </p:nvSpPr>
        <p:spPr>
          <a:xfrm>
            <a:off x="1104902" y="2206255"/>
            <a:ext cx="5487146" cy="4118345"/>
          </a:xfrm>
        </p:spPr>
        <p:txBody>
          <a:bodyPr>
            <a:normAutofit lnSpcReduction="10000"/>
          </a:bodyPr>
          <a:lstStyle/>
          <a:p>
            <a:r>
              <a:rPr lang="en-US" dirty="0"/>
              <a:t>White Rose, German anti-Nazi group formed in Munich in 1942. Unlike the conspirators of the July Plot (1944) or participants in such youth gangs as the Edelweiss Pirates, the members of the White Rose advocated nonviolent resistance as a means of opposing the Nazi regime. White Rose. Hans and Sophie Scholl, c. 1940. </a:t>
            </a:r>
            <a:r>
              <a:rPr lang="en-US" b="0" i="0" dirty="0" err="1">
                <a:effectLst/>
              </a:rPr>
              <a:t>Scholls</a:t>
            </a:r>
            <a:r>
              <a:rPr lang="en-US" b="0" i="0" dirty="0">
                <a:effectLst/>
              </a:rPr>
              <a:t> and other key members were trialed and the three were beheaded on February 22, 1943, many connected to the group through association were executed </a:t>
            </a:r>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CABAB425-8BE1-5A44-AD56-407DED3F52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9473232"/>
      </p:ext>
    </p:extLst>
  </p:cSld>
  <p:clrMapOvr>
    <a:masterClrMapping/>
  </p:clrMapOvr>
  <mc:AlternateContent xmlns:mc="http://schemas.openxmlformats.org/markup-compatibility/2006">
    <mc:Choice xmlns:p14="http://schemas.microsoft.com/office/powerpoint/2010/main" Requires="p14">
      <p:transition spd="slow" p14:dur="2000" advTm="41222"/>
    </mc:Choice>
    <mc:Fallback>
      <p:transition spd="slow" advTm="4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60173A01-F891-430E-B39E-483E711B20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E0363E9-7CD0-497E-88D7-9401364903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CCD4B14-FFCC-4CE5-BC9D-DF47AA1AD7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5DED734-54E5-48ED-AEE6-165F24827C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3E29585-39FF-9C49-966F-55B9D08B3012}"/>
              </a:ext>
            </a:extLst>
          </p:cNvPr>
          <p:cNvSpPr>
            <a:spLocks noGrp="1"/>
          </p:cNvSpPr>
          <p:nvPr>
            <p:ph type="title"/>
          </p:nvPr>
        </p:nvSpPr>
        <p:spPr>
          <a:xfrm>
            <a:off x="1129553" y="584791"/>
            <a:ext cx="10064376" cy="1086847"/>
          </a:xfrm>
        </p:spPr>
        <p:txBody>
          <a:bodyPr>
            <a:normAutofit/>
          </a:bodyPr>
          <a:lstStyle/>
          <a:p>
            <a:r>
              <a:rPr lang="en-US" dirty="0">
                <a:latin typeface="Arial" panose="020B0604020202020204" pitchFamily="34" charset="0"/>
                <a:cs typeface="Arial" panose="020B0604020202020204" pitchFamily="34" charset="0"/>
              </a:rPr>
              <a:t>Who? The military </a:t>
            </a:r>
          </a:p>
        </p:txBody>
      </p:sp>
      <p:cxnSp>
        <p:nvCxnSpPr>
          <p:cNvPr id="83" name="Straight Connector 82">
            <a:extLst>
              <a:ext uri="{FF2B5EF4-FFF2-40B4-BE49-F238E27FC236}">
                <a16:creationId xmlns:a16="http://schemas.microsoft.com/office/drawing/2014/main" id="{34222167-616B-448F-A79B-219A4FD3DD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0"/>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7DB42F-1912-B44A-9E1C-745BB9AB35FC}"/>
              </a:ext>
            </a:extLst>
          </p:cNvPr>
          <p:cNvSpPr>
            <a:spLocks noGrp="1"/>
          </p:cNvSpPr>
          <p:nvPr>
            <p:ph idx="1"/>
          </p:nvPr>
        </p:nvSpPr>
        <p:spPr>
          <a:xfrm>
            <a:off x="1129554" y="2499694"/>
            <a:ext cx="5831833" cy="3824906"/>
          </a:xfrm>
        </p:spPr>
        <p:txBody>
          <a:bodyPr anchor="ctr">
            <a:normAutofit/>
          </a:bodyPr>
          <a:lstStyle/>
          <a:p>
            <a:pPr>
              <a:lnSpc>
                <a:spcPct val="90000"/>
              </a:lnSpc>
            </a:pPr>
            <a:r>
              <a:rPr lang="en-US" sz="1900"/>
              <a:t>When Adolf Hitler rose to power as chancellor of Germany in 1933, he moved quickly to roll back these restrictions. He began developing German military aviation under the cloak of civilian production, and he worked with manufacturers to expand German military capacity.</a:t>
            </a:r>
          </a:p>
          <a:p>
            <a:pPr>
              <a:lnSpc>
                <a:spcPct val="90000"/>
              </a:lnSpc>
            </a:pPr>
            <a:endParaRPr lang="en-US" sz="1900"/>
          </a:p>
          <a:p>
            <a:pPr>
              <a:lnSpc>
                <a:spcPct val="90000"/>
              </a:lnSpc>
            </a:pPr>
            <a:r>
              <a:rPr lang="en-US" sz="1900"/>
              <a:t>Many of the soldiers of the army stepped forward as they were not happy with the way in which Hitler was running things. The army after a lot of negotiation and time came around and joined sides with Hitler, Hitler knew that to take control of other countries he would need the army and with the army being independent at the time it was hard to get them on Hitlers side. </a:t>
            </a:r>
          </a:p>
        </p:txBody>
      </p:sp>
      <p:pic>
        <p:nvPicPr>
          <p:cNvPr id="7170" name="Picture 2" descr="Germany 1933: from democracy to dictatorship | Anne Frank House">
            <a:extLst>
              <a:ext uri="{FF2B5EF4-FFF2-40B4-BE49-F238E27FC236}">
                <a16:creationId xmlns:a16="http://schemas.microsoft.com/office/drawing/2014/main" id="{5F69E514-7924-1D4E-987C-84CB01DB86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21974" y="2953740"/>
            <a:ext cx="4136627" cy="287564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2AB412F-2B93-924A-8BC5-BD694A462C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02149254"/>
      </p:ext>
    </p:extLst>
  </p:cSld>
  <p:clrMapOvr>
    <a:masterClrMapping/>
  </p:clrMapOvr>
  <mc:AlternateContent xmlns:mc="http://schemas.openxmlformats.org/markup-compatibility/2006">
    <mc:Choice xmlns:p14="http://schemas.microsoft.com/office/powerpoint/2010/main" Requires="p14">
      <p:transition spd="slow" p14:dur="2000" advTm="39616"/>
    </mc:Choice>
    <mc:Fallback>
      <p:transition spd="slow" advTm="3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Why did women vote for Hitler? Long-forgotten essays hold some answers">
            <a:extLst>
              <a:ext uri="{FF2B5EF4-FFF2-40B4-BE49-F238E27FC236}">
                <a16:creationId xmlns:a16="http://schemas.microsoft.com/office/drawing/2014/main" id="{4F7D18B4-B874-4746-9EB3-062A741B3B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858" r="-1" b="-1"/>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2F66EA-FE78-0548-A32A-80C94BB4558F}"/>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Who? German population</a:t>
            </a:r>
          </a:p>
        </p:txBody>
      </p:sp>
      <p:cxnSp>
        <p:nvCxnSpPr>
          <p:cNvPr id="73" name="Straight Connector 7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503AC8-8317-EA48-9AA8-C6FD503B72A9}"/>
              </a:ext>
            </a:extLst>
          </p:cNvPr>
          <p:cNvSpPr>
            <a:spLocks noGrp="1"/>
          </p:cNvSpPr>
          <p:nvPr>
            <p:ph idx="1"/>
          </p:nvPr>
        </p:nvSpPr>
        <p:spPr>
          <a:xfrm>
            <a:off x="1104902" y="2206255"/>
            <a:ext cx="5487146" cy="4118345"/>
          </a:xfrm>
        </p:spPr>
        <p:txBody>
          <a:bodyPr>
            <a:normAutofit/>
          </a:bodyPr>
          <a:lstStyle/>
          <a:p>
            <a:pPr>
              <a:lnSpc>
                <a:spcPct val="90000"/>
              </a:lnSpc>
            </a:pPr>
            <a:r>
              <a:rPr lang="en-US" sz="1900"/>
              <a:t>Obvcourse not every German in the Nazi regime believed in what Hitler was projecting to them. As a result of this many of the German population acted, examples of this include not saluting or attending any rallies that Hitler held.</a:t>
            </a:r>
          </a:p>
          <a:p>
            <a:pPr>
              <a:lnSpc>
                <a:spcPct val="90000"/>
              </a:lnSpc>
            </a:pPr>
            <a:endParaRPr lang="en-US" sz="1900"/>
          </a:p>
          <a:p>
            <a:pPr>
              <a:lnSpc>
                <a:spcPct val="90000"/>
              </a:lnSpc>
            </a:pPr>
            <a:r>
              <a:rPr lang="en-US" sz="1900"/>
              <a:t>This part of the German population was not very far lived as after long many of these people were converted to the Nazi regime or the were arrested by the Secret Police.</a:t>
            </a:r>
          </a:p>
          <a:p>
            <a:pPr>
              <a:lnSpc>
                <a:spcPct val="90000"/>
              </a:lnSpc>
            </a:pPr>
            <a:endParaRPr lang="en-US" sz="1900"/>
          </a:p>
          <a:p>
            <a:pPr>
              <a:lnSpc>
                <a:spcPct val="90000"/>
              </a:lnSpc>
            </a:pPr>
            <a:r>
              <a:rPr lang="en-US" sz="1900"/>
              <a:t>The Secret Police was a feared part of German life and lead to an increase in arrests, this was also the reason why people lost faith and turned against Hitler. </a:t>
            </a:r>
          </a:p>
        </p:txBody>
      </p:sp>
      <p:pic>
        <p:nvPicPr>
          <p:cNvPr id="5" name="Audio 4">
            <a:hlinkClick r:id="" action="ppaction://media"/>
            <a:extLst>
              <a:ext uri="{FF2B5EF4-FFF2-40B4-BE49-F238E27FC236}">
                <a16:creationId xmlns:a16="http://schemas.microsoft.com/office/drawing/2014/main" id="{76FBEBFE-5688-324B-A192-4B89AB32E2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7700560"/>
      </p:ext>
    </p:extLst>
  </p:cSld>
  <p:clrMapOvr>
    <a:masterClrMapping/>
  </p:clrMapOvr>
  <mc:AlternateContent xmlns:mc="http://schemas.openxmlformats.org/markup-compatibility/2006">
    <mc:Choice xmlns:p14="http://schemas.microsoft.com/office/powerpoint/2010/main" Requires="p14">
      <p:transition spd="slow" p14:dur="2000" advTm="35074"/>
    </mc:Choice>
    <mc:Fallback>
      <p:transition spd="slow" advTm="3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ow the left enabled fascism">
            <a:extLst>
              <a:ext uri="{FF2B5EF4-FFF2-40B4-BE49-F238E27FC236}">
                <a16:creationId xmlns:a16="http://schemas.microsoft.com/office/drawing/2014/main" id="{B2D366B8-B6B8-9E4D-84D3-F883D7DDE6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68" r="20756"/>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9655E5-DA93-7C4A-BF2B-C767161648AC}"/>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expansion? Kpd </a:t>
            </a:r>
          </a:p>
        </p:txBody>
      </p:sp>
      <p:cxnSp>
        <p:nvCxnSpPr>
          <p:cNvPr id="73" name="Straight Connector 7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E8464A-D561-F64C-929B-3915B2A8B671}"/>
              </a:ext>
            </a:extLst>
          </p:cNvPr>
          <p:cNvSpPr>
            <a:spLocks noGrp="1"/>
          </p:cNvSpPr>
          <p:nvPr>
            <p:ph idx="1"/>
          </p:nvPr>
        </p:nvSpPr>
        <p:spPr>
          <a:xfrm>
            <a:off x="1104902" y="2206255"/>
            <a:ext cx="5487146" cy="4118345"/>
          </a:xfrm>
        </p:spPr>
        <p:txBody>
          <a:bodyPr>
            <a:normAutofit/>
          </a:bodyPr>
          <a:lstStyle/>
          <a:p>
            <a:r>
              <a:rPr lang="en-US" dirty="0"/>
              <a:t>The communist party was very widespread across Germany, as was explained previously the German population looked for extremist options to fulfill Germany’s needs and with the disliked Weimar Republic that did not seem an option to vote in a central party. </a:t>
            </a:r>
          </a:p>
          <a:p>
            <a:endParaRPr lang="en-US" dirty="0"/>
          </a:p>
          <a:p>
            <a:r>
              <a:rPr lang="en-US" dirty="0"/>
              <a:t>The communist party of Germany got many of the votes across Germany, making them a strong opposition for the NSDAP. </a:t>
            </a:r>
          </a:p>
        </p:txBody>
      </p:sp>
      <p:pic>
        <p:nvPicPr>
          <p:cNvPr id="4" name="expansion KDP">
            <a:hlinkClick r:id="" action="ppaction://media"/>
            <a:extLst>
              <a:ext uri="{FF2B5EF4-FFF2-40B4-BE49-F238E27FC236}">
                <a16:creationId xmlns:a16="http://schemas.microsoft.com/office/drawing/2014/main" id="{14CAE406-4779-4978-BE6E-98B8E95FA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9251" y="264634"/>
            <a:ext cx="406400" cy="406400"/>
          </a:xfrm>
          <a:prstGeom prst="rect">
            <a:avLst/>
          </a:prstGeom>
        </p:spPr>
      </p:pic>
    </p:spTree>
    <p:extLst>
      <p:ext uri="{BB962C8B-B14F-4D97-AF65-F5344CB8AC3E}">
        <p14:creationId xmlns:p14="http://schemas.microsoft.com/office/powerpoint/2010/main" val="7616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ow the left enabled fascism">
            <a:extLst>
              <a:ext uri="{FF2B5EF4-FFF2-40B4-BE49-F238E27FC236}">
                <a16:creationId xmlns:a16="http://schemas.microsoft.com/office/drawing/2014/main" id="{26F1E848-1B56-0A43-A8A2-3968F4058A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68" r="20756"/>
          <a:stretch/>
        </p:blipFill>
        <p:spPr bwMode="auto">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BDCAC3-143F-4F44-B4DD-D49DA868FEDD}"/>
              </a:ext>
            </a:extLst>
          </p:cNvPr>
          <p:cNvSpPr>
            <a:spLocks noGrp="1"/>
          </p:cNvSpPr>
          <p:nvPr>
            <p:ph type="title"/>
          </p:nvPr>
        </p:nvSpPr>
        <p:spPr>
          <a:xfrm>
            <a:off x="1104901" y="467834"/>
            <a:ext cx="6132605" cy="1738422"/>
          </a:xfrm>
        </p:spPr>
        <p:txBody>
          <a:bodyPr>
            <a:normAutofit/>
          </a:bodyPr>
          <a:lstStyle/>
          <a:p>
            <a:r>
              <a:rPr lang="en-US" dirty="0">
                <a:latin typeface="Arial" panose="020B0604020202020204" pitchFamily="34" charset="0"/>
                <a:cs typeface="Arial" panose="020B0604020202020204" pitchFamily="34" charset="0"/>
              </a:rPr>
              <a:t>expansion? KPD</a:t>
            </a:r>
          </a:p>
        </p:txBody>
      </p:sp>
      <p:cxnSp>
        <p:nvCxnSpPr>
          <p:cNvPr id="75" name="Straight Connector 74">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0246" name="Content Placeholder 10245">
            <a:extLst>
              <a:ext uri="{FF2B5EF4-FFF2-40B4-BE49-F238E27FC236}">
                <a16:creationId xmlns:a16="http://schemas.microsoft.com/office/drawing/2014/main" id="{8B36A152-2B1B-4F54-93F3-03B54D7D7E12}"/>
              </a:ext>
            </a:extLst>
          </p:cNvPr>
          <p:cNvSpPr>
            <a:spLocks noGrp="1"/>
          </p:cNvSpPr>
          <p:nvPr>
            <p:ph idx="1"/>
          </p:nvPr>
        </p:nvSpPr>
        <p:spPr>
          <a:xfrm>
            <a:off x="1104902" y="2206255"/>
            <a:ext cx="5487146" cy="4118345"/>
          </a:xfrm>
        </p:spPr>
        <p:txBody>
          <a:bodyPr>
            <a:normAutofit/>
          </a:bodyPr>
          <a:lstStyle/>
          <a:p>
            <a:r>
              <a:rPr lang="en-US" dirty="0"/>
              <a:t>The maintenance of an extensive underground network required a major organizational effort.</a:t>
            </a:r>
          </a:p>
          <a:p>
            <a:endParaRPr lang="en-US" dirty="0"/>
          </a:p>
          <a:p>
            <a:r>
              <a:rPr lang="en-US" dirty="0"/>
              <a:t>The key posts within the Communist resistance were filled by paid party activists, who were supported by illegal subscriptions collected in factories and working-class areas. </a:t>
            </a:r>
          </a:p>
          <a:p>
            <a:pPr marL="0" indent="0">
              <a:buNone/>
            </a:pPr>
            <a:endParaRPr lang="en-US" dirty="0"/>
          </a:p>
          <a:p>
            <a:endParaRPr lang="en-US" dirty="0"/>
          </a:p>
        </p:txBody>
      </p:sp>
      <p:pic>
        <p:nvPicPr>
          <p:cNvPr id="3" name="exp kdp 2">
            <a:hlinkClick r:id="" action="ppaction://media"/>
            <a:extLst>
              <a:ext uri="{FF2B5EF4-FFF2-40B4-BE49-F238E27FC236}">
                <a16:creationId xmlns:a16="http://schemas.microsoft.com/office/drawing/2014/main" id="{BD133084-0C8B-46FB-8DA7-5CFB7B843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184" y="1542774"/>
            <a:ext cx="406400" cy="406400"/>
          </a:xfrm>
          <a:prstGeom prst="rect">
            <a:avLst/>
          </a:prstGeom>
        </p:spPr>
      </p:pic>
    </p:spTree>
    <p:extLst>
      <p:ext uri="{BB962C8B-B14F-4D97-AF65-F5344CB8AC3E}">
        <p14:creationId xmlns:p14="http://schemas.microsoft.com/office/powerpoint/2010/main" val="104942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ngleLinesVTI">
  <a:themeElements>
    <a:clrScheme name="AnalogousFromDarkSeedLeftStep">
      <a:dk1>
        <a:srgbClr val="000000"/>
      </a:dk1>
      <a:lt1>
        <a:srgbClr val="FFFFFF"/>
      </a:lt1>
      <a:dk2>
        <a:srgbClr val="37371F"/>
      </a:dk2>
      <a:lt2>
        <a:srgbClr val="E8E2E4"/>
      </a:lt2>
      <a:accent1>
        <a:srgbClr val="20B785"/>
      </a:accent1>
      <a:accent2>
        <a:srgbClr val="14BB3F"/>
      </a:accent2>
      <a:accent3>
        <a:srgbClr val="3ABA21"/>
      </a:accent3>
      <a:accent4>
        <a:srgbClr val="6FB213"/>
      </a:accent4>
      <a:accent5>
        <a:srgbClr val="A4A51D"/>
      </a:accent5>
      <a:accent6>
        <a:srgbClr val="D58717"/>
      </a:accent6>
      <a:hlink>
        <a:srgbClr val="79892D"/>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7629</TotalTime>
  <Words>2071</Words>
  <Application>Microsoft Macintosh PowerPoint</Application>
  <PresentationFormat>Widescreen</PresentationFormat>
  <Paragraphs>119</Paragraphs>
  <Slides>22</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ReithSans</vt:lpstr>
      <vt:lpstr>Univers Condensed Light</vt:lpstr>
      <vt:lpstr>Walbaum Display Light</vt:lpstr>
      <vt:lpstr>AngleLinesVTI</vt:lpstr>
      <vt:lpstr>The Opposition of Hitler</vt:lpstr>
      <vt:lpstr>Hitlers Germany</vt:lpstr>
      <vt:lpstr>Who? KPD </vt:lpstr>
      <vt:lpstr>Who? The Catholic Church</vt:lpstr>
      <vt:lpstr>Who? German Youth</vt:lpstr>
      <vt:lpstr>Who? The military </vt:lpstr>
      <vt:lpstr>Who? German population</vt:lpstr>
      <vt:lpstr>expansion? Kpd </vt:lpstr>
      <vt:lpstr>expansion? KPD</vt:lpstr>
      <vt:lpstr>reaction? Catholic Church </vt:lpstr>
      <vt:lpstr>reaction? Catholic church</vt:lpstr>
      <vt:lpstr>reaction? German youth</vt:lpstr>
      <vt:lpstr>Reaction? German youth</vt:lpstr>
      <vt:lpstr>Reaction? military</vt:lpstr>
      <vt:lpstr>Reaction? military</vt:lpstr>
      <vt:lpstr>reaction? German population </vt:lpstr>
      <vt:lpstr>The gestapo </vt:lpstr>
      <vt:lpstr>The ss</vt:lpstr>
      <vt:lpstr>Treatment  of the military</vt:lpstr>
      <vt:lpstr>Treatment to the population</vt:lpstr>
      <vt:lpstr>Treatment to the Left </vt:lpstr>
      <vt:lpstr>Treatment to the youth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Opposition of Hitler</dc:title>
  <dc:creator>Charles Thornton</dc:creator>
  <cp:lastModifiedBy>Charles Thornton</cp:lastModifiedBy>
  <cp:revision>35</cp:revision>
  <dcterms:created xsi:type="dcterms:W3CDTF">2021-03-23T14:18:11Z</dcterms:created>
  <dcterms:modified xsi:type="dcterms:W3CDTF">2021-04-01T02:06:56Z</dcterms:modified>
</cp:coreProperties>
</file>