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3" r:id="rId14"/>
    <p:sldId id="269" r:id="rId15"/>
    <p:sldId id="282" r:id="rId16"/>
    <p:sldId id="267" r:id="rId17"/>
    <p:sldId id="268" r:id="rId18"/>
    <p:sldId id="266" r:id="rId19"/>
    <p:sldId id="261" r:id="rId20"/>
    <p:sldId id="263" r:id="rId21"/>
    <p:sldId id="265" r:id="rId22"/>
    <p:sldId id="258" r:id="rId23"/>
    <p:sldId id="262" r:id="rId24"/>
    <p:sldId id="260" r:id="rId25"/>
    <p:sldId id="259" r:id="rId26"/>
    <p:sldId id="26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56"/>
    <p:restoredTop sz="94141"/>
  </p:normalViewPr>
  <p:slideViewPr>
    <p:cSldViewPr snapToGrid="0" snapToObjects="1">
      <p:cViewPr>
        <p:scale>
          <a:sx n="127" d="100"/>
          <a:sy n="127" d="100"/>
        </p:scale>
        <p:origin x="46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2290E2-B70D-E44F-9A09-03C39F5CCF15}" type="datetimeFigureOut">
              <a:rPr lang="en-US" smtClean="0"/>
              <a:t>8/22/18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683C5-3920-1B4C-973C-400FAC262523}" type="slidenum">
              <a:rPr lang="en-US" smtClean="0"/>
              <a:t>‹#›</a:t>
            </a:fld>
            <a:endParaRPr lang="en-US"/>
          </a:p>
        </p:txBody>
      </p:sp>
    </p:spTree>
    <p:extLst>
      <p:ext uri="{BB962C8B-B14F-4D97-AF65-F5344CB8AC3E}">
        <p14:creationId xmlns:p14="http://schemas.microsoft.com/office/powerpoint/2010/main" val="932691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505763-771D-3D4B-BC9C-5C9128D95F9D}"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143869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05763-771D-3D4B-BC9C-5C9128D95F9D}"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188550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05763-771D-3D4B-BC9C-5C9128D95F9D}"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142360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505763-771D-3D4B-BC9C-5C9128D95F9D}"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165325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505763-771D-3D4B-BC9C-5C9128D95F9D}" type="datetimeFigureOut">
              <a:rPr lang="en-US" smtClean="0"/>
              <a:t>8/22/18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2146049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505763-771D-3D4B-BC9C-5C9128D95F9D}" type="datetimeFigureOut">
              <a:rPr lang="en-US" smtClean="0"/>
              <a:t>8/22/18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1669943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505763-771D-3D4B-BC9C-5C9128D95F9D}" type="datetimeFigureOut">
              <a:rPr lang="en-US" smtClean="0"/>
              <a:t>8/22/18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128398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505763-771D-3D4B-BC9C-5C9128D95F9D}" type="datetimeFigureOut">
              <a:rPr lang="en-US" smtClean="0"/>
              <a:t>8/22/18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199202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05763-771D-3D4B-BC9C-5C9128D95F9D}" type="datetimeFigureOut">
              <a:rPr lang="en-US" smtClean="0"/>
              <a:t>8/22/18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687479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505763-771D-3D4B-BC9C-5C9128D95F9D}" type="datetimeFigureOut">
              <a:rPr lang="en-US" smtClean="0"/>
              <a:t>8/22/18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100601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505763-771D-3D4B-BC9C-5C9128D95F9D}" type="datetimeFigureOut">
              <a:rPr lang="en-US" smtClean="0"/>
              <a:t>8/22/18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19F66-AA4A-AC47-B92A-07FC45A78818}" type="slidenum">
              <a:rPr lang="en-US" smtClean="0"/>
              <a:t>‹#›</a:t>
            </a:fld>
            <a:endParaRPr lang="en-US"/>
          </a:p>
        </p:txBody>
      </p:sp>
    </p:spTree>
    <p:extLst>
      <p:ext uri="{BB962C8B-B14F-4D97-AF65-F5344CB8AC3E}">
        <p14:creationId xmlns:p14="http://schemas.microsoft.com/office/powerpoint/2010/main" val="103392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05763-771D-3D4B-BC9C-5C9128D95F9D}" type="datetimeFigureOut">
              <a:rPr lang="en-US" smtClean="0"/>
              <a:t>8/22/18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19F66-AA4A-AC47-B92A-07FC45A78818}" type="slidenum">
              <a:rPr lang="en-US" smtClean="0"/>
              <a:t>‹#›</a:t>
            </a:fld>
            <a:endParaRPr lang="en-US"/>
          </a:p>
        </p:txBody>
      </p:sp>
    </p:spTree>
    <p:extLst>
      <p:ext uri="{BB962C8B-B14F-4D97-AF65-F5344CB8AC3E}">
        <p14:creationId xmlns:p14="http://schemas.microsoft.com/office/powerpoint/2010/main" val="255248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715" y="1736726"/>
            <a:ext cx="10515600" cy="2852737"/>
          </a:xfrm>
        </p:spPr>
        <p:txBody>
          <a:bodyPr>
            <a:normAutofit/>
          </a:bodyPr>
          <a:lstStyle/>
          <a:p>
            <a:pPr algn="ctr"/>
            <a:r>
              <a:rPr lang="en-US" dirty="0">
                <a:latin typeface="dearJoe 5 CASUAL PRO" charset="0"/>
                <a:ea typeface="dearJoe 5 CASUAL PRO" charset="0"/>
                <a:cs typeface="dearJoe 5 CASUAL PRO" charset="0"/>
              </a:rPr>
              <a:t> What is the role of the historian?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a:t>
            </a: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801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401EA-1623-7944-928D-B8714A4384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5870C0-A669-C540-B547-3A78CC331B8E}"/>
              </a:ext>
            </a:extLst>
          </p:cNvPr>
          <p:cNvSpPr>
            <a:spLocks noGrp="1"/>
          </p:cNvSpPr>
          <p:nvPr>
            <p:ph idx="1"/>
          </p:nvPr>
        </p:nvSpPr>
        <p:spPr/>
        <p:txBody>
          <a:bodyPr/>
          <a:lstStyle/>
          <a:p>
            <a:r>
              <a:rPr lang="en-US" dirty="0"/>
              <a:t>‘He [the historian] knows that what he is studying is real [but] he knows that he can never recover all of it . . . he knows that the process of historical research and reconstruction will never end, but he is also conscious that this does not render his work unreal or </a:t>
            </a:r>
            <a:r>
              <a:rPr lang="en-US" dirty="0" err="1"/>
              <a:t>illegimate</a:t>
            </a:r>
            <a:r>
              <a:rPr lang="en-US" dirty="0"/>
              <a:t>’ </a:t>
            </a:r>
          </a:p>
          <a:p>
            <a:endParaRPr lang="en-US" dirty="0"/>
          </a:p>
        </p:txBody>
      </p:sp>
    </p:spTree>
    <p:extLst>
      <p:ext uri="{BB962C8B-B14F-4D97-AF65-F5344CB8AC3E}">
        <p14:creationId xmlns:p14="http://schemas.microsoft.com/office/powerpoint/2010/main" val="197167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F18ADF-4C66-2D44-9B43-A8F3C9E43BA0}"/>
              </a:ext>
            </a:extLst>
          </p:cNvPr>
          <p:cNvSpPr>
            <a:spLocks noGrp="1"/>
          </p:cNvSpPr>
          <p:nvPr>
            <p:ph idx="1"/>
          </p:nvPr>
        </p:nvSpPr>
        <p:spPr>
          <a:xfrm>
            <a:off x="838200" y="178676"/>
            <a:ext cx="10515600" cy="5998287"/>
          </a:xfrm>
        </p:spPr>
        <p:txBody>
          <a:bodyPr>
            <a:normAutofit fontScale="62500" lnSpcReduction="20000"/>
          </a:bodyPr>
          <a:lstStyle/>
          <a:p>
            <a:r>
              <a:rPr lang="en-US" dirty="0"/>
              <a:t>I want now to deal briefly with just one further argument regarding method which regularly occurs in introductory debates about the ‘nature of history’. It is about concepts and it runs as follows: it may well be that the differences between methods cannot be closed down, but are there not key concepts that all historians use? Doesn’t this imply some common methodological ground? </a:t>
            </a:r>
          </a:p>
          <a:p>
            <a:r>
              <a:rPr lang="en-US" dirty="0"/>
              <a:t>Now it is certainly the case that, in all types of histories, one constantly meets so called ‘historical concepts’ (by not calling them ‘historians’ concepts’ such concepts look impersonal and objective, as though they belong to a history that is somehow self-generating). Not only that, such concepts are referred to quite regularly as the ‘heartlands’ of history. These are concepts such as time, evidence, empathy, cause and effect, continuity and change, and so on. </a:t>
            </a:r>
          </a:p>
          <a:p>
            <a:r>
              <a:rPr lang="en-US" dirty="0"/>
              <a:t>I am not going to argue that you should not ‘work’ concepts, but I am concerned that when presenting these particular ones, the impression is strongly given that they are indeed obvious and timeless and that they do constitute the universal building blocks of historical knowledge. Yet this is ironic, for one of the things that the opening up of history ought to have done is to </a:t>
            </a:r>
            <a:r>
              <a:rPr lang="en-US" dirty="0" err="1"/>
              <a:t>historicise</a:t>
            </a:r>
            <a:r>
              <a:rPr lang="en-US" dirty="0"/>
              <a:t> history itself; to see all historical accounts as imprisoned in time and space and thus to see their concepts not as universal heartlands but as specific, local expressions. This </a:t>
            </a:r>
            <a:r>
              <a:rPr lang="en-US" dirty="0" err="1"/>
              <a:t>historicisation</a:t>
            </a:r>
            <a:r>
              <a:rPr lang="en-US" dirty="0"/>
              <a:t> is easy to demonstrate in the case of ‘common’ concepts. </a:t>
            </a:r>
          </a:p>
          <a:p>
            <a:r>
              <a:rPr lang="en-US" dirty="0"/>
              <a:t>In an article on new developments in history, the educationalist Donald Steel has considered how certain concepts became  ‘heartland concepts’, showing how in the 1960s five major concepts were identified as constituting history: time, space, sequence, moral judgement and social realism. Steel points out that these were refined (not least by himself) by 1970 to provide the ‘key concepts’ of history: time, evidence, cause and effect, continuity and change, and similarity and difference. Steel explains that it was these that became the basis for School’s Council History, the GCSE, certain A level developments, and which have been influential both in undergraduate courses and more generally. Apparently then these ‘old’ heartlands that have been pumping away for less than fifty years, are not universal, and do not come out of historians’ methods as such but very much out of general educational thinking. Obviously they are ideological too, for what might happen if other concepts were used to </a:t>
            </a:r>
            <a:r>
              <a:rPr lang="en-US" dirty="0" err="1"/>
              <a:t>organise</a:t>
            </a:r>
            <a:r>
              <a:rPr lang="en-US" dirty="0"/>
              <a:t> the (dominant) field: structure-agency, over- determination, conjuncture, uneven development, </a:t>
            </a:r>
            <a:r>
              <a:rPr lang="en-US" dirty="0" err="1"/>
              <a:t>centre</a:t>
            </a:r>
            <a:r>
              <a:rPr lang="en-US" dirty="0"/>
              <a:t>- periphery, dominant-marginal, base-superstructure, rupture, genealogy, </a:t>
            </a:r>
            <a:r>
              <a:rPr lang="en-US" i="1" dirty="0" err="1"/>
              <a:t>mentalite</a:t>
            </a:r>
            <a:r>
              <a:rPr lang="en-US" i="1" dirty="0"/>
              <a:t>́</a:t>
            </a:r>
            <a:r>
              <a:rPr lang="en-US" dirty="0"/>
              <a:t>, hegemony, </a:t>
            </a:r>
            <a:r>
              <a:rPr lang="en-US" dirty="0" err="1"/>
              <a:t>élite</a:t>
            </a:r>
            <a:r>
              <a:rPr lang="en-US" dirty="0"/>
              <a:t>, paradigm, etc.? It is time to address ideology directly. </a:t>
            </a:r>
          </a:p>
          <a:p>
            <a:endParaRPr lang="en-US" dirty="0"/>
          </a:p>
        </p:txBody>
      </p:sp>
    </p:spTree>
    <p:extLst>
      <p:ext uri="{BB962C8B-B14F-4D97-AF65-F5344CB8AC3E}">
        <p14:creationId xmlns:p14="http://schemas.microsoft.com/office/powerpoint/2010/main" val="4180381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049692-5398-D842-870F-CAEA7E59DA11}"/>
              </a:ext>
            </a:extLst>
          </p:cNvPr>
          <p:cNvSpPr>
            <a:spLocks noGrp="1"/>
          </p:cNvSpPr>
          <p:nvPr>
            <p:ph idx="1"/>
          </p:nvPr>
        </p:nvSpPr>
        <p:spPr>
          <a:xfrm>
            <a:off x="838200" y="283779"/>
            <a:ext cx="10515600" cy="5893184"/>
          </a:xfrm>
        </p:spPr>
        <p:txBody>
          <a:bodyPr>
            <a:normAutofit fontScale="85000" lnSpcReduction="20000"/>
          </a:bodyPr>
          <a:lstStyle/>
          <a:p>
            <a:r>
              <a:rPr lang="en-US" dirty="0"/>
              <a:t>An example. It would be possible at this point in space and time to place in any school or undergraduate history syllabus a course that would be quite properly historical (in that it looked like other histories) but in which the choice of subject matter and the methodological approach was made from a black, Marxist, feminist perspective. Yet I doubt if any such course could be found. Why not? Not because it would not be history, for it would, but because black Marxist-feminists don’t really have the power to put such a course into this sort of public circulation. Yet if one were to ask those who might well have the power to decide what does constitute ‘suitable courses’, who might well have the power to effect such inclusions/exclusions, then it is likely that they would argue that the reason for such a non-appearance is because such a course would be ideological – that is, that the motives for such a history would come from concerns external to history </a:t>
            </a:r>
            <a:r>
              <a:rPr lang="en-US" i="1" dirty="0"/>
              <a:t>per se</a:t>
            </a:r>
            <a:r>
              <a:rPr lang="en-US" dirty="0"/>
              <a:t>; that it would be a vehicle for the delivery of a specific position for persuasive purposes. Now this distinction between ‘history as such’ and ‘ideological history’ is interesting because it implies, and is meant to imply, that certain histories (generally the dominant ones) are not ideological at all, do not position people, and do not deliver views of the past that come from outside ‘the subject’. But we have already seen that meanings given to histories of all descriptions are necessarily that; not meanings intrinsic in the past (any more than the ‘landscape’ had our meanings already in it before we put them there) but meanings given to the past from outside(</a:t>
            </a:r>
            <a:r>
              <a:rPr lang="en-US" dirty="0" err="1"/>
              <a:t>rs</a:t>
            </a:r>
            <a:r>
              <a:rPr lang="en-US" dirty="0"/>
              <a:t>). History is never for itself; it is always for someone. </a:t>
            </a:r>
          </a:p>
          <a:p>
            <a:endParaRPr lang="en-US" dirty="0"/>
          </a:p>
        </p:txBody>
      </p:sp>
    </p:spTree>
    <p:extLst>
      <p:ext uri="{BB962C8B-B14F-4D97-AF65-F5344CB8AC3E}">
        <p14:creationId xmlns:p14="http://schemas.microsoft.com/office/powerpoint/2010/main" val="3947522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3D0EE3-42F9-FF4E-9664-6259F9060609}"/>
              </a:ext>
            </a:extLst>
          </p:cNvPr>
          <p:cNvSpPr>
            <a:spLocks noGrp="1"/>
          </p:cNvSpPr>
          <p:nvPr>
            <p:ph idx="1"/>
          </p:nvPr>
        </p:nvSpPr>
        <p:spPr>
          <a:xfrm>
            <a:off x="838200" y="336331"/>
            <a:ext cx="10515600" cy="5840632"/>
          </a:xfrm>
        </p:spPr>
        <p:txBody>
          <a:bodyPr>
            <a:normAutofit lnSpcReduction="10000"/>
          </a:bodyPr>
          <a:lstStyle/>
          <a:p>
            <a:r>
              <a:rPr lang="en-US" dirty="0"/>
              <a:t>Let us conclude the discussion of what history is in theory. I have argued that history is composed of epistemology, methodology and ideology. Epistemology shows we can never really know the past; that the gap between the past and history (historiography) is an ontological one, that is, is in the very nature of things such that no amount of epistemological effort can bridge it. Historians have devised ways of working to cut down the influence of the interpreting historian by developing rigorous methods which they have then tried variously to </a:t>
            </a:r>
            <a:r>
              <a:rPr lang="en-US" dirty="0" err="1"/>
              <a:t>universalise</a:t>
            </a:r>
            <a:r>
              <a:rPr lang="en-US" dirty="0"/>
              <a:t>, so that if everyone </a:t>
            </a:r>
            <a:r>
              <a:rPr lang="en-US" dirty="0" err="1"/>
              <a:t>practised</a:t>
            </a:r>
            <a:r>
              <a:rPr lang="en-US" dirty="0"/>
              <a:t> them then a heartland of skills, concepts, routines and procedures could reach towards objectivity. But there are many methodologies; the so-called heartland concepts are of recent and partial construction, and I have argued that the differences that we see are there because history is basically a contested discourse, an embattled terrain wherein people(s), classes and groups autobiographically construct interpretations of the past literally to please themselves. </a:t>
            </a:r>
          </a:p>
          <a:p>
            <a:endParaRPr lang="en-US" dirty="0"/>
          </a:p>
        </p:txBody>
      </p:sp>
    </p:spTree>
    <p:extLst>
      <p:ext uri="{BB962C8B-B14F-4D97-AF65-F5344CB8AC3E}">
        <p14:creationId xmlns:p14="http://schemas.microsoft.com/office/powerpoint/2010/main" val="2456194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dearJoe 5 CASUAL PRO" charset="0"/>
                <a:ea typeface="dearJoe 5 CASUAL PRO" charset="0"/>
                <a:cs typeface="dearJoe 5 CASUAL PRO" charset="0"/>
              </a:rPr>
              <a:t>What are the problems with evidence?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56211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92612-C35F-9546-8E2F-80A9F5CDBA2C}"/>
              </a:ext>
            </a:extLst>
          </p:cNvPr>
          <p:cNvSpPr>
            <a:spLocks noGrp="1"/>
          </p:cNvSpPr>
          <p:nvPr>
            <p:ph type="title"/>
          </p:nvPr>
        </p:nvSpPr>
        <p:spPr/>
        <p:txBody>
          <a:bodyPr/>
          <a:lstStyle/>
          <a:p>
            <a:r>
              <a:rPr lang="en-US" dirty="0">
                <a:latin typeface="dearJoe 5 CASUAL PRO" panose="02000000000000000000" pitchFamily="2" charset="0"/>
              </a:rPr>
              <a:t>Who is history for?</a:t>
            </a:r>
          </a:p>
        </p:txBody>
      </p:sp>
      <p:sp>
        <p:nvSpPr>
          <p:cNvPr id="3" name="Text Placeholder 2">
            <a:extLst>
              <a:ext uri="{FF2B5EF4-FFF2-40B4-BE49-F238E27FC236}">
                <a16:creationId xmlns:a16="http://schemas.microsoft.com/office/drawing/2014/main" id="{CB4B407D-277A-8A4A-89E0-3982C976D25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44584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3310" y="1092518"/>
            <a:ext cx="10515600" cy="2852737"/>
          </a:xfrm>
        </p:spPr>
        <p:txBody>
          <a:bodyPr/>
          <a:lstStyle/>
          <a:p>
            <a:r>
              <a:rPr lang="en-US" dirty="0">
                <a:latin typeface="dearJoe 5 CASUAL PRO" charset="0"/>
                <a:ea typeface="dearJoe 5 CASUAL PRO" charset="0"/>
                <a:cs typeface="dearJoe 5 CASUAL PRO" charset="0"/>
              </a:rPr>
              <a:t>Is History an art or a science?</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74292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dearJoe 5 CASUAL PRO" charset="0"/>
                <a:ea typeface="dearJoe 5 CASUAL PRO" charset="0"/>
                <a:cs typeface="dearJoe 5 CASUAL PRO" charset="0"/>
              </a:rPr>
              <a:t>What is the difference between the past and history?</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1894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earJoe 5 CASUAL PRO" charset="0"/>
                <a:ea typeface="dearJoe 5 CASUAL PRO" charset="0"/>
                <a:cs typeface="dearJoe 5 CASUAL PRO" charset="0"/>
              </a:rPr>
              <a:t>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What methods do historians use to gain knowledge?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a:t>
            </a: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44054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How does the context within which historians live affect historical knowledge? </a:t>
            </a: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57275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D91B6-0469-3F4C-9388-331052B2574E}"/>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C985BE60-9701-9E45-AB75-FA57BAE3D9D0}"/>
              </a:ext>
            </a:extLst>
          </p:cNvPr>
          <p:cNvSpPr>
            <a:spLocks noGrp="1"/>
          </p:cNvSpPr>
          <p:nvPr>
            <p:ph idx="1"/>
          </p:nvPr>
        </p:nvSpPr>
        <p:spPr/>
        <p:txBody>
          <a:bodyPr/>
          <a:lstStyle/>
          <a:p>
            <a:r>
              <a:rPr lang="en-US" dirty="0"/>
              <a:t>Everything, everybody and every book have a history. What Keith Jenkins’ book </a:t>
            </a:r>
            <a:r>
              <a:rPr lang="en-US" i="1" dirty="0"/>
              <a:t>Re-Thinking History</a:t>
            </a:r>
            <a:r>
              <a:rPr lang="en-US" dirty="0"/>
              <a:t>, published in 1991, made us all aware of is that such histories are, indeed, just that. They are only histories. This means we would do well to </a:t>
            </a:r>
            <a:r>
              <a:rPr lang="en-US" dirty="0" err="1"/>
              <a:t>recognise</a:t>
            </a:r>
            <a:r>
              <a:rPr lang="en-US" dirty="0"/>
              <a:t> and remember that the histories we assign to things and people are composed, created, constituted, constructed and always situated literatures. And, what is more, they carry within them their author’s philosophy or ‘take’ on the world present, past and future. </a:t>
            </a:r>
          </a:p>
          <a:p>
            <a:endParaRPr lang="en-US" dirty="0"/>
          </a:p>
        </p:txBody>
      </p:sp>
    </p:spTree>
    <p:extLst>
      <p:ext uri="{BB962C8B-B14F-4D97-AF65-F5344CB8AC3E}">
        <p14:creationId xmlns:p14="http://schemas.microsoft.com/office/powerpoint/2010/main" val="399867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earJoe 5 CASUAL PRO" charset="0"/>
                <a:ea typeface="dearJoe 5 CASUAL PRO" charset="0"/>
                <a:cs typeface="dearJoe 5 CASUAL PRO" charset="0"/>
              </a:rPr>
              <a:t>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What is the difference between bias and selection?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a:t>
            </a: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55530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earJoe 5 CASUAL PRO" charset="0"/>
                <a:ea typeface="dearJoe 5 CASUAL PRO" charset="0"/>
                <a:cs typeface="dearJoe 5 CASUAL PRO" charset="0"/>
              </a:rPr>
              <a:t>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Is it possible to describe historical events in an unbiased way?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a:t>
            </a: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52338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Who decides which events are historically significant? </a:t>
            </a:r>
            <a:br>
              <a:rPr lang="en-US" dirty="0">
                <a:effectLst/>
                <a:latin typeface="dearJoe 5 CASUAL PRO" charset="0"/>
                <a:ea typeface="dearJoe 5 CASUAL PRO" charset="0"/>
                <a:cs typeface="dearJoe 5 CASUAL PRO" charset="0"/>
              </a:rPr>
            </a:b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05088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To what extent does studying history help us to better understand ourselves</a:t>
            </a: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69171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dearJoe 5 CASUAL PRO" charset="0"/>
                <a:ea typeface="dearJoe 5 CASUAL PRO" charset="0"/>
                <a:cs typeface="dearJoe 5 CASUAL PRO" charset="0"/>
              </a:rPr>
              <a:t>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What is the role of individuals in history?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a:t>
            </a: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0017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To what extent does studying history help us to better understand ourselves in the present? </a:t>
            </a:r>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a:t>
            </a: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8849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effectLst/>
                <a:latin typeface="dearJoe 5 CASUAL PRO" charset="0"/>
                <a:ea typeface="dearJoe 5 CASUAL PRO" charset="0"/>
                <a:cs typeface="dearJoe 5 CASUAL PRO" charset="0"/>
              </a:rPr>
            </a:br>
            <a:r>
              <a:rPr lang="en-US" dirty="0">
                <a:latin typeface="dearJoe 5 CASUAL PRO" charset="0"/>
                <a:ea typeface="dearJoe 5 CASUAL PRO" charset="0"/>
                <a:cs typeface="dearJoe 5 CASUAL PRO" charset="0"/>
              </a:rPr>
              <a:t> Do we learn from history? </a:t>
            </a:r>
            <a:br>
              <a:rPr lang="en-US" dirty="0">
                <a:effectLst/>
                <a:latin typeface="dearJoe 5 CASUAL PRO" charset="0"/>
                <a:ea typeface="dearJoe 5 CASUAL PRO" charset="0"/>
                <a:cs typeface="dearJoe 5 CASUAL PRO" charset="0"/>
              </a:rPr>
            </a:br>
            <a:endParaRPr lang="en-US" dirty="0">
              <a:effectLst/>
              <a:latin typeface="dearJoe 5 CASUAL PRO" charset="0"/>
              <a:ea typeface="dearJoe 5 CASUAL PRO" charset="0"/>
              <a:cs typeface="dearJoe 5 CASUAL PRO" charset="0"/>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8195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23FFE1-EB1F-824E-9EFA-809E775041C6}"/>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91AFDB10-3EE2-F242-85B6-05838C41DA83}"/>
              </a:ext>
            </a:extLst>
          </p:cNvPr>
          <p:cNvSpPr>
            <a:spLocks noGrp="1"/>
          </p:cNvSpPr>
          <p:nvPr>
            <p:ph idx="1"/>
          </p:nvPr>
        </p:nvSpPr>
        <p:spPr/>
        <p:txBody>
          <a:bodyPr/>
          <a:lstStyle/>
          <a:p>
            <a:r>
              <a:rPr lang="en-US" dirty="0"/>
              <a:t>History is not some kind of mirror of past reality (and not because it is distorted by the bees in the bonnet of the historian, or their poor inference, or the poverty of their sources) seems a pretty obvious thing to say these days. </a:t>
            </a:r>
          </a:p>
          <a:p>
            <a:endParaRPr lang="en-US" dirty="0"/>
          </a:p>
        </p:txBody>
      </p:sp>
    </p:spTree>
    <p:extLst>
      <p:ext uri="{BB962C8B-B14F-4D97-AF65-F5344CB8AC3E}">
        <p14:creationId xmlns:p14="http://schemas.microsoft.com/office/powerpoint/2010/main" val="777356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20FD-A060-4B40-9CBF-F56A658D4B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5438A4-B4C6-5044-8C58-5DDC3945460C}"/>
              </a:ext>
            </a:extLst>
          </p:cNvPr>
          <p:cNvSpPr>
            <a:spLocks noGrp="1"/>
          </p:cNvSpPr>
          <p:nvPr>
            <p:ph idx="1"/>
          </p:nvPr>
        </p:nvSpPr>
        <p:spPr/>
        <p:txBody>
          <a:bodyPr/>
          <a:lstStyle/>
          <a:p>
            <a:r>
              <a:rPr lang="en-US" dirty="0"/>
              <a:t>History is first and foremost a literary narrative </a:t>
            </a:r>
            <a:r>
              <a:rPr lang="en-US" i="1" dirty="0"/>
              <a:t>about </a:t>
            </a:r>
            <a:r>
              <a:rPr lang="en-US" dirty="0"/>
              <a:t>the past, a literary composition of the data into </a:t>
            </a:r>
            <a:r>
              <a:rPr lang="en-US" i="1" dirty="0"/>
              <a:t>a </a:t>
            </a:r>
            <a:r>
              <a:rPr lang="en-US" dirty="0"/>
              <a:t>narrative where the historian creates </a:t>
            </a:r>
            <a:r>
              <a:rPr lang="en-US" i="1" dirty="0"/>
              <a:t>a </a:t>
            </a:r>
            <a:r>
              <a:rPr lang="en-US" dirty="0"/>
              <a:t>meaning </a:t>
            </a:r>
            <a:r>
              <a:rPr lang="en-US" i="1" dirty="0"/>
              <a:t>for </a:t>
            </a:r>
            <a:r>
              <a:rPr lang="en-US" dirty="0"/>
              <a:t>the past. </a:t>
            </a:r>
          </a:p>
          <a:p>
            <a:endParaRPr lang="en-US" dirty="0"/>
          </a:p>
        </p:txBody>
      </p:sp>
    </p:spTree>
    <p:extLst>
      <p:ext uri="{BB962C8B-B14F-4D97-AF65-F5344CB8AC3E}">
        <p14:creationId xmlns:p14="http://schemas.microsoft.com/office/powerpoint/2010/main" val="344237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3AF8-FC2D-304E-91B5-E4CD956AA2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F6F332B-AF8B-7540-B6BA-8BFECB4D73F8}"/>
              </a:ext>
            </a:extLst>
          </p:cNvPr>
          <p:cNvSpPr>
            <a:spLocks noGrp="1"/>
          </p:cNvSpPr>
          <p:nvPr>
            <p:ph idx="1"/>
          </p:nvPr>
        </p:nvSpPr>
        <p:spPr/>
        <p:txBody>
          <a:bodyPr/>
          <a:lstStyle/>
          <a:p>
            <a:pPr marL="0" indent="0">
              <a:buNone/>
            </a:pPr>
            <a:r>
              <a:rPr lang="en-US" dirty="0"/>
              <a:t>We cannot </a:t>
            </a:r>
            <a:r>
              <a:rPr lang="en-US" dirty="0" err="1"/>
              <a:t>empathise</a:t>
            </a:r>
            <a:r>
              <a:rPr lang="en-US" dirty="0"/>
              <a:t> with people in the past because not only is it plainly impossible to ‘get inside someone else’s head’ but to translate another’s intentions from their actions is an epistemological step too far. </a:t>
            </a:r>
          </a:p>
          <a:p>
            <a:endParaRPr lang="en-US" dirty="0"/>
          </a:p>
        </p:txBody>
      </p:sp>
    </p:spTree>
    <p:extLst>
      <p:ext uri="{BB962C8B-B14F-4D97-AF65-F5344CB8AC3E}">
        <p14:creationId xmlns:p14="http://schemas.microsoft.com/office/powerpoint/2010/main" val="2353600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B6692-28C8-CE4F-AC4C-2587A37E24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98FE1D-C56A-E145-B59B-A6EF897882D5}"/>
              </a:ext>
            </a:extLst>
          </p:cNvPr>
          <p:cNvSpPr>
            <a:spLocks noGrp="1"/>
          </p:cNvSpPr>
          <p:nvPr>
            <p:ph idx="1"/>
          </p:nvPr>
        </p:nvSpPr>
        <p:spPr/>
        <p:txBody>
          <a:bodyPr/>
          <a:lstStyle/>
          <a:p>
            <a:r>
              <a:rPr lang="en-US" dirty="0"/>
              <a:t>The logic of history is not one of discovery but of construction – building on referentiality but deploying figurative thinking, argument, theory, concept and ethics. The past is a building site, not a foreign land to be explored. </a:t>
            </a:r>
          </a:p>
          <a:p>
            <a:endParaRPr lang="en-US" dirty="0"/>
          </a:p>
        </p:txBody>
      </p:sp>
    </p:spTree>
    <p:extLst>
      <p:ext uri="{BB962C8B-B14F-4D97-AF65-F5344CB8AC3E}">
        <p14:creationId xmlns:p14="http://schemas.microsoft.com/office/powerpoint/2010/main" val="17526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4B307-4C33-274F-A68E-FC9E1B9C7A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C12CCA-FCEA-B643-B30C-65C4867A9077}"/>
              </a:ext>
            </a:extLst>
          </p:cNvPr>
          <p:cNvSpPr>
            <a:spLocks noGrp="1"/>
          </p:cNvSpPr>
          <p:nvPr>
            <p:ph idx="1"/>
          </p:nvPr>
        </p:nvSpPr>
        <p:spPr/>
        <p:txBody>
          <a:bodyPr/>
          <a:lstStyle/>
          <a:p>
            <a:r>
              <a:rPr lang="en-US" dirty="0"/>
              <a:t>Historians usually do have bees in their bonnet so readers must be aware. </a:t>
            </a:r>
          </a:p>
          <a:p>
            <a:endParaRPr lang="en-US" dirty="0"/>
          </a:p>
        </p:txBody>
      </p:sp>
    </p:spTree>
    <p:extLst>
      <p:ext uri="{BB962C8B-B14F-4D97-AF65-F5344CB8AC3E}">
        <p14:creationId xmlns:p14="http://schemas.microsoft.com/office/powerpoint/2010/main" val="259574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1391D-1D71-0F48-BC06-DC43EA7BD8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4C18BD3-A3B8-A848-8647-DAA3A47ABBBE}"/>
              </a:ext>
            </a:extLst>
          </p:cNvPr>
          <p:cNvSpPr>
            <a:spLocks noGrp="1"/>
          </p:cNvSpPr>
          <p:nvPr>
            <p:ph idx="1"/>
          </p:nvPr>
        </p:nvSpPr>
        <p:spPr/>
        <p:txBody>
          <a:bodyPr/>
          <a:lstStyle/>
          <a:p>
            <a:r>
              <a:rPr lang="en-US" dirty="0"/>
              <a:t>Written history ‘in practice’ cuts down the historian’s logical freedom to write anything by allowing the reader access to his/her sources, but the historian’s viewpoint and predilections still shape the choice of historical materials, and our own personal constructs determine what we make of them. </a:t>
            </a:r>
          </a:p>
          <a:p>
            <a:endParaRPr lang="en-US" dirty="0"/>
          </a:p>
        </p:txBody>
      </p:sp>
    </p:spTree>
    <p:extLst>
      <p:ext uri="{BB962C8B-B14F-4D97-AF65-F5344CB8AC3E}">
        <p14:creationId xmlns:p14="http://schemas.microsoft.com/office/powerpoint/2010/main" val="2998201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8D07-1FD3-554C-BE26-3D33CB6BAE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AAEB69-EEC8-F34D-B2D8-36B7D440E7D8}"/>
              </a:ext>
            </a:extLst>
          </p:cNvPr>
          <p:cNvSpPr>
            <a:spLocks noGrp="1"/>
          </p:cNvSpPr>
          <p:nvPr>
            <p:ph idx="1"/>
          </p:nvPr>
        </p:nvSpPr>
        <p:spPr/>
        <p:txBody>
          <a:bodyPr/>
          <a:lstStyle/>
          <a:p>
            <a:pPr marL="0" indent="0">
              <a:buNone/>
            </a:pPr>
            <a:r>
              <a:rPr lang="en-US" dirty="0"/>
              <a:t>There are many disagreements as to Hitler’s intentions after gaining power, and the causes of the Second World War. One such famous long-running disagreement has been between A.J.P. Taylor and H. Trevor-Roper. This disagreement was not based on their merits as historians; both are very experienced, both have ‘skills’, both can read documents and in this case they often read the same ones, yet still they disagreed. Thus whilst the sources may prevent just anything at all from being said, nevertheless the same events/sources do not entail that one and only one reading has to follow. </a:t>
            </a:r>
          </a:p>
          <a:p>
            <a:endParaRPr lang="en-US" dirty="0"/>
          </a:p>
        </p:txBody>
      </p:sp>
    </p:spTree>
    <p:extLst>
      <p:ext uri="{BB962C8B-B14F-4D97-AF65-F5344CB8AC3E}">
        <p14:creationId xmlns:p14="http://schemas.microsoft.com/office/powerpoint/2010/main" val="238921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1069</TotalTime>
  <Words>1564</Words>
  <Application>Microsoft Macintosh PowerPoint</Application>
  <PresentationFormat>Widescreen</PresentationFormat>
  <Paragraphs>29</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dearJoe 5 CASUAL PRO</vt:lpstr>
      <vt:lpstr>Office Theme</vt:lpstr>
      <vt:lpstr> What is the role of the historian?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are the problems with evidence?</vt:lpstr>
      <vt:lpstr>Who is history for?</vt:lpstr>
      <vt:lpstr>Is History an art or a science?</vt:lpstr>
      <vt:lpstr>What is the difference between the past and history?</vt:lpstr>
      <vt:lpstr>   What methods do historians use to gain knowledge?   </vt:lpstr>
      <vt:lpstr>  How does the context within which historians live affect historical knowledge? </vt:lpstr>
      <vt:lpstr>   What is the difference between bias and selection?   </vt:lpstr>
      <vt:lpstr>   Is it possible to describe historical events in an unbiased way?   </vt:lpstr>
      <vt:lpstr>  Who decides which events are historically significant?  </vt:lpstr>
      <vt:lpstr>  To what extent does studying history help us to better understand ourselves</vt:lpstr>
      <vt:lpstr>   What is the role of individuals in history?   </vt:lpstr>
      <vt:lpstr>  To what extent does studying history help us to better understand ourselves in the present?   </vt:lpstr>
      <vt:lpstr>  Do we learn from history?  </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is the role of the historian?     </dc:title>
  <dc:creator>Dan Bish</dc:creator>
  <cp:lastModifiedBy>Helen Morgan</cp:lastModifiedBy>
  <cp:revision>9</cp:revision>
  <cp:lastPrinted>2017-09-18T14:20:28Z</cp:lastPrinted>
  <dcterms:created xsi:type="dcterms:W3CDTF">2017-09-14T15:55:29Z</dcterms:created>
  <dcterms:modified xsi:type="dcterms:W3CDTF">2018-08-23T03:59:49Z</dcterms:modified>
</cp:coreProperties>
</file>