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316" r:id="rId2"/>
    <p:sldId id="351" r:id="rId3"/>
    <p:sldId id="361" r:id="rId4"/>
    <p:sldId id="360" r:id="rId5"/>
    <p:sldId id="315" r:id="rId6"/>
    <p:sldId id="362" r:id="rId7"/>
    <p:sldId id="345" r:id="rId8"/>
    <p:sldId id="368" r:id="rId9"/>
    <p:sldId id="346" r:id="rId10"/>
    <p:sldId id="347" r:id="rId11"/>
    <p:sldId id="321" r:id="rId12"/>
    <p:sldId id="323" r:id="rId13"/>
    <p:sldId id="363" r:id="rId14"/>
    <p:sldId id="293" r:id="rId15"/>
    <p:sldId id="290" r:id="rId16"/>
    <p:sldId id="29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287" r:id="rId28"/>
    <p:sldId id="286" r:id="rId29"/>
    <p:sldId id="257" r:id="rId30"/>
    <p:sldId id="258" r:id="rId31"/>
    <p:sldId id="259" r:id="rId32"/>
    <p:sldId id="260" r:id="rId33"/>
    <p:sldId id="358" r:id="rId34"/>
    <p:sldId id="295" r:id="rId35"/>
    <p:sldId id="372" r:id="rId36"/>
    <p:sldId id="343" r:id="rId37"/>
    <p:sldId id="354" r:id="rId38"/>
    <p:sldId id="266" r:id="rId39"/>
    <p:sldId id="267" r:id="rId40"/>
    <p:sldId id="340" r:id="rId41"/>
    <p:sldId id="341" r:id="rId42"/>
    <p:sldId id="364" r:id="rId43"/>
    <p:sldId id="303" r:id="rId44"/>
    <p:sldId id="369" r:id="rId45"/>
    <p:sldId id="301" r:id="rId46"/>
    <p:sldId id="319" r:id="rId47"/>
    <p:sldId id="302" r:id="rId48"/>
    <p:sldId id="320" r:id="rId49"/>
    <p:sldId id="370" r:id="rId50"/>
    <p:sldId id="274" r:id="rId51"/>
    <p:sldId id="355" r:id="rId52"/>
    <p:sldId id="285" r:id="rId53"/>
    <p:sldId id="309" r:id="rId54"/>
    <p:sldId id="310" r:id="rId55"/>
    <p:sldId id="311" r:id="rId56"/>
    <p:sldId id="312" r:id="rId57"/>
    <p:sldId id="314" r:id="rId58"/>
    <p:sldId id="348" r:id="rId59"/>
    <p:sldId id="371" r:id="rId60"/>
    <p:sldId id="349" r:id="rId61"/>
    <p:sldId id="300" r:id="rId62"/>
    <p:sldId id="365" r:id="rId63"/>
    <p:sldId id="366" r:id="rId64"/>
    <p:sldId id="367" r:id="rId65"/>
    <p:sldId id="304" r:id="rId66"/>
    <p:sldId id="373" r:id="rId67"/>
    <p:sldId id="336" r:id="rId68"/>
    <p:sldId id="356" r:id="rId69"/>
    <p:sldId id="337" r:id="rId70"/>
    <p:sldId id="338" r:id="rId71"/>
    <p:sldId id="339" r:id="rId72"/>
    <p:sldId id="344" r:id="rId73"/>
    <p:sldId id="305" r:id="rId74"/>
    <p:sldId id="284" r:id="rId75"/>
    <p:sldId id="317" r:id="rId76"/>
    <p:sldId id="318" r:id="rId77"/>
    <p:sldId id="296" r:id="rId7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917"/>
    <a:srgbClr val="EDD64D"/>
    <a:srgbClr val="FFFF99"/>
    <a:srgbClr val="FEF7DA"/>
    <a:srgbClr val="FEF4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60"/>
  </p:normalViewPr>
  <p:slideViewPr>
    <p:cSldViewPr>
      <p:cViewPr varScale="1">
        <p:scale>
          <a:sx n="106" d="100"/>
          <a:sy n="106" d="100"/>
        </p:scale>
        <p:origin x="-173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6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86E48-2507-44F0-9927-C06FB104EF9A}" type="doc">
      <dgm:prSet loTypeId="urn:microsoft.com/office/officeart/2005/8/layout/cycle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7AED6B-FD37-4E02-BA69-06D78CDF30E2}">
      <dgm:prSet phldrT="[Text]"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8468AB42-08AA-4321-B5EC-D235FDA0597A}" type="parTrans" cxnId="{044F63A7-9A96-4987-BF37-319FB2758AF6}">
      <dgm:prSet/>
      <dgm:spPr/>
      <dgm:t>
        <a:bodyPr/>
        <a:lstStyle/>
        <a:p>
          <a:endParaRPr lang="en-US"/>
        </a:p>
      </dgm:t>
    </dgm:pt>
    <dgm:pt modelId="{44D345CF-F900-4E54-886B-9ACBA93A84EE}" type="sibTrans" cxnId="{044F63A7-9A96-4987-BF37-319FB2758AF6}">
      <dgm:prSet/>
      <dgm:spPr/>
      <dgm:t>
        <a:bodyPr/>
        <a:lstStyle/>
        <a:p>
          <a:endParaRPr lang="en-US"/>
        </a:p>
      </dgm:t>
    </dgm:pt>
    <dgm:pt modelId="{84B6500E-5C80-4F7F-A353-80D69FD553BA}">
      <dgm:prSet phldrT="[Text]"/>
      <dgm:spPr/>
      <dgm:t>
        <a:bodyPr/>
        <a:lstStyle/>
        <a:p>
          <a:r>
            <a:rPr lang="en-US" dirty="0" smtClean="0"/>
            <a:t>Past Paper Questions</a:t>
          </a:r>
          <a:endParaRPr lang="en-US" dirty="0"/>
        </a:p>
      </dgm:t>
    </dgm:pt>
    <dgm:pt modelId="{84D70FC4-29D5-4756-A193-8AB28FC4E3C9}" type="parTrans" cxnId="{40179FDF-4E2F-4E97-A060-9A127BD5E869}">
      <dgm:prSet/>
      <dgm:spPr/>
      <dgm:t>
        <a:bodyPr/>
        <a:lstStyle/>
        <a:p>
          <a:endParaRPr lang="en-US"/>
        </a:p>
      </dgm:t>
    </dgm:pt>
    <dgm:pt modelId="{56B8949C-1EE1-455A-86CD-260839F61CCC}" type="sibTrans" cxnId="{40179FDF-4E2F-4E97-A060-9A127BD5E869}">
      <dgm:prSet/>
      <dgm:spPr/>
      <dgm:t>
        <a:bodyPr/>
        <a:lstStyle/>
        <a:p>
          <a:endParaRPr lang="en-US"/>
        </a:p>
      </dgm:t>
    </dgm:pt>
    <dgm:pt modelId="{D326587E-87DB-4DFE-BC39-7B0AACEA7569}">
      <dgm:prSet phldrT="[Text]"/>
      <dgm:spPr/>
      <dgm:t>
        <a:bodyPr/>
        <a:lstStyle/>
        <a:p>
          <a:r>
            <a:rPr lang="en-US" dirty="0" smtClean="0"/>
            <a:t>ANNOTATE</a:t>
          </a:r>
          <a:endParaRPr lang="en-US" dirty="0"/>
        </a:p>
      </dgm:t>
    </dgm:pt>
    <dgm:pt modelId="{BCC32827-93E1-4AD1-A401-2E15420D10C5}" type="sibTrans" cxnId="{9D3D80DE-20EA-4A83-BE21-11A20AF5321B}">
      <dgm:prSet/>
      <dgm:spPr/>
      <dgm:t>
        <a:bodyPr/>
        <a:lstStyle/>
        <a:p>
          <a:endParaRPr lang="en-US"/>
        </a:p>
      </dgm:t>
    </dgm:pt>
    <dgm:pt modelId="{5E4DD175-3D11-499A-9882-A94B98B2B593}" type="parTrans" cxnId="{9D3D80DE-20EA-4A83-BE21-11A20AF5321B}">
      <dgm:prSet/>
      <dgm:spPr/>
      <dgm:t>
        <a:bodyPr/>
        <a:lstStyle/>
        <a:p>
          <a:endParaRPr lang="en-US"/>
        </a:p>
      </dgm:t>
    </dgm:pt>
    <dgm:pt modelId="{D6A25590-1169-4A9E-9099-E4053A3C7D0F}" type="pres">
      <dgm:prSet presAssocID="{49186E48-2507-44F0-9927-C06FB104EF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FBEF24-120D-40FD-A127-81D31F7DB526}" type="pres">
      <dgm:prSet presAssocID="{9A7AED6B-FD37-4E02-BA69-06D78CDF30E2}" presName="dummy" presStyleCnt="0"/>
      <dgm:spPr/>
    </dgm:pt>
    <dgm:pt modelId="{D3DC3BDC-4901-42B4-A150-D48B5F174619}" type="pres">
      <dgm:prSet presAssocID="{9A7AED6B-FD37-4E02-BA69-06D78CDF30E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CB75A-1302-45A7-B5AB-D28C86D78205}" type="pres">
      <dgm:prSet presAssocID="{44D345CF-F900-4E54-886B-9ACBA93A84EE}" presName="sibTrans" presStyleLbl="node1" presStyleIdx="0" presStyleCnt="3"/>
      <dgm:spPr/>
      <dgm:t>
        <a:bodyPr/>
        <a:lstStyle/>
        <a:p>
          <a:endParaRPr lang="en-US"/>
        </a:p>
      </dgm:t>
    </dgm:pt>
    <dgm:pt modelId="{CD02D9A5-B8EC-40D0-9D75-FACD350FB954}" type="pres">
      <dgm:prSet presAssocID="{D326587E-87DB-4DFE-BC39-7B0AACEA7569}" presName="dummy" presStyleCnt="0"/>
      <dgm:spPr/>
    </dgm:pt>
    <dgm:pt modelId="{4447A5E6-7F21-4151-8D31-9DEC2C837B04}" type="pres">
      <dgm:prSet presAssocID="{D326587E-87DB-4DFE-BC39-7B0AACEA7569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603F8-59DC-414E-B01A-F1B0F9ACD61C}" type="pres">
      <dgm:prSet presAssocID="{BCC32827-93E1-4AD1-A401-2E15420D10C5}" presName="sibTrans" presStyleLbl="node1" presStyleIdx="1" presStyleCnt="3"/>
      <dgm:spPr/>
      <dgm:t>
        <a:bodyPr/>
        <a:lstStyle/>
        <a:p>
          <a:endParaRPr lang="en-US"/>
        </a:p>
      </dgm:t>
    </dgm:pt>
    <dgm:pt modelId="{3AFF462A-B8E4-470B-8058-87C09AF8061E}" type="pres">
      <dgm:prSet presAssocID="{84B6500E-5C80-4F7F-A353-80D69FD553BA}" presName="dummy" presStyleCnt="0"/>
      <dgm:spPr/>
    </dgm:pt>
    <dgm:pt modelId="{91145A97-AAD5-4A28-9B6D-48D8C988F68D}" type="pres">
      <dgm:prSet presAssocID="{84B6500E-5C80-4F7F-A353-80D69FD553BA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80423-DA11-45E7-AF3A-134DB83FF036}" type="pres">
      <dgm:prSet presAssocID="{56B8949C-1EE1-455A-86CD-260839F61CCC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1F489C7-73B3-4681-996B-3B57988D8F73}" type="presOf" srcId="{56B8949C-1EE1-455A-86CD-260839F61CCC}" destId="{C0780423-DA11-45E7-AF3A-134DB83FF036}" srcOrd="0" destOrd="0" presId="urn:microsoft.com/office/officeart/2005/8/layout/cycle1"/>
    <dgm:cxn modelId="{5865F2E0-DDBC-4766-9D4C-160AC2334292}" type="presOf" srcId="{9A7AED6B-FD37-4E02-BA69-06D78CDF30E2}" destId="{D3DC3BDC-4901-42B4-A150-D48B5F174619}" srcOrd="0" destOrd="0" presId="urn:microsoft.com/office/officeart/2005/8/layout/cycle1"/>
    <dgm:cxn modelId="{F58520EF-19CF-4140-A52B-4E8CE87A5B2A}" type="presOf" srcId="{49186E48-2507-44F0-9927-C06FB104EF9A}" destId="{D6A25590-1169-4A9E-9099-E4053A3C7D0F}" srcOrd="0" destOrd="0" presId="urn:microsoft.com/office/officeart/2005/8/layout/cycle1"/>
    <dgm:cxn modelId="{3167DDF3-FEEB-4FA6-BD58-42B2D9D23D20}" type="presOf" srcId="{D326587E-87DB-4DFE-BC39-7B0AACEA7569}" destId="{4447A5E6-7F21-4151-8D31-9DEC2C837B04}" srcOrd="0" destOrd="0" presId="urn:microsoft.com/office/officeart/2005/8/layout/cycle1"/>
    <dgm:cxn modelId="{EC49F653-3FA6-41AD-8BFD-250CF0692288}" type="presOf" srcId="{BCC32827-93E1-4AD1-A401-2E15420D10C5}" destId="{27C603F8-59DC-414E-B01A-F1B0F9ACD61C}" srcOrd="0" destOrd="0" presId="urn:microsoft.com/office/officeart/2005/8/layout/cycle1"/>
    <dgm:cxn modelId="{55E0756E-A6C5-4806-B6A0-E2174E1B14A7}" type="presOf" srcId="{44D345CF-F900-4E54-886B-9ACBA93A84EE}" destId="{3E5CB75A-1302-45A7-B5AB-D28C86D78205}" srcOrd="0" destOrd="0" presId="urn:microsoft.com/office/officeart/2005/8/layout/cycle1"/>
    <dgm:cxn modelId="{9D3D80DE-20EA-4A83-BE21-11A20AF5321B}" srcId="{49186E48-2507-44F0-9927-C06FB104EF9A}" destId="{D326587E-87DB-4DFE-BC39-7B0AACEA7569}" srcOrd="1" destOrd="0" parTransId="{5E4DD175-3D11-499A-9882-A94B98B2B593}" sibTransId="{BCC32827-93E1-4AD1-A401-2E15420D10C5}"/>
    <dgm:cxn modelId="{E0FE9AE8-50D3-4655-9210-83BE5D7B9BDB}" type="presOf" srcId="{84B6500E-5C80-4F7F-A353-80D69FD553BA}" destId="{91145A97-AAD5-4A28-9B6D-48D8C988F68D}" srcOrd="0" destOrd="0" presId="urn:microsoft.com/office/officeart/2005/8/layout/cycle1"/>
    <dgm:cxn modelId="{40179FDF-4E2F-4E97-A060-9A127BD5E869}" srcId="{49186E48-2507-44F0-9927-C06FB104EF9A}" destId="{84B6500E-5C80-4F7F-A353-80D69FD553BA}" srcOrd="2" destOrd="0" parTransId="{84D70FC4-29D5-4756-A193-8AB28FC4E3C9}" sibTransId="{56B8949C-1EE1-455A-86CD-260839F61CCC}"/>
    <dgm:cxn modelId="{044F63A7-9A96-4987-BF37-319FB2758AF6}" srcId="{49186E48-2507-44F0-9927-C06FB104EF9A}" destId="{9A7AED6B-FD37-4E02-BA69-06D78CDF30E2}" srcOrd="0" destOrd="0" parTransId="{8468AB42-08AA-4321-B5EC-D235FDA0597A}" sibTransId="{44D345CF-F900-4E54-886B-9ACBA93A84EE}"/>
    <dgm:cxn modelId="{F6B0C215-8EA9-4111-A3EC-379794F891FD}" type="presParOf" srcId="{D6A25590-1169-4A9E-9099-E4053A3C7D0F}" destId="{7AFBEF24-120D-40FD-A127-81D31F7DB526}" srcOrd="0" destOrd="0" presId="urn:microsoft.com/office/officeart/2005/8/layout/cycle1"/>
    <dgm:cxn modelId="{ABEBF229-5766-46F9-A6CB-6EFA3EEA02E5}" type="presParOf" srcId="{D6A25590-1169-4A9E-9099-E4053A3C7D0F}" destId="{D3DC3BDC-4901-42B4-A150-D48B5F174619}" srcOrd="1" destOrd="0" presId="urn:microsoft.com/office/officeart/2005/8/layout/cycle1"/>
    <dgm:cxn modelId="{C7677310-079D-496B-A073-28280BD8FA62}" type="presParOf" srcId="{D6A25590-1169-4A9E-9099-E4053A3C7D0F}" destId="{3E5CB75A-1302-45A7-B5AB-D28C86D78205}" srcOrd="2" destOrd="0" presId="urn:microsoft.com/office/officeart/2005/8/layout/cycle1"/>
    <dgm:cxn modelId="{94C84ABF-B1D6-4A74-B202-69C3CDA5D6E6}" type="presParOf" srcId="{D6A25590-1169-4A9E-9099-E4053A3C7D0F}" destId="{CD02D9A5-B8EC-40D0-9D75-FACD350FB954}" srcOrd="3" destOrd="0" presId="urn:microsoft.com/office/officeart/2005/8/layout/cycle1"/>
    <dgm:cxn modelId="{BD3F035B-7620-45E2-AA3D-07246D2DB993}" type="presParOf" srcId="{D6A25590-1169-4A9E-9099-E4053A3C7D0F}" destId="{4447A5E6-7F21-4151-8D31-9DEC2C837B04}" srcOrd="4" destOrd="0" presId="urn:microsoft.com/office/officeart/2005/8/layout/cycle1"/>
    <dgm:cxn modelId="{612E42B6-C807-4CF2-997A-6BE3EBD0E580}" type="presParOf" srcId="{D6A25590-1169-4A9E-9099-E4053A3C7D0F}" destId="{27C603F8-59DC-414E-B01A-F1B0F9ACD61C}" srcOrd="5" destOrd="0" presId="urn:microsoft.com/office/officeart/2005/8/layout/cycle1"/>
    <dgm:cxn modelId="{5A20C5CA-4812-45E9-937C-23DD9B0798D2}" type="presParOf" srcId="{D6A25590-1169-4A9E-9099-E4053A3C7D0F}" destId="{3AFF462A-B8E4-470B-8058-87C09AF8061E}" srcOrd="6" destOrd="0" presId="urn:microsoft.com/office/officeart/2005/8/layout/cycle1"/>
    <dgm:cxn modelId="{0727F93C-63B7-446C-87D5-78CB5E1BE560}" type="presParOf" srcId="{D6A25590-1169-4A9E-9099-E4053A3C7D0F}" destId="{91145A97-AAD5-4A28-9B6D-48D8C988F68D}" srcOrd="7" destOrd="0" presId="urn:microsoft.com/office/officeart/2005/8/layout/cycle1"/>
    <dgm:cxn modelId="{FCA2F403-0F48-4AE0-BA63-D2639E0FA63B}" type="presParOf" srcId="{D6A25590-1169-4A9E-9099-E4053A3C7D0F}" destId="{C0780423-DA11-45E7-AF3A-134DB83FF03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C3BDC-4901-42B4-A150-D48B5F174619}">
      <dsp:nvSpPr>
        <dsp:cNvPr id="0" name=""/>
        <dsp:cNvSpPr/>
      </dsp:nvSpPr>
      <dsp:spPr>
        <a:xfrm>
          <a:off x="4618294" y="399639"/>
          <a:ext cx="2035034" cy="203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Feedback</a:t>
          </a:r>
          <a:endParaRPr lang="en-US" sz="3400" kern="1200" dirty="0"/>
        </a:p>
      </dsp:txBody>
      <dsp:txXfrm>
        <a:off x="4618294" y="399639"/>
        <a:ext cx="2035034" cy="2035034"/>
      </dsp:txXfrm>
    </dsp:sp>
    <dsp:sp modelId="{3E5CB75A-1302-45A7-B5AB-D28C86D78205}">
      <dsp:nvSpPr>
        <dsp:cNvPr id="0" name=""/>
        <dsp:cNvSpPr/>
      </dsp:nvSpPr>
      <dsp:spPr>
        <a:xfrm>
          <a:off x="1518408" y="-807"/>
          <a:ext cx="4812054" cy="4812054"/>
        </a:xfrm>
        <a:prstGeom prst="circularArrow">
          <a:avLst>
            <a:gd name="adj1" fmla="val 8247"/>
            <a:gd name="adj2" fmla="val 575960"/>
            <a:gd name="adj3" fmla="val 2964573"/>
            <a:gd name="adj4" fmla="val 51242"/>
            <a:gd name="adj5" fmla="val 962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47A5E6-7F21-4151-8D31-9DEC2C837B04}">
      <dsp:nvSpPr>
        <dsp:cNvPr id="0" name=""/>
        <dsp:cNvSpPr/>
      </dsp:nvSpPr>
      <dsp:spPr>
        <a:xfrm>
          <a:off x="2906918" y="3363828"/>
          <a:ext cx="2035034" cy="203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ANNOTATE</a:t>
          </a:r>
          <a:endParaRPr lang="en-US" sz="3400" kern="1200" dirty="0"/>
        </a:p>
      </dsp:txBody>
      <dsp:txXfrm>
        <a:off x="2906918" y="3363828"/>
        <a:ext cx="2035034" cy="2035034"/>
      </dsp:txXfrm>
    </dsp:sp>
    <dsp:sp modelId="{27C603F8-59DC-414E-B01A-F1B0F9ACD61C}">
      <dsp:nvSpPr>
        <dsp:cNvPr id="0" name=""/>
        <dsp:cNvSpPr/>
      </dsp:nvSpPr>
      <dsp:spPr>
        <a:xfrm>
          <a:off x="1518408" y="-807"/>
          <a:ext cx="4812054" cy="4812054"/>
        </a:xfrm>
        <a:prstGeom prst="circularArrow">
          <a:avLst>
            <a:gd name="adj1" fmla="val 8247"/>
            <a:gd name="adj2" fmla="val 575960"/>
            <a:gd name="adj3" fmla="val 10172798"/>
            <a:gd name="adj4" fmla="val 7259466"/>
            <a:gd name="adj5" fmla="val 962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145A97-AAD5-4A28-9B6D-48D8C988F68D}">
      <dsp:nvSpPr>
        <dsp:cNvPr id="0" name=""/>
        <dsp:cNvSpPr/>
      </dsp:nvSpPr>
      <dsp:spPr>
        <a:xfrm>
          <a:off x="1195543" y="399639"/>
          <a:ext cx="2035034" cy="203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Past Paper Questions</a:t>
          </a:r>
          <a:endParaRPr lang="en-US" sz="3400" kern="1200" dirty="0"/>
        </a:p>
      </dsp:txBody>
      <dsp:txXfrm>
        <a:off x="1195543" y="399639"/>
        <a:ext cx="2035034" cy="2035034"/>
      </dsp:txXfrm>
    </dsp:sp>
    <dsp:sp modelId="{C0780423-DA11-45E7-AF3A-134DB83FF036}">
      <dsp:nvSpPr>
        <dsp:cNvPr id="0" name=""/>
        <dsp:cNvSpPr/>
      </dsp:nvSpPr>
      <dsp:spPr>
        <a:xfrm>
          <a:off x="1518408" y="-807"/>
          <a:ext cx="4812054" cy="4812054"/>
        </a:xfrm>
        <a:prstGeom prst="circularArrow">
          <a:avLst>
            <a:gd name="adj1" fmla="val 8247"/>
            <a:gd name="adj2" fmla="val 575960"/>
            <a:gd name="adj3" fmla="val 16857391"/>
            <a:gd name="adj4" fmla="val 14966649"/>
            <a:gd name="adj5" fmla="val 962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8899B-77A4-4890-93EB-B97E23AEB155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E198-C298-40F7-BC7F-4486770695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193CB6-9F0F-4CDF-A1D6-C6535AEA8456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2D75A4-B21D-41A0-B0D4-BD0452423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0B12F-B561-4438-B4AD-7CAEDFC41D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3A0C0E0A-27C5-466B-A845-A5CF030802E6}" type="slidenum">
              <a:rPr lang="en-GB" sz="1200">
                <a:latin typeface="Arial" pitchFamily="34" charset="0"/>
              </a:rPr>
              <a:pPr algn="r"/>
              <a:t>36</a:t>
            </a:fld>
            <a:endParaRPr lang="en-GB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0B12F-B561-4438-B4AD-7CAEDFC41D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3A0C0E0A-27C5-466B-A845-A5CF030802E6}" type="slidenum">
              <a:rPr lang="en-GB" sz="1200">
                <a:latin typeface="Arial" pitchFamily="34" charset="0"/>
              </a:rPr>
              <a:pPr algn="r"/>
              <a:t>37</a:t>
            </a:fld>
            <a:endParaRPr lang="en-GB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B397B-3D39-4CCC-A161-7B9F11B2DDD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66ADFC8B-D167-4CFE-A030-702D735E1180}" type="slidenum">
              <a:rPr lang="en-GB" sz="1200">
                <a:latin typeface="Arial" pitchFamily="34" charset="0"/>
              </a:rPr>
              <a:pPr algn="r"/>
              <a:t>39</a:t>
            </a:fld>
            <a:endParaRPr lang="en-GB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A0F6-C1AC-4C7B-825E-1C7CC740C065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290F-746B-47AC-A1D5-F9DDF7768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1069-6083-4A35-8249-2ECFF27E6B32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0EB1-B81B-495B-A9CC-277FBD634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233F-9A89-4B5D-9A96-590BD7F41B01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EAE7-B1E4-4D54-877B-C83B2CD29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ECB82F-8CCB-4E7D-94DA-0273A63FC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2499-E9A1-4F25-88DD-59F28A305C4C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829A-EDE5-41C7-A53E-184F76D61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3FEE-408F-4CEF-8C32-54E69F1BAE52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6F47-BA45-4078-9245-E6E85AD9DF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A0A1-CEE7-4CA8-8A6D-CE4ACFA524AE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3D12-9F60-45CA-A0BB-E0616812D6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87CC-ED0C-4524-9A38-D091CAA5B9F2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6A7A-C40F-4226-9519-A87688F889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AAB6-7BFD-485D-B5B8-24F5958861ED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1398-68FF-4291-85BF-09BB8D1F0A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6406-F0F6-4F71-A5D8-1B5CE0FDE402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0207-C2B8-4914-9277-E9BC28A41E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970D-B167-458D-95A2-B4915D3FE293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ED1E-1DCA-49A9-A6EA-76BAC1085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CA91-77C0-49AB-AEBA-87B218713AFC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BF95-B605-401E-9CAA-87B31F6E4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50A874-6E3F-45B1-A886-31A12D63EA33}" type="datetimeFigureOut">
              <a:rPr lang="en-GB"/>
              <a:pPr>
                <a:defRPr/>
              </a:pPr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BED97-1A52-4EDA-BB65-355A8FFBA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sing-smart.com/LyricsDetails.asp?SongCategoryID=4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lly_mcgonigal_how_to_make_stress_your_friend.html?utm_content=awesm-publisher&amp;utm_medium=on.ted.com-static&amp;utm_campaign=&amp;utm_source=direct-on.ted.com&amp;awesm=on.ted.com_UpsideOfStres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renting.co.uk/education/revision_guide.shtml" TargetMode="External"/><Relationship Id="rId2" Type="http://schemas.openxmlformats.org/officeDocument/2006/relationships/hyperlink" Target="http://www.bbc.co.uk/schools/parents/helping_with_exa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UThIcoyE1zk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minds.org.uk/parents/hot-tips-for-your-child/tips-on-managing-exam-stress-for-parents" TargetMode="External"/><Relationship Id="rId2" Type="http://schemas.openxmlformats.org/officeDocument/2006/relationships/hyperlink" Target="http://www.guardian.co.uk/education/2008/feb/19/students.uk?INTCMP=S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scotland/brainsmart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43808" y="692696"/>
            <a:ext cx="3456384" cy="3384376"/>
            <a:chOff x="2771800" y="1340768"/>
            <a:chExt cx="3456384" cy="3384376"/>
          </a:xfrm>
        </p:grpSpPr>
        <p:sp>
          <p:nvSpPr>
            <p:cNvPr id="5" name="Oval 4"/>
            <p:cNvSpPr/>
            <p:nvPr/>
          </p:nvSpPr>
          <p:spPr>
            <a:xfrm>
              <a:off x="2771800" y="1340768"/>
              <a:ext cx="3456384" cy="3384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7864" y="1916832"/>
              <a:ext cx="23762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BANG HEAD HERE</a:t>
              </a:r>
              <a:endParaRPr lang="en-GB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7584" y="4365104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Directions: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Place kit on a FIRM surface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Follow directions in circle of kit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Repeat step 2 if necessary, or until unconscious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If unconscious, cease stress reduction activity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7667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Stress Reduction Kit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88640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WARNING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Don’t try this at home!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also get to know your child’s particular strengths and difficulties and find out what they are studying. </a:t>
            </a:r>
          </a:p>
          <a:p>
            <a:r>
              <a:rPr lang="en-US" dirty="0" smtClean="0"/>
              <a:t>Helping your children with their work is not the same as doing it for them; discussing their work with them strengthens their understanding. 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938" indent="-388938">
              <a:spcBef>
                <a:spcPct val="75000"/>
              </a:spcBef>
              <a:buClr>
                <a:srgbClr val="FF0000"/>
              </a:buClr>
              <a:buFontTx/>
              <a:buChar char="•"/>
              <a:tabLst>
                <a:tab pos="388938" algn="l"/>
              </a:tabLst>
            </a:pPr>
            <a:endParaRPr lang="en-GB" u="sng" dirty="0" smtClean="0"/>
          </a:p>
          <a:p>
            <a:pPr marL="388938" indent="-388938">
              <a:spcBef>
                <a:spcPct val="75000"/>
              </a:spcBef>
              <a:buClr>
                <a:srgbClr val="FF0000"/>
              </a:buClr>
              <a:buFontTx/>
              <a:buChar char="•"/>
              <a:tabLst>
                <a:tab pos="388938" algn="l"/>
              </a:tabLst>
            </a:pPr>
            <a:r>
              <a:rPr lang="en-GB" u="sng" dirty="0" smtClean="0"/>
              <a:t>Where</a:t>
            </a:r>
            <a:r>
              <a:rPr lang="en-GB" dirty="0" smtClean="0"/>
              <a:t> </a:t>
            </a:r>
            <a:r>
              <a:rPr lang="en-GB" dirty="0" smtClean="0"/>
              <a:t>should students revise?</a:t>
            </a:r>
          </a:p>
          <a:p>
            <a:pPr marL="388938" indent="-388938">
              <a:spcBef>
                <a:spcPct val="75000"/>
              </a:spcBef>
              <a:buClr>
                <a:srgbClr val="FF0000"/>
              </a:buClr>
              <a:buFontTx/>
              <a:buChar char="•"/>
              <a:tabLst>
                <a:tab pos="388938" algn="l"/>
              </a:tabLst>
            </a:pPr>
            <a:r>
              <a:rPr lang="en-GB" u="sng" dirty="0" smtClean="0"/>
              <a:t>How</a:t>
            </a:r>
            <a:r>
              <a:rPr lang="en-GB" dirty="0" smtClean="0"/>
              <a:t> should students revise?</a:t>
            </a:r>
          </a:p>
          <a:p>
            <a:pPr marL="388938" indent="-388938">
              <a:spcBef>
                <a:spcPct val="75000"/>
              </a:spcBef>
              <a:buClr>
                <a:srgbClr val="FF0000"/>
              </a:buClr>
              <a:buFontTx/>
              <a:buChar char="•"/>
              <a:tabLst>
                <a:tab pos="388938" algn="l"/>
              </a:tabLst>
            </a:pPr>
            <a:r>
              <a:rPr lang="en-GB" u="sng" dirty="0" smtClean="0"/>
              <a:t>How often</a:t>
            </a:r>
            <a:r>
              <a:rPr lang="en-GB" dirty="0" smtClean="0"/>
              <a:t> should students revise?</a:t>
            </a:r>
          </a:p>
          <a:p>
            <a:endParaRPr lang="en-GB" dirty="0"/>
          </a:p>
        </p:txBody>
      </p:sp>
      <p:pic>
        <p:nvPicPr>
          <p:cNvPr id="6151" name="Picture 7" descr="Physics for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1974329" cy="25358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</a:rPr>
              <a:t>Where</a:t>
            </a:r>
            <a:r>
              <a:rPr lang="en-GB" b="1" dirty="0" smtClean="0">
                <a:solidFill>
                  <a:srgbClr val="0070C0"/>
                </a:solidFill>
              </a:rPr>
              <a:t> should students revise?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4" name="Picture 6" descr="C:\My Documents\P4U\P4U-ROM materials\(c) images by KJ\Extra scanned by KJ\p382 revision cartoon -part1 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326188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3810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33301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4293096"/>
            <a:ext cx="3600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There is a balance that is needed to create the right learning environment at home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does your child need?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space that belongs to them for the duration of the studying period</a:t>
            </a:r>
          </a:p>
          <a:p>
            <a:r>
              <a:rPr lang="en-US" dirty="0" smtClean="0"/>
              <a:t>Quiet background music IF they think it helps</a:t>
            </a:r>
          </a:p>
          <a:p>
            <a:r>
              <a:rPr lang="en-US" dirty="0" smtClean="0"/>
              <a:t>Lots and lots of lined paper</a:t>
            </a:r>
          </a:p>
          <a:p>
            <a:r>
              <a:rPr lang="en-US" dirty="0" smtClean="0"/>
              <a:t>Pens, pencils, </a:t>
            </a:r>
            <a:r>
              <a:rPr lang="en-US" dirty="0" err="1" smtClean="0"/>
              <a:t>colours</a:t>
            </a:r>
            <a:r>
              <a:rPr lang="en-US" dirty="0" smtClean="0"/>
              <a:t> and highlighters</a:t>
            </a:r>
          </a:p>
          <a:p>
            <a:r>
              <a:rPr lang="en-US" dirty="0" smtClean="0"/>
              <a:t>Post it notes</a:t>
            </a:r>
          </a:p>
          <a:p>
            <a:r>
              <a:rPr lang="en-US" dirty="0" smtClean="0"/>
              <a:t>Cue cards</a:t>
            </a:r>
          </a:p>
          <a:p>
            <a:r>
              <a:rPr lang="en-US" dirty="0" smtClean="0"/>
              <a:t>Paper folders per subject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6021388"/>
          </a:xfrm>
        </p:spPr>
        <p:txBody>
          <a:bodyPr/>
          <a:lstStyle/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TV </a:t>
            </a:r>
            <a:r>
              <a:rPr lang="en-GB" dirty="0">
                <a:latin typeface="Calibri" pitchFamily="34" charset="0"/>
                <a:cs typeface="Calibri" pitchFamily="34" charset="0"/>
              </a:rPr>
              <a:t>and other distractions must be minimised.</a:t>
            </a:r>
          </a:p>
          <a:p>
            <a:pPr>
              <a:buFontTx/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If they don’t have anything to do (quizzes, booklets, worksheets) they need to ask their teachers.</a:t>
            </a:r>
          </a:p>
          <a:p>
            <a:pPr>
              <a:buFontTx/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They must be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honest</a:t>
            </a:r>
            <a:r>
              <a:rPr lang="en-GB" dirty="0">
                <a:latin typeface="Calibri" pitchFamily="34" charset="0"/>
                <a:cs typeface="Calibri" pitchFamily="34" charset="0"/>
              </a:rPr>
              <a:t> with THEMSELVES. Students need to encouraged to have an achievable routine.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Organisation</a:t>
            </a:r>
            <a:r>
              <a:rPr lang="en-US" b="1" dirty="0" smtClean="0">
                <a:solidFill>
                  <a:srgbClr val="0070C0"/>
                </a:solidFill>
              </a:rPr>
              <a:t> is essential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they spend the first 20 minutes of every session looking for their notes to revise, just think what time has been wasted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an </a:t>
            </a:r>
            <a:r>
              <a:rPr lang="en-US" dirty="0" err="1" smtClean="0"/>
              <a:t>organised</a:t>
            </a:r>
            <a:r>
              <a:rPr lang="en-US" dirty="0" smtClean="0"/>
              <a:t> space to keep things together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Agreed places where they can put information and revision aids around the house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</a:rPr>
              <a:t>How</a:t>
            </a:r>
            <a:r>
              <a:rPr lang="en-GB" b="1" dirty="0" smtClean="0">
                <a:solidFill>
                  <a:srgbClr val="0070C0"/>
                </a:solidFill>
              </a:rPr>
              <a:t> should you revise?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  <a:buClr>
                <a:srgbClr val="FF0000"/>
              </a:buClr>
            </a:pPr>
            <a:r>
              <a:rPr lang="en-GB" dirty="0" smtClean="0"/>
              <a:t>If you just sit down to revise,  </a:t>
            </a:r>
            <a:r>
              <a:rPr lang="en-GB" u="sng" dirty="0" smtClean="0"/>
              <a:t>without</a:t>
            </a:r>
            <a:r>
              <a:rPr lang="en-GB" dirty="0" smtClean="0"/>
              <a:t> a definite finishing time,  then your </a:t>
            </a:r>
            <a:r>
              <a:rPr lang="en-GB" b="1" dirty="0" smtClean="0">
                <a:solidFill>
                  <a:schemeClr val="accent2"/>
                </a:solidFill>
              </a:rPr>
              <a:t>learning efficiency</a:t>
            </a:r>
            <a:r>
              <a:rPr lang="en-GB" dirty="0" smtClean="0"/>
              <a:t> falls lower and </a:t>
            </a:r>
            <a:r>
              <a:rPr lang="en-GB" dirty="0" err="1" smtClean="0"/>
              <a:t>lower,like</a:t>
            </a:r>
            <a:r>
              <a:rPr lang="en-GB" dirty="0" smtClean="0"/>
              <a:t> this:</a:t>
            </a:r>
          </a:p>
          <a:p>
            <a:endParaRPr lang="en-GB" dirty="0"/>
          </a:p>
        </p:txBody>
      </p:sp>
      <p:pic>
        <p:nvPicPr>
          <p:cNvPr id="4" name="Picture 5" descr="C:\My Documents\P4U\P4U-ROM materials\(c) images by KJ\Extra scanned by KJ\p382 graph1 -falling efficiency -stretc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43263"/>
            <a:ext cx="42545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How can you improve this?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spcBef>
                <a:spcPct val="15000"/>
              </a:spcBef>
              <a:buClr>
                <a:srgbClr val="FF0000"/>
              </a:buClr>
            </a:pPr>
            <a:r>
              <a:rPr lang="en-GB" dirty="0" smtClean="0"/>
              <a:t>If you decide </a:t>
            </a:r>
            <a:r>
              <a:rPr lang="en-GB" u="sng" dirty="0" smtClean="0"/>
              <a:t>at the beginning how lon</a:t>
            </a:r>
            <a:r>
              <a:rPr lang="en-GB" dirty="0" smtClean="0"/>
              <a:t>g you will work for, </a:t>
            </a:r>
            <a:r>
              <a:rPr lang="en-GB" u="sng" dirty="0" smtClean="0"/>
              <a:t>with a clock</a:t>
            </a:r>
            <a:r>
              <a:rPr lang="en-GB" dirty="0" smtClean="0"/>
              <a:t>, then as your brain </a:t>
            </a:r>
            <a:r>
              <a:rPr lang="en-GB" u="sng" dirty="0" smtClean="0"/>
              <a:t>knows</a:t>
            </a:r>
            <a:r>
              <a:rPr lang="en-GB" dirty="0" smtClean="0"/>
              <a:t> the end is coming, the graph </a:t>
            </a:r>
            <a:r>
              <a:rPr lang="en-GB" u="sng" dirty="0" smtClean="0"/>
              <a:t>rises</a:t>
            </a:r>
            <a:r>
              <a:rPr lang="en-GB" dirty="0" smtClean="0"/>
              <a:t> towards the end</a:t>
            </a:r>
          </a:p>
          <a:p>
            <a:endParaRPr lang="en-GB" dirty="0"/>
          </a:p>
        </p:txBody>
      </p:sp>
      <p:pic>
        <p:nvPicPr>
          <p:cNvPr id="4" name="Picture 6" descr="C:\My Documents\P4U\P4U-ROM materials\(c) images by KJ\Extra scanned by KJ\p382 graph2 -2hr U-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68960"/>
            <a:ext cx="50053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How can you improve this even more?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>
              <a:spcBef>
                <a:spcPct val="15000"/>
              </a:spcBef>
              <a:buClr>
                <a:srgbClr val="FF0000"/>
              </a:buClr>
            </a:pPr>
            <a:r>
              <a:rPr lang="en-GB" dirty="0" smtClean="0"/>
              <a:t>If you break up a </a:t>
            </a:r>
            <a:r>
              <a:rPr lang="en-GB" dirty="0" smtClean="0">
                <a:solidFill>
                  <a:srgbClr val="FF0000"/>
                </a:solidFill>
              </a:rPr>
              <a:t>2 hour</a:t>
            </a:r>
            <a:r>
              <a:rPr lang="en-GB" dirty="0" smtClean="0"/>
              <a:t> session, into 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  <a:r>
              <a:rPr lang="en-GB" dirty="0" smtClean="0"/>
              <a:t> shorter sessions, each of about 25 minutes, with a </a:t>
            </a:r>
            <a:r>
              <a:rPr lang="en-GB" b="1" dirty="0" smtClean="0">
                <a:solidFill>
                  <a:srgbClr val="00B050"/>
                </a:solidFill>
              </a:rPr>
              <a:t>short </a:t>
            </a:r>
            <a:r>
              <a:rPr lang="en-GB" b="1" u="sng" dirty="0" smtClean="0">
                <a:solidFill>
                  <a:srgbClr val="00B050"/>
                </a:solidFill>
              </a:rPr>
              <a:t>planned</a:t>
            </a:r>
            <a:r>
              <a:rPr lang="en-GB" b="1" dirty="0" smtClean="0">
                <a:solidFill>
                  <a:srgbClr val="00B050"/>
                </a:solidFill>
              </a:rPr>
              <a:t> break </a:t>
            </a:r>
            <a:r>
              <a:rPr lang="en-GB" dirty="0" smtClean="0"/>
              <a:t>between them, then it is even better.</a:t>
            </a:r>
          </a:p>
          <a:p>
            <a:pPr>
              <a:spcBef>
                <a:spcPct val="15000"/>
              </a:spcBef>
              <a:buClr>
                <a:srgbClr val="FF0000"/>
              </a:buClr>
              <a:buNone/>
            </a:pPr>
            <a:endParaRPr lang="en-GB" dirty="0" smtClean="0"/>
          </a:p>
          <a:p>
            <a:r>
              <a:rPr lang="en-GB" dirty="0" smtClean="0"/>
              <a:t>Compare the next 2 graphs: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Working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Helping your child with revision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GB" dirty="0"/>
          </a:p>
        </p:txBody>
      </p:sp>
      <p:pic>
        <p:nvPicPr>
          <p:cNvPr id="4" name="Picture 3" descr="exam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12976"/>
            <a:ext cx="5095992" cy="2074652"/>
          </a:xfrm>
          <a:prstGeom prst="rect">
            <a:avLst/>
          </a:prstGeom>
        </p:spPr>
      </p:pic>
      <p:pic>
        <p:nvPicPr>
          <p:cNvPr id="5" name="Picture 4" descr="bshcolor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32656"/>
            <a:ext cx="2263491" cy="19099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52120" y="198884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1" dirty="0">
                <a:solidFill>
                  <a:srgbClr val="FF0000"/>
                </a:solidFill>
              </a:rPr>
              <a:t>One solid session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8" y="4581128"/>
            <a:ext cx="3312368" cy="169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00B050"/>
                </a:solidFill>
              </a:rPr>
              <a:t>4 shorter sessions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GB" sz="2800" b="1" dirty="0" smtClean="0">
                <a:solidFill>
                  <a:srgbClr val="00B050"/>
                </a:solidFill>
              </a:rPr>
              <a:t>The yellow area shows the improvement.</a:t>
            </a:r>
            <a:endParaRPr lang="en-GB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332656"/>
            <a:ext cx="4862512" cy="6272213"/>
            <a:chOff x="395536" y="332656"/>
            <a:chExt cx="4862512" cy="6272213"/>
          </a:xfrm>
        </p:grpSpPr>
        <p:pic>
          <p:nvPicPr>
            <p:cNvPr id="4" name="Picture 10" descr="C:\My Documents\P4U\P4U-ROM materials\(c) images by KJ\Extra scanned by KJ\p382 graphs1+2 -short breaks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32656"/>
              <a:ext cx="4862512" cy="627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6381328"/>
              <a:ext cx="1512168" cy="216024"/>
            </a:xfrm>
            <a:prstGeom prst="rect">
              <a:avLst/>
            </a:prstGeom>
            <a:solidFill>
              <a:srgbClr val="FEF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My Documents\P4U\P4U-ROM materials\(c) images by KJ\Extra scanned by KJ\p382 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6937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</a:rPr>
              <a:t>How often</a:t>
            </a:r>
            <a:r>
              <a:rPr lang="en-GB" b="1" dirty="0" smtClean="0">
                <a:solidFill>
                  <a:srgbClr val="0070C0"/>
                </a:solidFill>
              </a:rPr>
              <a:t> should you revise?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the graph below. It shows how much your brain can recall later.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It rises for about 10 minutes …and then </a:t>
            </a:r>
            <a:r>
              <a:rPr lang="en-GB" u="sng" dirty="0" smtClean="0">
                <a:solidFill>
                  <a:srgbClr val="FF0000"/>
                </a:solidFill>
              </a:rPr>
              <a:t>falls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4" descr="C:\My Documents\P4U\P4U-ROM materials\(c) images by KJ\Extra scanned by KJ\How often -Graph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65532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70C0"/>
                </a:solidFill>
              </a:rPr>
              <a:t>However,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GB" dirty="0" smtClean="0"/>
              <a:t>if you quickly re-revise after </a:t>
            </a:r>
            <a:r>
              <a:rPr lang="en-GB" dirty="0" smtClean="0">
                <a:solidFill>
                  <a:srgbClr val="FF0000"/>
                </a:solidFill>
              </a:rPr>
              <a:t>10 minutes</a:t>
            </a:r>
            <a:r>
              <a:rPr lang="en-GB" dirty="0" smtClean="0"/>
              <a:t>, then it falls </a:t>
            </a:r>
            <a:r>
              <a:rPr lang="en-GB" b="1" u="sng" dirty="0" smtClean="0">
                <a:solidFill>
                  <a:srgbClr val="FF0000"/>
                </a:solidFill>
              </a:rPr>
              <a:t>more slowl</a:t>
            </a:r>
            <a:r>
              <a:rPr lang="en-GB" b="1" dirty="0" smtClean="0">
                <a:solidFill>
                  <a:srgbClr val="FF0000"/>
                </a:solidFill>
              </a:rPr>
              <a:t>y</a:t>
            </a:r>
            <a:r>
              <a:rPr lang="en-GB" dirty="0" smtClean="0"/>
              <a:t>!  This is good.</a:t>
            </a:r>
          </a:p>
          <a:p>
            <a:pPr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91680" y="3212976"/>
            <a:ext cx="6794500" cy="3384376"/>
            <a:chOff x="1691680" y="3212976"/>
            <a:chExt cx="6794500" cy="3384376"/>
          </a:xfrm>
        </p:grpSpPr>
        <p:pic>
          <p:nvPicPr>
            <p:cNvPr id="4" name="Picture 6" descr="C:\My Documents\P4U\P4U-ROM materials\(c) images by KJ\Extra scanned by KJ\How often -Graph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3212976"/>
              <a:ext cx="6794500" cy="335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7524328" y="6381328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Even better,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GB" dirty="0" smtClean="0"/>
              <a:t>if you quickly re-revise </a:t>
            </a:r>
            <a:r>
              <a:rPr lang="en-GB" b="1" u="sng" dirty="0" smtClean="0">
                <a:solidFill>
                  <a:srgbClr val="0070C0"/>
                </a:solidFill>
              </a:rPr>
              <a:t>again</a:t>
            </a:r>
            <a:r>
              <a:rPr lang="en-GB" dirty="0" smtClean="0"/>
              <a:t>, after </a:t>
            </a:r>
            <a:r>
              <a:rPr lang="en-GB" b="1" dirty="0" smtClean="0">
                <a:solidFill>
                  <a:srgbClr val="FF0000"/>
                </a:solidFill>
              </a:rPr>
              <a:t>1 day</a:t>
            </a:r>
            <a:r>
              <a:rPr lang="en-GB" dirty="0" smtClean="0"/>
              <a:t>, then it falls even more slowly!  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7" descr="C:\My Documents\P4U\P4U-ROM materials\(c) images by KJ\Extra scanned by KJ\How often -Grap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67183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And even better still,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GB" dirty="0" smtClean="0"/>
              <a:t>if you quickly re-revise </a:t>
            </a:r>
            <a:r>
              <a:rPr lang="en-GB" u="sng" dirty="0" smtClean="0"/>
              <a:t>again</a:t>
            </a:r>
            <a:r>
              <a:rPr lang="en-GB" dirty="0" smtClean="0"/>
              <a:t>, after </a:t>
            </a:r>
            <a:r>
              <a:rPr lang="en-GB" b="1" dirty="0" smtClean="0">
                <a:solidFill>
                  <a:srgbClr val="FF0000"/>
                </a:solidFill>
              </a:rPr>
              <a:t>1 week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smtClean="0"/>
              <a:t>then it falls even more slowly!   Great!</a:t>
            </a:r>
          </a:p>
          <a:p>
            <a:pPr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43608" y="2852936"/>
            <a:ext cx="6715125" cy="3263900"/>
            <a:chOff x="1763688" y="3356992"/>
            <a:chExt cx="6715125" cy="3263900"/>
          </a:xfrm>
        </p:grpSpPr>
        <p:pic>
          <p:nvPicPr>
            <p:cNvPr id="4" name="Picture 3080" descr="C:\My Documents\P4U\P4U-ROM materials\(c) images by KJ\Extra scanned by KJ\How often -Graph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3356992"/>
              <a:ext cx="6715125" cy="326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7524328" y="6453336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en-GB" dirty="0" smtClean="0"/>
              <a:t>So the best intervals for ‘topping-up’, by reviewing or briefly re-revising are:</a:t>
            </a:r>
          </a:p>
          <a:p>
            <a:pPr lvl="3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en-GB" sz="4000" dirty="0" smtClean="0"/>
              <a:t>10 minutes</a:t>
            </a:r>
          </a:p>
          <a:p>
            <a:pPr lvl="3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en-GB" sz="4000" dirty="0" smtClean="0"/>
              <a:t>  1 day</a:t>
            </a:r>
          </a:p>
          <a:p>
            <a:pPr lvl="3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en-GB" sz="4000" dirty="0" smtClean="0"/>
              <a:t>  1 week</a:t>
            </a:r>
          </a:p>
          <a:p>
            <a:pPr lvl="3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en-GB" sz="4000" dirty="0" smtClean="0"/>
              <a:t>  …and then 1 month.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 t="20790"/>
          <a:stretch>
            <a:fillRect/>
          </a:stretch>
        </p:blipFill>
        <p:spPr bwMode="auto">
          <a:xfrm>
            <a:off x="5940152" y="2924944"/>
            <a:ext cx="2688705" cy="26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764704"/>
            <a:ext cx="8642350" cy="1470025"/>
          </a:xfrm>
        </p:spPr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  <a:latin typeface="Casablanca Heavy SF"/>
              </a:rPr>
              <a:t>How do </a:t>
            </a:r>
            <a:r>
              <a:rPr lang="en-GB" sz="5400" b="1" dirty="0" smtClean="0">
                <a:solidFill>
                  <a:srgbClr val="0070C0"/>
                </a:solidFill>
                <a:latin typeface="Casablanca Heavy SF"/>
              </a:rPr>
              <a:t>we </a:t>
            </a:r>
            <a:r>
              <a:rPr lang="en-GB" sz="5400" b="1" dirty="0">
                <a:solidFill>
                  <a:srgbClr val="0070C0"/>
                </a:solidFill>
                <a:latin typeface="Casablanca Heavy SF"/>
              </a:rPr>
              <a:t>manage the time </a:t>
            </a:r>
            <a:r>
              <a:rPr lang="en-GB" sz="5400" b="1" dirty="0" smtClean="0">
                <a:solidFill>
                  <a:srgbClr val="0070C0"/>
                </a:solidFill>
                <a:latin typeface="Casablanca Heavy SF"/>
              </a:rPr>
              <a:t>left before the exams?</a:t>
            </a:r>
            <a:endParaRPr lang="en-GB" sz="5400" b="1" dirty="0">
              <a:solidFill>
                <a:srgbClr val="0070C0"/>
              </a:solidFill>
              <a:latin typeface="Casablanca Heavy SF"/>
            </a:endParaRPr>
          </a:p>
        </p:txBody>
      </p:sp>
      <p:pic>
        <p:nvPicPr>
          <p:cNvPr id="2054" name="Picture 6" descr="danger_mouse_003"/>
          <p:cNvPicPr>
            <a:picLocks noChangeAspect="1" noChangeArrowheads="1"/>
          </p:cNvPicPr>
          <p:nvPr/>
        </p:nvPicPr>
        <p:blipFill>
          <a:blip r:embed="rId2" cstate="print"/>
          <a:srcRect l="26275"/>
          <a:stretch>
            <a:fillRect/>
          </a:stretch>
        </p:blipFill>
        <p:spPr bwMode="auto">
          <a:xfrm>
            <a:off x="3707904" y="2852936"/>
            <a:ext cx="2958068" cy="3090168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580063" y="536733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exams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2" name="Group 96"/>
          <p:cNvGraphicFramePr>
            <a:graphicFrameLocks noGrp="1"/>
          </p:cNvGraphicFramePr>
          <p:nvPr>
            <p:ph/>
          </p:nvPr>
        </p:nvGraphicFramePr>
        <p:xfrm>
          <a:off x="179389" y="908050"/>
          <a:ext cx="8713089" cy="5573494"/>
        </p:xfrm>
        <a:graphic>
          <a:graphicData uri="http://schemas.openxmlformats.org/drawingml/2006/table">
            <a:tbl>
              <a:tblPr/>
              <a:tblGrid>
                <a:gridCol w="1244727"/>
                <a:gridCol w="1244727"/>
                <a:gridCol w="1244727"/>
                <a:gridCol w="1244727"/>
                <a:gridCol w="1244727"/>
                <a:gridCol w="1244727"/>
                <a:gridCol w="1244727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Clubs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utoShape 93"/>
          <p:cNvSpPr>
            <a:spLocks noChangeArrowheads="1"/>
          </p:cNvSpPr>
          <p:nvPr/>
        </p:nvSpPr>
        <p:spPr bwMode="auto">
          <a:xfrm>
            <a:off x="611560" y="3284984"/>
            <a:ext cx="3095625" cy="2952328"/>
          </a:xfrm>
          <a:prstGeom prst="wedgeRectCallout">
            <a:avLst>
              <a:gd name="adj1" fmla="val 94565"/>
              <a:gd name="adj2" fmla="val 3072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3200" dirty="0">
                <a:latin typeface="Comic Sans MS" pitchFamily="66" charset="0"/>
              </a:rPr>
              <a:t>Rest times.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Equivalent to one </a:t>
            </a:r>
            <a:r>
              <a:rPr lang="en-GB" sz="3200" dirty="0">
                <a:latin typeface="Comic Sans MS" pitchFamily="66" charset="0"/>
              </a:rPr>
              <a:t>day in the weekend, and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one evening.</a:t>
            </a:r>
          </a:p>
        </p:txBody>
      </p:sp>
      <p:sp>
        <p:nvSpPr>
          <p:cNvPr id="5" name="AutoShape 110"/>
          <p:cNvSpPr>
            <a:spLocks noChangeArrowheads="1"/>
          </p:cNvSpPr>
          <p:nvPr/>
        </p:nvSpPr>
        <p:spPr bwMode="auto">
          <a:xfrm>
            <a:off x="6084168" y="3212976"/>
            <a:ext cx="2663825" cy="2735263"/>
          </a:xfrm>
          <a:prstGeom prst="wedgeRectCallout">
            <a:avLst>
              <a:gd name="adj1" fmla="val -70144"/>
              <a:gd name="adj2" fmla="val 2928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3200" dirty="0">
                <a:latin typeface="Comic Sans MS" pitchFamily="66" charset="0"/>
              </a:rPr>
              <a:t>One box is 1 hour. 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work</a:t>
            </a:r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&amp; rest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1470025"/>
          </a:xfrm>
        </p:spPr>
        <p:txBody>
          <a:bodyPr/>
          <a:lstStyle/>
          <a:p>
            <a:r>
              <a:rPr lang="en-GB" sz="6000" dirty="0" smtClean="0">
                <a:latin typeface="Casablanca Heavy SF"/>
              </a:rPr>
              <a:t>Happy revision needs....</a:t>
            </a:r>
            <a:endParaRPr lang="en-GB" sz="6000" dirty="0" smtClean="0">
              <a:latin typeface="Casablanca Heavy SF"/>
            </a:endParaRPr>
          </a:p>
        </p:txBody>
      </p:sp>
      <p:pic>
        <p:nvPicPr>
          <p:cNvPr id="3075" name="Picture 6" descr="danger_mouse_003"/>
          <p:cNvPicPr>
            <a:picLocks noChangeAspect="1" noChangeArrowheads="1"/>
          </p:cNvPicPr>
          <p:nvPr/>
        </p:nvPicPr>
        <p:blipFill>
          <a:blip r:embed="rId2" cstate="print"/>
          <a:srcRect l="25516"/>
          <a:stretch>
            <a:fillRect/>
          </a:stretch>
        </p:blipFill>
        <p:spPr bwMode="auto">
          <a:xfrm>
            <a:off x="5724128" y="2265363"/>
            <a:ext cx="326588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812360" y="5085184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exams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3487" t="39330" r="11707" b="12476"/>
          <a:stretch>
            <a:fillRect/>
          </a:stretch>
        </p:blipFill>
        <p:spPr bwMode="auto">
          <a:xfrm>
            <a:off x="1043608" y="1556792"/>
            <a:ext cx="3600400" cy="43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Things have changed….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960440" cy="42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0775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84984"/>
            <a:ext cx="2699196" cy="334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24944"/>
            <a:ext cx="2232248" cy="32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5" descr="Sl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fast-food-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853872" cy="322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1.bp.blogspot.com/-p0g6AKyYLVA/Tb7QadD0nPI/AAAAAAAAAAg/Wgculs7LQsw/s1600/eat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2689244" cy="2838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9" name="Picture 5" descr="Glass_Bo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378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WordArt 7"/>
          <p:cNvSpPr>
            <a:spLocks noChangeArrowheads="1" noChangeShapeType="1" noTextEdit="1"/>
          </p:cNvSpPr>
          <p:nvPr/>
        </p:nvSpPr>
        <p:spPr bwMode="auto">
          <a:xfrm rot="-5533623">
            <a:off x="3007519" y="4140994"/>
            <a:ext cx="3640138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pearce\AppData\Local\Microsoft\Windows\Temporary Internet Files\Content.IE5\AOWT0F9L\MC9001210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870" y="375818"/>
            <a:ext cx="6652260" cy="61063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Keeping the Brain happy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 l="19191" t="13815" r="10526" b="21926"/>
          <a:stretch>
            <a:fillRect/>
          </a:stretch>
        </p:blipFill>
        <p:spPr bwMode="auto">
          <a:xfrm>
            <a:off x="323528" y="1556792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1470025"/>
          </a:xfrm>
        </p:spPr>
        <p:txBody>
          <a:bodyPr/>
          <a:lstStyle/>
          <a:p>
            <a:r>
              <a:rPr lang="en-GB" sz="8800" smtClean="0">
                <a:latin typeface="Casablanca Heavy SF"/>
              </a:rPr>
              <a:t>How do I revise?</a:t>
            </a:r>
          </a:p>
        </p:txBody>
      </p:sp>
      <p:pic>
        <p:nvPicPr>
          <p:cNvPr id="3075" name="Picture 6" descr="danger_mouse_003"/>
          <p:cNvPicPr>
            <a:picLocks noChangeAspect="1" noChangeArrowheads="1"/>
          </p:cNvPicPr>
          <p:nvPr/>
        </p:nvPicPr>
        <p:blipFill>
          <a:blip r:embed="rId2" cstate="print"/>
          <a:srcRect l="25516"/>
          <a:stretch>
            <a:fillRect/>
          </a:stretch>
        </p:blipFill>
        <p:spPr bwMode="auto">
          <a:xfrm>
            <a:off x="5724128" y="2265363"/>
            <a:ext cx="326588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812360" y="5085184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exams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3487" t="39330" r="11707" b="12476"/>
          <a:stretch>
            <a:fillRect/>
          </a:stretch>
        </p:blipFill>
        <p:spPr bwMode="auto">
          <a:xfrm>
            <a:off x="1043608" y="1556792"/>
            <a:ext cx="3600400" cy="43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Memory Board</a:t>
            </a:r>
            <a:endParaRPr lang="en-GB" b="1" u="sng" dirty="0">
              <a:solidFill>
                <a:srgbClr val="0070C0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Banana</a:t>
            </a:r>
          </a:p>
          <a:p>
            <a:r>
              <a:rPr lang="en-GB" dirty="0" smtClean="0"/>
              <a:t>Ball</a:t>
            </a:r>
          </a:p>
          <a:p>
            <a:r>
              <a:rPr lang="en-GB" dirty="0" smtClean="0"/>
              <a:t>Paint pot</a:t>
            </a:r>
          </a:p>
          <a:p>
            <a:r>
              <a:rPr lang="en-US" dirty="0" smtClean="0"/>
              <a:t>Human body</a:t>
            </a:r>
            <a:endParaRPr lang="en-GB" dirty="0" smtClean="0"/>
          </a:p>
          <a:p>
            <a:r>
              <a:rPr lang="en-GB" dirty="0" smtClean="0"/>
              <a:t>Hammer</a:t>
            </a:r>
          </a:p>
          <a:p>
            <a:r>
              <a:rPr lang="en-GB" dirty="0" smtClean="0"/>
              <a:t>Teapot</a:t>
            </a:r>
          </a:p>
          <a:p>
            <a:r>
              <a:rPr lang="en-US" dirty="0" smtClean="0"/>
              <a:t>REVISION</a:t>
            </a:r>
          </a:p>
          <a:p>
            <a:r>
              <a:rPr lang="en-US" dirty="0" smtClean="0"/>
              <a:t>Brain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vZGGRb2t_7-AzwcyWf5AWdux8vHlZi00SH7sbGmpgto5x1YOj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771650" cy="2581276"/>
          </a:xfrm>
          <a:prstGeom prst="rect">
            <a:avLst/>
          </a:prstGeom>
          <a:noFill/>
        </p:spPr>
      </p:pic>
      <p:pic>
        <p:nvPicPr>
          <p:cNvPr id="2052" name="Picture 4" descr="http://t3.gstatic.com/images?q=tbn:ANd9GcRqbQqhKxgmtjymQWfrX2_zElPs0_XjM159mCfP6koQwEsplrwj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6672"/>
            <a:ext cx="2238375" cy="2047876"/>
          </a:xfrm>
          <a:prstGeom prst="rect">
            <a:avLst/>
          </a:prstGeom>
          <a:noFill/>
        </p:spPr>
      </p:pic>
      <p:sp>
        <p:nvSpPr>
          <p:cNvPr id="2054" name="AutoShape 6" descr="data:image/jpg;base64,/9j/4AAQSkZJRgABAQAAAQABAAD/2wCEAAkGBhQSERUSExMWFRUWGBgYFhYWFiAbHhcWFBoYGxcXGBcbICcqGhwjHxYeIjIhKCcrLSwtHB4xNjAqNSYsOCkBCQoKDgwOGg8PGjUkHyQsLCwtLCkvNTIyNC0pNCwpNDQuLC0tLCwpNSwsMSwsLTQsLDUtNCkqLCwzLDEtKSwsMv/AABEIAJAAmAMBIgACEQEDEQH/xAAcAAACAgMBAQAAAAAAAAAAAAAABgUHAwQIAQL/xABFEAACAQMCAwQGBgcGBQUAAAABAgMABBEFIRIxQQYHE1EiMmFxgZEUQlJzobIzNUNigpKxCDRyorPBIyVT4fEVJERj0f/EABsBAQACAwEBAAAAAAAAAAAAAAADBAECBQYH/8QAMhEAAgIBAgMGBQIHAQAAAAAAAAECAxEEIQUSURMxMkFhkXGhscHwgeEGQlJygpPCIv/aAAwDAQACEQMRAD8AvGiiigILtb2zt9OjV5yxZzwxRRjiklbyRevMb8tx5iq91bvJ1JyAsdpp6vjgFzIZJjvsRCgJ3HTwzjfevrvSu5ZNVsVsfDmuYEuGMJYHomVIz6LFc43B2pDu9XiWaVjLeaXPMeKZHjLhjv6sg4ZFXfPIj2bCtopN4bx6v9sv5AbTPqk2WN9fNnYpb2IiX+FpWQj+WsEnZ6cDLz6n7RNqUMY/OarvtDIVCZvlvOPIASWViMY9YSgY5/1rWg7OzOoYRwqD1eeJce9SwI+VdaHDapRz2y/xjN/8ojc30H6bQ4G2lKt7JtbT/ZT51iHZWxG6xWgPQjWlB/06TD2bcftrMezxgf6CtC5snT60Lf4GzViPB4S2U5f6pGO0/MllW2jRjaKRk+41qM/gQK3hoV2mHiuNXz5rcwzr/L4gzVO8ZyAyDc42x1plXsTcIct4EJH27qGMj5uDWlnCqYbSvUX0lGUX7BTb8iwG1vVLcH/mL45n6bYsqrjp4kQkA+JAqa07vcuYl8S+tEeAn+9WMgljXOPXXJIxuSeIEbDhzVcWl/LbbtrSR45rG8lyR7l4eD/OKkNN1CV/pD6fbT3EtypE13NGsMIVRgssS+jnBJ9Jic52bJrkXVxrliM1L1WfukSJnQdhfxzxJNEweORQyMORVtwa2KRe5KVTotsAQSvihsHkfGkOD5HDA48iPOnqoTIUUUUAUUUUAUUUUAVXXarvhgiiuVtUnmkiV18VIS0UcoGBxudsA7+RwasRjtXOVld3A0XT7e2lMTXlxLCx5BvGeSPD7HY7b8wBQDF2E0WO3vtNIHFNLHLLPKSSzvNCX3J8gR8yetXNdWaSqUkRXU81dQw+Rqju7rUy+p2cMoZLiATRzRsMFTHDwA+7Cir3oBY1Duz02b17KEe1E8M/NMVSfep3cDS5Emg4jaynhwxJMUg3wT1UjcHnsR0Gek6Tu93SxPpF0CN0TxVPkYiGyP4QR8TVnS6mzS2xtre6/MfqYklJYZzPRWH6QAFz1r5vJSq7dTX1mziFNdMrs55Um0u/dZXuUFBt4GHsRoS3up2ttJvGzlnH2liVnK7eYXHxq+JO7LTI22sYdscwx/q1Uj3YaiIdYsnPJ2aLbzmRkX/MwrpW8PpfAV8549KUtfNv0x8MItV+BERadnrWIgxW0CEcisKAj+Lhz+NbOpMfBl3/AGcn5GrPWvqP6GX7uT8jVxTYo3sxra6Tc2dwnEI541S5iTJ4wVUrIF+1xHI9xG3Eauzsp3hW1+7wxiSOZF4mhmQo4XOOLHUZI69RXOumPPO3j2zlDZQGZ5QMiPw4wqJv1JGPix6GrG7P3LPrGjys2XmsCZT9omF33x+9vWpIXVRRRQBRRRQBRRRQHhFc52sngaXYu43sNTxP7PDk4iB/OK6Nqjdc0TF7qelnYXa/S7XPLxebgZP1mXBP7hoB41+Mf+v6a2Bkw3QJxuQAuAT1AyfmfOnqqe7J9o/pl5o0hOZEgu4pgeayRKgPEDuCRhvjVw0AUl98lyyaNdlcglUXbyeRFb5gkfGnSo7tBocd5bS20oPBKpU45jqrD2qQCPaBQHHd4noKfKpbs9pC3l3b2zNwiZuHi8iynB+eKfdT7hJoI55ZbtGghilkHChDsY0ZlBB2UbbniNJHYefg1DT22AFxCCT0DOAfwNert1sNVDUupNJwhnPWLS+hAo8uM9R+7Gdy19HfwS3PhpDbyCTiV+IuYzlAo9pA54wM9cVdN565+FSIqPvPXPwrzNt07pc1jy9l7bErSS2MFYL/APQy/dyfkas9YL/9DL93J+Rq0NStNMuFg7Gs/CAZEkU4AHE0lw0YY+ZAxv5AeVYex1kza7aR5H/s7EB/cIhEQP4pKhLC9Fzp2k6aN1Vpbq6/diimm4Qd/rZbY9SlOvcvbePPf6kRtLIIYjj6ke7EHoCeE48xWpIWtRRRQBRRRQBRRRQBSJ3q9mJZoory1GbuzYyRgftE/aR4HrZA2HvA9anuigOetPvobe9h16FC1s5K3UabtbyyLwuSBzGWz7c9OIVfmm6lHcRLNC6yRuMqynII/wD3pjoaqLt7pEllqkb6dD4hu45XubXbgmEWOIhT9Yhzy9ux4iDD9mr143eTRpgjEkz6Zc7YcbNwAnntjYg7c+QAF/UVXen99FupEV/DNYzdRIpZDz3WRRuPbjr1py0vtLa3OPAuIpcjOEkVjj2qDkfEUBFd5t8ItJvWPWB0+Mo8Mfi9crhyio45oVYe8EV1B3tae82j3aRjLcCvj2RSJI3+VDXLrHiUKu5bCgDmScbV6Lg3Z9hqed/yP7/fBDZnMfidlWNz4kSSfbVW/mAP+9al565+H9KyaNbmK2hjbmkSKc+aqAf6Uv6924sbdmMt3CD9kOHbYDbhTJHxxXniRktS9237Vw2NsxkOZJFZIYl9aRmHDsPIZ3Pw50t3nebNcgjTLVmXl9KuRwRL7VB9b4n+E0kfT2+kMYGbUtSZSWnxmOBVG5jzsoH2tvZw53DBh0vQpII006EA397gS/8A0RDfhY9MAFm9v+Hfofs3oMdlaxWsXqRKFyebHmzH2sxJPvpJ7j9CjFit+cvc3XH4kjbnhSRlCL5L6AOOpx5DFk1g2CiiigCiiigCiiigCiiigEftB+vtM+5u/wAqVIdq+7ez1A8csZSYYIniPBICOR4vrY2xkHGKj+0H6+0z7m7/ACpTxQFT3vYTVrcFIbiDUIP+leJ6WPIsdmx5lhnypVv+zg/+V2emTfd7Ry2T5hF5D410FRQHN4WyiyAmsWo5cPpKP9/OouCw0dGDJLqHGpyvCoBBHIghAQRXUleYoDmxbGyl9IWOrXh6MwYj+YcvlUrp+gXeR9E0KGDyku2DkeW0mMH4Vf8AUbd+ufh/QUMNlYR9191dENqd+zr/ANC3HCvTYuQNumAp99OVp2ft7O1litoliXw3zwjdiEbd2O7H3mpesF/+hl+7k/I1ZNWQ3cp+pLT3S/68tPFI/cp+pLT3S/68tPFYNwooooAoozUJf9t7GHi8S8t1KnBXxVLA+XCCTn4UBN0UqQd6mmOyot7EWYhQPSGSTgblaKAa6KKKAR+0H6+0z7m7/KlPFI3aNgNe0zJxmK7Az1PCmw9tPNAFFFFAFFFFAFRt365+H9BWXUtagtwGnmjiB5GR1TOPLiIz8KR9T73NPDsIpJLhuiwRM+fcTgfjTODDWe4bawX/AOhl+7k/I1JMPevxMf8All/wjr4Yz/KSP61kuO9ixMbpKZ7d2RwFngZdypA3GfOsKyLeEw4SS3RM9yn6ktPdL/ry053V0kaF5HVEXdmYhQB5ljsKorsL26vV0yCzsbX0kDh7qc4jXjkkb0FHrkBhvnmCOE1uv2Pe6YSajcy3b5yI8lIkP7qD5Z2yOlVb9ZTTtJ79EWqtLbb4Vt1Y3ar3z2asYrVJb2UclgX0c+bSHYLnbIBqCue02s3R9HwNPjOdh/xpcHHXlkY/d51hOsWVoPCV4o/KKIZYkfuRgkt79615u00r7QWzeyS4Phr7D4Yy7e70a5dvEbX4Fyrq/wB9vqdGvQVrxPmfRHk3YoT73lzc3ZznEkpCcXmsa+r7s1ha3063YxxW0Uko5xxxiRh/jZ8iPl9YitLUZjjN7eYU/s0PgoR5YBLyDfz38q0dO1vxf+Bplo85H2E4I1JBwWb4czjPnVNSvv8AC3L5L32/PMtOFNPiSj837GftXI8lr4JSNXnkjjiiQDAdmGBx4HEfM4A9nmU+dhe7WZJ1vtQdXnQEQwx+pBxc2z9Z8bezzbbhK72i08qK8Te7eWcbV3xunmK2SwWTRXzJIFBZiAACSScAAcyT0FI+vd9Gm22VExncbcMA49xj6+QvXz6VeSzsioTvazsbBqEarNxK8bcUUsZ4ZIn29JG6chty2HkKWDpOu2m0F1b3yAbC4Qxybn7SnBx5lt99qTtW/tDzscW1miDJ9KZyxI6HgXh4T8WpQ1fva1S4TwXuAgYgkwr4bAA59dcED471ejw3VNKXZtJtLdY3ey7zXnj1LX1LvUvLEZv9M8NRzeO6Q8W+PQjYZbn0JrVX+0ZYkf3e6z0HCm/x8SqFkQcRZgWJOSxOSSeZNZUAI2xj2V3KP4ZssbjOxJ9MNv5429VsRO5LuRbmp9+94/8AdrOOIb+lM5cnPIhV4QPd6VKep9ttUuMiS+dAfqwDgG3tXhP40oxjh3UlfccfhW7YTszEE5AAOcbgk7bjn1qjxDgWo0UHbJpx9O/f0ZtC1S2PrT5JIJjK8MV5k5Pi5ZveMnn7ww99WLoPeNaSARtm1YbcDgKoPkGGAPiFpFr4lgVxhlDe8cvj0ry2o0dd/i7y/Rqp0+EupWyAQcg7gjcEHqD1FEiBgVI4geakZB94POqW0zVJrQk2s2w3aFjxofPbofkfbT/NcG8jjcvIkUkasYVYANxAEhnA4iN8Yzj5157VaR6Zpyez8/2O7ptUtQmorc8OpTyyy+BOqQKwSMiJXJ4FCyeGxIAQMCBs24ONqh9Vv7VMi6upJj1RpSR7jFFhfmK29YhZzbWUTeF9JmSHK7cEe3Fw45bED/zVxdnuwllZKogt41Zf2hUNITgAkyHffHTAq1o9I9RHtHLlj5Yxnb1K2q1MdPLs1HL8892/oUrpk9xKuNO0uQqQCJGTwkI5A5GOMfxVPWXdbq1z/ebqK0Q5ysI426Y5Y+fHn2VddFdavQ0QeeXL6vf6nMs1t09ubC6Lb6Ff6N3H6dCeORHuX6tO+cnb6q4B5dc8zT1aWaRII40WNF5KihVGd9lGw3NZqKulQKKKKA5c7wO29xqNxKkjMkEbsiW4yoHA2A0g+s+3Xl0xSukYHIYro/tX3NWN7I03pwTNuzwkAM2+7IQQSSckjBOOdIN//Z5u1I8G8hkGN/ERoznyAXj+eRXruE8Y0WkrUZ1Yl5yWHn3w18CvZXKT7ysK1X4lYtjIPl0FPd13OasgJ8COQD7Eq5PuBIqFvOxeoQ48SwuBn7MZfl5lM4rt3cX0GrUcXOEk8p48+7fKaZGq5R8iDiuFbkfhXrQdRsfZ/uKwngc+35GvcOv7w/GrK1TnDN0VZD+uvfHxS/8AUX/a2Y5cPbb4n145X1h8Ry/7Vmsr/hY4UkPw4yeEcQyOZ6VhE6sCOR5YNeeKoUKd9sYG9UtdVDWU9m712fem+9SW2G9uvTmNovlecbk0FkPMqnsUcR+Z2/Cvfoo+tl/8ZyNvZy/Co2z1BuJUZgiEgeI6lii+0LzxVy9g+7jSrtfE+ltfsuCyE+Eq9RmAHiHPG5IyDXz+2mdUnGaLSeSrFYyZit1aWQg8McSlz5Zwo5DNWhofYXUpI44wkdpGiqheY+JIQo4crChwDtyZuoq2tL0eG2Tw4IkiT7MahQSABk45nA5netyqdunrux2izgnqvnVnkeMid2Z7soLWZbmSWW5uVBCySnATiXhbw41wFzv5nc7040UVNGKisJYRE5OTywooorJgKKKKAKKKKAKKKKAKont9rd3qernSIZTDCGEZUErx+hxSNJjdlxnC8iANsmr2qvO8PumF9KLy2lNveLw4fJ4X4McJYjdWAAww8ht1E1E4QsUprK6fnfh748+4w90c/XlgIZXjAPoMy7jB9EkbjJwduWTWKn/WV1SIldQ0xLsn9sISzHAG5mtyDyIHpHp7KS7q4jmfhtreVW+tGGMu/L0RwBh8Sa+laHjOjdajlR/VJezw/kU5VyyaMkAbmK9SIDkMVMWnY6/lOI7G5J/eiKD5uAKn9O7ltVmxxRxQAjnLICR71TiP4VrbxjhdU3YmnLqo7++PuFXN7CVU13fQTtqlt9Ez4gkUuV5CIEeIZMfVwcHzzjmRVnaH/Z4iGGvLp5eRMcS+GueoLHJYe0Bas3QOzNtZR+HbQrEvXhG7EdWY7sfea87xb+IIayp0117Pzl3/AKLy9yaurleWyUFFFFeTJwooooAooooAooooAooooD//2Q=="/>
          <p:cNvSpPr>
            <a:spLocks noChangeAspect="1" noChangeArrowheads="1"/>
          </p:cNvSpPr>
          <p:nvPr/>
        </p:nvSpPr>
        <p:spPr bwMode="auto">
          <a:xfrm>
            <a:off x="77788" y="-533400"/>
            <a:ext cx="11811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AutoShape 8" descr="data:image/jpg;base64,/9j/4AAQSkZJRgABAQAAAQABAAD/2wCEAAkGBhQSERUSExMWFRUWGBgYFhYWFiAbHhcWFBoYGxcXGBcbICcqGhwjHxYeIjIhKCcrLSwtHB4xNjAqNSYsOCkBCQoKDgwOGg8PGjUkHyQsLCwtLCkvNTIyNC0pNCwpNDQuLC0tLCwpNSwsMSwsLTQsLDUtNCkqLCwzLDEtKSwsMv/AABEIAJAAmAMBIgACEQEDEQH/xAAcAAACAgMBAQAAAAAAAAAAAAAABgUHAwQIAQL/xABFEAACAQMCAwQGBgcGBQUAAAABAgMABBEFIRIxQQYHE1EiMmFxgZEUQlJzobIzNUNigpKxCDRyorPBIyVT4fEVJERj0f/EABsBAQACAwEBAAAAAAAAAAAAAAADBAECBQYH/8QAMhEAAgIBAgMGBQIHAQAAAAAAAAECAxEEIQUSURMxMkFhkXGhscHwgeEGQlJygpPCIv/aAAwDAQACEQMRAD8AvGiiigILtb2zt9OjV5yxZzwxRRjiklbyRevMb8tx5iq91bvJ1JyAsdpp6vjgFzIZJjvsRCgJ3HTwzjfevrvSu5ZNVsVsfDmuYEuGMJYHomVIz6LFc43B2pDu9XiWaVjLeaXPMeKZHjLhjv6sg4ZFXfPIj2bCtopN4bx6v9sv5AbTPqk2WN9fNnYpb2IiX+FpWQj+WsEnZ6cDLz6n7RNqUMY/OarvtDIVCZvlvOPIASWViMY9YSgY5/1rWg7OzOoYRwqD1eeJce9SwI+VdaHDapRz2y/xjN/8ojc30H6bQ4G2lKt7JtbT/ZT51iHZWxG6xWgPQjWlB/06TD2bcftrMezxgf6CtC5snT60Lf4GzViPB4S2U5f6pGO0/MllW2jRjaKRk+41qM/gQK3hoV2mHiuNXz5rcwzr/L4gzVO8ZyAyDc42x1plXsTcIct4EJH27qGMj5uDWlnCqYbSvUX0lGUX7BTb8iwG1vVLcH/mL45n6bYsqrjp4kQkA+JAqa07vcuYl8S+tEeAn+9WMgljXOPXXJIxuSeIEbDhzVcWl/LbbtrSR45rG8lyR7l4eD/OKkNN1CV/pD6fbT3EtypE13NGsMIVRgssS+jnBJ9Jic52bJrkXVxrliM1L1WfukSJnQdhfxzxJNEweORQyMORVtwa2KRe5KVTotsAQSvihsHkfGkOD5HDA48iPOnqoTIUUUUAUUUUAUUUUAVXXarvhgiiuVtUnmkiV18VIS0UcoGBxudsA7+RwasRjtXOVld3A0XT7e2lMTXlxLCx5BvGeSPD7HY7b8wBQDF2E0WO3vtNIHFNLHLLPKSSzvNCX3J8gR8yetXNdWaSqUkRXU81dQw+Rqju7rUy+p2cMoZLiATRzRsMFTHDwA+7Cir3oBY1Duz02b17KEe1E8M/NMVSfep3cDS5Emg4jaynhwxJMUg3wT1UjcHnsR0Gek6Tu93SxPpF0CN0TxVPkYiGyP4QR8TVnS6mzS2xtre6/MfqYklJYZzPRWH6QAFz1r5vJSq7dTX1mziFNdMrs55Um0u/dZXuUFBt4GHsRoS3up2ttJvGzlnH2liVnK7eYXHxq+JO7LTI22sYdscwx/q1Uj3YaiIdYsnPJ2aLbzmRkX/MwrpW8PpfAV8549KUtfNv0x8MItV+BERadnrWIgxW0CEcisKAj+Lhz+NbOpMfBl3/AGcn5GrPWvqP6GX7uT8jVxTYo3sxra6Tc2dwnEI541S5iTJ4wVUrIF+1xHI9xG3Eauzsp3hW1+7wxiSOZF4mhmQo4XOOLHUZI69RXOumPPO3j2zlDZQGZ5QMiPw4wqJv1JGPix6GrG7P3LPrGjys2XmsCZT9omF33x+9vWpIXVRRRQBRRRQBRRRQHhFc52sngaXYu43sNTxP7PDk4iB/OK6Nqjdc0TF7qelnYXa/S7XPLxebgZP1mXBP7hoB41+Mf+v6a2Bkw3QJxuQAuAT1AyfmfOnqqe7J9o/pl5o0hOZEgu4pgeayRKgPEDuCRhvjVw0AUl98lyyaNdlcglUXbyeRFb5gkfGnSo7tBocd5bS20oPBKpU45jqrD2qQCPaBQHHd4noKfKpbs9pC3l3b2zNwiZuHi8iynB+eKfdT7hJoI55ZbtGghilkHChDsY0ZlBB2UbbniNJHYefg1DT22AFxCCT0DOAfwNert1sNVDUupNJwhnPWLS+hAo8uM9R+7Gdy19HfwS3PhpDbyCTiV+IuYzlAo9pA54wM9cVdN565+FSIqPvPXPwrzNt07pc1jy9l7bErSS2MFYL/APQy/dyfkas9YL/9DL93J+Rq0NStNMuFg7Gs/CAZEkU4AHE0lw0YY+ZAxv5AeVYex1kza7aR5H/s7EB/cIhEQP4pKhLC9Fzp2k6aN1Vpbq6/diimm4Qd/rZbY9SlOvcvbePPf6kRtLIIYjj6ke7EHoCeE48xWpIWtRRRQBRRRQBRRRQBSJ3q9mJZoory1GbuzYyRgftE/aR4HrZA2HvA9anuigOetPvobe9h16FC1s5K3UabtbyyLwuSBzGWz7c9OIVfmm6lHcRLNC6yRuMqynII/wD3pjoaqLt7pEllqkb6dD4hu45XubXbgmEWOIhT9Yhzy9ux4iDD9mr143eTRpgjEkz6Zc7YcbNwAnntjYg7c+QAF/UVXen99FupEV/DNYzdRIpZDz3WRRuPbjr1py0vtLa3OPAuIpcjOEkVjj2qDkfEUBFd5t8ItJvWPWB0+Mo8Mfi9crhyio45oVYe8EV1B3tae82j3aRjLcCvj2RSJI3+VDXLrHiUKu5bCgDmScbV6Lg3Z9hqed/yP7/fBDZnMfidlWNz4kSSfbVW/mAP+9al565+H9KyaNbmK2hjbmkSKc+aqAf6Uv6924sbdmMt3CD9kOHbYDbhTJHxxXniRktS9237Vw2NsxkOZJFZIYl9aRmHDsPIZ3Pw50t3nebNcgjTLVmXl9KuRwRL7VB9b4n+E0kfT2+kMYGbUtSZSWnxmOBVG5jzsoH2tvZw53DBh0vQpII006EA397gS/8A0RDfhY9MAFm9v+Hfofs3oMdlaxWsXqRKFyebHmzH2sxJPvpJ7j9CjFit+cvc3XH4kjbnhSRlCL5L6AOOpx5DFk1g2CiiigCiiigCiiigCiiigEftB+vtM+5u/wAqVIdq+7ez1A8csZSYYIniPBICOR4vrY2xkHGKj+0H6+0z7m7/ACpTxQFT3vYTVrcFIbiDUIP+leJ6WPIsdmx5lhnypVv+zg/+V2emTfd7Ry2T5hF5D410FRQHN4WyiyAmsWo5cPpKP9/OouCw0dGDJLqHGpyvCoBBHIghAQRXUleYoDmxbGyl9IWOrXh6MwYj+YcvlUrp+gXeR9E0KGDyku2DkeW0mMH4Vf8AUbd+ufh/QUMNlYR9191dENqd+zr/ANC3HCvTYuQNumAp99OVp2ft7O1litoliXw3zwjdiEbd2O7H3mpesF/+hl+7k/I1ZNWQ3cp+pLT3S/68tPFI/cp+pLT3S/68tPFYNwooooAoozUJf9t7GHi8S8t1KnBXxVLA+XCCTn4UBN0UqQd6mmOyot7EWYhQPSGSTgblaKAa6KKKAR+0H6+0z7m7/KlPFI3aNgNe0zJxmK7Az1PCmw9tPNAFFFFAFFFFAFRt365+H9BWXUtagtwGnmjiB5GR1TOPLiIz8KR9T73NPDsIpJLhuiwRM+fcTgfjTODDWe4bawX/AOhl+7k/I1JMPevxMf8All/wjr4Yz/KSP61kuO9ixMbpKZ7d2RwFngZdypA3GfOsKyLeEw4SS3RM9yn6ktPdL/ry053V0kaF5HVEXdmYhQB5ljsKorsL26vV0yCzsbX0kDh7qc4jXjkkb0FHrkBhvnmCOE1uv2Pe6YSajcy3b5yI8lIkP7qD5Z2yOlVb9ZTTtJ79EWqtLbb4Vt1Y3ar3z2asYrVJb2UclgX0c+bSHYLnbIBqCue02s3R9HwNPjOdh/xpcHHXlkY/d51hOsWVoPCV4o/KKIZYkfuRgkt79615u00r7QWzeyS4Phr7D4Yy7e70a5dvEbX4Fyrq/wB9vqdGvQVrxPmfRHk3YoT73lzc3ZznEkpCcXmsa+r7s1ha3063YxxW0Uko5xxxiRh/jZ8iPl9YitLUZjjN7eYU/s0PgoR5YBLyDfz38q0dO1vxf+Bplo85H2E4I1JBwWb4czjPnVNSvv8AC3L5L32/PMtOFNPiSj837GftXI8lr4JSNXnkjjiiQDAdmGBx4HEfM4A9nmU+dhe7WZJ1vtQdXnQEQwx+pBxc2z9Z8bezzbbhK72i08qK8Te7eWcbV3xunmK2SwWTRXzJIFBZiAACSScAAcyT0FI+vd9Gm22VExncbcMA49xj6+QvXz6VeSzsioTvazsbBqEarNxK8bcUUsZ4ZIn29JG6chty2HkKWDpOu2m0F1b3yAbC4Qxybn7SnBx5lt99qTtW/tDzscW1miDJ9KZyxI6HgXh4T8WpQ1fva1S4TwXuAgYgkwr4bAA59dcED471ejw3VNKXZtJtLdY3ey7zXnj1LX1LvUvLEZv9M8NRzeO6Q8W+PQjYZbn0JrVX+0ZYkf3e6z0HCm/x8SqFkQcRZgWJOSxOSSeZNZUAI2xj2V3KP4ZssbjOxJ9MNv5429VsRO5LuRbmp9+94/8AdrOOIb+lM5cnPIhV4QPd6VKep9ttUuMiS+dAfqwDgG3tXhP40oxjh3UlfccfhW7YTszEE5AAOcbgk7bjn1qjxDgWo0UHbJpx9O/f0ZtC1S2PrT5JIJjK8MV5k5Pi5ZveMnn7ww99WLoPeNaSARtm1YbcDgKoPkGGAPiFpFr4lgVxhlDe8cvj0ry2o0dd/i7y/Rqp0+EupWyAQcg7gjcEHqD1FEiBgVI4geakZB94POqW0zVJrQk2s2w3aFjxofPbofkfbT/NcG8jjcvIkUkasYVYANxAEhnA4iN8Yzj5157VaR6Zpyez8/2O7ptUtQmorc8OpTyyy+BOqQKwSMiJXJ4FCyeGxIAQMCBs24ONqh9Vv7VMi6upJj1RpSR7jFFhfmK29YhZzbWUTeF9JmSHK7cEe3Fw45bED/zVxdnuwllZKogt41Zf2hUNITgAkyHffHTAq1o9I9RHtHLlj5Yxnb1K2q1MdPLs1HL8892/oUrpk9xKuNO0uQqQCJGTwkI5A5GOMfxVPWXdbq1z/ebqK0Q5ysI426Y5Y+fHn2VddFdavQ0QeeXL6vf6nMs1t09ubC6Lb6Ff6N3H6dCeORHuX6tO+cnb6q4B5dc8zT1aWaRII40WNF5KihVGd9lGw3NZqKulQKKKKA5c7wO29xqNxKkjMkEbsiW4yoHA2A0g+s+3Xl0xSukYHIYro/tX3NWN7I03pwTNuzwkAM2+7IQQSSckjBOOdIN//Z5u1I8G8hkGN/ERoznyAXj+eRXruE8Y0WkrUZ1Yl5yWHn3w18CvZXKT7ysK1X4lYtjIPl0FPd13OasgJ8COQD7Eq5PuBIqFvOxeoQ48SwuBn7MZfl5lM4rt3cX0GrUcXOEk8p48+7fKaZGq5R8iDiuFbkfhXrQdRsfZ/uKwngc+35GvcOv7w/GrK1TnDN0VZD+uvfHxS/8AUX/a2Y5cPbb4n145X1h8Ry/7Vmsr/hY4UkPw4yeEcQyOZ6VhE6sCOR5YNeeKoUKd9sYG9UtdVDWU9m712fem+9SW2G9uvTmNovlecbk0FkPMqnsUcR+Z2/Cvfoo+tl/8ZyNvZy/Co2z1BuJUZgiEgeI6lii+0LzxVy9g+7jSrtfE+ltfsuCyE+Eq9RmAHiHPG5IyDXz+2mdUnGaLSeSrFYyZit1aWQg8McSlz5Zwo5DNWhofYXUpI44wkdpGiqheY+JIQo4crChwDtyZuoq2tL0eG2Tw4IkiT7MahQSABk45nA5netyqdunrux2izgnqvnVnkeMid2Z7soLWZbmSWW5uVBCySnATiXhbw41wFzv5nc7040UVNGKisJYRE5OTywooorJgKKKKAKKKKAKKKKAKont9rd3qernSIZTDCGEZUErx+hxSNJjdlxnC8iANsmr2qvO8PumF9KLy2lNveLw4fJ4X4McJYjdWAAww8ht1E1E4QsUprK6fnfh748+4w90c/XlgIZXjAPoMy7jB9EkbjJwduWTWKn/WV1SIldQ0xLsn9sISzHAG5mtyDyIHpHp7KS7q4jmfhtreVW+tGGMu/L0RwBh8Sa+laHjOjdajlR/VJezw/kU5VyyaMkAbmK9SIDkMVMWnY6/lOI7G5J/eiKD5uAKn9O7ltVmxxRxQAjnLICR71TiP4VrbxjhdU3YmnLqo7++PuFXN7CVU13fQTtqlt9Ez4gkUuV5CIEeIZMfVwcHzzjmRVnaH/Z4iGGvLp5eRMcS+GueoLHJYe0Bas3QOzNtZR+HbQrEvXhG7EdWY7sfea87xb+IIayp0117Pzl3/AKLy9yaurleWyUFFFFeTJwooooAooooAooooAooooD//2Q=="/>
          <p:cNvSpPr>
            <a:spLocks noChangeAspect="1" noChangeArrowheads="1"/>
          </p:cNvSpPr>
          <p:nvPr/>
        </p:nvSpPr>
        <p:spPr bwMode="auto">
          <a:xfrm>
            <a:off x="77788" y="-533400"/>
            <a:ext cx="11811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www.freewebs.com/darbydecorating/paint%20pot%2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492896"/>
            <a:ext cx="1819275" cy="1714500"/>
          </a:xfrm>
          <a:prstGeom prst="rect">
            <a:avLst/>
          </a:prstGeom>
          <a:noFill/>
        </p:spPr>
      </p:pic>
      <p:pic>
        <p:nvPicPr>
          <p:cNvPr id="2060" name="Picture 12" descr="http://t2.gstatic.com/images?q=tbn:ANd9GcS1tUoP39QpuuAV27zBiQyxq1qeDyE4D2jFXn52E-YHoIkSsCyP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708920"/>
            <a:ext cx="1847850" cy="2466975"/>
          </a:xfrm>
          <a:prstGeom prst="rect">
            <a:avLst/>
          </a:prstGeom>
          <a:noFill/>
        </p:spPr>
      </p:pic>
      <p:pic>
        <p:nvPicPr>
          <p:cNvPr id="2062" name="Picture 14" descr="http://t0.gstatic.com/images?q=tbn:ANd9GcRdJnZ3Lh6Q4DLTGRWI_qx7ipYcsPYZz8IMWMCKXjgcZo6fFuWM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88640"/>
            <a:ext cx="1524000" cy="1524001"/>
          </a:xfrm>
          <a:prstGeom prst="rect">
            <a:avLst/>
          </a:prstGeom>
          <a:noFill/>
        </p:spPr>
      </p:pic>
      <p:pic>
        <p:nvPicPr>
          <p:cNvPr id="2064" name="Picture 16" descr="http://t0.gstatic.com/images?q=tbn:ANd9GcTQL1rja3lGBAPZKA2P_4FXir5IQZ2WmYHqDYPj_-JiKR4_9e8d5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97152"/>
            <a:ext cx="2466975" cy="1847851"/>
          </a:xfrm>
          <a:prstGeom prst="rect">
            <a:avLst/>
          </a:prstGeom>
          <a:noFill/>
        </p:spPr>
      </p:pic>
      <p:sp>
        <p:nvSpPr>
          <p:cNvPr id="2066" name="AutoShape 18" descr="data:image/jpg;base64,/9j/4AAQSkZJRgABAQAAAQABAAD/2wBDAAkGBwgHBgkIBwgKCgkLDRYPDQwMDRsUFRAWIB0iIiAdHx8kKDQsJCYxJx8fLT0tMTU3Ojo6Iys/RD84QzQ5Ojf/2wBDAQoKCg0MDRoPDxo3JR8lNzc3Nzc3Nzc3Nzc3Nzc3Nzc3Nzc3Nzc3Nzc3Nzc3Nzc3Nzc3Nzc3Nzc3Nzc3Nzc3Nzf/wAARCACLALoDASIAAhEBAxEB/8QAHAABAAIDAQEBAAAAAAAAAAAAAAYHAQIEBQMI/8QAPhAAAQMDAwIDBAgDBgcAAAAAAQACAwQFEQYSITFBE1FhByJxgRQVIzJCkaHBFlKxJGJyksLwJTNDoqPR4f/EABkBAQADAQEAAAAAAAAAAAAAAAACAwQBBf/EACQRAAIDAAEDBAMBAAAAAAAAAAABAgMRIQQSMRMiQVEjMmEz/9oADAMBAAIRAxEAPwCjUREAREQGyIiAIiIAuq30FTcJhFSxF7upPYDzJS3UcldVNgizzy44+6O5Vx2O2UOk7bHNWsb9JczcyIjJZ5F397+itqr73/Ci+701/SP2L2T1tbTieqkELMZLnnY0/DPJ/RehJoCw0h21VfTbh1DWud/qXj6h1pLNI9rJXEE9z0UTmvVRK4nxSrW64P7M6jfat3Cwn6G05IPs6+nbnza9v7rnqfZSx7S+juELh2DZWu/rhQNt4nb/ANR2fivUotUVEWNzjhO+uXwPTvhypHzvOibpbCcs8QDtt2u/Lv8AJRp7HMcWvaWuHUEYwrisGt2yximrQKildw6OXkfLyWNS6OobzQvrbQ/IaM7cZfGP9Q/VclSmtiSj1MovLEU4i6K6jmoqh8E7cOafkfULnyszWGxPeQVhHLCHTKLCIDKLCIAiIgCIiA2REQBEX0gjM0zI2/ee4NHxJQFkezS2RUlPLd6tod4eHMaRwXc7fywT+S8jWF8lqqmTLy4lxycqU3MizaZpqZow94349CPd/wC0NVX3GR0kzi7zWqz2QSRhqXq2OTOV7y85PVa8rHddlpt891uVNb6UNM9TII2BzsDJ8z5LKbtOTn1WOQrSZ7NrPTRNjr7zMahxAGxrWNJ54Adlx7fkflHtaaGqNO04roJxUW90ojD3N2va4gkAj1A6hTdcorWUxvrlLEyJwVEkLw5rj+anui9VSUtQxr3EEYA56qvO66KOd0MocD3Xa7HB8C6pWRwtL2j6dirLY2825jRG8lzmDqx+MkfA9R6hVKequ7QlaLzbZ7VMd3jQENzzh45afzVQX2mFJdaiNgwzduaPIEZ/dTuS/ZFPSzfMH8HnuWFs5aqg2BERAEREAREQBERAbIiIApb7PtNVV8usb42HwozkvPQHz+A6/kO6i9MxslRGx7trXPAJ8gSv0lpKO02fTPiyuipfpGWATvEY2NJAAJ7Hr81ZXHeSi+fasXyQzWTRUTnw/wDksGIx/dHAVY3akfFM5wHBV8fV9HVb3xxQ1kDRn+zVLXuaPhhefX6Itt3ozPa3kkZzG/nB8lrtgprUzDRc63jRQhbyum211TbK6GtopDFUQPD43gZwR6KRah08be9w8PaWnGMKLSMIceOFjnBwfJ6MJxsjqLU0Dqh97ra6luzaZjnUznscyFoHGN2S7IHHP5rt9oupLV/Ck9oZWMr6uq8N0TotrgwNeCS49jwRxyqussjoYbm9hw76E9vyc5jT+jivPc5d9V9uEFRFT7kfNyM6jCFZYOQqy8sj2W1LorxTEZzvHCj3tIhZBqmqjYMAOI49HOCk/srpR9YR1Mo+yhBlf8AM/soTq+pdVX+qe45O4A/HHP6krRP/ADRjrX520eKei1Wzlqs5sCIiAIiIAiIgCIiA2RYW8bHPdhrS4+QGUB7OlqSKSqnratu+moITUPZn77gQGN+biPktL3eK66Vj6mtmL3vOSMnA9AOw9ApL7PaKgNJeWagbUw0fgxvc5jCHHDjjnHnhRGv8MyERDDe3mrGmoori1KbX0ddlvNbb62KalqZI3NcDkOVz2a/mnfTXpjWsgrm+FUx/hbM3ncPLKoWFuZG84Hwyrh0rbXV2jKWEbiZ7i0wtI/lbg/JW0S3UzN1cUkmiS6ss0N6pPplPHjcfeDRn5qnb9p6WhldwcD0X6Gs2mqu3wN/tW92PuEcfBeNrHTxqofFfEGuLfeA81c1Cft0zQdlXuzgoC2xHbcGfzUUh/wApa79l5DuCp1VWd1FXVIaPs3Usw/8AGeFDpqZzXdD+SxzrcXh6NdqmtRzDkrqo4TJK1uCefJaRU73PwApVpu1OfM0AHJ8wu1wcmLLFFaSzT3/CNLV9W8Ya6LwsjyPJ/QFVLVTOqamWZ5y6R5cfiVantOqBZ9OUVmjO2WUCWUD1HT5AD/MqmPVSuktSRV0sXjk/kw5YWXLCpNQREQBERAEREAREQGwU/stRHZG0TRTMlidTsnmOdrpC7nqOcDoB0UACldqvNsmoYKW7ePDNAPDjqImB4czOdrhkHjsVbS0pclN8W48FvWm4Wu7WmohghpJWyM2SN2Bji3u0nsfI9M4VbXX2f1cVY9tA9s8H3msJ2ysB7Oae/qOFMNGaYoBLTXiK5zGHq1phMfiDuOT0/RSaptNqkaXfWO1nRsdQWvDP8JHvD5Fa3GMvKPOVjreRZVNBomrJa6tYylgB958zthx3wOpU80xcKamulPBBBMKWlhMcT2AnDj+IjuSu7+HdOmZkss0kz2nr4pLf3XsMdaGSQQwximLXAxztIcx5HYkdPmiio/BGdsrPLJVBeKfxWUzi7xNmSdvC+9WyOthlgwC4BQm+VAs0klQTue47W5PmVKbeypnmbUZa2MtGeeTwqJ1qOSTNFV8p+ySIZedKbpKp4b0gkGMdyMfuq3rNMzMmLRE48+S/ST42PBD2hwPXIXkVVDZzIfGMTXd8kBSjepfsjsqJVcwlwUNR6WmMo3N298YVhaY03BbKd1xrx4dPTsMjyepA5UpqX6etjTLNNCMDIJcDhV1qvWX11M6lo8xWunBkk7GXbzk+nkFPuWZFYVNSb2b0rb2jXl951FPO8bec7c5255x8hgfJRVfetndU1Us787pHlxz6lfBYpPk9OCyOGHLCyVhcJBERAEREAREQBERAbBe9o22R3S9xx1Dd1NC0zTN/ma3t8yQF4KsPQ1uFLaHVmSaiuyxjR+GNruSfi4foraY908Keos7K2yWGaed7S5xbGG+61pwGtHQDyXnTF5hjZkkSSENHqF6TWbKbjgvftH+ELhkx4rnAcU+do9T/ALK9Fpnixkcwkl3yGJxG0AZB8l0W25OLnNe7b2Jx7rvQhaZbFSHbjiPc7+q+Dw2GmEYHvYDncdzz+6jyS4Z6Gpn3Cqtrfo0vjRQEPfCTl7AP5T3arM0dfWV1toy05EjPe9OFWNNM6m8F7fvRkNeD0wfNe9Y82atHgkCimxJEDztyTlufQ/1C5OvvR2FzrelqVNSIoS8EZxwHKM11XRl7jV07t2CQQzc0n5Lf6zbUUT2RDfK0ZLeoHzXNBWRuD5J2CN7Mg7Rk9PJU119vkuuv9TMKu1ZViSd7WscwHtjCjVye6k0/UuGQZ3tiB9Op/QKT6mq6Kpldse4kZIyOpUY1m7w7Fb4h+OVzvjgD/wBqVvhsl073tWfJCkRFgPVMFYWSsIAiIgCIiAIiIAiIgNlO9Eaoo6eKC3XZ3hRxOJhqByACclrvTPOVBOyBThNweortrjZHtkX9S/RKgMkp546iEdPBeH5/IrY24ue/7CdzQ7JPhHn4cKgmyOYctcQfMKQ6R1B9W3UPrppnUz2GNx3Fxjz+ID0WuPVa8aPPn0DUW4st0WN32hkaGtc3bh/GQuestlKwkvducSM7Pe/ovoKx1TBHLTzNex8YO5h49DnyK5H18zdp3YLhsPo8f/Fr4PN5XB854IftTCJpHPIPEZ45XRdqyOPSLp4C4mGaMBxGCcnn9MLWnqX1M2A8tYGtkLs8Ad8qO67u9PTWuC1QEBzneK/J565GfUqNjUY6Tpg52dpYelKhs9ue5sgaXtBznjOPNbyVs0Fa2FzeXHILG4JUe9mVyglt0AecyDLDnnGF7d+uTaJ4zmR2c4HXC5F7z9nZxcfb9EE1rBRsuL/DbNDJ94tkZt/2FGNZe9Z7a8HID3t/RpU41bNHX22GqlpZWvLcNkOCPzUCu7/plkLWcmB4eR5A8H9lRcuGbemeuL+iKIhGCiwHqmCsLLlhAEREAREQBERAEREBssZWUQGMrOSiICT6V1S+0A01UHyUjjlu0+9H547EeisC3zU13jMtDPS1HAcftfDc0joSCqYUl0LUCGvqWE8PpnYHqCCtFNsk+1+DH1PTRknNeSZ3y/0tkYYQ6OaducQxHMbSe7nfiPoFWFwrZ7hVyVNQ9z5JHFxJPVfe81Zqqp7u2ThcAPIPko22uTz4J9P08alq8lj+znx6KYseD4creuehUv1DcoKWSPdjaerVBdM3umip2F8jWSNHOVwatv7auVrYHbgOpB7rVG2MK0YJ0TtuergsUXOC4WyWmkp3uhDc8fh9cKq6+qbR3KZsA3RZLS0nqD2X2s2q5qAbJWb2kYODheZe6yCtrHTUzS1rhyD5qm21Tjq8mnp+nlVNp+DglLS/3Pu9loiLKbzDlhZcsIAiIgCIiAIiIAiIgMrK1WcoAsrVEBsu2z1P0WvZJnAw5p+YI/dcOUyV1PDjWrD6TnMhWgWCSTkrC4dN8kd1jOVjKwgNkWFhAbIsZTKAOWERAEREAREQH//Z"/>
          <p:cNvSpPr>
            <a:spLocks noChangeAspect="1" noChangeArrowheads="1"/>
          </p:cNvSpPr>
          <p:nvPr/>
        </p:nvSpPr>
        <p:spPr bwMode="auto">
          <a:xfrm>
            <a:off x="77788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AutoShape 20" descr="data:image/jpg;base64,/9j/4AAQSkZJRgABAQAAAQABAAD/2wBDAAkGBwgHBgkIBwgKCgkLDRYPDQwMDRsUFRAWIB0iIiAdHx8kKDQsJCYxJx8fLT0tMTU3Ojo6Iys/RD84QzQ5Ojf/2wBDAQoKCg0MDRoPDxo3JR8lNzc3Nzc3Nzc3Nzc3Nzc3Nzc3Nzc3Nzc3Nzc3Nzc3Nzc3Nzc3Nzc3Nzc3Nzc3Nzc3Nzf/wAARCACLALoDASIAAhEBAxEB/8QAHAABAAIDAQEBAAAAAAAAAAAAAAYHAQIEBQMI/8QAPhAAAQMDAwIDBAgDBgcAAAAAAQACAwQFEQYSITFBE1FhByJxgRQVIzJCkaHBFlKxJGJyksLwJTNDoqPR4f/EABkBAQADAQEAAAAAAAAAAAAAAAACAwQBBf/EACQRAAIDAAEDBAMBAAAAAAAAAAABAgMRIQQSMRMiQVEjMmEz/9oADAMBAAIRAxEAPwCjUREAREQGyIiAIiIAuq30FTcJhFSxF7upPYDzJS3UcldVNgizzy44+6O5Vx2O2UOk7bHNWsb9JczcyIjJZ5F397+itqr73/Ci+701/SP2L2T1tbTieqkELMZLnnY0/DPJ/RehJoCw0h21VfTbh1DWud/qXj6h1pLNI9rJXEE9z0UTmvVRK4nxSrW64P7M6jfat3Cwn6G05IPs6+nbnza9v7rnqfZSx7S+juELh2DZWu/rhQNt4nb/ANR2fivUotUVEWNzjhO+uXwPTvhypHzvOibpbCcs8QDtt2u/Lv8AJRp7HMcWvaWuHUEYwrisGt2yximrQKildw6OXkfLyWNS6OobzQvrbQ/IaM7cZfGP9Q/VclSmtiSj1MovLEU4i6K6jmoqh8E7cOafkfULnyszWGxPeQVhHLCHTKLCIDKLCIAiIgCIiA2REQBEX0gjM0zI2/ee4NHxJQFkezS2RUlPLd6tod4eHMaRwXc7fywT+S8jWF8lqqmTLy4lxycqU3MizaZpqZow94349CPd/wC0NVX3GR0kzi7zWqz2QSRhqXq2OTOV7y85PVa8rHddlpt891uVNb6UNM9TII2BzsDJ8z5LKbtOTn1WOQrSZ7NrPTRNjr7zMahxAGxrWNJ54Adlx7fkflHtaaGqNO04roJxUW90ojD3N2va4gkAj1A6hTdcorWUxvrlLEyJwVEkLw5rj+anui9VSUtQxr3EEYA56qvO66KOd0MocD3Xa7HB8C6pWRwtL2j6dirLY2825jRG8lzmDqx+MkfA9R6hVKequ7QlaLzbZ7VMd3jQENzzh45afzVQX2mFJdaiNgwzduaPIEZ/dTuS/ZFPSzfMH8HnuWFs5aqg2BERAEREAREQBERAbIiIApb7PtNVV8usb42HwozkvPQHz+A6/kO6i9MxslRGx7trXPAJ8gSv0lpKO02fTPiyuipfpGWATvEY2NJAAJ7Hr81ZXHeSi+fasXyQzWTRUTnw/wDksGIx/dHAVY3akfFM5wHBV8fV9HVb3xxQ1kDRn+zVLXuaPhhefX6Itt3ozPa3kkZzG/nB8lrtgprUzDRc63jRQhbyum211TbK6GtopDFUQPD43gZwR6KRah08be9w8PaWnGMKLSMIceOFjnBwfJ6MJxsjqLU0Dqh97ra6luzaZjnUznscyFoHGN2S7IHHP5rt9oupLV/Ck9oZWMr6uq8N0TotrgwNeCS49jwRxyqussjoYbm9hw76E9vyc5jT+jivPc5d9V9uEFRFT7kfNyM6jCFZYOQqy8sj2W1LorxTEZzvHCj3tIhZBqmqjYMAOI49HOCk/srpR9YR1Mo+yhBlf8AM/soTq+pdVX+qe45O4A/HHP6krRP/ADRjrX520eKei1Wzlqs5sCIiAIiIAiIgCIiA2RYW8bHPdhrS4+QGUB7OlqSKSqnratu+moITUPZn77gQGN+biPktL3eK66Vj6mtmL3vOSMnA9AOw9ApL7PaKgNJeWagbUw0fgxvc5jCHHDjjnHnhRGv8MyERDDe3mrGmoori1KbX0ddlvNbb62KalqZI3NcDkOVz2a/mnfTXpjWsgrm+FUx/hbM3ncPLKoWFuZG84Hwyrh0rbXV2jKWEbiZ7i0wtI/lbg/JW0S3UzN1cUkmiS6ss0N6pPplPHjcfeDRn5qnb9p6WhldwcD0X6Gs2mqu3wN/tW92PuEcfBeNrHTxqofFfEGuLfeA81c1Cft0zQdlXuzgoC2xHbcGfzUUh/wApa79l5DuCp1VWd1FXVIaPs3Usw/8AGeFDpqZzXdD+SxzrcXh6NdqmtRzDkrqo4TJK1uCefJaRU73PwApVpu1OfM0AHJ8wu1wcmLLFFaSzT3/CNLV9W8Ya6LwsjyPJ/QFVLVTOqamWZ5y6R5cfiVantOqBZ9OUVmjO2WUCWUD1HT5AD/MqmPVSuktSRV0sXjk/kw5YWXLCpNQREQBERAEREAREQGwU/stRHZG0TRTMlidTsnmOdrpC7nqOcDoB0UACldqvNsmoYKW7ePDNAPDjqImB4czOdrhkHjsVbS0pclN8W48FvWm4Wu7WmohghpJWyM2SN2Bji3u0nsfI9M4VbXX2f1cVY9tA9s8H3msJ2ysB7Oae/qOFMNGaYoBLTXiK5zGHq1phMfiDuOT0/RSaptNqkaXfWO1nRsdQWvDP8JHvD5Fa3GMvKPOVjreRZVNBomrJa6tYylgB958zthx3wOpU80xcKamulPBBBMKWlhMcT2AnDj+IjuSu7+HdOmZkss0kz2nr4pLf3XsMdaGSQQwximLXAxztIcx5HYkdPmiio/BGdsrPLJVBeKfxWUzi7xNmSdvC+9WyOthlgwC4BQm+VAs0klQTue47W5PmVKbeypnmbUZa2MtGeeTwqJ1qOSTNFV8p+ySIZedKbpKp4b0gkGMdyMfuq3rNMzMmLRE48+S/ST42PBD2hwPXIXkVVDZzIfGMTXd8kBSjepfsjsqJVcwlwUNR6WmMo3N298YVhaY03BbKd1xrx4dPTsMjyepA5UpqX6etjTLNNCMDIJcDhV1qvWX11M6lo8xWunBkk7GXbzk+nkFPuWZFYVNSb2b0rb2jXl951FPO8bec7c5255x8hgfJRVfetndU1Us787pHlxz6lfBYpPk9OCyOGHLCyVhcJBERAEREAREQBERAbBe9o22R3S9xx1Dd1NC0zTN/ma3t8yQF4KsPQ1uFLaHVmSaiuyxjR+GNruSfi4foraY908Keos7K2yWGaed7S5xbGG+61pwGtHQDyXnTF5hjZkkSSENHqF6TWbKbjgvftH+ELhkx4rnAcU+do9T/ALK9Fpnixkcwkl3yGJxG0AZB8l0W25OLnNe7b2Jx7rvQhaZbFSHbjiPc7+q+Dw2GmEYHvYDncdzz+6jyS4Z6Gpn3Cqtrfo0vjRQEPfCTl7AP5T3arM0dfWV1toy05EjPe9OFWNNM6m8F7fvRkNeD0wfNe9Y82atHgkCimxJEDztyTlufQ/1C5OvvR2FzrelqVNSIoS8EZxwHKM11XRl7jV07t2CQQzc0n5Lf6zbUUT2RDfK0ZLeoHzXNBWRuD5J2CN7Mg7Rk9PJU119vkuuv9TMKu1ZViSd7WscwHtjCjVye6k0/UuGQZ3tiB9Op/QKT6mq6Kpldse4kZIyOpUY1m7w7Fb4h+OVzvjgD/wBqVvhsl073tWfJCkRFgPVMFYWSsIAiIgCIiAIiIAiIgNlO9Eaoo6eKC3XZ3hRxOJhqByACclrvTPOVBOyBThNweortrjZHtkX9S/RKgMkp546iEdPBeH5/IrY24ue/7CdzQ7JPhHn4cKgmyOYctcQfMKQ6R1B9W3UPrppnUz2GNx3Fxjz+ID0WuPVa8aPPn0DUW4st0WN32hkaGtc3bh/GQuestlKwkvducSM7Pe/ovoKx1TBHLTzNex8YO5h49DnyK5H18zdp3YLhsPo8f/Fr4PN5XB854IftTCJpHPIPEZ45XRdqyOPSLp4C4mGaMBxGCcnn9MLWnqX1M2A8tYGtkLs8Ad8qO67u9PTWuC1QEBzneK/J565GfUqNjUY6Tpg52dpYelKhs9ue5sgaXtBznjOPNbyVs0Fa2FzeXHILG4JUe9mVyglt0AecyDLDnnGF7d+uTaJ4zmR2c4HXC5F7z9nZxcfb9EE1rBRsuL/DbNDJ94tkZt/2FGNZe9Z7a8HID3t/RpU41bNHX22GqlpZWvLcNkOCPzUCu7/plkLWcmB4eR5A8H9lRcuGbemeuL+iKIhGCiwHqmCsLLlhAEREAREQBERAEREBssZWUQGMrOSiICT6V1S+0A01UHyUjjlu0+9H547EeisC3zU13jMtDPS1HAcftfDc0joSCqYUl0LUCGvqWE8PpnYHqCCtFNsk+1+DH1PTRknNeSZ3y/0tkYYQ6OaducQxHMbSe7nfiPoFWFwrZ7hVyVNQ9z5JHFxJPVfe81Zqqp7u2ThcAPIPko22uTz4J9P08alq8lj+znx6KYseD4creuehUv1DcoKWSPdjaerVBdM3umip2F8jWSNHOVwatv7auVrYHbgOpB7rVG2MK0YJ0TtuergsUXOC4WyWmkp3uhDc8fh9cKq6+qbR3KZsA3RZLS0nqD2X2s2q5qAbJWb2kYODheZe6yCtrHTUzS1rhyD5qm21Tjq8mnp+nlVNp+DglLS/3Pu9loiLKbzDlhZcsIAiIgCIiAIiIAiIgMrK1WcoAsrVEBsu2z1P0WvZJnAw5p+YI/dcOUyV1PDjWrD6TnMhWgWCSTkrC4dN8kd1jOVjKwgNkWFhAbIsZTKAOWERAEREAREQH//Z"/>
          <p:cNvSpPr>
            <a:spLocks noChangeAspect="1" noChangeArrowheads="1"/>
          </p:cNvSpPr>
          <p:nvPr/>
        </p:nvSpPr>
        <p:spPr bwMode="auto">
          <a:xfrm>
            <a:off x="77788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0" name="Picture 22" descr="http://www.simpsonstrivia.com.ar/simpsons-photos/wallpapers/homer-simpson-wallpaper-brain-10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293096"/>
            <a:ext cx="3096344" cy="2322258"/>
          </a:xfrm>
          <a:prstGeom prst="rect">
            <a:avLst/>
          </a:prstGeom>
          <a:noFill/>
        </p:spPr>
      </p:pic>
      <p:sp>
        <p:nvSpPr>
          <p:cNvPr id="2072" name="AutoShape 24" descr="data:image/jpg;base64,/9j/4AAQSkZJRgABAQAAAQABAAD/2wBDAAkGBwgHBgkIBwgKCgkLDRYPDQwMDRsUFRAWIB0iIiAdHx8kKDQsJCYxJx8fLT0tMTU3Ojo6Iys/RD84QzQ5Ojf/2wBDAQoKCg0MDRoPDxo3JR8lNzc3Nzc3Nzc3Nzc3Nzc3Nzc3Nzc3Nzc3Nzc3Nzc3Nzc3Nzc3Nzc3Nzc3Nzc3Nzc3Nzf/wAARCACoAHQDASIAAhEBAxEB/8QAGwABAAEFAQAAAAAAAAAAAAAAAAUCAwQGBwH/xAA7EAACAQMCBAQDBgYBAwUAAAABAgMABBEFIRIxQVEGE2FxIjKBFEJSkaGxBxUjYnKC0SQl4aKywfDx/8QAGgEBAAIDAQAAAAAAAAAAAAAAAAMEAQIFBv/EACsRAAICAgIBAgQGAwAAAAAAAAABAgMEERIhMQVBEyJRcRRhobHB8CMygf/aAAwDAQACEQMRAD8A7jQ7DNKwJZLi5uJIbaXyY4iA8gUMxYgHAztsCMnB50AnvLhjILO1MwjyCxcKC3YZ577Hl9aJZSTMDqDxzqAOFBHhc9SQSc+nb9ayLSD7PCIy5c8TEsRgkkk9Per9AR38phVyIXkhgbcwQsUUt3+HBHsMA1Q00+nRlrpo2tlkCLI0h4+FiAM5HTOOe+M86lKYoC3DNHMgaJ1dT95CCKuVgSIsWqwPEMNMrLKB94AAgn1HLP8AdWfQCleZ9a8B9RQFVKUoBSlKAUpSgPG5VH6SzyCed3UebKSYgpBjI+HBOeew7Vk3ErQwSPjiZELKPxYHKqdPiSK1ThIdnAd5OrsRuxoDKpSlAKUqltx8Jwe9AYTxeTqscysWM6mNgxzwgDOR29e+R2rOrA0tTLGLqVmkmbKljyGDghR0GRn12yTWc1Ac18d+MryPUZNJ0aRovKISaZBl2c/dXtjPMb526b6xpXinWtJ1JXmvLqVUkxNBcOWyM4Iwdwef1rYPE1hZeFdebWnuPtV1PK89rZsmArk7s7Z3VS2wABJx2zWJ4T8K6hrmpJq2qKUtHl89mfZrg54th0BPXtsPSnNWOfT7PU47w68RuUVx15fly90vsddBzTNYOralb6VZtdXT4UbADmx6ADvWmQ+NNTuNTgWOCAQSSqnkhSWIJA+bPPftiulXRZYnKK6R4y7LppkoTfbOhCleL1oxAGTUJaPaVRws2/ER6UoCplBGDUYFGnToDMyWYRgFbBVWyMAHGQMZwM47VKV4RkUBbt50uIxJGcqSRuCORxyPtV2o+aCeKZpbWaOPj3cSoWUnvsRg4x74rCtzKirIst2sc7gNK6p8bMcBlU7qOQG3LG3WgJssACcjA65qOjhlvvLkuZAbfLOiKCrEHIAJzywe1XE0uzCcIjPB95PMbhc92GcMe5Oc9azQMUAjRI41SNVVFACqowAOwr01j3N9aWpAubqCEnkJJFX9zWNa65pd5ctbW97C86nHl8WCfbPP6ZrG0Z0zS/4hRaJf67p9vfX80FwAI5Eig8wcDNtk5+E8++x5V0JFVUCqAAowB2qKn0LSbzU01SW0jku4yMSliQCvLIzgkd8bY9Ki/Es3iM6glto8UiQcAImRVOW3zxFtgBt0/Os1VuUn4RvlZKVMEtvj7ee2/b8jWtZvLvxPrBjsYpJo4/hhRBsq/jY8hnuemB3ra/DXhaLTGW6uyst2B8OPli9u59f2qfsYFt7dIwkSHA4hEnCpbqcVfJAGTVqzKk61VDqJzKcCEbXfN8pP9PseZCjNeKCTxN9B2ooJPE30Haq6ql8UpSgFKUoCllDDDDIPeou5sZIvKFpxFkOIy75EYxjYNn2zucZxUtWLqkpg065nVlRo4mcOy5C4Gc46+1AQXifxSmlKbeyMc9+MZjKkqn+RyMe2SfStN1DxVrmoRhHmjt0xho4AU4v9sk/tUT5Ky8Vx8UkvFxSlzxFWO5/U/wDNK5N2TOT0ukdvHw64x3JbZb8mPJYAhjzYMQT9etDCpKuQPMXk2MH9KuZGcdaVW5P6lzita0SVj4g1KwLASvNE8yzSgNwu5AxjiweeFz1OOY3refDPiaHWg0c0cdtdD5YfMJLDuMgD8s1zPYjekMIS5SaBAk0Z4ldAVIwc5yKtU5UovUuylfhQkm4rTO3EhRmvFBJ4m+gqM8PavBrVmLmJgWQ8LqD8px+oPMGpauommto4zTT0xSlKyYFKUoBSlKAVha1bPeaRe20fzzW8ka+5UgVm14aMHFtWtJtEvJrUqySLF5qtzLcQycd9+Ie4qb0fw9DcqLy6aZbSSNWhhgU5zvkbAnAx+o+u0eO9OguNFmvWwlxZRtJHJ6feX2OB9QKwda1aDw14ZW9hjLRjhSGIAlmZzlVUddzsOwqmseKm2/BfeVKVa10yi08JWAklmZXQyMeABuIqo2Xds9Bn61Yh8NQi7kSW8uHRBngltkXjH9rAAH8s71NSavDFpMmo3MUsaxoHeIDibcAgDHPPEMe++NwPNFvLq+tI5byEQs6q6ofm4SMgn/jmDnNSuqPuiNWy9mc6iWCeHjs+LAyeFjkkZ5g9eteu4VPLiOxHxN+L/wAVe1a3/lOtzWcS8CJ/UgUfgJOMe3KrNyqiduA/C2GHpmuVYmpPo7FUk4p7Ni/hqJE1W7ERPkvHmRM/KwOxH/r/ADHeujjlXN/4bKx12+I+VbdST/kRj/2GukiurjPdSOLmJK5ilKVOVhSlKAUpSgFKUoCP1lEltPJkjRxK6oA6hgDnOcHqACR6isO6tUuIljaKCRUYERzLxIwxjBG/Q+uMCpHUYneANEvG8bBwo5tjmB6kE1hxyJNGskTcSnbOMfQjofStWS16a0YEsaX9lcSahHbtHI/E8MsfFGgQ44Wzz5dhufzzolfiywiUKoRETOAB7/8AFeeTC03meTGZPxcIzn3pD5gDtLwqWOQinPCMd+vetd7NlFEX4o00ahppMMIe7iK+Seu7AEZ7EE59s1CeILO10rw9wXVvbqyKixSgf1GkBUsc8yD8e3oO4xsGuazb6Ral5MyTEZSJeZ9Tjko6mqfDnh8q0eqapIbm8kHGgZiyw532z139h071G4JvWvJJzcVvfgyfBOktpWjJ9oj4Luf+pNnmOyn2H6k1sNMAUqeMVFaRVlJybkxSlKyYFKUoBSlKAUpXhIAyaAMQBk1Ea1Pp+mWsuo38v2ZRjLocMx6DH3jWZfXtvYWkt5fSCOCIZJI5f8muRa74ki8ReJLV7wGPR4ZAFiY7lerNjkT17Ae9QZFyqg5eWXsLDnkSbSfFeX/H3N6RLuawimVnlWSNXAmbcKQDjPIE7kk8tgO9R2t+LIdKu4orlZpRJlpIoiI3jXbBORvnfbI2HOq9Y8SpoOmQpHCs8jLwWzLIvAQBsx3zgDHIb965lf3txqFy91eymSZ8AuwAzgAfsBVT8XC2uM63/fozpem+lvIlysWoI7lo82l6zpqTWKxyQM2SGX4lcfizvxD86k4wI1EaqFAGFAGBiuD+F/Etx4e1ASwkNG54Z4C2BIB19COhruGmX1tqunw3lo/HDKMqeo7g9iDtV2qxTX5lD1HAliWdPcX4f8GbSqA2DhufQ9694l4uHO/apTnFVK8yKA5oD2lKUAzStYu9av4yV8pITk4HDxHHvnGRtkY29Rgm3m/uVDSXhKsMjhY4I/14RXIyvWsfGk4ST39iaNEpLe+jaiwA3NUYLfE30Fa5ZX8thIsNyGeLGc7kj1XuPTmP32AXEbW/nqwaPh4uJTkEVcxM2rKhyrf3X0NJ1uD7IXxdZxa1pFxpwnMMmVZXKMUDDDAMQMf/AKK5VrHhXUNK06S9nms2iV1T+lNxkk+mPrvXUNQN2JESMuCAXcRS4YuxyQQCDsMCr9lpy6nZyJrNuLiItiNbmL4gANzkjPP9qjlZG291cXte/sdLBz7sOC4v5W+17nI/CdlbXmrrFdqrxCN3ZW2DY9fu45557bbkV0i40XRbK2SWGytICzLGeOMf1AWAKni68/XI96idV8DQafq0V3puovZQRK07sy+Y0IXG6nrz5HsefKsC5vNHaYOdLOoSKoQTahMTsBjZAOEd+5zk1PX6fbkVSqjH/pr6v6xiRsVjsai1499r9DV9S07/ALteQaVBJPbJMUQwoXX2yM8icV1P+G+m3mmeHzHfxNE8k7SJE/NFwo3HTJBOKt+GZxcaUzWdhDZD7WqqlqxQNjDMe3yjFbVHcxtai4J4IyvF8W2BWasR474ye2ujXI9YebjxhFfL137vRTfTeTblhjiOy8XIHufQcz6A1EC6g4CJLMSORlGY/ExJ24tsjYE9cYPYZx7zxTpkerrYyyp53yCIhieI9DgEA46HfffFZNzbBJFeCFbcAHKOhC5ON+JcgcgN6xZ8RyTra0vK/Yp8HHXNa2eC9eEEss6AdY5BIPyff6Clxc6hZamsrXAurXyyHto4QjRgYPHknc9xtz6bZpQPGftLx5CYEKhgweQnhGCO2f19KivFV9JY6fPa2jcd0U455Dvjrj6ZJ9T7mtoTcYcrOiO7hHteEbhaXUd3brPFngbOOIYOxxSsfRrqK+0m0uYVCpJEpCj7u3L6Hb6UqY1TTWyjUbJLuNiVAkGBnoe2e3PYjcfmDrvkXdvdNbRsVJyxBIHXnjBOf8QQeexyBt0mOCXixjO+fYVE3V+vlAhmW3YkJwHDzf49l/u/LoTTysGnK18ReCWFko9IwLXS2nlJeUyOOfx8OPTJy36LUlDbx2bC1Vl4WYSyDJAG/qSdyMnJ3wa1zxDq+pRSWp0bTkntkKhocEyZJIAAG6DlhlJGefYz7xF2he9LrK0ZVcqrkHYlW+E5Ix8w29ustOHTjr/HFL9ze2NnFSk/P98FprW54S1xZu7MxZioVwSfrn9Ks+YIFfyGkhkUFgi5Q5/xO36VnJaqXxa3MCtgkhYyh+oVh+or149QAUvFBcorBgGfB9CCV2+ufeuRZ6FD4nxKrJRe9vswrnrTRD+Lrsx6TcBnDSTulsCNs8PxPj65FaV9huCvELecgD5vKbh/PFdCjfUOCPz7HymUs3FjzTknLEFQcfl+dVm9dSeO4ZSc7F1Q/k8a16vGzHjw4xRxsz0yOVZzlLRi+HYms9BtPhIfyZLjB2PExwufoamYo1uMxF8JbjgRVO4YDHGfbp+fbGKs4eZYy0ryysmOJBsitk7r8J3PfqKr1PTp5bkXFsYuPgAYHKkkZ34h74qpOTnJyfudCqCrgoL2ITR/CFvourSXFvdSTzMvEss6BjEDnPuzHrjkD3rYlvJIHWO5CMCpbzI8jAHUqfoNidyNqiZLme3kBvEkiblxv27ca7H6g1dWdZV+ORviOS54cYUE7EbHADNnviqyhOM+v9SxbbO18pvbMXW2/pLfuTDL5n/Txx7cXMEtg/Fz26Zxjnk61Jep5xgVZLy8k+aKIcbN3yf/AJPvWx3ejPryxXMrSJAHwkKSeWfLwRzwcZ9Oh9qlNO0azsIDFDCioVDFEXCn36t/sTWuRju/UZP5V+pVmpyel0iG8JfzXSdIW1mtRIBIzIFYvwKfukgYznJ+tK2uTKtwqcADYClWEtLRmNailFEMuox6nczi2xc2UD8LmNs8Ug5ggZJUY9ic88VZuoGllluYJDOxOXjYYkUdAOhHoN/c1map4btLy4F5A8lnqC/LdW5wx9GHJx6GoTUrrWNLgk/mtgLlkBMWp2OxB7yJuR36jpWOXHyXK13ut9/RmVaIVMd0/EkafGnxcJYjnk9E7nryHravpPtgIcyKM5JwDxb5GV2wOwz1ycmrtoz6tpUV3K6XAfDvLaSbqwzsRuNs8t8c9jvVuSF4148+bHtl0XcdsqM/QjIPpUsI12rU/cp5dl3LaRm6HZs1u7XEyTREERxBiwQjruMqfTbH7SNncCSeeKJ2eGPg4WY53JOQDzI26/nWt3d2dMgbCySXVyREtvE3xSN0jGOvVm+6NveY8OaG9gst3fssuo3IHmuvyxqOUadlH686iUI1/JHwiWEW6+cuiZJBicDGQT+9UNuXHTBA7HOKvKmMkkknqaLGFI57csnlWxg1+xvseINQsbi0ggdMNbvEvxSx/CTn1yenY9q1DxHrl1rN1wEPbWcLfDC2zsQfmYfi7A7LzNbb4ptpYLqz1i1ieSW3cI0cYyWUn/yR/tWP4p0JdQhF9p65mKhmUcpR0+u/1/fZ6WmhvbHhjX2vVFjfODPwgRu42mHY/wB2x98fnLT6NYzqzrCYznLLGcBsb4I5VzzSrK51OdLW2RvNDZeVthEoOcj/AO+g6Y6jZxskKpJI0rKoUyMN3IHM0a14ZpCTlvrRXGFUFAMdh6Yq3094wBV9YwD125DPKgQA8zjtmtTcsXAJk27d6VfaJWOTnPoaUBXVLDPOlKA1698Lwi5a90Wd9LvjuzwAeXL/AJx8m/Q1F3uq3umqRrOnyxTk4W5sEMkUxPYc0c9jseudsKVrLrwWKX8WShPslPDmiyxS/wA01RFF868McIPEtrH+BT1Y82bqfStjpSspaIZScntilKVk1KZY0ljaORQyMCGVhkEHoRVEMEcFukESARIoRV5gADAFKUBRHZ28TyPHEiNIcuVGOM9z3q+BgYFKUB7SlKAUpSgP/9k="/>
          <p:cNvSpPr>
            <a:spLocks noChangeAspect="1" noChangeArrowheads="1"/>
          </p:cNvSpPr>
          <p:nvPr/>
        </p:nvSpPr>
        <p:spPr bwMode="auto">
          <a:xfrm>
            <a:off x="77788" y="-601663"/>
            <a:ext cx="876300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AutoShape 26" descr="data:image/jpg;base64,/9j/4AAQSkZJRgABAQAAAQABAAD/2wBDAAkGBwgHBgkIBwgKCgkLDRYPDQwMDRsUFRAWIB0iIiAdHx8kKDQsJCYxJx8fLT0tMTU3Ojo6Iys/RD84QzQ5Ojf/2wBDAQoKCg0MDRoPDxo3JR8lNzc3Nzc3Nzc3Nzc3Nzc3Nzc3Nzc3Nzc3Nzc3Nzc3Nzc3Nzc3Nzc3Nzc3Nzc3Nzc3Nzf/wAARCACoAHQDASIAAhEBAxEB/8QAGwABAAEFAQAAAAAAAAAAAAAAAAUCAwQGBwH/xAA7EAACAQMCBAQDBgYBAwUAAAABAgMABBEFIRIxQVEGE2FxIjKBFEJSkaGxBxUjYnKC0SQl4aKywfDx/8QAGgEBAAIDAQAAAAAAAAAAAAAAAAMEAQIFBv/EACsRAAICAgIBAgQGAwAAAAAAAAABAgMEERIhMQVBEyJRcRRhobHB8CMygf/aAAwDAQACEQMRAD8A7jQ7DNKwJZLi5uJIbaXyY4iA8gUMxYgHAztsCMnB50AnvLhjILO1MwjyCxcKC3YZ577Hl9aJZSTMDqDxzqAOFBHhc9SQSc+nb9ayLSD7PCIy5c8TEsRgkkk9Per9AR38phVyIXkhgbcwQsUUt3+HBHsMA1Q00+nRlrpo2tlkCLI0h4+FiAM5HTOOe+M86lKYoC3DNHMgaJ1dT95CCKuVgSIsWqwPEMNMrLKB94AAgn1HLP8AdWfQCleZ9a8B9RQFVKUoBSlKAUpSgPG5VH6SzyCed3UebKSYgpBjI+HBOeew7Vk3ErQwSPjiZELKPxYHKqdPiSK1ThIdnAd5OrsRuxoDKpSlAKUqltx8Jwe9AYTxeTqscysWM6mNgxzwgDOR29e+R2rOrA0tTLGLqVmkmbKljyGDghR0GRn12yTWc1Ac18d+MryPUZNJ0aRovKISaZBl2c/dXtjPMb526b6xpXinWtJ1JXmvLqVUkxNBcOWyM4Iwdwef1rYPE1hZeFdebWnuPtV1PK89rZsmArk7s7Z3VS2wABJx2zWJ4T8K6hrmpJq2qKUtHl89mfZrg54th0BPXtsPSnNWOfT7PU47w68RuUVx15fly90vsddBzTNYOralb6VZtdXT4UbADmx6ADvWmQ+NNTuNTgWOCAQSSqnkhSWIJA+bPPftiulXRZYnKK6R4y7LppkoTfbOhCleL1oxAGTUJaPaVRws2/ER6UoCplBGDUYFGnToDMyWYRgFbBVWyMAHGQMZwM47VKV4RkUBbt50uIxJGcqSRuCORxyPtV2o+aCeKZpbWaOPj3cSoWUnvsRg4x74rCtzKirIst2sc7gNK6p8bMcBlU7qOQG3LG3WgJssACcjA65qOjhlvvLkuZAbfLOiKCrEHIAJzywe1XE0uzCcIjPB95PMbhc92GcMe5Oc9azQMUAjRI41SNVVFACqowAOwr01j3N9aWpAubqCEnkJJFX9zWNa65pd5ctbW97C86nHl8WCfbPP6ZrG0Z0zS/4hRaJf67p9vfX80FwAI5Eig8wcDNtk5+E8++x5V0JFVUCqAAowB2qKn0LSbzU01SW0jku4yMSliQCvLIzgkd8bY9Ki/Es3iM6glto8UiQcAImRVOW3zxFtgBt0/Os1VuUn4RvlZKVMEtvj7ee2/b8jWtZvLvxPrBjsYpJo4/hhRBsq/jY8hnuemB3ra/DXhaLTGW6uyst2B8OPli9u59f2qfsYFt7dIwkSHA4hEnCpbqcVfJAGTVqzKk61VDqJzKcCEbXfN8pP9PseZCjNeKCTxN9B2ooJPE30Haq6ql8UpSgFKUoCllDDDDIPeou5sZIvKFpxFkOIy75EYxjYNn2zucZxUtWLqkpg065nVlRo4mcOy5C4Gc46+1AQXifxSmlKbeyMc9+MZjKkqn+RyMe2SfStN1DxVrmoRhHmjt0xho4AU4v9sk/tUT5Ky8Vx8UkvFxSlzxFWO5/U/wDNK5N2TOT0ukdvHw64x3JbZb8mPJYAhjzYMQT9etDCpKuQPMXk2MH9KuZGcdaVW5P6lzita0SVj4g1KwLASvNE8yzSgNwu5AxjiweeFz1OOY3refDPiaHWg0c0cdtdD5YfMJLDuMgD8s1zPYjekMIS5SaBAk0Z4ldAVIwc5yKtU5UovUuylfhQkm4rTO3EhRmvFBJ4m+gqM8PavBrVmLmJgWQ8LqD8px+oPMGpauommto4zTT0xSlKyYFKUoBSlKAVha1bPeaRe20fzzW8ka+5UgVm14aMHFtWtJtEvJrUqySLF5qtzLcQycd9+Ie4qb0fw9DcqLy6aZbSSNWhhgU5zvkbAnAx+o+u0eO9OguNFmvWwlxZRtJHJ6feX2OB9QKwda1aDw14ZW9hjLRjhSGIAlmZzlVUddzsOwqmseKm2/BfeVKVa10yi08JWAklmZXQyMeABuIqo2Xds9Bn61Yh8NQi7kSW8uHRBngltkXjH9rAAH8s71NSavDFpMmo3MUsaxoHeIDibcAgDHPPEMe++NwPNFvLq+tI5byEQs6q6ofm4SMgn/jmDnNSuqPuiNWy9mc6iWCeHjs+LAyeFjkkZ5g9eteu4VPLiOxHxN+L/wAVe1a3/lOtzWcS8CJ/UgUfgJOMe3KrNyqiduA/C2GHpmuVYmpPo7FUk4p7Ni/hqJE1W7ERPkvHmRM/KwOxH/r/ADHeujjlXN/4bKx12+I+VbdST/kRj/2GukiurjPdSOLmJK5ilKVOVhSlKAUpSgFKUoCP1lEltPJkjRxK6oA6hgDnOcHqACR6isO6tUuIljaKCRUYERzLxIwxjBG/Q+uMCpHUYneANEvG8bBwo5tjmB6kE1hxyJNGskTcSnbOMfQjofStWS16a0YEsaX9lcSahHbtHI/E8MsfFGgQ44Wzz5dhufzzolfiywiUKoRETOAB7/8AFeeTC03meTGZPxcIzn3pD5gDtLwqWOQinPCMd+vetd7NlFEX4o00ahppMMIe7iK+Seu7AEZ7EE59s1CeILO10rw9wXVvbqyKixSgf1GkBUsc8yD8e3oO4xsGuazb6Ral5MyTEZSJeZ9Tjko6mqfDnh8q0eqapIbm8kHGgZiyw532z139h071G4JvWvJJzcVvfgyfBOktpWjJ9oj4Luf+pNnmOyn2H6k1sNMAUqeMVFaRVlJybkxSlKyYFKUoBSlKAUpXhIAyaAMQBk1Ea1Pp+mWsuo38v2ZRjLocMx6DH3jWZfXtvYWkt5fSCOCIZJI5f8muRa74ki8ReJLV7wGPR4ZAFiY7lerNjkT17Ae9QZFyqg5eWXsLDnkSbSfFeX/H3N6RLuawimVnlWSNXAmbcKQDjPIE7kk8tgO9R2t+LIdKu4orlZpRJlpIoiI3jXbBORvnfbI2HOq9Y8SpoOmQpHCs8jLwWzLIvAQBsx3zgDHIb965lf3txqFy91eymSZ8AuwAzgAfsBVT8XC2uM63/fozpem+lvIlysWoI7lo82l6zpqTWKxyQM2SGX4lcfizvxD86k4wI1EaqFAGFAGBiuD+F/Etx4e1ASwkNG54Z4C2BIB19COhruGmX1tqunw3lo/HDKMqeo7g9iDtV2qxTX5lD1HAliWdPcX4f8GbSqA2DhufQ9694l4uHO/apTnFVK8yKA5oD2lKUAzStYu9av4yV8pITk4HDxHHvnGRtkY29Rgm3m/uVDSXhKsMjhY4I/14RXIyvWsfGk4ST39iaNEpLe+jaiwA3NUYLfE30Fa5ZX8thIsNyGeLGc7kj1XuPTmP32AXEbW/nqwaPh4uJTkEVcxM2rKhyrf3X0NJ1uD7IXxdZxa1pFxpwnMMmVZXKMUDDDAMQMf/AKK5VrHhXUNK06S9nms2iV1T+lNxkk+mPrvXUNQN2JESMuCAXcRS4YuxyQQCDsMCr9lpy6nZyJrNuLiItiNbmL4gANzkjPP9qjlZG291cXte/sdLBz7sOC4v5W+17nI/CdlbXmrrFdqrxCN3ZW2DY9fu45557bbkV0i40XRbK2SWGytICzLGeOMf1AWAKni68/XI96idV8DQafq0V3puovZQRK07sy+Y0IXG6nrz5HsefKsC5vNHaYOdLOoSKoQTahMTsBjZAOEd+5zk1PX6fbkVSqjH/pr6v6xiRsVjsai1499r9DV9S07/ALteQaVBJPbJMUQwoXX2yM8icV1P+G+m3mmeHzHfxNE8k7SJE/NFwo3HTJBOKt+GZxcaUzWdhDZD7WqqlqxQNjDMe3yjFbVHcxtai4J4IyvF8W2BWasR474ye2ujXI9YebjxhFfL137vRTfTeTblhjiOy8XIHufQcz6A1EC6g4CJLMSORlGY/ExJ24tsjYE9cYPYZx7zxTpkerrYyyp53yCIhieI9DgEA46HfffFZNzbBJFeCFbcAHKOhC5ON+JcgcgN6xZ8RyTra0vK/Yp8HHXNa2eC9eEEss6AdY5BIPyff6Clxc6hZamsrXAurXyyHto4QjRgYPHknc9xtz6bZpQPGftLx5CYEKhgweQnhGCO2f19KivFV9JY6fPa2jcd0U455Dvjrj6ZJ9T7mtoTcYcrOiO7hHteEbhaXUd3brPFngbOOIYOxxSsfRrqK+0m0uYVCpJEpCj7u3L6Hb6UqY1TTWyjUbJLuNiVAkGBnoe2e3PYjcfmDrvkXdvdNbRsVJyxBIHXnjBOf8QQeexyBt0mOCXixjO+fYVE3V+vlAhmW3YkJwHDzf49l/u/LoTTysGnK18ReCWFko9IwLXS2nlJeUyOOfx8OPTJy36LUlDbx2bC1Vl4WYSyDJAG/qSdyMnJ3wa1zxDq+pRSWp0bTkntkKhocEyZJIAAG6DlhlJGefYz7xF2he9LrK0ZVcqrkHYlW+E5Ix8w29ustOHTjr/HFL9ze2NnFSk/P98FprW54S1xZu7MxZioVwSfrn9Ks+YIFfyGkhkUFgi5Q5/xO36VnJaqXxa3MCtgkhYyh+oVh+or149QAUvFBcorBgGfB9CCV2+ufeuRZ6FD4nxKrJRe9vswrnrTRD+Lrsx6TcBnDSTulsCNs8PxPj65FaV9huCvELecgD5vKbh/PFdCjfUOCPz7HymUs3FjzTknLEFQcfl+dVm9dSeO4ZSc7F1Q/k8a16vGzHjw4xRxsz0yOVZzlLRi+HYms9BtPhIfyZLjB2PExwufoamYo1uMxF8JbjgRVO4YDHGfbp+fbGKs4eZYy0ryysmOJBsitk7r8J3PfqKr1PTp5bkXFsYuPgAYHKkkZ34h74qpOTnJyfudCqCrgoL2ITR/CFvourSXFvdSTzMvEss6BjEDnPuzHrjkD3rYlvJIHWO5CMCpbzI8jAHUqfoNidyNqiZLme3kBvEkiblxv27ca7H6g1dWdZV+ORviOS54cYUE7EbHADNnviqyhOM+v9SxbbO18pvbMXW2/pLfuTDL5n/Txx7cXMEtg/Fz26Zxjnk61Jep5xgVZLy8k+aKIcbN3yf/AJPvWx3ejPryxXMrSJAHwkKSeWfLwRzwcZ9Oh9qlNO0azsIDFDCioVDFEXCn36t/sTWuRju/UZP5V+pVmpyel0iG8JfzXSdIW1mtRIBIzIFYvwKfukgYznJ+tK2uTKtwqcADYClWEtLRmNailFEMuox6nczi2xc2UD8LmNs8Ug5ggZJUY9ic88VZuoGllluYJDOxOXjYYkUdAOhHoN/c1map4btLy4F5A8lnqC/LdW5wx9GHJx6GoTUrrWNLgk/mtgLlkBMWp2OxB7yJuR36jpWOXHyXK13ut9/RmVaIVMd0/EkafGnxcJYjnk9E7nryHravpPtgIcyKM5JwDxb5GV2wOwz1ycmrtoz6tpUV3K6XAfDvLaSbqwzsRuNs8t8c9jvVuSF4148+bHtl0XcdsqM/QjIPpUsI12rU/cp5dl3LaRm6HZs1u7XEyTREERxBiwQjruMqfTbH7SNncCSeeKJ2eGPg4WY53JOQDzI26/nWt3d2dMgbCySXVyREtvE3xSN0jGOvVm+6NveY8OaG9gst3fssuo3IHmuvyxqOUadlH686iUI1/JHwiWEW6+cuiZJBicDGQT+9UNuXHTBA7HOKvKmMkkknqaLGFI57csnlWxg1+xvseINQsbi0ggdMNbvEvxSx/CTn1yenY9q1DxHrl1rN1wEPbWcLfDC2zsQfmYfi7A7LzNbb4ptpYLqz1i1ieSW3cI0cYyWUn/yR/tWP4p0JdQhF9p65mKhmUcpR0+u/1/fZ6WmhvbHhjX2vVFjfODPwgRu42mHY/wB2x98fnLT6NYzqzrCYznLLGcBsb4I5VzzSrK51OdLW2RvNDZeVthEoOcj/AO+g6Y6jZxskKpJI0rKoUyMN3IHM0a14ZpCTlvrRXGFUFAMdh6Yq3094wBV9YwD125DPKgQA8zjtmtTcsXAJk27d6VfaJWOTnPoaUBXVLDPOlKA1698Lwi5a90Wd9LvjuzwAeXL/AJx8m/Q1F3uq3umqRrOnyxTk4W5sEMkUxPYc0c9jseudsKVrLrwWKX8WShPslPDmiyxS/wA01RFF868McIPEtrH+BT1Y82bqfStjpSspaIZScntilKVk1KZY0ljaORQyMCGVhkEHoRVEMEcFukESARIoRV5gADAFKUBRHZ28TyPHEiNIcuVGOM9z3q+BgYFKUB7SlKAUpSgP/9k="/>
          <p:cNvSpPr>
            <a:spLocks noChangeAspect="1" noChangeArrowheads="1"/>
          </p:cNvSpPr>
          <p:nvPr/>
        </p:nvSpPr>
        <p:spPr bwMode="auto">
          <a:xfrm>
            <a:off x="77788" y="-601663"/>
            <a:ext cx="876300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6" name="Picture 28" descr="http://t0.gstatic.com/images?q=tbn:ANd9GcTQbZMNlhLyhpev70lOqpQr0s-lJ7vVQ-CIn4G92hERbX-i-_8dysopq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636912"/>
            <a:ext cx="1638300" cy="1028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0034" y="214290"/>
            <a:ext cx="84032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How many did you remember?</a:t>
            </a:r>
          </a:p>
        </p:txBody>
      </p:sp>
      <p:sp>
        <p:nvSpPr>
          <p:cNvPr id="19" name="Content Placeholder 17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Paint pot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body</a:t>
            </a: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Teapot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525963"/>
          </a:xfrm>
        </p:spPr>
        <p:txBody>
          <a:bodyPr/>
          <a:lstStyle/>
          <a:p>
            <a:r>
              <a:rPr lang="en-US" dirty="0" smtClean="0"/>
              <a:t>Cramming the night before;</a:t>
            </a:r>
          </a:p>
          <a:p>
            <a:r>
              <a:rPr lang="en-US" dirty="0" smtClean="0"/>
              <a:t>Just copying notes out;</a:t>
            </a:r>
          </a:p>
          <a:p>
            <a:r>
              <a:rPr lang="en-US" dirty="0" smtClean="0"/>
              <a:t>Just reading a text book;</a:t>
            </a:r>
          </a:p>
          <a:p>
            <a:r>
              <a:rPr lang="en-US" dirty="0" smtClean="0"/>
              <a:t>Just surfing the internet;</a:t>
            </a:r>
          </a:p>
          <a:p>
            <a:r>
              <a:rPr lang="en-US" dirty="0" smtClean="0"/>
              <a:t>Phoning a friend for advice;</a:t>
            </a:r>
          </a:p>
          <a:p>
            <a:r>
              <a:rPr lang="en-US" dirty="0" smtClean="0"/>
              <a:t>Just watching channels on TV.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Revision is NOT....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cartoonstock.com/newscartoons/cartoonists/rha/lowres/rhan34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483099" cy="40619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your first object, and use your imagination to create a memorable image for this in your mind. A boring old banana, for example, is no good. Imagine it huge, or gyrating, or blue. Or all three.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Now link this first item to the next. In this case it’s the ball. So perhaps your huge gyrating banana could sprout a hand and start bouncing the ball on the ground.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Now link the ball... to item 3, the </a:t>
            </a:r>
            <a:r>
              <a:rPr lang="en-US" sz="2800" dirty="0" err="1" smtClean="0"/>
              <a:t>paintpot</a:t>
            </a:r>
            <a:r>
              <a:rPr lang="en-US" sz="2800" dirty="0" smtClean="0"/>
              <a:t>. And make it memorable. So the ball could fly into the open </a:t>
            </a:r>
            <a:r>
              <a:rPr lang="en-US" sz="2800" dirty="0" err="1" smtClean="0"/>
              <a:t>paintpot</a:t>
            </a:r>
            <a:r>
              <a:rPr lang="en-US" sz="2800" dirty="0" smtClean="0"/>
              <a:t> with a giant splash which causes paint to fly everywhere... See the paint, hear the splash.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Continue linking each item to the next in a story. Just make sure that each link is really visual, unusual and memorable. Go wild – make it funny, surreal, even rude (</a:t>
            </a:r>
            <a:r>
              <a:rPr lang="en-US" dirty="0" err="1" smtClean="0"/>
              <a:t>ssh</a:t>
            </a:r>
            <a:r>
              <a:rPr lang="en-US" dirty="0" smtClean="0"/>
              <a:t>). Whatever works for you.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Rehearse the whole story in your mind a couple of times.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And off you go – you should be able to remember the whole list effortlessly. And even backwards... give it a try.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Associations</a:t>
            </a:r>
          </a:p>
          <a:p>
            <a:pPr lvl="0"/>
            <a:r>
              <a:rPr lang="en-US" sz="3200" dirty="0" smtClean="0">
                <a:latin typeface="+mn-lt"/>
                <a:cs typeface="+mn-cs"/>
              </a:rPr>
              <a:t>It is sometimes easier to remember things if we can make associations with things that we have an interest in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364936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23928" y="2564904"/>
            <a:ext cx="4932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n-lt"/>
                <a:cs typeface="+mn-cs"/>
              </a:rPr>
              <a:t>The child who loves drawing……turn the plot of an English Literature text into a cartoon;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The child who loves music……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+mn-cs"/>
              </a:rPr>
              <a:t>set some key vocabulary to the tune of a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  <a:cs typeface="+mn-cs"/>
              </a:rPr>
              <a:t>favourite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+mn-cs"/>
              </a:rPr>
              <a:t> song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GB" dirty="0"/>
          </a:p>
        </p:txBody>
      </p:sp>
      <p:pic>
        <p:nvPicPr>
          <p:cNvPr id="43010" name="Picture 2" descr="http://m5.paperblog.com/i/1/17151/will-and-kate-love-notes-from-post-it-L-uAcni3.jpeg"/>
          <p:cNvPicPr>
            <a:picLocks noChangeAspect="1" noChangeArrowheads="1"/>
          </p:cNvPicPr>
          <p:nvPr/>
        </p:nvPicPr>
        <p:blipFill>
          <a:blip r:embed="rId2" cstate="print"/>
          <a:srcRect r="26619"/>
          <a:stretch>
            <a:fillRect/>
          </a:stretch>
        </p:blipFill>
        <p:spPr bwMode="auto">
          <a:xfrm>
            <a:off x="0" y="0"/>
            <a:ext cx="9144000" cy="68500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2708920"/>
            <a:ext cx="3888432" cy="1446550"/>
          </a:xfrm>
          <a:prstGeom prst="rect">
            <a:avLst/>
          </a:prstGeom>
          <a:solidFill>
            <a:srgbClr val="E7C9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ucida Handwriting" pitchFamily="66" charset="0"/>
              </a:rPr>
              <a:t>I LOVE REVISION</a:t>
            </a:r>
            <a:endParaRPr lang="en-US" sz="4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Pictures and Post-it-Notes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For visual learners creating a picture with the knowledge they are revising is an effective method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Pictures then can be used by displaying them around the house and on bedroom walls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Changing the pictures regularly is most effective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Mind maps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in the middle of the page</a:t>
            </a:r>
          </a:p>
          <a:p>
            <a:r>
              <a:rPr lang="en-US" dirty="0" smtClean="0"/>
              <a:t>All words are key words representing information.</a:t>
            </a:r>
          </a:p>
          <a:p>
            <a:r>
              <a:rPr lang="en-US" dirty="0" smtClean="0"/>
              <a:t>Use pictures and </a:t>
            </a:r>
            <a:r>
              <a:rPr lang="en-US" dirty="0" err="1" smtClean="0"/>
              <a:t>colours</a:t>
            </a:r>
            <a:r>
              <a:rPr lang="en-US" dirty="0" smtClean="0"/>
              <a:t> whenever possible</a:t>
            </a:r>
          </a:p>
          <a:p>
            <a:r>
              <a:rPr lang="en-US" dirty="0" smtClean="0"/>
              <a:t>Each key word should have it’s own branch</a:t>
            </a:r>
          </a:p>
          <a:p>
            <a:r>
              <a:rPr lang="en-US" dirty="0" smtClean="0"/>
              <a:t>Follow your thoughts- add ideas and facts by adding smaller branches.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9871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Cue Cards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Key words on small cards which students can carry with them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Good way to use up small amounts of time i.e. walking to school/ or on a journey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Good way of testing their learning.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587" t="33660" r="14660" b="12476"/>
          <a:stretch>
            <a:fillRect/>
          </a:stretch>
        </p:blipFill>
        <p:spPr bwMode="auto">
          <a:xfrm>
            <a:off x="1331640" y="620688"/>
            <a:ext cx="6048672" cy="49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Folding Paper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12642" name="Picture 2" descr="http://eliinbar.files.wordpress.com/2012/04/orig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544716" cy="417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What is Revision?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Actively going back over work on an ongoing basis to: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Remind you of things you might have forgotten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Make links to other learning so you have the bigger picture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To reinforce your learning  - so it stays remembered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To show you what you don’t know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Check that you have understood everything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2195513" y="1144588"/>
            <a:ext cx="4681537" cy="336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2048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419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Another memory tool...</a:t>
            </a:r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 flipH="1">
            <a:off x="1042988" y="4076700"/>
            <a:ext cx="11525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 flipH="1">
            <a:off x="2987675" y="4508500"/>
            <a:ext cx="1444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4572000" y="4508500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>
            <a:off x="6804025" y="4508500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H="1" flipV="1">
            <a:off x="1331913" y="2708275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 flipV="1">
            <a:off x="6877050" y="25654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158750" y="2224088"/>
            <a:ext cx="1322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0000"/>
                </a:solidFill>
              </a:rPr>
              <a:t>Treatments </a:t>
            </a:r>
          </a:p>
          <a:p>
            <a:r>
              <a:rPr lang="en-GB" b="1">
                <a:solidFill>
                  <a:srgbClr val="CC0000"/>
                </a:solidFill>
              </a:rPr>
              <a:t>Included…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1979613" y="5445125"/>
            <a:ext cx="1546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hlink"/>
                </a:solidFill>
              </a:rPr>
              <a:t>Symptoms</a:t>
            </a:r>
          </a:p>
          <a:p>
            <a:r>
              <a:rPr lang="en-GB" b="1">
                <a:solidFill>
                  <a:schemeClr val="hlink"/>
                </a:solidFill>
              </a:rPr>
              <a:t>would have….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7181850" y="1916113"/>
            <a:ext cx="1522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3399"/>
                </a:solidFill>
              </a:rPr>
              <a:t>Periods which</a:t>
            </a:r>
          </a:p>
          <a:p>
            <a:r>
              <a:rPr lang="en-GB" b="1">
                <a:solidFill>
                  <a:srgbClr val="FF3399"/>
                </a:solidFill>
              </a:rPr>
              <a:t>are….</a:t>
            </a:r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0" y="4941888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66FF33"/>
                </a:solidFill>
              </a:rPr>
              <a:t>A clear trend</a:t>
            </a:r>
          </a:p>
          <a:p>
            <a:r>
              <a:rPr lang="en-GB" b="1">
                <a:solidFill>
                  <a:srgbClr val="66FF33"/>
                </a:solidFill>
              </a:rPr>
              <a:t>Is that…</a:t>
            </a: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6516688" y="5805488"/>
            <a:ext cx="2503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</a:rPr>
              <a:t>One feature of medicine</a:t>
            </a:r>
          </a:p>
          <a:p>
            <a:r>
              <a:rPr lang="en-GB" b="1">
                <a:solidFill>
                  <a:srgbClr val="0000FF"/>
                </a:solidFill>
              </a:rPr>
              <a:t>were..</a:t>
            </a:r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4335463" y="539273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folHlink"/>
                </a:solidFill>
              </a:rPr>
              <a:t>Public health</a:t>
            </a:r>
          </a:p>
          <a:p>
            <a:r>
              <a:rPr lang="en-GB" b="1">
                <a:solidFill>
                  <a:schemeClr val="folHlink"/>
                </a:solidFill>
              </a:rPr>
              <a:t>was…</a:t>
            </a:r>
          </a:p>
        </p:txBody>
      </p:sp>
      <p:pic>
        <p:nvPicPr>
          <p:cNvPr id="20496" name="Picture 2" descr="http://iampisspot.files.wordpress.com/2011/03/trephining.jpg?w=474&amp;h=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088" y="1304925"/>
            <a:ext cx="445293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Rectangle 1"/>
          <p:cNvSpPr>
            <a:spLocks noChangeArrowheads="1"/>
          </p:cNvSpPr>
          <p:nvPr/>
        </p:nvSpPr>
        <p:spPr bwMode="auto">
          <a:xfrm>
            <a:off x="6732240" y="764704"/>
            <a:ext cx="22860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LABELLING AN IMPORTANT PICTURE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Diamond 9</a:t>
            </a:r>
            <a:endParaRPr lang="en-GB" dirty="0"/>
          </a:p>
        </p:txBody>
      </p:sp>
      <p:pic>
        <p:nvPicPr>
          <p:cNvPr id="5" name="Content Placeholder 4" descr="diamond-skull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6219" y="1556004"/>
            <a:ext cx="4015881" cy="5073396"/>
          </a:xfrm>
        </p:spPr>
      </p:pic>
      <p:sp>
        <p:nvSpPr>
          <p:cNvPr id="6" name="TextBox 5"/>
          <p:cNvSpPr txBox="1"/>
          <p:nvPr/>
        </p:nvSpPr>
        <p:spPr>
          <a:xfrm>
            <a:off x="5791200" y="4191000"/>
            <a:ext cx="3352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 Damien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Hirst’s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Skull Diamond. He said: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"I wouldn't mind if it happened to my skull after my death."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 $20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milllion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valued now at $100 million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b="1" dirty="0" smtClean="0"/>
          </a:p>
        </p:txBody>
      </p:sp>
      <p:grpSp>
        <p:nvGrpSpPr>
          <p:cNvPr id="31748" name="Group 2"/>
          <p:cNvGrpSpPr>
            <a:grpSpLocks/>
          </p:cNvGrpSpPr>
          <p:nvPr/>
        </p:nvGrpSpPr>
        <p:grpSpPr bwMode="auto">
          <a:xfrm>
            <a:off x="0" y="0"/>
            <a:ext cx="6596063" cy="6569075"/>
            <a:chOff x="943" y="3243"/>
            <a:chExt cx="10388" cy="10344"/>
          </a:xfrm>
        </p:grpSpPr>
        <p:grpSp>
          <p:nvGrpSpPr>
            <p:cNvPr id="31753" name="Group 3"/>
            <p:cNvGrpSpPr>
              <a:grpSpLocks/>
            </p:cNvGrpSpPr>
            <p:nvPr/>
          </p:nvGrpSpPr>
          <p:grpSpPr bwMode="auto">
            <a:xfrm>
              <a:off x="943" y="3243"/>
              <a:ext cx="10388" cy="10344"/>
              <a:chOff x="853" y="3227"/>
              <a:chExt cx="10388" cy="10344"/>
            </a:xfrm>
          </p:grpSpPr>
          <p:pic>
            <p:nvPicPr>
              <p:cNvPr id="31763" name="Picture 4" descr="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" y="3227"/>
                <a:ext cx="10388" cy="10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4" name="Rectangle 5"/>
              <p:cNvSpPr>
                <a:spLocks noChangeArrowheads="1"/>
              </p:cNvSpPr>
              <p:nvPr/>
            </p:nvSpPr>
            <p:spPr bwMode="auto">
              <a:xfrm>
                <a:off x="5760" y="43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5" name="Rectangle 6"/>
              <p:cNvSpPr>
                <a:spLocks noChangeArrowheads="1"/>
              </p:cNvSpPr>
              <p:nvPr/>
            </p:nvSpPr>
            <p:spPr bwMode="auto">
              <a:xfrm>
                <a:off x="7380" y="61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6" name="Rectangle 7"/>
              <p:cNvSpPr>
                <a:spLocks noChangeArrowheads="1"/>
              </p:cNvSpPr>
              <p:nvPr/>
            </p:nvSpPr>
            <p:spPr bwMode="auto">
              <a:xfrm>
                <a:off x="3960" y="61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7" name="Rectangle 8"/>
              <p:cNvSpPr>
                <a:spLocks noChangeArrowheads="1"/>
              </p:cNvSpPr>
              <p:nvPr/>
            </p:nvSpPr>
            <p:spPr bwMode="auto">
              <a:xfrm>
                <a:off x="5760" y="79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 b="1"/>
              </a:p>
            </p:txBody>
          </p:sp>
          <p:sp>
            <p:nvSpPr>
              <p:cNvPr id="31768" name="Rectangle 9"/>
              <p:cNvSpPr>
                <a:spLocks noChangeArrowheads="1"/>
              </p:cNvSpPr>
              <p:nvPr/>
            </p:nvSpPr>
            <p:spPr bwMode="auto">
              <a:xfrm>
                <a:off x="1980" y="79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9" name="Rectangle 10"/>
              <p:cNvSpPr>
                <a:spLocks noChangeArrowheads="1"/>
              </p:cNvSpPr>
              <p:nvPr/>
            </p:nvSpPr>
            <p:spPr bwMode="auto">
              <a:xfrm>
                <a:off x="9540" y="79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70" name="Rectangle 11"/>
              <p:cNvSpPr>
                <a:spLocks noChangeArrowheads="1"/>
              </p:cNvSpPr>
              <p:nvPr/>
            </p:nvSpPr>
            <p:spPr bwMode="auto">
              <a:xfrm>
                <a:off x="7560" y="97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71" name="Rectangle 12"/>
              <p:cNvSpPr>
                <a:spLocks noChangeArrowheads="1"/>
              </p:cNvSpPr>
              <p:nvPr/>
            </p:nvSpPr>
            <p:spPr bwMode="auto">
              <a:xfrm>
                <a:off x="3780" y="97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72" name="Rectangle 13"/>
              <p:cNvSpPr>
                <a:spLocks noChangeArrowheads="1"/>
              </p:cNvSpPr>
              <p:nvPr/>
            </p:nvSpPr>
            <p:spPr bwMode="auto">
              <a:xfrm>
                <a:off x="5760" y="1152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754" name="Text Box 14"/>
            <p:cNvSpPr txBox="1">
              <a:spLocks noChangeArrowheads="1"/>
            </p:cNvSpPr>
            <p:nvPr/>
          </p:nvSpPr>
          <p:spPr bwMode="auto">
            <a:xfrm>
              <a:off x="5115" y="4141"/>
              <a:ext cx="2055" cy="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>
                  <a:latin typeface="Times New Roman" pitchFamily="18" charset="0"/>
                </a:rPr>
                <a:t>1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1755" name="Text Box 15"/>
            <p:cNvSpPr txBox="1">
              <a:spLocks noChangeArrowheads="1"/>
            </p:cNvSpPr>
            <p:nvPr/>
          </p:nvSpPr>
          <p:spPr bwMode="auto">
            <a:xfrm>
              <a:off x="6960" y="6016"/>
              <a:ext cx="2115" cy="1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/>
                <a:t>2.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1756" name="Text Box 16"/>
            <p:cNvSpPr txBox="1">
              <a:spLocks noChangeArrowheads="1"/>
            </p:cNvSpPr>
            <p:nvPr/>
          </p:nvSpPr>
          <p:spPr bwMode="auto">
            <a:xfrm>
              <a:off x="3255" y="5836"/>
              <a:ext cx="211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>
                  <a:latin typeface="Times New Roman" pitchFamily="18" charset="0"/>
                </a:rPr>
                <a:t>3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1757" name="Text Box 17"/>
            <p:cNvSpPr txBox="1">
              <a:spLocks noChangeArrowheads="1"/>
            </p:cNvSpPr>
            <p:nvPr/>
          </p:nvSpPr>
          <p:spPr bwMode="auto">
            <a:xfrm>
              <a:off x="5085" y="7651"/>
              <a:ext cx="2115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/>
                <a:t>8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1758" name="Text Box 18"/>
            <p:cNvSpPr txBox="1">
              <a:spLocks noChangeArrowheads="1"/>
            </p:cNvSpPr>
            <p:nvPr/>
          </p:nvSpPr>
          <p:spPr bwMode="auto">
            <a:xfrm>
              <a:off x="8715" y="7816"/>
              <a:ext cx="2115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 b="1">
                  <a:latin typeface="Times New Roman" pitchFamily="18" charset="0"/>
                </a:rPr>
                <a:t>5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1759" name="Text Box 19"/>
            <p:cNvSpPr txBox="1">
              <a:spLocks noChangeArrowheads="1"/>
            </p:cNvSpPr>
            <p:nvPr/>
          </p:nvSpPr>
          <p:spPr bwMode="auto">
            <a:xfrm>
              <a:off x="1380" y="7801"/>
              <a:ext cx="2115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/>
                <a:t>4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1760" name="Text Box 20"/>
            <p:cNvSpPr txBox="1">
              <a:spLocks noChangeArrowheads="1"/>
            </p:cNvSpPr>
            <p:nvPr/>
          </p:nvSpPr>
          <p:spPr bwMode="auto">
            <a:xfrm>
              <a:off x="5100" y="11281"/>
              <a:ext cx="2115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1761" name="Text Box 21"/>
            <p:cNvSpPr txBox="1">
              <a:spLocks noChangeArrowheads="1"/>
            </p:cNvSpPr>
            <p:nvPr/>
          </p:nvSpPr>
          <p:spPr bwMode="auto">
            <a:xfrm>
              <a:off x="6900" y="9691"/>
              <a:ext cx="2115" cy="1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/>
                <a:t>8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31762" name="Text Box 22"/>
            <p:cNvSpPr txBox="1">
              <a:spLocks noChangeArrowheads="1"/>
            </p:cNvSpPr>
            <p:nvPr/>
          </p:nvSpPr>
          <p:spPr bwMode="auto">
            <a:xfrm>
              <a:off x="3225" y="9646"/>
              <a:ext cx="2115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2000" b="1"/>
                <a:t>7</a:t>
              </a:r>
              <a:endParaRPr lang="en-US" sz="2000" b="1">
                <a:latin typeface="Arial" pitchFamily="34" charset="0"/>
              </a:endParaRPr>
            </a:p>
          </p:txBody>
        </p:sp>
      </p:grpSp>
      <p:sp>
        <p:nvSpPr>
          <p:cNvPr id="31750" name="Rectangle 26"/>
          <p:cNvSpPr>
            <a:spLocks/>
          </p:cNvSpPr>
          <p:nvPr/>
        </p:nvSpPr>
        <p:spPr bwMode="auto">
          <a:xfrm>
            <a:off x="6443663" y="3573463"/>
            <a:ext cx="27003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200" dirty="0"/>
          </a:p>
        </p:txBody>
      </p:sp>
      <p:sp>
        <p:nvSpPr>
          <p:cNvPr id="31751" name="WordArt 28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2190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Most useful</a:t>
            </a:r>
          </a:p>
        </p:txBody>
      </p:sp>
      <p:sp>
        <p:nvSpPr>
          <p:cNvPr id="31752" name="WordArt 29"/>
          <p:cNvSpPr>
            <a:spLocks noChangeArrowheads="1" noChangeShapeType="1" noTextEdit="1"/>
          </p:cNvSpPr>
          <p:nvPr/>
        </p:nvSpPr>
        <p:spPr bwMode="auto">
          <a:xfrm>
            <a:off x="468313" y="6021388"/>
            <a:ext cx="2190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Least useful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Memory Cards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Take about 20 rectangles of paper / card</a:t>
            </a:r>
          </a:p>
          <a:p>
            <a:r>
              <a:rPr lang="en-US" sz="2400" dirty="0" smtClean="0"/>
              <a:t>Write question on front, answer on back.</a:t>
            </a:r>
          </a:p>
          <a:p>
            <a:r>
              <a:rPr lang="en-US" sz="2400" dirty="0" smtClean="0"/>
              <a:t>Scatter across table / floor – question side up.</a:t>
            </a:r>
          </a:p>
          <a:p>
            <a:r>
              <a:rPr lang="en-US" sz="2400" dirty="0" smtClean="0"/>
              <a:t>Pick up one and try to answer.</a:t>
            </a:r>
          </a:p>
          <a:p>
            <a:r>
              <a:rPr lang="en-US" sz="2400" dirty="0" smtClean="0"/>
              <a:t>Turn over to the answer - if right put it in a pile, if wrong put it back on the floor / table.</a:t>
            </a:r>
          </a:p>
          <a:p>
            <a:r>
              <a:rPr lang="en-US" sz="2400" dirty="0" smtClean="0"/>
              <a:t>Repeat</a:t>
            </a:r>
          </a:p>
          <a:p>
            <a:r>
              <a:rPr lang="en-US" sz="2400" dirty="0" smtClean="0"/>
              <a:t>This system will require you to answer questions you didn’t get right again. Therefore you will get more practice at what you don’t know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Memory Tennis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topic</a:t>
            </a:r>
          </a:p>
          <a:p>
            <a:r>
              <a:rPr lang="en-US" dirty="0" smtClean="0"/>
              <a:t>Then take it in turns to give an idea / fact about the topic</a:t>
            </a:r>
          </a:p>
          <a:p>
            <a:r>
              <a:rPr lang="en-US" dirty="0" smtClean="0"/>
              <a:t>The person who fails to give an answer within 5 seconds loses a point.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Act the story out…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subjects there are a number of areas which can be physically role played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It </a:t>
            </a:r>
            <a:r>
              <a:rPr lang="en-US" b="1" dirty="0" err="1" smtClean="0">
                <a:solidFill>
                  <a:srgbClr val="0070C0"/>
                </a:solidFill>
              </a:rPr>
              <a:t>ain’t</a:t>
            </a:r>
            <a:r>
              <a:rPr lang="en-US" b="1" dirty="0" smtClean="0">
                <a:solidFill>
                  <a:srgbClr val="0070C0"/>
                </a:solidFill>
              </a:rPr>
              <a:t> over </a:t>
            </a:r>
            <a:r>
              <a:rPr lang="en-US" b="1" dirty="0" err="1" smtClean="0">
                <a:solidFill>
                  <a:srgbClr val="0070C0"/>
                </a:solidFill>
              </a:rPr>
              <a:t>til</a:t>
            </a:r>
            <a:r>
              <a:rPr lang="en-US" b="1" dirty="0" smtClean="0">
                <a:solidFill>
                  <a:srgbClr val="0070C0"/>
                </a:solidFill>
              </a:rPr>
              <a:t> the fat lady sings…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you can still sing “Old McDonald had a farm”</a:t>
            </a:r>
          </a:p>
          <a:p>
            <a:r>
              <a:rPr lang="en-US" dirty="0" smtClean="0"/>
              <a:t>Use it for learning, it is really powerful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Other examples,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http://sing-smart.com/LyricsDetails.asp?SongCategoryID=4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E-learning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266" name="AutoShape 2" descr="data:image/jpg;base64,/9j/4AAQSkZJRgABAQAAAQABAAD/2wCEAAkGBhISERMUERQVFBUVGBgYGRQYFxcUFBgWFBgWGBcWGBUYHCYeGBkjGRUUHy8gIygpLCwsFR8xNTAqNSYrLCkBCQoKDgwOGg8PGikkHyQpLCwsKiwsLCkvKiwsLCwqLCkpLCwsLCwsLCwsLCwpLCwsKSwsLCwsLCwsKSwsLCwpLP/AABEIAOEA4QMBIgACEQEDEQH/xAAbAAEAAgMBAQAAAAAAAAAAAAAABQYDBAcCAf/EAEIQAAEDAQUFBQQJAgQHAQAAAAEAAgMRBAUSITEGQVFhcRMigZGhMkKxwQcUI1JictHh8DOCQ1OSwhU0orLS4vEW/8QAGQEBAAMBAQAAAAAAAAAAAAAAAAIDBAUB/8QAJREAAwACAwEAAQQDAQAAAAAAAAECAxEEITESQRMiMlFCUpFx/9oADAMBAAIRAxEAPwDuKIiAIiIAiIgCIiAIiIAiIgCIiAIiIAiIgCIiAIiIAiIgCIiAIiIAiIgCIiAIiIAiIgCIiAIvEkoaKk0UFeu2UEOVcTuAzPjuHiVKYqvERdJelgWOW0Nbm5wHU0XPpvpBdI4gObE2mRLXPJPCjaBVi979MjspHyDi4Bor+FoJAC1RxKb7KK5CXh1O07W2VhpjxH8Ir66LU/8A3lmrTvdaD9VyU2t1K5+virJdGycjsL5yA3I4Bm4jmdArq42OF+5laz0/C7M27s5OQeegB+azxbZ2UmhcW9R+ir97XibO1oiZQOIHaBtWRiozcARXU8FsSWiF4ALmvJyq0NdU+o81S8Ua3pk/1aLVBesL/Zkaa8wttUm7ruY0VIrU1o5gYRlT2KZeW9TENqLdDTlu8lTWNLwsnJ/ZPItCG86+0PELdZIDoaqppotTTPSIi8PQiIgCIiAIiIAiIgCIiAIiIAiIgCgr+2rjs9Wijn8Nw/Mfko7arbERVji9qmb+FeHNcztlvLjr/OK24ON9d14Zsub56RN3ntfNIXVdr4UHAcB01Vdmt55eQWpNaOC18fHQfynwXUnGp8Rhq2zdZM9xDW1LnZADnoB1ViuW5A2YR2kYnubia0FxDK1/qUyGh8QqhBeD4342Owuz71ASK8KjI81aNkpbRJi7OaIOdm9zy6Wagyb3TlhrTfv8FHKmpEPshb2scsc3ZOBxVyAqQcRyw11ywq03RdVqdDWUyNexzezq8ZMFK0boTlTvbirDBdgDhJIe1lAoJC0DCODQMmjXnnqtxZbz7SSLVj09lZva5LVaAGkQxMZWgBLqkgbgKAVrTLJTVz3YIYmtyLg1ocRXCS3eGk5Hmt1fKql22tE1KT2ZAV6DliDlrsvOIyOjD2l7dWe8BStab8juVeiWzfD1sQ2kjQqLsVvZKC5hJAJaatc01HJwBWaa0BgxONBUCp0zIA9SvHP4PUyxWa8A7J2R9FuKtMepKxW6mTtPgqaj+i+b/sk0XwFfVWWhERAEREAREQBERAEREAVP2w2qDAYYzn7zhu/CPmpXam/RZ4sj33ZN5De5chvG2kk1OZW3jYPp/TM2bL89I92y2iQmuIu6jventfHrrEzTNH3s+Y8tF4c+pz0CxyPx/n/7v/b49desp0c9vZ4fM3gf9X7LzJK0ADCc8z3vL3eGfisLRUgfzn6L5ixO4VI3VIBy030G5T0Q2WO69jpZ4myt7INdWgc6StASK93IZhT+y+yMlnnEknZ0DTQMc8mpyzxZUpX0Vku+ytijZGz2WAN4nLWvOufioba+/wAQQvax+GZwyAoXNaSAXH7uVaHiue8t5H8r8mlTMrZmv/a6KyPYx7HOLhU4cPdFaZglQjfpDLn4uza2BrmtcCazHHWjgAaZYTln1VFdVwqGkne7vOJJOVeegUnZYbT9XlhbZ5CHFr3OwOq0M3DLefgr1x4ld+lbyU30XZ1rmDzaLG8WmJ9S6GrQWklum8ZB2R0pot+4tqY7SXNDXRyNFXMcKUFQKg9SNaHNc5uGEgmRloZE9rXnCS4SHC0nugjC4mmlUk2mlFpM8bnN7xIBJd3XEEtNScjStK0B0oo1x09pHqya7OuSWpraYnNbXIVIFeldVzie7LbJaXmIkuEp+0ZJ3WhxJHerUAc886LHtNe0E7YpmmkhpVoOTS377TvO4jcFZbg20hfG0TPDH+yS72TwOLTPnRQmKxz9JbJOlT0yLj2fvKznHFJjO8CQmvVslA5W+7HyywkWuNrXGrXNBBaW8ciadK7lHv21sgZi7SudMIBximtW6056KZbMCARoRXzVOSqa/cicpLxlfD5bvc3E8yWUnDn7cZOnUfzLfbYZhQEEGoqKZgg6FRd4QxyxlkgqDTLeKGoPmFH2CVtljLXzYmgktL6AtB92tc1CmqW/yTXRd7vt9MicvgpVc5s+0naGkEckx4saS3xeaN9VZbuvG2EAOgjaPxS1dThRjSPVZrxtdmiL2WFF8aahfVSXBERAEREAREQBeZZA0EnIAVJ5BelWtuL27KHANX6/lGvrRTifukiNP5WyibU30ZpXOOm4cANB/OaqVolqpC22hp1BHQ/Ij571GnATq4eAOWp38F3ccqVo5VvbNeZ+QHifl6fFaznLYlwEk4jn+D/2WExt++P9LvkCr0VGVhxBx9+lPzYv91AevXXBZrM+RwZG0ucdGgVKyPiGAd8ak1o/oPd5OXQdgboLWPmeAHvoGuIcCWDMmhApU0z30HjVkyLHOyUz9PRiubYoizYJpJGOc/G5sb6AZUDTqCd5PTgpO6tjrPCS6hlcfek71OAppu1pVTlOfxSmWq5tZaf5NShI8tAAoMhwGQ8l4tIJY4ABxIIAd7JqNDrksmXFfMuP881Xslo5NJsxao5c4H4Q4ZtGJtK7qZkfwqDIpkd2Xku5l4HFQV67MWOXEXRhrnEkvacLqnfwPiFujl/7Iz1h/ooNn2atgjEzI3UIqKULyDvDNSPBRlrDw49o0tO+rcGZ5UFNy6dPfMFmjawuoGtDRV1XEAUHMlYYmW21/wBGDs4z/iz1aKcRH7TvJFyX611/w9/RXiOeOklwOLcfZvoXUBwEjiRlk6qvd0X8exhjhjkmkEbRgY0nDkM3u0b4qfu/6PIW0Npe60OGjD9nCOkTdfE+CssbGRtwtDWN4ABo8gsubkzXWtmnHx2u2VGz7OW6bOaRlnafdZ9rL4u9kHpVTFg2MskZxOYZn/flPaHwB7o8AtPbW3zRQtlhmbC1jg6VxZ2p7MahreKgdsfpAljjsr7GGFlqphnfXCwupSrfPXSiyPLT86NCxyjoclpZGO8Q1o6AD5BZ7NaGvaHMcHNOjmkOB3ZEZFcJ2i2jtFqsro7WKy2Kdpna3uiSB2WOg4fMFWDYHa6OwxWuCRzpIrP9vCW99zrPLQkAV1aSCepVRYdls79yzKk3JtLbJ7S0NsuCy51me6j3NdGHxPY3LecLm0NOORV1BQH1ERAEREAREQBct28vHHaHCuTe75a+tV060S4WOcfdBPkKriN8Wguc4nU18z/CtvDndNmbkVpaIW1SVK1HOyJ8PPP5eqyzFa8xyHifl8vVdhI5rMDivGOhqMqb19cp3Yq5BaLR36FkdHOB97OjW9K68hzUqpTO2eJbei0bJ7LtDWzTgPc5rSxrgCGZA4qaYjlnwHNWyqFfFxrt29s2KUvD1r1+P7ryTkvJcsU9rAGZzz8dPVRJGQuWCW0gb1BP2idK8x2SN07xrg9hv5pD3Wrcs+xc0vet0+Fv+TCcI6OlOZ8PNevU/wAuj1J14als2nYHdnGHSyHSOMF7/IaeKzWfZq3Wk1meLLGfdbSSYjmfZZ6lWy6rss8DMNnjZG3fhGZ/M7V3iSsd47QwQU7aVkddMTg34lVPNr+KLpw/7GC6dkrLZjiYzFJ/myHtJP8AUfZ8AFL9qFCbQXjN9Wc+yBskhAwAmjTWneJ3ihrzXI7ZtlbbJaWOfazaC0jt4WtHZtaTmKjQ8N6pdOu2XJJeHSdpvpFgskhio6SagIiaDidi0AOirP0k33agLMWvdBBNhbLQDtGF1Cau3UFRlwXj6QocJst5QjF2RaXU96J//wB/6lZ9oLrZeFgLWkESMDmO50qw/BRPSnXCH2S2Pu+d7pLPamExF5LqPpmATxFR1wrVuq6DLBbbpk/qQEy2cnXCTUU8SP8AWVP2bZgzWexi1upPZi04o3Z9w90F1OAbXmFJ3XbbQZ7U4QRzCKXsyYqMtPZlrZIyWu7soo8jJwNWnIoCO2f2QnlkstqnAjcYHQ2qFwxGVoGFpNDQEgAmuhC8XJsO+G9Y3QQGGCEyVe6TGJmSMoGhp0oTSnJW+Haqy4XOdK1mD2mPrHI08HROAeD4Z7lX75+k4Du2WOp/zJBTxEeviadFZGOr8RCrU+nQnzsjbie4NaPeJAHmVs3VeTZmksDsI0eWlrXflrmRzXF4bxmnlEk7y/Cfe9gUOgboOgC7ZdswfExw0IFOm70VmXD+muyMZPtm0iIs5aEREAREQEbtHNhs0p/DTzIHzXGLwjJrh72envZcvHdVde2xdSySf2/ELjV4Lp8Jftf/AKYuS+yLny1y9Fgn1A5AegWy+0P0BPQ5jyOSw2i0d41aw5ndh3/hIXSRhZpuVu+jOR31iQAd0x1J4Frhhz51PlyVcha2R7WBlC40FHkAf6g7mulbC3FDCyR1XkuNCXUDKNFRQin3jqqeTaUNMnilutk5WuQzPAZrDbJezbif3RxJFPHgpA2xgyYK9BRqqe2VqDRHLK7FE14D7OBVrm4gDi13V4blzJ7ejW0kjwL7ltDiyxROmpkZPZhb1kOR6CpUlYtg8ZDrdKZjr2LKxwjr7z/GnRWaANo0R0DMg3DQNwltRhaMhXjzVfvXbaGC0Ns5xmQ5loBcQ3jUigPDiqqzPyei+cS/PZZILOyNoaxrWNHutAaPIKP2hsXbQSR1IxtLag0OYpqsF37RxzQGWIh7W1Fa6lurRzUNce0lstM7gbKYbO2oL5XBry7dRvDX0VBcR30a3y8wSWaU/a2VxjNdS0ew7yy8FRrbK6e32tr7ObROJC1gcQI44x7J72ldchmrvfFidZbws88TKi0OfFMRpkBgc46UFNevFbN//R79YlbaYJTZpSMJe0ijgNxadf8A4gNTYSwSWaJ9mnna6WTFIyMEksblioTmRiI81UbNs1b2MmsX1YHtHuraSRhwuPtHeTyXR9mNh2WZzppHmaetDNIRiDSPYG5ra7grRh5ZjWug4ZoCs7NbKGKwtstpImABaaigLSTRtOABopmOyNiY1jAGtaKBoFAANAAsV5bQQwktc8Yw3F2bSC4jceTeZoqfeV/2+0ikQbZmuFQ3EHWhzePBvhnzVk42+/CDtIzX7fUVnd9o8NJ0bq49GjMrz9H9+9peFoGBzBNAx7cWRcYHFpNN3dlbl+FV+z3BG1xcMT3HMvfm8nfmVKXf9hbLFLoO1MLvy2hjmD/rEak4SXRFW2zoV8bP2e1AC0RNeR7L/Zkb+SRtHN8CqLfX0aTsc6SyvE9c8EtGy/2yew/+4N6rpYWlfF7R2aF80uLs2Cri1peQK0rhGdOe5Qi6h7lk6lV6cgjlc2Xs5Q+OUD+nICx/UA+0Obahdl2JtOOyN4tJb5aei59ff0j2O0M7M2GW0t3CQRxgHi01c9p5gAr7sBed5iakFmrZHObiZJIXvjByLmzODSQBnhcHnLVaMmZ5I00VRjUV0zryIiyF4REQBERARe01nx2WUfhqOrc/kuJ3gM/5xK71bGVY4clw2+rMWSOafdJb5ErpcKvUYuSvGQTtR1C1ptT1K23DMdQtSbU9SuojCzNdH/MRfm+RV3ubaWOKd8MvdBo5sh0FQ0EHhnv81z+OUtcHNNCDUHmti02ztXveRQmOhG6owg05KvJj+/SU38o7QyMuNB1J3BaN+XWJI3xOocTdaeRpxBFVD7G7ZxyNbCRhkDWgYiKPwilWmmvLyqrHISSSdT/KLl1NRWmak1UkP9H15F9mdZ5D9rZn4CDU/Z0IYacAat/tCqk9okivCSzunY0yTiYPcCcMOXcYXanXLdQqYtM31K8orRpFP9lLwFaUcehDT/aVbNodjrLbKfWImvLdDmHDo4Z0VOedV9L8mnDW51/RV9jLVZIZDZIZDJJ9o97jVze+6urRQOz05K+YRwpnUV35Yc6aHKq0Lj2Ys9kbhgjawb6DM9TqVKSytY0ucQ1o1cSAB1JyCzlxhdG1wwuFRUk5HLShFdei9YRhGY97jSldRkqxeX0jRVLLIx1pf94d2EHnIdfAeKgbRZbZbP8AmpSGVP2MXcjzzzOr/Eq+cL/y6KqypedljvjbyzRFzYybRLi/pxUd7tO8/wBlvPU8lD228LTaw5rpPq7CIyBHUGob3mvkpXfuyyWe77ijiFGtAHIKSZAArFMz4Uu2/SIsl0RxtwtGkTmYqGriTXU5796yFjMbZK0ph7tDiqwUoN1DRSjmLWfZRl4rx9niZGGBaF/wH6rK5ntRgSt/NA4SD1Ypx0S+izggg6HI9DkV5o9TJXajaMxWQPgoZbQGsgH45W1Djya2rj+XmtbYjaj65C6KfCZ4xhkAzZI093tWg6tdmCNxqNCFz2K85RAwzZOs0brHA3eXMOGWen5Wsb/aOKjLBaZoZGTWb+pEagbnNPtRu/C4ZeR1AUo4zvG6J1mU38ll2g2cNhna1tfq8rj2TtcDqVMDjyAJad4FNW59E+jxn2DzxcPgtawWyzXrYq0rHIML2Vo+ORtCRX3XtdQg9CNVl2EtHZGaxTODrREQ+uQ7SF9BHKGj2TkQ5u48i2sXmbx/DJLHq/pFwREWYuCIiAIiID45tQVzDbu6CD2obUaPpqDuPQ/LmuoKGvOHvHgfnqr8F/FbKc0/SOFyxCtQR0PdPnp6rUtdnc0moIzOe7XjorJtZs+bPJib/TeTh5by09N3JV6Z5DiQSK55EjUA7l3Ir6W0cylrpmiV6h97m13oK/JZXWg7w09Wj4ih9V9gkaXULBmHDIuGrSN5PFWPwgaYJBqMiN++o3qyt+kK1iMN7hcP8Qtq6nMVw150VfrHwePFrvkEwx/ecP7Qf9wXlTNeoJteM27y2mtEzCyVwe050wtFKbwQBT911fZHauJ1gZJaZGsdGOzeXuAJLQMLqakubhNNTmuQiBjcy7M6As05kAnwHy1xSWVpbiMgrioTR+8V+71WfNgnItLouxZXD2dGv76YI21bY4+0P+Y8FrfBg7x8cKpE+00lpkDrYXStGeAuwsFNzI2jDXr4qMbZmffH+l//AIrNBYmvc1jXglxAGThmTSlSKfBI48QheaqOrXXYo+zY5jaNc0EClMiKjLxUk2EAL1DAGtDRo0ADLcBRZaCi5rfZoR4Da9fj+680WTLmvpz3Z/H914DXcFhkrUACozqa6aUHOq2j4KOviySS2eRjDhc+oqXGgzaDpuwg5c16u2D2xuIVFD0Nc+C9SFrGlzjRrQSTwAzK17jukWeFkepFS48XHMn+cFXtvr0IDYGmmLvP6ZYW/PyU5x/V/KPHWltldvO8xM8yYdXOoCcgO7uFM951zJWGN5OR04DIeQyWAN7rfH5Las7F1FKS0jK22zeuoWmF7jZJuxE4wy5B2nsyMBya/UYs9fLr2xeyUNjiDmgmWUB0kriXSOLqE1cczu8lQNlrt7WaNvEivTU+lV2IBcjlqVXR0eO212fURFjNAREQBERAFqXhDVteHwW2vhC9T0eNbOd7dRN+qurqHNw9a/8AjiXMrQzIeXl+xC67t1dRdA6nuEP6gVB9DXwXK7RZyAfOu7gc/EeS7PFpfBzc0/uIp7V8hNHNPMV6Vz9FmkYsDmraZjG9lCRwy8l7DQ0VOZOjeH4j8h8tdi0NDXFx1dRwHDEAau89PlrpuJJqcyd699PPDy41zOdd6yD+meTm+od+ix0WWMdx/wDafI0/3lGeIwIvqL0HRdjtsu2Ihn/qe6/79BWh4OoPHrrcd3l81w2zWh0b2vYaOaQ4HmDULtdgtHaRMeRQva11K1AxCtKjXVczk4lD2vyasV7WmZV8XpKLKXClevx/daF3kgyMdWoke4V+5ISWkcqhw8Ct6i+mIE4qDFSld5Fa0802DwGrm+3TR9bNPuMr1oflRdCu+Qua4mv9SQCuuFr3AfCngqXt2HOtLGgeywZ5Uq4k6nwWjj9WV5O5K22P2QNzf1d8Ct+xWckiinIrpFmgklmH2ko7ONuha0ghxNeLR6815uK7XSva1o1NAN3M+W9a3kWmytT2Xj6P7qoHSkfhafifgPNXNa9hsbYo2sbo0U68T5rYXEyX902dOJ+VoIiKsmEREAREQBERAa1usoe0giuR8RvC4peNkMcjgK0BI6jTMHlxXdFUdstlu1BliHeHtNG/8Q5rXxcqh6f5M+bH9LaOQzsFaEeIy/b0WIwNbmTmdGuGQ5mlfAUz6azNrseHMjvDQctxP6fww80ZqarsJ7Oc1owTwFwBqCcwTiGoNd9NxHktd1md913kVtCOocPEeGvoT5LWLaaKaIMwubTXJe4PeHFp9KO+DSsnbPGjnDxKyWad2MCta5Z0PtCm/qvX4DRRZ+3dx9B+ifWHcfQfovTwxRxlxAGZJAA4k5Bdj2eu11nszInuxObqdwqXGg5CtPBcz2ctjW2qF0rgGB2ZIFBkaE5aYqLrwOWvD5rBy6fUmjCl6fMKYURYS8YV9IQNXi1yhjHuJoGtca8KApo9I2+b/iswwgB0rquEYyrU1Jcd1TXmc6Kt7IMfaLY6eUYi0F1dwccmAcKCtByVZc5z3FzyXOdmScySrbYb0IsogiBEj6l76UriJyHF2GmZ+K3vF8Tpev8AJQq+n2Y79t31iejc2M7reB4u8T6AK/7GbP8AYs7R477hkODT8z8FEbGbJ1pLKO6PZHE8eivqxcjKtfpyasOP/Jn1ERYjUEREAREQBERAEREAREQFS2p2PElZIR3tSzjzHPkua267C0n4HI9F3dQt+bMRWgE+y/7w39R81swclz1Rmy4VXaOHPgLTWi1poKHlu6bldL62XlgPeBpuIzaVAy2XcQKjTd4ZLqzkVdow1DXTIN0a8YaGvD5KSfAOB8/2WJ0A5+Q/VWbK9GpaI6OdTStR0OY9CFiwKRlgBDTXdTQ6ty+GFYuwH3h5H9F6mNGngXStgbzdLZ3MeamIho44CDSp30oR4KgdgOPoVL3FezrKcTMw5wDmkDvNA41yIrrzVOafudE8b+WdPovoCxi1swNeSGtIBq4huRFc6781H2vaqzRjJ+M8Gd710C5imn4jVtEo94aC5xAA1JyAXPL/AL5ktD3NDiIa91vs1A94jU1OeeizXxfMtpIB7rBngHpiPvH9V6ujZySZ1GNJ+A6la8eNY19UV03XSI2x2GvP0V/2W2NJpJOKN1DNC7meAUxcGxscNHSUe/h7o/UqyLLn5W+pNGLBruj41tMgvqIsJqCIiAIiIAiIgCIiAIiIAiIgCIiA8SRBwIcAQdxzHkq3emwsMlTH9meGrf1Cs6Kc3UeMjUqvTld57CzsqcOIcW5jy1Cr09zuBoQV3VYZ7HG/22Nd1AK1xzKXqM9cdPw4T/w80IpzHz9PgsBsJ4Ltkuytld/hgdCR81rO2Isx3PHR37K5c2St8ZnHBYTwWb/h5o0U4nzoP9q64NhrN+M/3fstiLZKyj/Dr1JKPmyFxmchjupxpkp27Ni5pKEMNOJyHquo2e7omexG1vQCvmtlU1zG/wCKLJ46/JUbr+j+NlDM7EfujIeJ1KtNnsrI24WNDRwAWVFkvJV/yZomFPgREUCQ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77788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8" name="Picture 4" descr="http://1.bp.blogspot.com/_PIQ4JS16z9Q/TI3cRrkL3RI/AAAAAAAAKd4/wCds85aNqVk/s1600/e-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28625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Let them be the teacher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2466" name="Picture 2" descr="http://t2.gstatic.com/images?q=tbn:ANd9GcRpifDNiJpvUlb3raCDK4ECmBktL-WiP9e2A8g195WgbIGQ0T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3816424" cy="52078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Let them be the teacher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If you don’t know anything about what they need to know, ask them to teach you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We learn:</a:t>
            </a:r>
          </a:p>
          <a:p>
            <a:r>
              <a:rPr lang="en-US" sz="2400" dirty="0" smtClean="0"/>
              <a:t>10% of what we read</a:t>
            </a:r>
          </a:p>
          <a:p>
            <a:r>
              <a:rPr lang="en-US" sz="2400" dirty="0" smtClean="0"/>
              <a:t>20% of what we hear</a:t>
            </a:r>
          </a:p>
          <a:p>
            <a:r>
              <a:rPr lang="en-US" sz="2400" dirty="0" smtClean="0"/>
              <a:t>30% of what we see</a:t>
            </a:r>
          </a:p>
          <a:p>
            <a:r>
              <a:rPr lang="en-US" sz="2400" dirty="0" smtClean="0"/>
              <a:t>40% of what we see and hear</a:t>
            </a:r>
          </a:p>
          <a:p>
            <a:r>
              <a:rPr lang="en-US" sz="2400" dirty="0" smtClean="0"/>
              <a:t>70% of what is discussed</a:t>
            </a:r>
          </a:p>
          <a:p>
            <a:r>
              <a:rPr lang="en-US" sz="3600" b="1" u="sng" dirty="0" smtClean="0">
                <a:solidFill>
                  <a:srgbClr val="FF0000"/>
                </a:solidFill>
              </a:rPr>
              <a:t>95% of what we teach to someone else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62466" name="Picture 2" descr="http://t2.gstatic.com/images?q=tbn:ANd9GcRpifDNiJpvUlb3raCDK4ECmBktL-WiP9e2A8g195WgbIGQ0T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20888"/>
            <a:ext cx="2548880" cy="34781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What is Revision?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Structured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Regular</a:t>
            </a:r>
            <a:endParaRPr lang="en-US" sz="3600" dirty="0" smtClean="0"/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Active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Varied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Bite size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Supported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USEFUL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Ask specific questions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T"/>
            </a:pPr>
            <a:r>
              <a:rPr lang="en-GB" dirty="0" smtClean="0">
                <a:sym typeface="Wingdings 2"/>
              </a:rPr>
              <a:t>  What did you learn in French today?</a:t>
            </a:r>
          </a:p>
          <a:p>
            <a:pPr>
              <a:buFont typeface="Wingdings 2" pitchFamily="18" charset="2"/>
              <a:buChar char="T"/>
            </a:pPr>
            <a:endParaRPr lang="en-US" dirty="0" smtClean="0">
              <a:sym typeface="Wingdings 2"/>
            </a:endParaRPr>
          </a:p>
          <a:p>
            <a:pPr>
              <a:buNone/>
            </a:pPr>
            <a:r>
              <a:rPr lang="en-GB" dirty="0" smtClean="0">
                <a:sym typeface="Wingdings 2"/>
              </a:rPr>
              <a:t>  Look at a page in their exercise book and ask questions – How do you say ….my name is?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Revising in Different Ways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err="1" smtClean="0">
                <a:solidFill>
                  <a:srgbClr val="00B050"/>
                </a:solidFill>
              </a:rPr>
              <a:t>Kinaesthetic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Mind maps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Note writing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Cue cards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Highlighting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52120" y="1196752"/>
            <a:ext cx="2746648" cy="30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 cards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Mind maps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Points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03848" y="3877072"/>
            <a:ext cx="5050904" cy="29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Dictaphone / mp3 recording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Listening to CD’s / mp3 files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Podcasts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Speaking out loud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bluinc.co.uk/news/wp-content/uploads/2010/10/BIG-IDEA-LOGO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37702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3568" y="764704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What is Revision?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Structured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 Regular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Active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Varied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Bite size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Supported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 smtClean="0"/>
              <a:t>USEFUL</a:t>
            </a:r>
          </a:p>
        </p:txBody>
      </p:sp>
      <p:pic>
        <p:nvPicPr>
          <p:cNvPr id="4" name="Picture 3" descr="exam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80928"/>
            <a:ext cx="3240360" cy="34953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Managing Anxiety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Stress is healthy</a:t>
            </a:r>
          </a:p>
          <a:p>
            <a:r>
              <a:rPr lang="en-US" dirty="0" smtClean="0"/>
              <a:t>Too much stress blocks the flow of oxygen to the brain and causes shut down</a:t>
            </a:r>
          </a:p>
          <a:p>
            <a:r>
              <a:rPr lang="en-US" dirty="0" smtClean="0"/>
              <a:t>They can control their behaviour by controlling their thoughts.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Think positive things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mindmapinspiration.com/wp-content/uploads/2009/11/Positive-Thoughts.jpg"/>
          <p:cNvPicPr>
            <a:picLocks noChangeAspect="1" noChangeArrowheads="1"/>
          </p:cNvPicPr>
          <p:nvPr/>
        </p:nvPicPr>
        <p:blipFill>
          <a:blip r:embed="rId2" cstate="print"/>
          <a:srcRect b="10074"/>
          <a:stretch>
            <a:fillRect/>
          </a:stretch>
        </p:blipFill>
        <p:spPr bwMode="auto">
          <a:xfrm>
            <a:off x="323528" y="1196752"/>
            <a:ext cx="8064896" cy="5249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Stress into a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 Talk: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>
                <a:hlinkClick r:id="rId2"/>
              </a:rPr>
              <a:t>	http</a:t>
            </a:r>
            <a:r>
              <a:rPr lang="en-US" sz="2000" dirty="0" smtClean="0">
                <a:hlinkClick r:id="rId2"/>
              </a:rPr>
              <a:t>://www.ted.com/talks/kelly_mcgonigal_how_to_make_stress_your_friend.html?utm_content=awesm-publisher&amp;utm_medium=on.ted.com-static&amp;utm_campaign=&amp;utm_source=direct-on.ted.com&amp;awesm=on.ted.com_UpsideOfStress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Everyone gets stressed during exams but it's important not to let it get out of control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88840"/>
            <a:ext cx="4038600" cy="5069160"/>
          </a:xfrm>
        </p:spPr>
        <p:txBody>
          <a:bodyPr numCol="1"/>
          <a:lstStyle/>
          <a:p>
            <a:r>
              <a:rPr lang="en-US" dirty="0" smtClean="0"/>
              <a:t>Difficulty getting to sleep or difficulty waking up in the morning</a:t>
            </a:r>
          </a:p>
          <a:p>
            <a:r>
              <a:rPr lang="en-US" dirty="0" smtClean="0"/>
              <a:t>Constant tiredness </a:t>
            </a:r>
          </a:p>
          <a:p>
            <a:r>
              <a:rPr lang="en-US" dirty="0" smtClean="0"/>
              <a:t>Forgetfulness</a:t>
            </a:r>
          </a:p>
          <a:p>
            <a:r>
              <a:rPr lang="en-US" dirty="0" smtClean="0"/>
              <a:t>Unexplained aches and pains </a:t>
            </a:r>
          </a:p>
          <a:p>
            <a:r>
              <a:rPr lang="en-US" dirty="0" smtClean="0"/>
              <a:t>Poor appetite 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/>
          <a:lstStyle/>
          <a:p>
            <a:r>
              <a:rPr lang="en-US" dirty="0" smtClean="0"/>
              <a:t>Loss of interest in activities </a:t>
            </a:r>
          </a:p>
          <a:p>
            <a:r>
              <a:rPr lang="en-US" dirty="0" smtClean="0"/>
              <a:t>Increased anxiety and irritability </a:t>
            </a:r>
          </a:p>
          <a:p>
            <a:r>
              <a:rPr lang="en-US" dirty="0" smtClean="0"/>
              <a:t>Increased heart rate </a:t>
            </a:r>
          </a:p>
          <a:p>
            <a:r>
              <a:rPr lang="en-US" dirty="0" smtClean="0"/>
              <a:t>Migraines/headaches </a:t>
            </a:r>
          </a:p>
          <a:p>
            <a:r>
              <a:rPr lang="en-US" dirty="0" smtClean="0"/>
              <a:t>Blurred vision </a:t>
            </a:r>
          </a:p>
          <a:p>
            <a:r>
              <a:rPr lang="en-US" dirty="0" smtClean="0"/>
              <a:t>Dizziness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One suggestion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upset, get your child to: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out for 5 minutes everything on their mind and leave it in book</a:t>
            </a:r>
          </a:p>
          <a:p>
            <a:r>
              <a:rPr lang="en-US" dirty="0" smtClean="0"/>
              <a:t>Write both in the evening and morning, and when they are stressed</a:t>
            </a:r>
          </a:p>
        </p:txBody>
      </p:sp>
      <p:pic>
        <p:nvPicPr>
          <p:cNvPr id="14338" name="Picture 2" descr="http://tctechcrunch2011.files.wordpress.com/2012/01/snoopy_writing.jpg?w=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2033946" cy="2667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sz="2800" dirty="0" smtClean="0"/>
              <a:t>Help them to avoid comparing their abilities with their friends, such as “I've only read Macbeth 17 times“!</a:t>
            </a:r>
          </a:p>
          <a:p>
            <a:r>
              <a:rPr lang="en-US" sz="2800" dirty="0" smtClean="0"/>
              <a:t> Everyone approaches revision in different ways, so just make sure they have a chosen method that works best for them. Make a realistic timetable. Stick to it.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Don’t forget,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3" name="Picture 5" descr="Sl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45976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npearce\AppData\Local\Microsoft\Windows\Temporary Internet Files\Content.IE5\AOWT0F9L\MC9001210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09120"/>
            <a:ext cx="1992558" cy="1829045"/>
          </a:xfrm>
          <a:prstGeom prst="rect">
            <a:avLst/>
          </a:prstGeom>
          <a:noFill/>
        </p:spPr>
      </p:pic>
      <p:pic>
        <p:nvPicPr>
          <p:cNvPr id="13314" name="Picture 2" descr="http://1.bp.blogspot.com/-p0g6AKyYLVA/Tb7QadD0nPI/AAAAAAAAAAg/Wgculs7LQsw/s1600/eat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361096"/>
            <a:ext cx="1753140" cy="1850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Why encourage your child to revise?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180728"/>
          </a:xfrm>
        </p:spPr>
        <p:txBody>
          <a:bodyPr/>
          <a:lstStyle/>
          <a:p>
            <a:r>
              <a:rPr lang="en-US" dirty="0" smtClean="0"/>
              <a:t>It can reduce panic – gives them control and confidence</a:t>
            </a:r>
          </a:p>
          <a:p>
            <a:endParaRPr lang="en-U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82948" name="Picture 4" descr="http://3.bp.blogspot.com/-HX5hvj7IeO4/TtxIj3VJ3vI/AAAAAAAAAcI/P-QkywNcVVo/s1600/panic-wallpaper-6-743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949" y="1412776"/>
            <a:ext cx="5298141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 smtClean="0"/>
              <a:t>Panic is often triggered by hyperventilating (</a:t>
            </a:r>
            <a:r>
              <a:rPr lang="en-US" dirty="0" err="1" smtClean="0"/>
              <a:t>ie</a:t>
            </a:r>
            <a:r>
              <a:rPr lang="en-US" dirty="0" smtClean="0"/>
              <a:t> quick, shallow breaths). So help them </a:t>
            </a:r>
            <a:r>
              <a:rPr lang="en-US" dirty="0" err="1" smtClean="0"/>
              <a:t>recognise</a:t>
            </a:r>
            <a:r>
              <a:rPr lang="en-US" dirty="0" smtClean="0"/>
              <a:t> the signs, to sit back for a moment and control their breathing. Deep breath in and out through the nose. Counting to five each way.</a:t>
            </a:r>
          </a:p>
        </p:txBody>
      </p:sp>
      <p:pic>
        <p:nvPicPr>
          <p:cNvPr id="12290" name="Picture 2" descr="http://www.cartoonstock.com/newscartoons/cartoonists/cgo/lowres/cgon32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3810000" cy="33623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 smtClean="0"/>
              <a:t>Steer clear of any exam 'post-mortem'. It doesn't matter what they wrote for Question 3(b). It's too late to go back and change their answers, so it will just make you and them worry even more.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Ultimately, help them not to lose sight of the fact that there is life after exams. Things might seem intense right now, but it won't last forever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Ask the right questions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your exam?</a:t>
            </a:r>
          </a:p>
          <a:p>
            <a:r>
              <a:rPr lang="en-US" dirty="0" smtClean="0"/>
              <a:t>What are you likely to be tested on?</a:t>
            </a:r>
          </a:p>
          <a:p>
            <a:r>
              <a:rPr lang="en-US" dirty="0" smtClean="0"/>
              <a:t>What do you need to take on the day?</a:t>
            </a:r>
          </a:p>
          <a:p>
            <a:r>
              <a:rPr lang="en-US" dirty="0" smtClean="0"/>
              <a:t>What strategies are helping you most?</a:t>
            </a:r>
          </a:p>
          <a:p>
            <a:r>
              <a:rPr lang="en-US" dirty="0" smtClean="0"/>
              <a:t>You’ve been studying….What can you teach me?</a:t>
            </a:r>
          </a:p>
          <a:p>
            <a:r>
              <a:rPr lang="en-US" dirty="0" smtClean="0"/>
              <a:t>What support do you need?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Top tips for on the day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Get up earlier than need to but follow the SAME routine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Eat breakfast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What they don’t know now – they don’t know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Don’t be late, or miss the bus!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Have the right equipment with them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Don’t have an argument. Deal with it later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Hug them: it releases endorphins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pPr algn="l"/>
            <a:r>
              <a:rPr lang="en-GB" smtClean="0"/>
              <a:t>Stairway to Heaven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6237288"/>
            <a:ext cx="8964612" cy="6207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Relax:</a:t>
            </a:r>
            <a:r>
              <a:rPr lang="en-GB"/>
              <a:t> If you panic you're lost! The exams are going to happen so you might as well </a:t>
            </a:r>
          </a:p>
          <a:p>
            <a:pPr algn="ctr"/>
            <a:r>
              <a:rPr lang="en-GB"/>
              <a:t>give yourself the best chance of doing well by starting to revise early and keeping calm.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00563" y="1916113"/>
            <a:ext cx="4643437" cy="6207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/>
              <a:t>Revision guides:</a:t>
            </a:r>
            <a:r>
              <a:rPr lang="en-GB" sz="1400"/>
              <a:t> </a:t>
            </a:r>
            <a:r>
              <a:rPr lang="en-GB" sz="1400" b="1"/>
              <a:t>Get a recommendation from your teacher as </a:t>
            </a:r>
          </a:p>
          <a:p>
            <a:pPr algn="ctr"/>
            <a:r>
              <a:rPr lang="en-GB" sz="1400" b="1"/>
              <a:t>to which are most useful and then make sure you use them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476375" y="4986338"/>
            <a:ext cx="7667625" cy="62071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Past papers:</a:t>
            </a:r>
            <a:r>
              <a:rPr lang="en-GB"/>
              <a:t> Make sure you get hold of some past papers, </a:t>
            </a:r>
          </a:p>
          <a:p>
            <a:pPr algn="ctr"/>
            <a:r>
              <a:rPr lang="en-GB"/>
              <a:t>they're a really good way of knowing what to expect in the exam.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195513" y="4365625"/>
            <a:ext cx="6948487" cy="6207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Seek help!:</a:t>
            </a:r>
            <a:r>
              <a:rPr lang="en-GB"/>
              <a:t> Don't go it alone. They say a problem shared is a problem </a:t>
            </a:r>
          </a:p>
          <a:p>
            <a:pPr algn="ctr"/>
            <a:r>
              <a:rPr lang="en-GB"/>
              <a:t>halved. So, get friends and family on board to help you revise.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771775" y="3744913"/>
            <a:ext cx="6372225" cy="620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Prompts:</a:t>
            </a:r>
            <a:r>
              <a:rPr lang="en-GB"/>
              <a:t> Put key words and phrases on sticky </a:t>
            </a:r>
          </a:p>
          <a:p>
            <a:pPr algn="ctr"/>
            <a:r>
              <a:rPr lang="en-GB"/>
              <a:t>notes around the house, so you'll see them often.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348038" y="3124200"/>
            <a:ext cx="5795962" cy="620713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Listen in:</a:t>
            </a:r>
            <a:r>
              <a:rPr lang="en-GB"/>
              <a:t> Read your notes onto an ipod and then play </a:t>
            </a:r>
          </a:p>
          <a:p>
            <a:pPr algn="ctr"/>
            <a:r>
              <a:rPr lang="en-GB"/>
              <a:t>them walking down the street or whilst you're in bed.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851275" y="2520950"/>
            <a:ext cx="5292725" cy="6207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b="1">
                <a:solidFill>
                  <a:srgbClr val="FFFFCC"/>
                </a:solidFill>
              </a:rPr>
              <a:t>Questions and answers:</a:t>
            </a:r>
            <a:r>
              <a:rPr lang="en-GB" sz="1600">
                <a:solidFill>
                  <a:srgbClr val="FFFFCC"/>
                </a:solidFill>
              </a:rPr>
              <a:t> Write out some questions and </a:t>
            </a:r>
          </a:p>
          <a:p>
            <a:pPr algn="ctr"/>
            <a:r>
              <a:rPr lang="en-GB" sz="1600">
                <a:solidFill>
                  <a:srgbClr val="FFFFCC"/>
                </a:solidFill>
              </a:rPr>
              <a:t>answers to see how much you're actually remembering.</a:t>
            </a:r>
            <a:r>
              <a:rPr lang="en-GB" sz="1400"/>
              <a:t> 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075238" y="1268413"/>
            <a:ext cx="4068762" cy="6207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600" b="1"/>
              <a:t>Revision timetable:</a:t>
            </a:r>
            <a:r>
              <a:rPr lang="en-GB" sz="1600"/>
              <a:t> </a:t>
            </a:r>
            <a:r>
              <a:rPr lang="en-GB" sz="1200"/>
              <a:t>Draw up a revision timetable – 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200"/>
              <a:t>it's crucial. It should cover subjects &amp; allow you time off to relax.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651500" y="647700"/>
            <a:ext cx="3492500" cy="620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GB" sz="1400" b="1">
                <a:solidFill>
                  <a:srgbClr val="FFFFCC"/>
                </a:solidFill>
              </a:rPr>
              <a:t>Revision space:</a:t>
            </a:r>
            <a:r>
              <a:rPr lang="en-GB" sz="1400">
                <a:solidFill>
                  <a:srgbClr val="FFFFCC"/>
                </a:solidFill>
              </a:rPr>
              <a:t> Find a good place to work.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GB" sz="1400">
                <a:solidFill>
                  <a:srgbClr val="FFFFCC"/>
                </a:solidFill>
              </a:rPr>
              <a:t>It should be quiet and uncluttered.</a:t>
            </a:r>
            <a:r>
              <a:rPr lang="en-GB" sz="100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179388" y="1484313"/>
            <a:ext cx="2520950" cy="25209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10 steps</a:t>
            </a:r>
          </a:p>
          <a:p>
            <a:pPr algn="ctr"/>
            <a:r>
              <a:rPr lang="en-GB"/>
              <a:t>to success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84213" y="5589588"/>
            <a:ext cx="8459787" cy="6207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b="1"/>
              <a:t>Make notes:</a:t>
            </a:r>
            <a:r>
              <a:rPr lang="en-GB" sz="1600"/>
              <a:t> Don't just read through your class work, make notes. </a:t>
            </a:r>
          </a:p>
          <a:p>
            <a:pPr algn="ctr"/>
            <a:r>
              <a:rPr lang="en-GB" sz="1600"/>
              <a:t>One useful tip is to gradually condense your notes so they fit on the back of a postcard.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http://www.bbc.co.uk/schools/parents/helping_with_exams/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http://www.eparenting.co.uk/education/revision_guide.shtml</a:t>
            </a:r>
            <a:endParaRPr lang="en-GB" dirty="0" smtClean="0"/>
          </a:p>
          <a:p>
            <a:r>
              <a:rPr lang="en-US" dirty="0" smtClean="0">
                <a:hlinkClick r:id="rId4"/>
              </a:rPr>
              <a:t>http://www.youtube.com/watch?v=UThIcoyE1zk</a:t>
            </a:r>
            <a:r>
              <a:rPr lang="en-US" dirty="0" smtClean="0"/>
              <a:t> </a:t>
            </a:r>
            <a:r>
              <a:rPr lang="en-US" sz="2400" dirty="0" smtClean="0"/>
              <a:t>Revision Pig- if you’re tearing your hair out the revision pig is a five minute YouTube film which talks you through the revision process. It will not be everybody’s cup of tea but is quite amusing and factually accurate.</a:t>
            </a: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hlinkClick r:id="rId2"/>
              </a:rPr>
              <a:t>http://www.guardian.co.uk/education/2008/feb/19/students.uk?INTCMP=SRCH</a:t>
            </a:r>
            <a:r>
              <a:rPr lang="en-GB" sz="2400" dirty="0" smtClean="0"/>
              <a:t>  (It’s old but still very useful)</a:t>
            </a:r>
          </a:p>
          <a:p>
            <a:r>
              <a:rPr lang="en-GB" sz="2400" dirty="0" smtClean="0">
                <a:hlinkClick r:id="rId3"/>
              </a:rPr>
              <a:t>http://www.youngminds.org.uk/parents/hot-tips-for-your-child/tips-on-managing-exam-stress-for-parents</a:t>
            </a:r>
            <a:r>
              <a:rPr lang="en-GB" sz="2400" dirty="0" smtClean="0"/>
              <a:t> </a:t>
            </a:r>
          </a:p>
          <a:p>
            <a:r>
              <a:rPr lang="en-GB" sz="2400" dirty="0" smtClean="0">
                <a:hlinkClick r:id="rId4"/>
              </a:rPr>
              <a:t>http://www.bbc.co.uk/scotland/brainsmart/</a:t>
            </a:r>
            <a:r>
              <a:rPr lang="en-GB" sz="2400" dirty="0" smtClean="0"/>
              <a:t> </a:t>
            </a:r>
          </a:p>
          <a:p>
            <a:r>
              <a:rPr lang="en-US" sz="2400" dirty="0" smtClean="0"/>
              <a:t>Practical Guide to Revision Techniques (Practical Guides) [Paperback] by Simon Percival  </a:t>
            </a:r>
          </a:p>
          <a:p>
            <a:r>
              <a:rPr lang="en-US" sz="2400" dirty="0" smtClean="0"/>
              <a:t>How to Achieve 100% in a GCSE - Guide to GCSE Exam and Revision Technique [Paperback] by Robert </a:t>
            </a:r>
            <a:r>
              <a:rPr lang="en-US" sz="2400" dirty="0" err="1" smtClean="0"/>
              <a:t>Blakey</a:t>
            </a:r>
            <a:r>
              <a:rPr lang="en-US" sz="2400" dirty="0" smtClean="0"/>
              <a:t>  </a:t>
            </a:r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rgbClr val="0070C0"/>
                </a:solidFill>
              </a:rPr>
              <a:t>“Success only comes before work in a dictionary”</a:t>
            </a:r>
            <a:endParaRPr lang="en-GB" sz="7200" b="1" dirty="0">
              <a:solidFill>
                <a:srgbClr val="0070C0"/>
              </a:solidFill>
            </a:endParaRPr>
          </a:p>
        </p:txBody>
      </p:sp>
      <p:sp>
        <p:nvSpPr>
          <p:cNvPr id="60418" name="AutoShape 2" descr="data:image/jpg;base64,/9j/4AAQSkZJRgABAQAAAQABAAD/2wBDAAkGBwgHBgkIBwgKCgkLDRYPDQwMDRsUFRAWIB0iIiAdHx8kKDQsJCYxJx8fLT0tMTU3Ojo6Iys/RD84QzQ5Ojf/2wBDAQoKCg0MDRoPDxo3JR8lNzc3Nzc3Nzc3Nzc3Nzc3Nzc3Nzc3Nzc3Nzc3Nzc3Nzc3Nzc3Nzc3Nzc3Nzc3Nzc3Nzf/wAARCACIAL8DASIAAhEBAxEB/8QAHAAAAQQDAQAAAAAAAAAAAAAAAAQFBgcBAgMI/8QARRAAAQMDAwEEBgYIBAQHAAAAAQIDBAAFEQYSITETIkFRBxQyYXGBFSM1QnSyM1JicpGhs8EXc4KxCBYkkiZDU1SDovD/xAAbAQEAAgMBAQAAAAAAAAAAAAAAAwYBBAUCB//EADARAAICAQIDBQcEAwAAAAAAAAABAgMEESEFcbESMTNBYRMiMlGB0fAjNJHBJEJy/9oADAMBAAIRAxEAPwC8aKKxmgM0UwS9ROtuTFxLa7JiQVlEl5LgBBABWEI6r2g5PToQMngvjLqHm0uNqCkLSFJUOhB8aA3oorjNkCJDfkqSVJZbUsgeIAz/AGoDrkYpmn6mtNuuht86QWHQ0h4uLbV2aUqUpKdy8bU8pPUioIj0lTJMtyShAt8BTbaoyZsFbgcynKipxpZ284x3TxThYr85cNRT7kuPFejvRGGEqtsoSiChThJUnCVgHtOm3wrWsyYxg3HdoxCUZ9z1LBadbebS40tK0LGUqSchQ8waiGqL7fY19EOyx4ao8SOiTLVIKjvCytKUjbykdwkq5xxkYzXNMe0Klldiuv0TOKiFNNKCUrV+3HWMHoeQAffRF+mYF/lz71HbkNuxWWEvW5tR9hTitymySoZ3/d3dK15Z0XW3HaXyZJ2dx/sN/hXpo9gpTUlsAvRXMBxrPQkDhST4KGUnwJp3BqBzLLDmPJuOnZCWZTCivbHWAtClcnAPCSo+0hQ2q8Qk94POl9SJui3YUpBauDAJcHZqSlxIOCpIPs4PBSTkHxIIUZ6MmN23meWtCQuuoZbU46tKEIBUpSjgADqSaYdP6mavdzlR40ZxMVuO2+xJXx6whSlp3BPUJyg4J6jnpjLa+XNUzJiJyEtWCG+Wg3uIM11BworP/ppUMbfvFJzwMFG7cpzOqpkix2wT2lwWGDJW+GY7SkuOkgrwc4CxwkHy4NYeVFW9j5d7M9l6ak+JGaZJ+pYUd9cSGl64z0e1FhgLUk/tqztR/qIqIzJyLikOXi7OXFsnHqttX6tCznoXSoFw+7eens+a1L8yPDaTCZi2u2JHGxKY6EeZ3uJz/Brr4+NeLMxLaC/kKPzM6huWo2bS9cH5ka1dkkLZhxkdu66rIwlS1DBz0whOfeakFp1HDulwchMMzGnEsh5JkxlM70lRTwFYV1HlUKRc7NFdckKuS50g9Ra21KUoY6GQok44HRaR7qb0X51N5tL8KxxYUWPMTkOvb3ne1+qJJAIBAXnlR6Coqcx9tRm+/wChDZkUQkouS1fkXDRWBWa6ZIFFcJktmFGdkynEtMtJK1rV0SBSS1XqNdFOoZRIadaCVLaksqaWEqztVhQ6HB592OtAOVFYz51mgGbVzktvT8pcFxxtYCe0caGXENbh2ikftBG4j30mNoUI7Uuw3OQh3aFNF6U5IZeSecKSpR4I+8nBHXnpXO4PPSNSfRz9ykW9pUcGIGUpT6w4dxX3lAglIA7nkSefDnCtV308pCLdK+kbcXUhUSQkJcYSTglpYIG0DnYR4HB5AoDhpC5tv3O7Q3Ivqzr7ypJZU4CpKsIQ6hQ65ChkHkFK0keVOmm1qhsyrW+vItrmxtaiOWCNzZPwT3SfHaT40XS1Wpchu+yVqhPxUhapaXC0Q2khRSvwKcZBB8CelN71ub1M+zcIqnmIMlsx5zbzTjS5LKVbkYBxwTuGccpcIoByb1TZnOzUiblpxYQh8tLDKlHgAOFOzkkDr14pbffsS4fhnPymme8LevRlWC2tpSwEBubKXjaylQ9hCedy9p9wTkHnpTtfAE2GeB0EVz8hoClrOcWiDj/2zf5RXSRCiyFBT0dpah0UUjI+fWudpGLVCHlGbH/1FK6pM5uNjafmfPLJyjbJxem7OW2W20WWLlLDJGOwfWJDWP3HQofwxXeLeL3byOyDTyE/djvrj5H7it7f8EitaAMnFSRy7F378zcp4tl1d0tee4tXrBhTKnLuh2LIRjbKdaLTnuw+yFpPOOFJA8xjisXi9yLQ41fiXDMZ7WMpYSCpwqbVsQ4lPdyFdkpLieFo8sAUyXbtZiXLZbmHZc9xKFCOwgqUEhYOVeCRx1JFdYtyuWm5mwxpNmXLKU9lcIwcYdwSUpBzhJ5VwFAcniutjyn2Vb2Pz85lkxOIW2Vqd0Gl81+ajlEXutK2pfYXN+1st9qZWTDjEJBKggDCz176jkqztGKSr1K9dQhxuJMmthW5HabWGBjjCSoE4x+q2k+/xrkzGW0lppTykx2iC3Fa+rZQcg525yo8DlRUeBjFJtPc2SHg8bP7moLcuKi5wWu/U1srjaUG6FrpotX9fsOYuN2Wd6Ho0FZGCuK0XHsf5zpUrp5YpKuIy66HpPaSnx/5spZdUPgVE4+WK7miudPIsl5lev4hk3fHN9ArVWO1ifjI39ZFbVqr9LF/GRv6yKziv9eHNdTxhv8Aya/+l1LvrNIL4/LjWiY/bo/rEttpSmmv1leHx+HjTLb4zt0tqZNu1TMdeBIU7sb2b/1VNFOU4yO7wcY58auZ9AFd+zKutotwSVtrfVJfTju7Gk5Gf/kU2fl0pvv1zEPU7BiNJfmiGWG2s4K3HXE7Ao+AAbWo8HACj5ZzaZ70y9qmXVpFvVCZ9QcS6oAOyFlKzsOeU4Cdvidx8Qa7W6xRbLLut+ub6HpchxTrj5QQllsDASkZJHdAz54+VAaXC1vtWiXOul6l+ttsKcDzLymGWCBkbUAgEAj7+4nx8qkNueckQIzzwAccZQtYHgogE1F3YV11W9HlSHnbVaWzvaiFpKn3z91bgUCEgZyEEEg4JwcALLQXo1/XCiXF6fCDSlyO3X2io7vdCUhf7Q3HaemM8AgUBy1M8zOuLNkkP29htxoP5mtby4rdgJb7yRkdcg5HGOua72CzXazyVJevBnW9aeGHmlbmTxjYoqUSnrkKJ8MYp7mQo06OqPNjtPsqGFNuoCgR8DTUrSlpUhTfZPiOrIVGEt0NEHPBRu245PHSgOs/T8CfLEu4esSktqC0R3HlKZCgBg9n0J48QeaUWSaq5WiHOW0GVyWUu9mDnaVDOM02sG9WfMYQzc4gWQw6iQkPISTwHAvAIGcZBJwORmoLA11N1BrCTpHUCU2ZO8tBLBJW8QeUdpnuhSfEDJ8CM0BPtJfXRZ0zB2Sp77jZz1QFbAfdkIz86X3/AOwrj+Fd/IaUxGGYsduPGaQ0y0kIQhAwEgdABSa//Ydx/Cu/kNAUvbPsyH+Hb/KKU0mtn2ZD/Dt/lFKao9nxs+c2+JLmwrnJU4GtsdAXIcIbYQeinFEJSP8AuIroK2iKQ3ebK47+iTcWd469TtSfkpSTnwqXFgp3RjLubJcOuNmRCEu5stHTOn4tgtiIzP1jy+9IkKHffc8VE/7DwGBUB9N2s2LPHb0+baxMM5ntHTIztQjJSCnHO/IJB8MDrmrX3DAqM6y0xpq9MC46kiJcRBaUvtS4pG1A7ygSkjI46H31ckktj6AkktEVv6NtLt610yi4zNQ3hqQ08plbcZxCAnbjHO0kkgg5PiaYIVwhWm+f8vR7u1dYwJQzKbZKChWT3DnhQ94zVq+iW1ri6JDr7KmXLm+7LUkAJIS4e7jy7oTVbXL0RSNNw7heJNzafaiAKioaSUqUreAkqz0xnoM5Na92NVZW4tGrkYlNlUoOKQ60VlftHjAzxWKprWj0KC+8K1V+li/jI39ZFbVqr9LF/GRv6yKnxfHhzXU2MP8Ac1811LvxnrUc1DGYgXCDemWy08JKGpbzSeXGVjZhf6wCthyeRj41IxSa5Q2bjBkQpSSpiQ0ptwD9UjB/3q6H0E0u6YarZJVcmUvRENKW6hbe8FIGT3fHjwputlpXEDDluu8swCQtEZ3a6nYedoWobwOeMqOPhxUbvevGtIrYs+omROluICW1RFJJfT0yts42E+XIPOPKncXUyrfFtenIsmM8ttLRMiKtCYLYGCVbuCoAYCQTk+7mgMX+BqS+PGExIjWy2byHFhSnH5CfLAwEpP72fh0rrY+1tF4TY0qhOMKjqf2xYoY7AhQHeSCRheTg8HKT18FkTTUWLFajtTLoG2kBCR6+70Ax+tS622uHbELTCYDfaK3OKyVKcPmpRJKj8TQC2iiigMEZqsPTLoZ69Rm79ZEKF3ggFSW+FOoHIxj7yTyPdkeVWhRQFT6M9M1oftjTGqHVw7i0NjjnZKUh0j73GSD5gjrUlumvNKzLHNEe/wBvUVxnAlJeCVElJ4weaWX3QGlr8+p+5Wdlb6uVPNlTayfMlJGfnmohd/QvpSNBly2TcEqaZWtKPWAU5CSR1Tn+dAR62fZsP8O3+UUppNbPs2H/AJDf5RSmqPZ8bPnNviS5sK0eaS+ytlzOxYwcHFb0V5TcXqjzGTi9UPtv9Ik2z29SL/b3ZvYDCZkVaAXBnA3oURg8jJBIPWm2/apVqGdFiakZVa9LqcHrASsLcdUMFCXSPYbJHOPIZIpk1Dk2aTjrhH5004LSFpUlQBSeCCMgiuzHitsYRcknv9jvw43dGEZTSe7T+iX3LkZkxTFS6y8z6uANq0rGzHhz0qstaanY1JJattpcS/a47odlSU8oecTyhtB6EA4JPTgCosNP2kqAMFnYVAlAyEE56lOcfyrOnhixw0jhPZ9Pmamv4op0v2a9P5J8njMZ47dS37t/XX7DiaKKKr5WArVX6WL+Mjf1kVtSC+tynbW43b1FMxa2ksFKtpDhcTtwfDnHNT4vjw5rqbOH+5r5rqX3movrfXNp0jAW7KeQ7NKfqYaFjtHFeGR90e8/71WyPRj6QbolP0zqooQRylUt10j3YGB/OnrTvoQtUGUJV9nO3VYVu7PZ2bZ/e5JV/EVdD6ANHot0xP1ZqJ3XOqEbkKc3xG1jhxY9lQB+4noPeB5c3fitWmkNNIbbQlCEJCUpSMAAeAFb0AUUUUAUUUUAUUUUAUgv/wBh3H8K7+Q0vpPcY/rkCTGCtnbNKb3YzjIIzj50BSFs+zIf4dv8opTSmZYLnYGG2ZsRxxhpCUCXGSXEEAYyoAbk/MY99I2H2ZCN7DiHEeaFA1Tciiyub7USgZWNbVNucdDeiiitY1BBffsl/wCLf9RFOCup+NN99+yX/i3/AFEU4K6/M1K/Cjzf9E0vBjzfRGE+2n4im/T/ANiQ/wBz+5pwT7afiKbNNc2OL8FfmNeo+DLmujPcf28ua6Mc6KKKgNYK1UPrYv4yN/WRWr8hmOB6w4lsk4AUcFR8gOp+VLbVZ7zd5UQxbY+3ETJacXJlDsUhKVpUdqT3lHjyx763cKiydsZRWyaOhw/GtsvhKMdk09fqXIOtZrA61mrcXoKKKKAKKKKAKKKKAKKKKAKKKKAKiusrfpZiG7dtRMsx0NYBloCkO5PAAUjvE+7mpVUL9Ltl+mtCXJtKylyMn1tHkS2CSD/p3VhpNaMw0mtGU7qHWtniTUp025NmxvvmahKcfuKGFH/UM10t2trXKITI3xVnxcGUn5j+9VijBUAehPWvU+lPRhpayMNuphJnyFIGX5gDnh4J9kfwz760reHY9nlo/Q51/CcW7/XR+n5oVzdXmpNnecjOodR9X3kKCh+kR4inJX96se+6G0/ekKMiChl8gASIv1SxjpyODjjhQIqAyrJf7fMdjSrbIlNpUeymRUb0up8CpI5QrzHSuVlcNsrgvZ7rV/0cbM4RbXWvZe8tXz8hKn20/EU0WB9mNYIrkh1DaMK7y1BI9o+dSFixX+4PJYh2x+OFHCpUxHZoaHntPeUfIAfOrB05ouxafba9ShpVIbGBJe77vvIUfZzk8JwOazi8Nssras91Nr+zOFwmy2pq33U2ufmUfcdbWyKVJihyS4PBPdSPmf7Cmy166Zduafp1iSm3nqmA4ErHxJBJ+AKfjXoC/wCg9M39xTtztLC31dX28trPxUkjPzrzl6R7fpi2XsxdKyX30N5RIDh3IQsH7i/veOfh1NdWnh+PVv2dX67nZo4Xi07qOr9dz0LoVzSM+KqXpVEVZTw6vYe3ST+uVd7+ePKpaOlUf/w5WiUhV0vCyUxXEJjoTn21A5J+XT5mrwHStxLQ6CSWyM0UUVkyFFFFAFFFFAFFFFAFFFBOKAKQXu6x7NbHp8oOKaa2ja0ncpRUoJSAPMkgVyv9/t2n4aZV0f7JC1httKUla3FnolKRyT8KqTU+rpuqre56wy5D0+h5xqU3Fd/6lO1Q2l7KDsAwVFKcqABOMDNAS9Xpa09FmOQrq3LhS0LCS1tQ/wBfe0pQ48Qea7SdTvTmjAvlik2yDdGlMMvSHUlQ7QbR2iB7GSrHUkFScgZqn77bLdAtb9vmMrdu0BbDUVcNtCUSG3DzuKNwCsbxzkk7SPEVMG4l9vKbpoq5TmkS4W8W110FYcASDtU5wrcEOJwdvIySMpoCinW1NOLbWCFJJSR7xxXrHQOpod3s1viJW+iaiA0tSH2FNdonaElaNw76c8ZGR0868+f4d6lVe1W+4R24LqyVCRMdCGnMddq+ijznAycZ44NWRpi3Nacl6WgszvWXUTSVP4IbX2iVpX2ZV1bICEg9FKTxzigLo8KxgeVbDpRQGuK26UVGfSFPfh6dU3EWtt+W+3GDjZwpAUe8QfA7QoA84JFAN/pV1czpnS0lTD6PpCUksxkJUCoKPBVjySMn44rzbpO1MXq+x4s+SI0IHtJUhRA7Noe0cnxPAHvI608ekaxT4N8deFrSzbVJSYrkaOUtFsjIBVzlY5Cio5JBNK/RZHflXI9jAedajn1iTJSQEpCcYSpSiEpGN5yT1IOO6KA9BaPm6aFpTD05LjGLFw2W0qwpB/aBwQTg9RzzTlb75ablIcj2+5wpTzXttsSELUn4gGqG1XI/xFv9rbtcJq3xnVuRorrje114NpCird7KgOUpSFcE8kA8dbHcZGnZ8S5RXUTLPayWmG33k9o8tWW1hhSUZI4JCFYzzjIBNAehaKaNPaktmoWXl215alML7N5p1tTbjasA4UlQBHWnYHNAZooooAooooAooooAPSopq/VyrI4mFAjNy7gpovlDjvZoabHio4JJJBwkDnCjwATUrPSqsfCo/pMmuNsqeluykhCFKSErQmMjuZPiQt0gdCU58DkBy09Yrlekyrvf5aHpUqIG4UhtIAiAlW8IQCNv3M5O7HBI6BLO0bPdvy244ZYizLU8xKMVC22CocNBXfJVypXdGMJGORT61Fgxi4Go98h7+FR46HNvieFJyB1/W46cCsyLc48QqPZZzhCcbpd2Wgge4JWrn+FANUvSTdhFguVtgLuD1rLbcpLfC3WktLSFIQTjIUsrwMEknqa722xyr3cX78+w9bHVXJiRFbkI+sDTSOzVvTnjeFL48O6eelNkLWcq2QuweLzo3getS21KDRx3kZJSCB3eVrSRvx9046xNSXC5BTseJqGYjna5FQhpo+4EpGfkpXxNAWI9HZfbLb7SHEHqlaQoH5GoL6S9qrjYkBJURLaBKCSpvdIYCVYGSB3Vc+YABzwRUi8SED/w7qZeOgXdWWAo+8hwKx/+xW9s0hLlXlu43OOxAjNLQ4mGzJW+txaDuSpxxWOdwBOASSkZVjigJ2OlZoFFAFQT0rKWbfa2lKAjqllTmE5JKGXFpGOnUZ58h76nZ6VFtf2eVdLbGdhx0SHoUjtwycBSxsWk7SSBuG4KHIyUjkHkALHdL251lUdCpLMRwEPxmX1JbfHQ7h158cEbuc5pJqKyBVmjWSzQWo8KVJQ3LEdIaS2xypzgY5UE7eB97ypht+r1RYjDNw1BbY8xKcOx7tGcirSRwQFEgH/tPxNOg1nHc5ZuWnnRg5KZyiPhkII+VAQyZAtM7SNmiPdl9Ow7upgR8guJcckHtRsPUbe8OMAAEYFbXjTs/SwbkONfSUCz2U+rl4KDSXioJWRg5QSNpwdwKd4yB0mcG/WZVzMt23xG5zmGzKj7HVqScAZIAcx0Hs499JzqhVwW+lUyBEhuJAa7WMqT2qFDgrKVAJBTg7SOAoZNAMFk0K46+3KK50e5JR2y7q5t3ofCUhISdxC2+vcwU7QACDnL5p30iR3hHiajjqtk1aUYcIKmHCoDB3Y7mcp4Vj2k8nOae4cm4PIHqE2zTUJRja0lTePLopfHuqK6phNIYlu3SYy/dJSUMFttfcaaBBWFeY25GSn73xVQFlUVGfR4/Lf0nC9fe7d9pTjHankrDbikJJPicJHPjUmoAooooAooooAqM6s0dD1CkOh5yJNCQjt2wFBSQcgLSeFYPIPCgehHOSigG6LYtZQiQxfre+3gBIfZf7oHHi4c9PGnA2/V0lGx++22Inzh29SlAe4uOEfyoooDe1aJstvlevOR/XriVb1TZoDjhV5jgBP+kCpHiiigADFZoooAooooArBGaKKA1W0lYwtKVDyUM0ifslqkZ7e2w3MjB3x0K4+YoooCP3b0d2WYytMJK7epSt21kBTW7/KWCgdfAA+8UiscC96QMhs2hN3aeUVGVBdQ27gEkAtLwBypRwlRGSTgZNFFAdrlempJ+u0XdH3QDgSLcheD4d4FQ6++miRH1JqFpFvjWBqz21StzqX20NoOFZTuCVFShwCUAJyRgqwcUUUBPrHa27Pao0BlalpZTytWMrUSSpR8skk8edOFFFAFFFFAf//Z"/>
          <p:cNvSpPr>
            <a:spLocks noChangeAspect="1" noChangeArrowheads="1"/>
          </p:cNvSpPr>
          <p:nvPr/>
        </p:nvSpPr>
        <p:spPr bwMode="auto">
          <a:xfrm>
            <a:off x="77788" y="-525463"/>
            <a:ext cx="1533525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0420" name="Picture 4" descr="http://library.thinkquest.org/J001156/games/gree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3645024"/>
            <a:ext cx="4171950" cy="2981326"/>
          </a:xfrm>
          <a:prstGeom prst="rect">
            <a:avLst/>
          </a:prstGeom>
          <a:noFill/>
        </p:spPr>
      </p:pic>
      <p:pic>
        <p:nvPicPr>
          <p:cNvPr id="6" name="Picture 5" descr="exam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56992"/>
            <a:ext cx="1767830" cy="28285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Why encourage your child to revise?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45638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means exams reflect what they can do, not what they didn’t bother to do – show what you know!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can help them to identify problem areas. 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Should I help with revision?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and experience shows that children whose parents take the opportunity to be frequently interested in their child’s learning make most progress. 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Revision should be used to embed the learning beyond the classroom. It can provide the opportunity for learners to reflect on their understanding and extend skills and knowledge in a particular area. 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654</TotalTime>
  <Words>2351</Words>
  <Application>Microsoft Office PowerPoint</Application>
  <PresentationFormat>On-screen Show (4:3)</PresentationFormat>
  <Paragraphs>363</Paragraphs>
  <Slides>77</Slides>
  <Notes>3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Slide 1</vt:lpstr>
      <vt:lpstr>Working together</vt:lpstr>
      <vt:lpstr>Things have changed….</vt:lpstr>
      <vt:lpstr>Slide 4</vt:lpstr>
      <vt:lpstr>What is Revision?</vt:lpstr>
      <vt:lpstr>What is Revision?</vt:lpstr>
      <vt:lpstr>Why encourage your child to revise?</vt:lpstr>
      <vt:lpstr>Why encourage your child to revise?</vt:lpstr>
      <vt:lpstr>Should I help with revision?</vt:lpstr>
      <vt:lpstr>Slide 10</vt:lpstr>
      <vt:lpstr>Slide 11</vt:lpstr>
      <vt:lpstr>Where should students revise?</vt:lpstr>
      <vt:lpstr>Slide 13</vt:lpstr>
      <vt:lpstr>What does your child need?</vt:lpstr>
      <vt:lpstr>Slide 15</vt:lpstr>
      <vt:lpstr>Organisation is essential</vt:lpstr>
      <vt:lpstr>How should you revise?</vt:lpstr>
      <vt:lpstr>How can you improve this?</vt:lpstr>
      <vt:lpstr>How can you improve this even more?</vt:lpstr>
      <vt:lpstr>Slide 20</vt:lpstr>
      <vt:lpstr>Slide 21</vt:lpstr>
      <vt:lpstr>How often should you revise?</vt:lpstr>
      <vt:lpstr>However,</vt:lpstr>
      <vt:lpstr>Even better,</vt:lpstr>
      <vt:lpstr>And even better still,</vt:lpstr>
      <vt:lpstr>Slide 26</vt:lpstr>
      <vt:lpstr>How do we manage the time left before the exams?</vt:lpstr>
      <vt:lpstr>Slide 28</vt:lpstr>
      <vt:lpstr>Happy revision needs....</vt:lpstr>
      <vt:lpstr>Slide 30</vt:lpstr>
      <vt:lpstr>Slide 31</vt:lpstr>
      <vt:lpstr>Slide 32</vt:lpstr>
      <vt:lpstr>Slide 33</vt:lpstr>
      <vt:lpstr>Keeping the Brain happy</vt:lpstr>
      <vt:lpstr>How do I revise?</vt:lpstr>
      <vt:lpstr>Memory Board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Pictures and Post-it-Notes</vt:lpstr>
      <vt:lpstr>Mind maps</vt:lpstr>
      <vt:lpstr>Slide 46</vt:lpstr>
      <vt:lpstr>Cue Cards</vt:lpstr>
      <vt:lpstr>Slide 48</vt:lpstr>
      <vt:lpstr>Folding Paper</vt:lpstr>
      <vt:lpstr>Slide 50</vt:lpstr>
      <vt:lpstr>The Diamond 9</vt:lpstr>
      <vt:lpstr>Slide 52</vt:lpstr>
      <vt:lpstr>Memory Cards</vt:lpstr>
      <vt:lpstr>Memory Tennis</vt:lpstr>
      <vt:lpstr>Act the story out…</vt:lpstr>
      <vt:lpstr>It ain’t over til the fat lady sings…</vt:lpstr>
      <vt:lpstr>E-learning</vt:lpstr>
      <vt:lpstr>Let them be the teacher</vt:lpstr>
      <vt:lpstr>Let them be the teacher</vt:lpstr>
      <vt:lpstr>Ask specific questions</vt:lpstr>
      <vt:lpstr>Revising in Different Ways</vt:lpstr>
      <vt:lpstr>Slide 62</vt:lpstr>
      <vt:lpstr>Slide 63</vt:lpstr>
      <vt:lpstr>What is Revision?</vt:lpstr>
      <vt:lpstr>Managing Anxiety</vt:lpstr>
      <vt:lpstr>Turning Stress into a Positive</vt:lpstr>
      <vt:lpstr>Everyone gets stressed during exams but it's important not to let it get out of control</vt:lpstr>
      <vt:lpstr>One suggestion</vt:lpstr>
      <vt:lpstr>Slide 69</vt:lpstr>
      <vt:lpstr>Slide 70</vt:lpstr>
      <vt:lpstr>Slide 71</vt:lpstr>
      <vt:lpstr>Ask the right questions</vt:lpstr>
      <vt:lpstr>Top tips for on the day</vt:lpstr>
      <vt:lpstr>Stairway to Heaven</vt:lpstr>
      <vt:lpstr>Useful Websites</vt:lpstr>
      <vt:lpstr>Useful Websites</vt:lpstr>
      <vt:lpstr>Slide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revise?</dc:title>
  <dc:creator>Moules</dc:creator>
  <cp:lastModifiedBy>Nicole Pearce</cp:lastModifiedBy>
  <cp:revision>45</cp:revision>
  <dcterms:created xsi:type="dcterms:W3CDTF">2011-04-18T14:52:13Z</dcterms:created>
  <dcterms:modified xsi:type="dcterms:W3CDTF">2014-01-14T18:33:07Z</dcterms:modified>
</cp:coreProperties>
</file>