
<file path=[Content_Types].xml><?xml version="1.0" encoding="utf-8"?>
<Types xmlns="http://schemas.openxmlformats.org/package/2006/content-types">
  <Default Extension="gif" ContentType="image/gif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2" r:id="rId4"/>
    <p:sldId id="265" r:id="rId5"/>
    <p:sldId id="261" r:id="rId6"/>
    <p:sldId id="301" r:id="rId7"/>
    <p:sldId id="305" r:id="rId8"/>
    <p:sldId id="266" r:id="rId9"/>
    <p:sldId id="306" r:id="rId10"/>
    <p:sldId id="299" r:id="rId11"/>
    <p:sldId id="260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64"/>
    <p:restoredTop sz="94559"/>
  </p:normalViewPr>
  <p:slideViewPr>
    <p:cSldViewPr snapToGrid="0" snapToObjects="1">
      <p:cViewPr varScale="1">
        <p:scale>
          <a:sx n="111" d="100"/>
          <a:sy n="111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F86D51-1437-5249-820D-F9D8BFE89D2F}" type="doc">
      <dgm:prSet loTypeId="urn:microsoft.com/office/officeart/2005/8/layout/radial5" loCatId="matrix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679EC48-39C3-1948-B321-7B3A201D0C82}">
      <dgm:prSet phldrT="[Text]"/>
      <dgm:spPr/>
      <dgm:t>
        <a:bodyPr/>
        <a:lstStyle/>
        <a:p>
          <a:r>
            <a:rPr lang="en-US" dirty="0"/>
            <a:t>Haiti earthquake</a:t>
          </a:r>
        </a:p>
      </dgm:t>
    </dgm:pt>
    <dgm:pt modelId="{43088755-947A-9C4E-888A-70BF552478F9}" type="parTrans" cxnId="{89D91A43-D1A4-B54B-8D6B-C513EFF034EB}">
      <dgm:prSet/>
      <dgm:spPr/>
      <dgm:t>
        <a:bodyPr/>
        <a:lstStyle/>
        <a:p>
          <a:endParaRPr lang="en-US"/>
        </a:p>
      </dgm:t>
    </dgm:pt>
    <dgm:pt modelId="{49CD83CD-E4DE-A442-9885-37AF8A042CDB}" type="sibTrans" cxnId="{89D91A43-D1A4-B54B-8D6B-C513EFF034EB}">
      <dgm:prSet/>
      <dgm:spPr/>
      <dgm:t>
        <a:bodyPr/>
        <a:lstStyle/>
        <a:p>
          <a:endParaRPr lang="en-US"/>
        </a:p>
      </dgm:t>
    </dgm:pt>
    <dgm:pt modelId="{0AE50C36-4D31-5C4E-9E17-915D0BC1CDC6}">
      <dgm:prSet phldrT="[Text]"/>
      <dgm:spPr/>
      <dgm:t>
        <a:bodyPr/>
        <a:lstStyle/>
        <a:p>
          <a:r>
            <a:rPr lang="en-US" dirty="0"/>
            <a:t>Causes </a:t>
          </a:r>
        </a:p>
      </dgm:t>
    </dgm:pt>
    <dgm:pt modelId="{96628CB1-0C40-7345-AB53-1074B04DFE10}" type="parTrans" cxnId="{F5DAEA50-8116-EE45-91BD-F03528A063FF}">
      <dgm:prSet/>
      <dgm:spPr/>
      <dgm:t>
        <a:bodyPr/>
        <a:lstStyle/>
        <a:p>
          <a:endParaRPr lang="en-US"/>
        </a:p>
      </dgm:t>
    </dgm:pt>
    <dgm:pt modelId="{695AB654-B8D3-FE46-AF67-92C01A640779}" type="sibTrans" cxnId="{F5DAEA50-8116-EE45-91BD-F03528A063FF}">
      <dgm:prSet/>
      <dgm:spPr/>
      <dgm:t>
        <a:bodyPr/>
        <a:lstStyle/>
        <a:p>
          <a:endParaRPr lang="en-US"/>
        </a:p>
      </dgm:t>
    </dgm:pt>
    <dgm:pt modelId="{F17F9F3D-E72C-A546-954E-317D5109EEE8}">
      <dgm:prSet phldrT="[Text]"/>
      <dgm:spPr/>
      <dgm:t>
        <a:bodyPr/>
        <a:lstStyle/>
        <a:p>
          <a:r>
            <a:rPr lang="en-US" dirty="0"/>
            <a:t>Responses  </a:t>
          </a:r>
        </a:p>
      </dgm:t>
    </dgm:pt>
    <dgm:pt modelId="{05B3A670-52B5-2E43-85D6-16119246073D}" type="parTrans" cxnId="{EC326F64-6A12-E944-AD26-85FBCBAAFF59}">
      <dgm:prSet/>
      <dgm:spPr/>
      <dgm:t>
        <a:bodyPr/>
        <a:lstStyle/>
        <a:p>
          <a:endParaRPr lang="en-US"/>
        </a:p>
      </dgm:t>
    </dgm:pt>
    <dgm:pt modelId="{533E7163-3AEF-814A-8C4B-C63456F8C8E0}" type="sibTrans" cxnId="{EC326F64-6A12-E944-AD26-85FBCBAAFF59}">
      <dgm:prSet/>
      <dgm:spPr/>
      <dgm:t>
        <a:bodyPr/>
        <a:lstStyle/>
        <a:p>
          <a:endParaRPr lang="en-US"/>
        </a:p>
      </dgm:t>
    </dgm:pt>
    <dgm:pt modelId="{E43C2AFD-FAF5-4B41-B42C-A35B43533A61}">
      <dgm:prSet phldrT="[Text]"/>
      <dgm:spPr/>
      <dgm:t>
        <a:bodyPr/>
        <a:lstStyle/>
        <a:p>
          <a:r>
            <a:rPr lang="en-US" dirty="0"/>
            <a:t>Were the effects so bad?</a:t>
          </a:r>
        </a:p>
      </dgm:t>
    </dgm:pt>
    <dgm:pt modelId="{CF9B9B96-667E-5943-A1C9-4416F28680C5}" type="parTrans" cxnId="{202F7452-2FE5-1740-95B8-B45F36CF8B8A}">
      <dgm:prSet/>
      <dgm:spPr/>
      <dgm:t>
        <a:bodyPr/>
        <a:lstStyle/>
        <a:p>
          <a:endParaRPr lang="en-US"/>
        </a:p>
      </dgm:t>
    </dgm:pt>
    <dgm:pt modelId="{09FD6C1C-DF4D-7D40-AB4D-9C8908A9472D}" type="sibTrans" cxnId="{202F7452-2FE5-1740-95B8-B45F36CF8B8A}">
      <dgm:prSet/>
      <dgm:spPr/>
      <dgm:t>
        <a:bodyPr/>
        <a:lstStyle/>
        <a:p>
          <a:endParaRPr lang="en-US"/>
        </a:p>
      </dgm:t>
    </dgm:pt>
    <dgm:pt modelId="{F1A8386D-40BF-5F4E-94BD-F812FB157D24}">
      <dgm:prSet phldrT="[Text]"/>
      <dgm:spPr/>
      <dgm:t>
        <a:bodyPr/>
        <a:lstStyle/>
        <a:p>
          <a:r>
            <a:rPr lang="en-US" dirty="0"/>
            <a:t>Effects</a:t>
          </a:r>
        </a:p>
      </dgm:t>
    </dgm:pt>
    <dgm:pt modelId="{CBB75E31-07FA-E542-B88F-4F67033482D8}" type="parTrans" cxnId="{C9C4BBEF-2DAA-1B43-8A8C-56F04D463222}">
      <dgm:prSet/>
      <dgm:spPr/>
      <dgm:t>
        <a:bodyPr/>
        <a:lstStyle/>
        <a:p>
          <a:endParaRPr lang="en-US"/>
        </a:p>
      </dgm:t>
    </dgm:pt>
    <dgm:pt modelId="{BB878263-B2B9-9B4E-B68E-AEC09A644763}" type="sibTrans" cxnId="{C9C4BBEF-2DAA-1B43-8A8C-56F04D463222}">
      <dgm:prSet/>
      <dgm:spPr/>
      <dgm:t>
        <a:bodyPr/>
        <a:lstStyle/>
        <a:p>
          <a:endParaRPr lang="en-US"/>
        </a:p>
      </dgm:t>
    </dgm:pt>
    <dgm:pt modelId="{2FE9EDAD-9101-2F4B-BE5F-3EE50BC941CF}" type="pres">
      <dgm:prSet presAssocID="{3DF86D51-1437-5249-820D-F9D8BFE89D2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AA07F87-D5DE-E14C-BCFE-EFA3269D0EAB}" type="pres">
      <dgm:prSet presAssocID="{B679EC48-39C3-1948-B321-7B3A201D0C82}" presName="centerShape" presStyleLbl="node0" presStyleIdx="0" presStyleCnt="1"/>
      <dgm:spPr/>
    </dgm:pt>
    <dgm:pt modelId="{0E6457CE-ED03-A94D-89FA-AD6FF92F545D}" type="pres">
      <dgm:prSet presAssocID="{96628CB1-0C40-7345-AB53-1074B04DFE10}" presName="parTrans" presStyleLbl="sibTrans2D1" presStyleIdx="0" presStyleCnt="4"/>
      <dgm:spPr/>
    </dgm:pt>
    <dgm:pt modelId="{9DFDC536-421B-F742-9282-CD9BB1ACC467}" type="pres">
      <dgm:prSet presAssocID="{96628CB1-0C40-7345-AB53-1074B04DFE10}" presName="connectorText" presStyleLbl="sibTrans2D1" presStyleIdx="0" presStyleCnt="4"/>
      <dgm:spPr/>
    </dgm:pt>
    <dgm:pt modelId="{07680A0F-0AD0-D64C-A4A4-6E58DE3E0DDD}" type="pres">
      <dgm:prSet presAssocID="{0AE50C36-4D31-5C4E-9E17-915D0BC1CDC6}" presName="node" presStyleLbl="node1" presStyleIdx="0" presStyleCnt="4" custScaleX="47849" custScaleY="40421">
        <dgm:presLayoutVars>
          <dgm:bulletEnabled val="1"/>
        </dgm:presLayoutVars>
      </dgm:prSet>
      <dgm:spPr/>
    </dgm:pt>
    <dgm:pt modelId="{2937D561-A944-E747-9BC7-8F7D92FF44B1}" type="pres">
      <dgm:prSet presAssocID="{05B3A670-52B5-2E43-85D6-16119246073D}" presName="parTrans" presStyleLbl="sibTrans2D1" presStyleIdx="1" presStyleCnt="4"/>
      <dgm:spPr/>
    </dgm:pt>
    <dgm:pt modelId="{7126F48B-D095-E54A-8CF7-49EAAE11DE97}" type="pres">
      <dgm:prSet presAssocID="{05B3A670-52B5-2E43-85D6-16119246073D}" presName="connectorText" presStyleLbl="sibTrans2D1" presStyleIdx="1" presStyleCnt="4"/>
      <dgm:spPr/>
    </dgm:pt>
    <dgm:pt modelId="{69FBAA9C-1797-CD44-BBAE-19D11A1B46C1}" type="pres">
      <dgm:prSet presAssocID="{F17F9F3D-E72C-A546-954E-317D5109EEE8}" presName="node" presStyleLbl="node1" presStyleIdx="1" presStyleCnt="4" custScaleX="43323" custScaleY="39352">
        <dgm:presLayoutVars>
          <dgm:bulletEnabled val="1"/>
        </dgm:presLayoutVars>
      </dgm:prSet>
      <dgm:spPr/>
    </dgm:pt>
    <dgm:pt modelId="{EC6EA118-DCD3-8143-8ADB-44A6A60F01A6}" type="pres">
      <dgm:prSet presAssocID="{CF9B9B96-667E-5943-A1C9-4416F28680C5}" presName="parTrans" presStyleLbl="sibTrans2D1" presStyleIdx="2" presStyleCnt="4"/>
      <dgm:spPr/>
    </dgm:pt>
    <dgm:pt modelId="{FDEF025A-CDE5-D44F-A201-3CE57D681AA8}" type="pres">
      <dgm:prSet presAssocID="{CF9B9B96-667E-5943-A1C9-4416F28680C5}" presName="connectorText" presStyleLbl="sibTrans2D1" presStyleIdx="2" presStyleCnt="4"/>
      <dgm:spPr/>
    </dgm:pt>
    <dgm:pt modelId="{31031BD6-223E-C048-8B97-00B2FAE0B1B2}" type="pres">
      <dgm:prSet presAssocID="{E43C2AFD-FAF5-4B41-B42C-A35B43533A61}" presName="node" presStyleLbl="node1" presStyleIdx="2" presStyleCnt="4" custScaleX="47946" custScaleY="46530">
        <dgm:presLayoutVars>
          <dgm:bulletEnabled val="1"/>
        </dgm:presLayoutVars>
      </dgm:prSet>
      <dgm:spPr/>
    </dgm:pt>
    <dgm:pt modelId="{40030745-253B-2048-8F7E-D95B43FC36DB}" type="pres">
      <dgm:prSet presAssocID="{CBB75E31-07FA-E542-B88F-4F67033482D8}" presName="parTrans" presStyleLbl="sibTrans2D1" presStyleIdx="3" presStyleCnt="4"/>
      <dgm:spPr/>
    </dgm:pt>
    <dgm:pt modelId="{07B8FB9B-680D-454D-9B7F-1D51A0A97EC0}" type="pres">
      <dgm:prSet presAssocID="{CBB75E31-07FA-E542-B88F-4F67033482D8}" presName="connectorText" presStyleLbl="sibTrans2D1" presStyleIdx="3" presStyleCnt="4"/>
      <dgm:spPr/>
    </dgm:pt>
    <dgm:pt modelId="{8916C940-BEC9-B742-BB7F-F26250D11E8A}" type="pres">
      <dgm:prSet presAssocID="{F1A8386D-40BF-5F4E-94BD-F812FB157D24}" presName="node" presStyleLbl="node1" presStyleIdx="3" presStyleCnt="4" custScaleX="42258" custScaleY="39228">
        <dgm:presLayoutVars>
          <dgm:bulletEnabled val="1"/>
        </dgm:presLayoutVars>
      </dgm:prSet>
      <dgm:spPr/>
    </dgm:pt>
  </dgm:ptLst>
  <dgm:cxnLst>
    <dgm:cxn modelId="{8E4C5704-C4A7-F348-8DBF-2C6A007DDBBE}" type="presOf" srcId="{96628CB1-0C40-7345-AB53-1074B04DFE10}" destId="{0E6457CE-ED03-A94D-89FA-AD6FF92F545D}" srcOrd="0" destOrd="0" presId="urn:microsoft.com/office/officeart/2005/8/layout/radial5"/>
    <dgm:cxn modelId="{17C57813-948C-CD4B-B0B2-0A3D704580C3}" type="presOf" srcId="{CF9B9B96-667E-5943-A1C9-4416F28680C5}" destId="{EC6EA118-DCD3-8143-8ADB-44A6A60F01A6}" srcOrd="0" destOrd="0" presId="urn:microsoft.com/office/officeart/2005/8/layout/radial5"/>
    <dgm:cxn modelId="{93810720-936A-4B40-8D94-AF22C34B289D}" type="presOf" srcId="{96628CB1-0C40-7345-AB53-1074B04DFE10}" destId="{9DFDC536-421B-F742-9282-CD9BB1ACC467}" srcOrd="1" destOrd="0" presId="urn:microsoft.com/office/officeart/2005/8/layout/radial5"/>
    <dgm:cxn modelId="{89D91A43-D1A4-B54B-8D6B-C513EFF034EB}" srcId="{3DF86D51-1437-5249-820D-F9D8BFE89D2F}" destId="{B679EC48-39C3-1948-B321-7B3A201D0C82}" srcOrd="0" destOrd="0" parTransId="{43088755-947A-9C4E-888A-70BF552478F9}" sibTransId="{49CD83CD-E4DE-A442-9885-37AF8A042CDB}"/>
    <dgm:cxn modelId="{F7D43D4A-6549-1843-ACDE-963B83D226C6}" type="presOf" srcId="{0AE50C36-4D31-5C4E-9E17-915D0BC1CDC6}" destId="{07680A0F-0AD0-D64C-A4A4-6E58DE3E0DDD}" srcOrd="0" destOrd="0" presId="urn:microsoft.com/office/officeart/2005/8/layout/radial5"/>
    <dgm:cxn modelId="{F5DAEA50-8116-EE45-91BD-F03528A063FF}" srcId="{B679EC48-39C3-1948-B321-7B3A201D0C82}" destId="{0AE50C36-4D31-5C4E-9E17-915D0BC1CDC6}" srcOrd="0" destOrd="0" parTransId="{96628CB1-0C40-7345-AB53-1074B04DFE10}" sibTransId="{695AB654-B8D3-FE46-AF67-92C01A640779}"/>
    <dgm:cxn modelId="{202F7452-2FE5-1740-95B8-B45F36CF8B8A}" srcId="{B679EC48-39C3-1948-B321-7B3A201D0C82}" destId="{E43C2AFD-FAF5-4B41-B42C-A35B43533A61}" srcOrd="2" destOrd="0" parTransId="{CF9B9B96-667E-5943-A1C9-4416F28680C5}" sibTransId="{09FD6C1C-DF4D-7D40-AB4D-9C8908A9472D}"/>
    <dgm:cxn modelId="{10A31C5B-92C1-6E4A-B992-75958ED2F2DB}" type="presOf" srcId="{CF9B9B96-667E-5943-A1C9-4416F28680C5}" destId="{FDEF025A-CDE5-D44F-A201-3CE57D681AA8}" srcOrd="1" destOrd="0" presId="urn:microsoft.com/office/officeart/2005/8/layout/radial5"/>
    <dgm:cxn modelId="{2D52DF5B-0920-B542-9361-3DA50CB290FA}" type="presOf" srcId="{05B3A670-52B5-2E43-85D6-16119246073D}" destId="{7126F48B-D095-E54A-8CF7-49EAAE11DE97}" srcOrd="1" destOrd="0" presId="urn:microsoft.com/office/officeart/2005/8/layout/radial5"/>
    <dgm:cxn modelId="{EC326F64-6A12-E944-AD26-85FBCBAAFF59}" srcId="{B679EC48-39C3-1948-B321-7B3A201D0C82}" destId="{F17F9F3D-E72C-A546-954E-317D5109EEE8}" srcOrd="1" destOrd="0" parTransId="{05B3A670-52B5-2E43-85D6-16119246073D}" sibTransId="{533E7163-3AEF-814A-8C4B-C63456F8C8E0}"/>
    <dgm:cxn modelId="{51AA9E87-2EA5-3E48-8DAB-9CC5875C6A80}" type="presOf" srcId="{3DF86D51-1437-5249-820D-F9D8BFE89D2F}" destId="{2FE9EDAD-9101-2F4B-BE5F-3EE50BC941CF}" srcOrd="0" destOrd="0" presId="urn:microsoft.com/office/officeart/2005/8/layout/radial5"/>
    <dgm:cxn modelId="{E242B888-3993-1740-BB61-EA280D411DD4}" type="presOf" srcId="{05B3A670-52B5-2E43-85D6-16119246073D}" destId="{2937D561-A944-E747-9BC7-8F7D92FF44B1}" srcOrd="0" destOrd="0" presId="urn:microsoft.com/office/officeart/2005/8/layout/radial5"/>
    <dgm:cxn modelId="{A9E6B6A9-2EAE-174E-978E-1620709C975E}" type="presOf" srcId="{CBB75E31-07FA-E542-B88F-4F67033482D8}" destId="{07B8FB9B-680D-454D-9B7F-1D51A0A97EC0}" srcOrd="1" destOrd="0" presId="urn:microsoft.com/office/officeart/2005/8/layout/radial5"/>
    <dgm:cxn modelId="{0ECEFCB2-1092-794F-B792-F851AEA19BC9}" type="presOf" srcId="{F1A8386D-40BF-5F4E-94BD-F812FB157D24}" destId="{8916C940-BEC9-B742-BB7F-F26250D11E8A}" srcOrd="0" destOrd="0" presId="urn:microsoft.com/office/officeart/2005/8/layout/radial5"/>
    <dgm:cxn modelId="{E7E39FC1-0854-3D48-9360-9B2E93DB5196}" type="presOf" srcId="{B679EC48-39C3-1948-B321-7B3A201D0C82}" destId="{BAA07F87-D5DE-E14C-BCFE-EFA3269D0EAB}" srcOrd="0" destOrd="0" presId="urn:microsoft.com/office/officeart/2005/8/layout/radial5"/>
    <dgm:cxn modelId="{56FD07D1-ABDF-5047-A359-66515E2133E4}" type="presOf" srcId="{E43C2AFD-FAF5-4B41-B42C-A35B43533A61}" destId="{31031BD6-223E-C048-8B97-00B2FAE0B1B2}" srcOrd="0" destOrd="0" presId="urn:microsoft.com/office/officeart/2005/8/layout/radial5"/>
    <dgm:cxn modelId="{54910BD6-AD4B-DA4D-86CA-E3D4497AA3E2}" type="presOf" srcId="{CBB75E31-07FA-E542-B88F-4F67033482D8}" destId="{40030745-253B-2048-8F7E-D95B43FC36DB}" srcOrd="0" destOrd="0" presId="urn:microsoft.com/office/officeart/2005/8/layout/radial5"/>
    <dgm:cxn modelId="{570014D9-22E4-524C-AD01-2EC264D37F11}" type="presOf" srcId="{F17F9F3D-E72C-A546-954E-317D5109EEE8}" destId="{69FBAA9C-1797-CD44-BBAE-19D11A1B46C1}" srcOrd="0" destOrd="0" presId="urn:microsoft.com/office/officeart/2005/8/layout/radial5"/>
    <dgm:cxn modelId="{C9C4BBEF-2DAA-1B43-8A8C-56F04D463222}" srcId="{B679EC48-39C3-1948-B321-7B3A201D0C82}" destId="{F1A8386D-40BF-5F4E-94BD-F812FB157D24}" srcOrd="3" destOrd="0" parTransId="{CBB75E31-07FA-E542-B88F-4F67033482D8}" sibTransId="{BB878263-B2B9-9B4E-B68E-AEC09A644763}"/>
    <dgm:cxn modelId="{002E7E8D-D457-0143-B1BF-EE0481C34F91}" type="presParOf" srcId="{2FE9EDAD-9101-2F4B-BE5F-3EE50BC941CF}" destId="{BAA07F87-D5DE-E14C-BCFE-EFA3269D0EAB}" srcOrd="0" destOrd="0" presId="urn:microsoft.com/office/officeart/2005/8/layout/radial5"/>
    <dgm:cxn modelId="{5D956B9F-ADDC-144C-9226-BA3E35444361}" type="presParOf" srcId="{2FE9EDAD-9101-2F4B-BE5F-3EE50BC941CF}" destId="{0E6457CE-ED03-A94D-89FA-AD6FF92F545D}" srcOrd="1" destOrd="0" presId="urn:microsoft.com/office/officeart/2005/8/layout/radial5"/>
    <dgm:cxn modelId="{6A89CE3D-B53A-BA42-8733-65B5A0362680}" type="presParOf" srcId="{0E6457CE-ED03-A94D-89FA-AD6FF92F545D}" destId="{9DFDC536-421B-F742-9282-CD9BB1ACC467}" srcOrd="0" destOrd="0" presId="urn:microsoft.com/office/officeart/2005/8/layout/radial5"/>
    <dgm:cxn modelId="{A165DC93-C07A-CC4E-9045-9F9ED16DE517}" type="presParOf" srcId="{2FE9EDAD-9101-2F4B-BE5F-3EE50BC941CF}" destId="{07680A0F-0AD0-D64C-A4A4-6E58DE3E0DDD}" srcOrd="2" destOrd="0" presId="urn:microsoft.com/office/officeart/2005/8/layout/radial5"/>
    <dgm:cxn modelId="{54F04045-D022-B348-A780-921CC4BD65D8}" type="presParOf" srcId="{2FE9EDAD-9101-2F4B-BE5F-3EE50BC941CF}" destId="{2937D561-A944-E747-9BC7-8F7D92FF44B1}" srcOrd="3" destOrd="0" presId="urn:microsoft.com/office/officeart/2005/8/layout/radial5"/>
    <dgm:cxn modelId="{920AAA58-011E-1144-89AF-B2766C37FCE3}" type="presParOf" srcId="{2937D561-A944-E747-9BC7-8F7D92FF44B1}" destId="{7126F48B-D095-E54A-8CF7-49EAAE11DE97}" srcOrd="0" destOrd="0" presId="urn:microsoft.com/office/officeart/2005/8/layout/radial5"/>
    <dgm:cxn modelId="{5048DE6C-3EB7-6B45-80E5-65EEB24ACE61}" type="presParOf" srcId="{2FE9EDAD-9101-2F4B-BE5F-3EE50BC941CF}" destId="{69FBAA9C-1797-CD44-BBAE-19D11A1B46C1}" srcOrd="4" destOrd="0" presId="urn:microsoft.com/office/officeart/2005/8/layout/radial5"/>
    <dgm:cxn modelId="{7C406F96-A9FE-7D4A-94D3-6CA8BF15A305}" type="presParOf" srcId="{2FE9EDAD-9101-2F4B-BE5F-3EE50BC941CF}" destId="{EC6EA118-DCD3-8143-8ADB-44A6A60F01A6}" srcOrd="5" destOrd="0" presId="urn:microsoft.com/office/officeart/2005/8/layout/radial5"/>
    <dgm:cxn modelId="{95152DB8-3163-D147-925A-3728F9CFBE65}" type="presParOf" srcId="{EC6EA118-DCD3-8143-8ADB-44A6A60F01A6}" destId="{FDEF025A-CDE5-D44F-A201-3CE57D681AA8}" srcOrd="0" destOrd="0" presId="urn:microsoft.com/office/officeart/2005/8/layout/radial5"/>
    <dgm:cxn modelId="{ECCE3EF0-CFF2-1B42-ACF0-0E026B94E0EE}" type="presParOf" srcId="{2FE9EDAD-9101-2F4B-BE5F-3EE50BC941CF}" destId="{31031BD6-223E-C048-8B97-00B2FAE0B1B2}" srcOrd="6" destOrd="0" presId="urn:microsoft.com/office/officeart/2005/8/layout/radial5"/>
    <dgm:cxn modelId="{5063E9CD-7D6D-FF49-99B4-82A6758844AB}" type="presParOf" srcId="{2FE9EDAD-9101-2F4B-BE5F-3EE50BC941CF}" destId="{40030745-253B-2048-8F7E-D95B43FC36DB}" srcOrd="7" destOrd="0" presId="urn:microsoft.com/office/officeart/2005/8/layout/radial5"/>
    <dgm:cxn modelId="{C81D96B0-B787-E448-B593-FF94A84082B4}" type="presParOf" srcId="{40030745-253B-2048-8F7E-D95B43FC36DB}" destId="{07B8FB9B-680D-454D-9B7F-1D51A0A97EC0}" srcOrd="0" destOrd="0" presId="urn:microsoft.com/office/officeart/2005/8/layout/radial5"/>
    <dgm:cxn modelId="{C1FC6EDD-CF9C-0A42-BBF7-105D6B40AFCA}" type="presParOf" srcId="{2FE9EDAD-9101-2F4B-BE5F-3EE50BC941CF}" destId="{8916C940-BEC9-B742-BB7F-F26250D11E8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07F87-D5DE-E14C-BCFE-EFA3269D0EAB}">
      <dsp:nvSpPr>
        <dsp:cNvPr id="0" name=""/>
        <dsp:cNvSpPr/>
      </dsp:nvSpPr>
      <dsp:spPr>
        <a:xfrm>
          <a:off x="3430367" y="2055981"/>
          <a:ext cx="1258937" cy="1258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Haiti earthquake</a:t>
          </a:r>
        </a:p>
      </dsp:txBody>
      <dsp:txXfrm>
        <a:off x="3614734" y="2240348"/>
        <a:ext cx="890203" cy="890203"/>
      </dsp:txXfrm>
    </dsp:sp>
    <dsp:sp modelId="{0E6457CE-ED03-A94D-89FA-AD6FF92F545D}">
      <dsp:nvSpPr>
        <dsp:cNvPr id="0" name=""/>
        <dsp:cNvSpPr/>
      </dsp:nvSpPr>
      <dsp:spPr>
        <a:xfrm rot="16200000">
          <a:off x="3801814" y="1369734"/>
          <a:ext cx="516042" cy="428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866020" y="1519548"/>
        <a:ext cx="387631" cy="256822"/>
      </dsp:txXfrm>
    </dsp:sp>
    <dsp:sp modelId="{07680A0F-0AD0-D64C-A4A4-6E58DE3E0DDD}">
      <dsp:nvSpPr>
        <dsp:cNvPr id="0" name=""/>
        <dsp:cNvSpPr/>
      </dsp:nvSpPr>
      <dsp:spPr>
        <a:xfrm>
          <a:off x="3685696" y="450197"/>
          <a:ext cx="748279" cy="6321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Causes </a:t>
          </a:r>
        </a:p>
      </dsp:txBody>
      <dsp:txXfrm>
        <a:off x="3795279" y="542769"/>
        <a:ext cx="529113" cy="446974"/>
      </dsp:txXfrm>
    </dsp:sp>
    <dsp:sp modelId="{2937D561-A944-E747-9BC7-8F7D92FF44B1}">
      <dsp:nvSpPr>
        <dsp:cNvPr id="0" name=""/>
        <dsp:cNvSpPr/>
      </dsp:nvSpPr>
      <dsp:spPr>
        <a:xfrm>
          <a:off x="4898519" y="2471430"/>
          <a:ext cx="504016" cy="428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898519" y="2557038"/>
        <a:ext cx="375605" cy="256822"/>
      </dsp:txXfrm>
    </dsp:sp>
    <dsp:sp modelId="{69FBAA9C-1797-CD44-BBAE-19D11A1B46C1}">
      <dsp:nvSpPr>
        <dsp:cNvPr id="0" name=""/>
        <dsp:cNvSpPr/>
      </dsp:nvSpPr>
      <dsp:spPr>
        <a:xfrm>
          <a:off x="5640279" y="2377749"/>
          <a:ext cx="677500" cy="615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Responses  </a:t>
          </a:r>
        </a:p>
      </dsp:txBody>
      <dsp:txXfrm>
        <a:off x="5739497" y="2467872"/>
        <a:ext cx="479064" cy="435154"/>
      </dsp:txXfrm>
    </dsp:sp>
    <dsp:sp modelId="{EC6EA118-DCD3-8143-8ADB-44A6A60F01A6}">
      <dsp:nvSpPr>
        <dsp:cNvPr id="0" name=""/>
        <dsp:cNvSpPr/>
      </dsp:nvSpPr>
      <dsp:spPr>
        <a:xfrm rot="5400000">
          <a:off x="3814473" y="3549959"/>
          <a:ext cx="490726" cy="428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878679" y="3571362"/>
        <a:ext cx="362315" cy="256822"/>
      </dsp:txXfrm>
    </dsp:sp>
    <dsp:sp modelId="{31031BD6-223E-C048-8B97-00B2FAE0B1B2}">
      <dsp:nvSpPr>
        <dsp:cNvPr id="0" name=""/>
        <dsp:cNvSpPr/>
      </dsp:nvSpPr>
      <dsp:spPr>
        <a:xfrm>
          <a:off x="3684937" y="4240816"/>
          <a:ext cx="749796" cy="7276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Were the effects so bad?</a:t>
          </a:r>
        </a:p>
      </dsp:txBody>
      <dsp:txXfrm>
        <a:off x="3794742" y="4347378"/>
        <a:ext cx="530186" cy="514528"/>
      </dsp:txXfrm>
    </dsp:sp>
    <dsp:sp modelId="{40030745-253B-2048-8F7E-D95B43FC36DB}">
      <dsp:nvSpPr>
        <dsp:cNvPr id="0" name=""/>
        <dsp:cNvSpPr/>
      </dsp:nvSpPr>
      <dsp:spPr>
        <a:xfrm rot="10800000">
          <a:off x="2710891" y="2471430"/>
          <a:ext cx="508430" cy="428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839302" y="2557038"/>
        <a:ext cx="380019" cy="256822"/>
      </dsp:txXfrm>
    </dsp:sp>
    <dsp:sp modelId="{8916C940-BEC9-B742-BB7F-F26250D11E8A}">
      <dsp:nvSpPr>
        <dsp:cNvPr id="0" name=""/>
        <dsp:cNvSpPr/>
      </dsp:nvSpPr>
      <dsp:spPr>
        <a:xfrm>
          <a:off x="1810219" y="2378719"/>
          <a:ext cx="660845" cy="613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Effects</a:t>
          </a:r>
        </a:p>
      </dsp:txBody>
      <dsp:txXfrm>
        <a:off x="1906998" y="2468558"/>
        <a:ext cx="467287" cy="433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5FC3-B46D-444D-8522-62B57D091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B3E6E-AD2F-8740-A27B-623981B7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9F881-3221-FD41-A644-1E3AD8EB8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5E117-89A0-F748-B62B-F7298ABA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E3363-EF7F-9E42-979D-5D45E826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0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693C-14DA-9F4E-8662-D60AF9D2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9CE65-8B73-B945-BFEC-CFF837953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E735D-F346-DA49-AAC1-1C89D2D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0ECE1-4291-EC49-B350-59E78C92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B9B1-E0A6-4B46-B2B0-A4BC9F61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524526-E6DF-1343-A3CB-7BEBDBB53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8B8A7-6010-1045-9962-4604833CA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029F5-80E6-4740-A65C-F73F10B1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2838C-F473-9245-86AF-DDC4CC2F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6A3A0-DAC3-A54B-B97F-D71A5669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71673-DB88-814B-8F8C-2E166946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99968-0A8A-E740-BFEF-6933670B9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B1617-524F-1247-A74B-CE39713F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383DE-1528-574F-AF4A-C818D2C1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FA646-4C99-B249-9721-06E4D2CC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3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F256-489F-954C-A08A-83AB97E53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773D5-B7EB-E64A-99EB-3964374D8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12785-8B08-484A-88CC-63AE48FF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3AD5E-81B2-1447-944D-DD0306F8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A5C8F-C363-AF4E-B9E1-F16B8A5F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E8BD-6EC8-A84D-ABAE-18192867C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E1A21-5EEA-FE49-8EF3-63BABFD5F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C61B1-6980-1947-86F9-82F78922E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7233C-6A9C-A54F-8B42-006A99CB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1031C-3C4E-6845-9812-D4D2D997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5C05B-8477-5447-A057-97564FA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0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34DC5-C65E-8E46-A364-C013E0653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A9D49-5DAF-9B4A-91CB-CE8CCC33C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B6DAD-89D6-7B40-B44C-06EC9F459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3E200-1C13-614E-9D61-E3B7BEFF5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874E7-1579-D045-97B6-C220992BD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297C2-FA04-9744-B6A6-1A989DE9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D0DABF-CF81-394A-9847-35ADFEF4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4E62A0-383D-5547-B708-4A1DFD8F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1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ED10-7CFE-B140-A2ED-8886EF9E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41DE9-29B7-1445-BE19-DC3F7A558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92D1D-BAE4-264C-9D4C-705AE430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8E881-9E7C-5D4D-A29F-6D8ADDE8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5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DCF5F8-71B8-BF4B-AD02-6AD6097E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42334-05C7-2740-903F-278059B7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846F2-8FC9-0A4F-90D4-62FFA1BD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8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5A41-E4D9-2445-A474-DD7AE219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CFFE-6C76-F143-AF8D-A3E4AF481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84D1D-4798-FA41-B479-1D44950E5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EBFD-87BA-864A-9175-8C182B0D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A98AE-58AF-E344-9AF2-07116877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AABF5-A56E-004A-B7B3-C86BEB61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9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383B-8D81-DF4F-A18D-8305C2D07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2B8D8-196B-DD45-8BE9-2C63DE261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D553E-DC42-654D-8A0E-45D97702C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10743-CB7D-5E49-A13B-E1EF3120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14634-7BAC-1746-91D8-2CF3F7C0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42B5B-7F22-7C47-ADB9-49B637B8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55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B142C4-D165-F243-B9D7-8ED4A636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6C0F3-0EC5-E14D-819C-3A4723DE6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B99EF-8D00-2549-8888-6A5FF7928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D73CE-8CF5-1842-B933-521821995A76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4DBD3-F0C4-1841-9DF9-7C5E10BE9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A8436-6DCD-7D4F-A5D4-6833B17BB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EF1A5-005E-244E-9AD9-5B7B10E8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3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2010_Haiti_earthquake" TargetMode="External"/><Relationship Id="rId2" Type="http://schemas.openxmlformats.org/officeDocument/2006/relationships/hyperlink" Target="https://www.britannica.com/event/Haiti-earthquake-of-201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rboodle.com/system/images/W1siZiIsIjIwMTQvMDcvMjQvMTUvMDEvMTMvMzk5L0dBNDY1LnBkZiJdXQ/GA465.pdf" TargetMode="External"/><Relationship Id="rId4" Type="http://schemas.openxmlformats.org/officeDocument/2006/relationships/hyperlink" Target="https://www.thegeographeronline.net/uploads/2/6/6/2/26629356/the_haiti_earthquake_2010_-_a_study_of_vulnerability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hyperlink" Target="http://hdr.undp.org/en/countri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3CD52-4EA6-5646-8F08-E832A74B7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rmAutofit/>
          </a:bodyPr>
          <a:lstStyle/>
          <a:p>
            <a:pPr algn="l"/>
            <a:r>
              <a:rPr lang="en-US" sz="3400" dirty="0">
                <a:solidFill>
                  <a:srgbClr val="FFFFFF"/>
                </a:solidFill>
                <a:latin typeface="dearJoe 5 CASUAL PRO" panose="02000000000000000000" pitchFamily="2" charset="0"/>
              </a:rPr>
              <a:t>Why did the Haiti 2010 Earthquake result in many more deaths than the Japanese Earthquake 2011?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15791-E688-9146-95BA-81BE0FC65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86" b="-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6DF05-A3E3-7B42-A410-A0FBF873D2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2" r="-2"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86073B-ABF7-2241-8BA5-09A6ECEADC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91" b="5980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CF5ABD2-4122-0C48-953B-5758C76403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8" r="5302" b="-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45A0CF-554A-B74F-B46A-9BB15C0EE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2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1"/>
    </mc:Choice>
    <mc:Fallback>
      <p:transition spd="slow" advTm="1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3443288" cy="1325563"/>
          </a:xfrm>
        </p:spPr>
        <p:txBody>
          <a:bodyPr/>
          <a:lstStyle/>
          <a:p>
            <a:r>
              <a:rPr lang="en-US" b="1" dirty="0" err="1"/>
              <a:t>Plenary:Shake</a:t>
            </a:r>
            <a:r>
              <a:rPr lang="en-US" b="1" dirty="0"/>
              <a:t> map Haiti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954" y="365125"/>
            <a:ext cx="8517082" cy="59619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0434C59-6D7A-E542-8A01-8A0C96724EFA}"/>
              </a:ext>
            </a:extLst>
          </p:cNvPr>
          <p:cNvSpPr/>
          <p:nvPr/>
        </p:nvSpPr>
        <p:spPr>
          <a:xfrm>
            <a:off x="310039" y="3520440"/>
            <a:ext cx="2823210" cy="23088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0B900-1C4E-A842-A8ED-3168142372F5}"/>
              </a:ext>
            </a:extLst>
          </p:cNvPr>
          <p:cNvSpPr txBox="1"/>
          <p:nvPr/>
        </p:nvSpPr>
        <p:spPr>
          <a:xfrm>
            <a:off x="620554" y="3705374"/>
            <a:ext cx="2202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could this map help to explain why the effects in Haiti were so bad?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50F1C5-939C-BA43-A404-07A7B0D79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3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"/>
    </mc:Choice>
    <mc:Fallback>
      <p:transition spd="slow" advTm="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E1AC-5A2B-F54B-8CDD-50145C3A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Additional Resources Haiti,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1665-9865-434D-A0A3-06142EE37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https://www.britannica.com/event/Haiti-earthquake-of-2010</a:t>
            </a:r>
            <a:endParaRPr lang="en-US" dirty="0"/>
          </a:p>
          <a:p>
            <a:r>
              <a:rPr lang="en-US" dirty="0">
                <a:hlinkClick r:id="rId3"/>
              </a:rPr>
              <a:t>https://en.wikipedia.org/wiki/2010_Haiti_earthquake</a:t>
            </a:r>
            <a:endParaRPr lang="en-US" dirty="0"/>
          </a:p>
          <a:p>
            <a:r>
              <a:rPr lang="en-US" dirty="0">
                <a:hlinkClick r:id="rId4"/>
              </a:rPr>
              <a:t>https://www.thegeographeronline.net/uploads/2/6/6/2/26629356/the_haiti_earthquake_2010_-_a_study_of_vulnerability.pdf</a:t>
            </a:r>
            <a:endParaRPr lang="en-US" dirty="0"/>
          </a:p>
          <a:p>
            <a:r>
              <a:rPr lang="en-US" dirty="0">
                <a:hlinkClick r:id="rId5"/>
              </a:rPr>
              <a:t>https://www.kerboodle.com/system/images/W1siZiIsIjIwMTQvMDcvMjQvMTUvMDEvMTMvMzk5L0dBNDY1LnBkZiJdXQ/GA465.pdf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6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83B5B-B9A7-8E4D-91CF-86F1E69E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Share your learning with your teacher: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8BC4F-158E-1546-8E79-EC5638C73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Monday 30</a:t>
            </a:r>
            <a:r>
              <a:rPr lang="en-US" baseline="30000" dirty="0"/>
              <a:t>th</a:t>
            </a:r>
            <a:r>
              <a:rPr lang="en-US" dirty="0"/>
              <a:t> March share a copy of your mind map with your teacher- this could be a  photo or a file upload.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681307-2BF2-144A-A067-ECE319A30591}"/>
              </a:ext>
            </a:extLst>
          </p:cNvPr>
          <p:cNvSpPr/>
          <p:nvPr/>
        </p:nvSpPr>
        <p:spPr>
          <a:xfrm>
            <a:off x="838200" y="3303270"/>
            <a:ext cx="2823210" cy="23088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982CA-24A8-FF4D-B20D-C22EBD63993B}"/>
              </a:ext>
            </a:extLst>
          </p:cNvPr>
          <p:cNvSpPr txBox="1"/>
          <p:nvPr/>
        </p:nvSpPr>
        <p:spPr>
          <a:xfrm>
            <a:off x="1299210" y="3550892"/>
            <a:ext cx="2202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Any questions or extra support needed- email your class teacher.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EFC7E-2099-C64D-8A29-24DAA4B08719}"/>
              </a:ext>
            </a:extLst>
          </p:cNvPr>
          <p:cNvSpPr txBox="1"/>
          <p:nvPr/>
        </p:nvSpPr>
        <p:spPr>
          <a:xfrm>
            <a:off x="7315200" y="3429000"/>
            <a:ext cx="3486150" cy="20313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Next week: </a:t>
            </a:r>
            <a:r>
              <a:rPr lang="en-US" dirty="0"/>
              <a:t>Your teacher will meet with you to discuss your learning about this case study and you will start learning about the 2011 Japanese tsunami to compare the effects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903C4D-94CC-684D-8E8A-9A2867AD2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7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73"/>
    </mc:Choice>
    <mc:Fallback>
      <p:transition spd="slow" advTm="2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388A-99BB-4449-B5A6-33A1D7AE8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8F22-A94C-C346-B3C2-5FC93A3D1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What: </a:t>
            </a:r>
            <a:r>
              <a:rPr lang="en-US" dirty="0"/>
              <a:t>A comparison of two major earthquake events</a:t>
            </a:r>
          </a:p>
          <a:p>
            <a:r>
              <a:rPr lang="en-US" dirty="0">
                <a:latin typeface="dearJoe 5 CASUAL PRO" panose="02000000000000000000" pitchFamily="2" charset="0"/>
              </a:rPr>
              <a:t>How: </a:t>
            </a:r>
            <a:r>
              <a:rPr lang="en-US" dirty="0"/>
              <a:t>Use a range of resources to investigate the causes, effects an management of two earthquake events</a:t>
            </a:r>
          </a:p>
          <a:p>
            <a:r>
              <a:rPr lang="en-US" dirty="0">
                <a:latin typeface="dearJoe 5 CASUAL PRO" panose="02000000000000000000" pitchFamily="2" charset="0"/>
              </a:rPr>
              <a:t>Why: </a:t>
            </a:r>
            <a:r>
              <a:rPr lang="en-US" dirty="0"/>
              <a:t>To understand the factors that influence the severity of earthquake events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835AB8-F1ED-CD46-B6A4-1769EF201E8A}"/>
              </a:ext>
            </a:extLst>
          </p:cNvPr>
          <p:cNvSpPr/>
          <p:nvPr/>
        </p:nvSpPr>
        <p:spPr>
          <a:xfrm>
            <a:off x="1733550" y="4699635"/>
            <a:ext cx="10073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88888"/>
                </a:solidFill>
                <a:latin typeface="Lato"/>
              </a:rPr>
              <a:t>Final assessment: Essay-</a:t>
            </a:r>
            <a:r>
              <a:rPr lang="en-US" b="1" dirty="0">
                <a:solidFill>
                  <a:srgbClr val="888888"/>
                </a:solidFill>
                <a:latin typeface="Lato"/>
              </a:rPr>
              <a:t> </a:t>
            </a:r>
            <a:r>
              <a:rPr lang="en-US" b="1" i="1" dirty="0">
                <a:solidFill>
                  <a:schemeClr val="accent1"/>
                </a:solidFill>
                <a:latin typeface="Lato"/>
              </a:rPr>
              <a:t>“Was the Haiti 2010 Earthquake a bigger disaster than the Japanese Earthquake of 2011?”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626262"/>
                </a:solidFill>
                <a:latin typeface="Lato"/>
              </a:rPr>
              <a:t>Learner Profile Links - Empathy, knowledge, caring, </a:t>
            </a:r>
            <a:r>
              <a:rPr lang="en-US" b="1" dirty="0">
                <a:solidFill>
                  <a:srgbClr val="888888"/>
                </a:solidFill>
                <a:latin typeface="Lato"/>
              </a:rPr>
              <a:t>inquirer 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2403C7-7B67-684D-8741-EEFE4DB6F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7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50"/>
    </mc:Choice>
    <mc:Fallback>
      <p:transition spd="slow" advTm="5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D8C0-12D0-4542-898C-D4FDB4B9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74331"/>
            <a:ext cx="10515600" cy="1325563"/>
          </a:xfrm>
        </p:spPr>
        <p:txBody>
          <a:bodyPr/>
          <a:lstStyle/>
          <a:p>
            <a:r>
              <a:rPr lang="en-US" dirty="0"/>
              <a:t>Stage 1 of enquiry: </a:t>
            </a:r>
            <a:r>
              <a:rPr lang="en-US" dirty="0">
                <a:latin typeface="dearJoe 5 CASUAL PRO" panose="02000000000000000000" pitchFamily="2" charset="0"/>
              </a:rPr>
              <a:t>Learning about the cause and effects of the Haiti earthquake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574F5-CA18-EC4A-B77C-CE9DF42F2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106" y="1574164"/>
            <a:ext cx="6739788" cy="5032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117A75-BFD8-A041-9CF4-FF389B0FC42B}"/>
              </a:ext>
            </a:extLst>
          </p:cNvPr>
          <p:cNvSpPr txBox="1"/>
          <p:nvPr/>
        </p:nvSpPr>
        <p:spPr>
          <a:xfrm>
            <a:off x="217170" y="171450"/>
            <a:ext cx="10172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Week 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C61314-F3F9-FB4D-9B75-F95363155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7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18"/>
    </mc:Choice>
    <mc:Fallback>
      <p:transition spd="slow" advTm="1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9976" y="260648"/>
            <a:ext cx="4330824" cy="1156990"/>
          </a:xfrm>
        </p:spPr>
        <p:txBody>
          <a:bodyPr/>
          <a:lstStyle/>
          <a:p>
            <a:r>
              <a:rPr lang="en-GB" dirty="0">
                <a:latin typeface="Comic Sans MS" pitchFamily="66" charset="0"/>
              </a:rPr>
              <a:t>Where is Haiti?</a:t>
            </a:r>
          </a:p>
        </p:txBody>
      </p:sp>
      <p:pic>
        <p:nvPicPr>
          <p:cNvPr id="1026" name="Picture 2" descr="Map of the region affec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0074" y="2335112"/>
            <a:ext cx="5392430" cy="4478264"/>
          </a:xfrm>
          <a:prstGeom prst="rect">
            <a:avLst/>
          </a:prstGeom>
          <a:noFill/>
        </p:spPr>
      </p:pic>
      <p:pic>
        <p:nvPicPr>
          <p:cNvPr id="1028" name="Picture 4" descr="haiti world 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2" y="188640"/>
            <a:ext cx="2843808" cy="2843810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3071664" y="1484784"/>
            <a:ext cx="216024" cy="21602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>
            <a:stCxn id="6" idx="6"/>
            <a:endCxn id="11" idx="0"/>
          </p:cNvCxnSpPr>
          <p:nvPr/>
        </p:nvCxnSpPr>
        <p:spPr>
          <a:xfrm>
            <a:off x="3287688" y="1592796"/>
            <a:ext cx="5112568" cy="11881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1" idx="3"/>
          </p:cNvCxnSpPr>
          <p:nvPr/>
        </p:nvCxnSpPr>
        <p:spPr>
          <a:xfrm>
            <a:off x="3215681" y="1700809"/>
            <a:ext cx="4828155" cy="169474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896200" y="2780928"/>
            <a:ext cx="1008112" cy="72008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524000" y="4149080"/>
            <a:ext cx="3635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omic Sans MS" pitchFamily="66" charset="0"/>
              </a:rPr>
              <a:t>Why is Haiti at risk from earthquakes?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32504" y="2660073"/>
            <a:ext cx="1559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Transform is another name for </a:t>
            </a:r>
            <a:r>
              <a:rPr lang="en-US" dirty="0">
                <a:highlight>
                  <a:srgbClr val="FFFF00"/>
                </a:highlight>
              </a:rPr>
              <a:t>conservative plates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AE4C3D-ADBD-9948-95DD-69413BF8C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64"/>
    </mc:Choice>
    <mc:Fallback>
      <p:transition spd="slow" advTm="9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D9179-B206-4E42-BAA8-E1FDC41B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7580" cy="1325563"/>
          </a:xfrm>
        </p:spPr>
        <p:txBody>
          <a:bodyPr/>
          <a:lstStyle/>
          <a:p>
            <a:r>
              <a:rPr lang="en-US" dirty="0"/>
              <a:t>Task 1: </a:t>
            </a:r>
            <a:r>
              <a:rPr lang="en-US" dirty="0">
                <a:latin typeface="dearJoe 5 CASUAL PRO" panose="02000000000000000000" pitchFamily="2" charset="0"/>
              </a:rPr>
              <a:t>Comparing the level of  development between of Haiti and Japan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95BB92-7ED2-8A42-A4A5-C0A9559467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120402"/>
              </p:ext>
            </p:extLst>
          </p:nvPr>
        </p:nvGraphicFramePr>
        <p:xfrm>
          <a:off x="838200" y="1663065"/>
          <a:ext cx="791718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190">
                  <a:extLst>
                    <a:ext uri="{9D8B030D-6E8A-4147-A177-3AD203B41FA5}">
                      <a16:colId xmlns:a16="http://schemas.microsoft.com/office/drawing/2014/main" val="233374811"/>
                    </a:ext>
                  </a:extLst>
                </a:gridCol>
                <a:gridCol w="2995930">
                  <a:extLst>
                    <a:ext uri="{9D8B030D-6E8A-4147-A177-3AD203B41FA5}">
                      <a16:colId xmlns:a16="http://schemas.microsoft.com/office/drawing/2014/main" val="2308025106"/>
                    </a:ext>
                  </a:extLst>
                </a:gridCol>
                <a:gridCol w="2639060">
                  <a:extLst>
                    <a:ext uri="{9D8B030D-6E8A-4147-A177-3AD203B41FA5}">
                      <a16:colId xmlns:a16="http://schemas.microsoft.com/office/drawing/2014/main" val="3534035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Development 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Haiti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289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GNI per capita (average income per person)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491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of population who are internet users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61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Expected years of schooling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5752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9FD722C-0754-EF41-A7B7-DADE2D7CD379}"/>
              </a:ext>
            </a:extLst>
          </p:cNvPr>
          <p:cNvSpPr txBox="1"/>
          <p:nvPr/>
        </p:nvSpPr>
        <p:spPr>
          <a:xfrm>
            <a:off x="2156461" y="5992535"/>
            <a:ext cx="587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http://hdr.undp.org/en/countries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9E978E-16E9-8843-9425-E53B1056B31A}"/>
              </a:ext>
            </a:extLst>
          </p:cNvPr>
          <p:cNvSpPr/>
          <p:nvPr/>
        </p:nvSpPr>
        <p:spPr>
          <a:xfrm>
            <a:off x="8881110" y="4160520"/>
            <a:ext cx="2823210" cy="23088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03D40-E97B-4A47-8CBD-2A6CCCF7D277}"/>
              </a:ext>
            </a:extLst>
          </p:cNvPr>
          <p:cNvSpPr txBox="1"/>
          <p:nvPr/>
        </p:nvSpPr>
        <p:spPr>
          <a:xfrm>
            <a:off x="9151620" y="4522708"/>
            <a:ext cx="2202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Extension</a:t>
            </a:r>
            <a:r>
              <a:rPr lang="en-US" dirty="0"/>
              <a:t>: Can you explain why these factors may influence the effects of an earthquake?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8C387-EED0-594D-8F55-01C61F94DDB3}"/>
              </a:ext>
            </a:extLst>
          </p:cNvPr>
          <p:cNvSpPr txBox="1"/>
          <p:nvPr/>
        </p:nvSpPr>
        <p:spPr>
          <a:xfrm>
            <a:off x="594360" y="5480685"/>
            <a:ext cx="1634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this site to help to help you find the data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360180-9F99-CB44-8633-167CA88AC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65"/>
    </mc:Choice>
    <mc:Fallback>
      <p:transition spd="slow" advTm="5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they measured: Richter scale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162" y="1586346"/>
            <a:ext cx="5376943" cy="491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051" y="1706997"/>
            <a:ext cx="5573857" cy="41749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425701-2AB1-FF46-AE59-B882514622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16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7"/>
    </mc:Choice>
    <mc:Fallback>
      <p:transition spd="slow" advTm="1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905" y="196128"/>
            <a:ext cx="7190077" cy="643718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E0F477-3201-FC49-97E4-EC594384E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0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4"/>
    </mc:Choice>
    <mc:Fallback>
      <p:transition spd="slow" advTm="3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F18A5-6559-0647-903B-9DFCB3CC1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50" y="0"/>
            <a:ext cx="58257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B7AF7B-6D1E-A34A-94DA-C50BA1C98ABA}"/>
              </a:ext>
            </a:extLst>
          </p:cNvPr>
          <p:cNvSpPr txBox="1"/>
          <p:nvPr/>
        </p:nvSpPr>
        <p:spPr>
          <a:xfrm>
            <a:off x="6515100" y="681037"/>
            <a:ext cx="416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Task 2: </a:t>
            </a:r>
            <a:r>
              <a:rPr lang="en-US" dirty="0"/>
              <a:t>Sort the information into facts  that show the </a:t>
            </a:r>
            <a:r>
              <a:rPr lang="en-US" dirty="0">
                <a:highlight>
                  <a:srgbClr val="FFFF00"/>
                </a:highlight>
              </a:rPr>
              <a:t>cause </a:t>
            </a:r>
            <a:r>
              <a:rPr lang="en-US" dirty="0"/>
              <a:t>and those that show the </a:t>
            </a:r>
            <a:r>
              <a:rPr lang="en-US" dirty="0">
                <a:highlight>
                  <a:srgbClr val="FFFF00"/>
                </a:highlight>
              </a:rPr>
              <a:t>effects </a:t>
            </a:r>
            <a:r>
              <a:rPr lang="en-US" dirty="0"/>
              <a:t>of the earthquake.</a:t>
            </a:r>
          </a:p>
          <a:p>
            <a:endParaRPr lang="en-US" dirty="0"/>
          </a:p>
          <a:p>
            <a:r>
              <a:rPr lang="en-US" dirty="0"/>
              <a:t>Add this information onto the  mind map you will create in task 3.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FB1CD4-78D3-204C-8FE2-2B8721F95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15"/>
    </mc:Choice>
    <mc:Fallback>
      <p:transition spd="slow" advTm="38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CB66-9C82-9A40-BE2C-1BD50041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" y="87391"/>
            <a:ext cx="1213485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Task 3: </a:t>
            </a:r>
            <a:r>
              <a:rPr lang="en-US" dirty="0">
                <a:latin typeface="dearJoe 5 CASUAL PRO" panose="02000000000000000000" pitchFamily="2" charset="0"/>
              </a:rPr>
              <a:t>Watch the video embedded on the </a:t>
            </a:r>
            <a:r>
              <a:rPr lang="en-US" dirty="0" err="1">
                <a:latin typeface="dearJoe 5 CASUAL PRO" panose="02000000000000000000" pitchFamily="2" charset="0"/>
              </a:rPr>
              <a:t>weebly</a:t>
            </a:r>
            <a:r>
              <a:rPr lang="en-US" dirty="0">
                <a:latin typeface="dearJoe 5 CASUAL PRO" panose="02000000000000000000" pitchFamily="2" charset="0"/>
              </a:rPr>
              <a:t> about the Haiti earthquake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9838A-F98F-3444-AB0A-6AFF517C1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253331"/>
            <a:ext cx="552069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highlight>
                  <a:srgbClr val="FFFF00"/>
                </a:highlight>
              </a:rPr>
              <a:t>All watch: </a:t>
            </a:r>
          </a:p>
          <a:p>
            <a:pPr marL="0" indent="0">
              <a:buNone/>
            </a:pPr>
            <a:r>
              <a:rPr lang="en-US" sz="1600" dirty="0"/>
              <a:t>Section 1- Immediate impacts</a:t>
            </a:r>
          </a:p>
          <a:p>
            <a:pPr marL="0" indent="0">
              <a:buNone/>
            </a:pPr>
            <a:r>
              <a:rPr lang="en-US" sz="1600" dirty="0"/>
              <a:t>Section 2- Why was Haiti so badly affected?</a:t>
            </a:r>
          </a:p>
          <a:p>
            <a:pPr marL="0" indent="0">
              <a:buNone/>
            </a:pPr>
            <a:r>
              <a:rPr lang="en-US" sz="1600" dirty="0"/>
              <a:t>While watching make notes about the case study a mind map like the one to the right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highlight>
                  <a:srgbClr val="FFFF00"/>
                </a:highlight>
              </a:rPr>
              <a:t>Success criteria for the mind map: </a:t>
            </a:r>
          </a:p>
          <a:p>
            <a:r>
              <a:rPr lang="en-US" sz="1600" dirty="0"/>
              <a:t>Ensure as many of the specific case study detail as possible</a:t>
            </a:r>
          </a:p>
          <a:p>
            <a:r>
              <a:rPr lang="en-US" sz="1600" dirty="0"/>
              <a:t>You could also try and make links between the different factors </a:t>
            </a:r>
          </a:p>
          <a:p>
            <a:r>
              <a:rPr lang="en-US" sz="1600" dirty="0"/>
              <a:t>Can you think of presenting your work in a variety of ways (colour/ words/ images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u="sng" dirty="0"/>
              <a:t>Extension: </a:t>
            </a:r>
            <a:r>
              <a:rPr lang="en-US" sz="1600" dirty="0"/>
              <a:t>You could also watch the rest of the video which explains how Haiti are trying to build long term resilience </a:t>
            </a:r>
          </a:p>
          <a:p>
            <a:pPr marL="0" indent="0">
              <a:buNone/>
            </a:pPr>
            <a:r>
              <a:rPr lang="en-US" sz="1600" dirty="0"/>
              <a:t>There is also extra reading sources  on the </a:t>
            </a:r>
            <a:r>
              <a:rPr lang="en-US" sz="1600" dirty="0" err="1"/>
              <a:t>weebly</a:t>
            </a:r>
            <a:r>
              <a:rPr lang="en-US" sz="1600" dirty="0"/>
              <a:t> which you could use to add to your mind map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Extension: </a:t>
            </a:r>
          </a:p>
          <a:p>
            <a:pPr marL="0" indent="0">
              <a:buNone/>
            </a:pPr>
            <a:r>
              <a:rPr lang="en-US" sz="1600" dirty="0"/>
              <a:t>Also watch the rest of the video which explains how they are building resilience in Haiti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0EBF8EB-CC57-434B-9D20-0ED1330F3B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517765"/>
              </p:ext>
            </p:extLst>
          </p:nvPr>
        </p:nvGraphicFramePr>
        <p:xfrm>
          <a:off x="4064000" y="10002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710F9E-BEB6-DA45-9804-5A2D525E9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2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21"/>
    </mc:Choice>
    <mc:Fallback>
      <p:transition spd="slow" advTm="11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584</Words>
  <Application>Microsoft Macintosh PowerPoint</Application>
  <PresentationFormat>Widescreen</PresentationFormat>
  <Paragraphs>63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dearJoe 5 CASUAL PRO</vt:lpstr>
      <vt:lpstr>Lato</vt:lpstr>
      <vt:lpstr>Office Theme</vt:lpstr>
      <vt:lpstr>Why did the Haiti 2010 Earthquake result in many more deaths than the Japanese Earthquake 2011?</vt:lpstr>
      <vt:lpstr>Objectives</vt:lpstr>
      <vt:lpstr>Stage 1 of enquiry: Learning about the cause and effects of the Haiti earthquake</vt:lpstr>
      <vt:lpstr>Where is Haiti?</vt:lpstr>
      <vt:lpstr>Task 1: Comparing the level of  development between of Haiti and Japan</vt:lpstr>
      <vt:lpstr>How are they measured: Richter scale</vt:lpstr>
      <vt:lpstr>PowerPoint Presentation</vt:lpstr>
      <vt:lpstr>PowerPoint Presentation</vt:lpstr>
      <vt:lpstr>Task 3: Watch the video embedded on the weebly about the Haiti earthquake</vt:lpstr>
      <vt:lpstr>Plenary:Shake map Haiti </vt:lpstr>
      <vt:lpstr>Additional Resources Haiti, 2010</vt:lpstr>
      <vt:lpstr>Share your learning with your teacher: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did the Haiti 2010 Earthquake result in many more deaths than the Tohuku Earthquake 2011?</dc:title>
  <dc:creator>Ruth Capper</dc:creator>
  <cp:lastModifiedBy>Anna Bennett</cp:lastModifiedBy>
  <cp:revision>17</cp:revision>
  <dcterms:created xsi:type="dcterms:W3CDTF">2019-01-08T03:23:10Z</dcterms:created>
  <dcterms:modified xsi:type="dcterms:W3CDTF">2020-03-22T20:06:53Z</dcterms:modified>
</cp:coreProperties>
</file>