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9" r:id="rId2"/>
    <p:sldId id="260" r:id="rId3"/>
    <p:sldId id="261" r:id="rId4"/>
    <p:sldId id="262" r:id="rId5"/>
    <p:sldId id="256" r:id="rId6"/>
    <p:sldId id="264" r:id="rId7"/>
    <p:sldId id="265" r:id="rId8"/>
    <p:sldId id="257" r:id="rId9"/>
    <p:sldId id="273" r:id="rId10"/>
    <p:sldId id="267" r:id="rId11"/>
    <p:sldId id="268" r:id="rId12"/>
    <p:sldId id="274" r:id="rId13"/>
    <p:sldId id="269" r:id="rId14"/>
    <p:sldId id="271" r:id="rId15"/>
    <p:sldId id="270" r:id="rId16"/>
    <p:sldId id="275"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3354"/>
  </p:normalViewPr>
  <p:slideViewPr>
    <p:cSldViewPr snapToGrid="0" snapToObjects="1">
      <p:cViewPr varScale="1">
        <p:scale>
          <a:sx n="104" d="100"/>
          <a:sy n="104" d="100"/>
        </p:scale>
        <p:origin x="6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DADDC-95B3-E446-A4C5-2285DA94D4ED}" type="datetimeFigureOut">
              <a:rPr lang="en-US" smtClean="0"/>
              <a:t>2/22/22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21530-70B0-F24F-A6DA-A56CF141C980}" type="slidenum">
              <a:rPr lang="en-US" smtClean="0"/>
              <a:t>‹#›</a:t>
            </a:fld>
            <a:endParaRPr lang="en-US"/>
          </a:p>
        </p:txBody>
      </p:sp>
    </p:spTree>
    <p:extLst>
      <p:ext uri="{BB962C8B-B14F-4D97-AF65-F5344CB8AC3E}">
        <p14:creationId xmlns:p14="http://schemas.microsoft.com/office/powerpoint/2010/main" val="224000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www.coolgeography.co.uk</a:t>
            </a:r>
            <a:r>
              <a:rPr lang="en-US" dirty="0"/>
              <a:t>/GCSE/AQA/Restless%20Earth/Earthquakes/</a:t>
            </a:r>
            <a:r>
              <a:rPr lang="en-US" dirty="0" err="1"/>
              <a:t>Haiti.htm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www.habitatforhumanity.org.uk</a:t>
            </a:r>
            <a:r>
              <a:rPr lang="en-US" dirty="0"/>
              <a:t>/what-we-do/disaster-response/disaster-relief-in-</a:t>
            </a:r>
            <a:r>
              <a:rPr lang="en-US" dirty="0" err="1"/>
              <a:t>haiti</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www.bbc.co.uk</a:t>
            </a:r>
            <a:r>
              <a:rPr lang="en-US" dirty="0"/>
              <a:t>/bitesize/guides/zgmwv4j/revision/5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B821530-70B0-F24F-A6DA-A56CF141C980}" type="slidenum">
              <a:rPr lang="en-US" smtClean="0"/>
              <a:t>3</a:t>
            </a:fld>
            <a:endParaRPr lang="en-US"/>
          </a:p>
        </p:txBody>
      </p:sp>
    </p:spTree>
    <p:extLst>
      <p:ext uri="{BB962C8B-B14F-4D97-AF65-F5344CB8AC3E}">
        <p14:creationId xmlns:p14="http://schemas.microsoft.com/office/powerpoint/2010/main" val="146726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www.internetgeography.net</a:t>
            </a:r>
            <a:r>
              <a:rPr lang="en-US" dirty="0"/>
              <a:t>/japan-earthquake-2011/</a:t>
            </a:r>
          </a:p>
          <a:p>
            <a:endParaRPr lang="en-US" dirty="0"/>
          </a:p>
          <a:p>
            <a:r>
              <a:rPr lang="en-US" dirty="0"/>
              <a:t>https://</a:t>
            </a:r>
            <a:r>
              <a:rPr lang="en-US" dirty="0" err="1"/>
              <a:t>www.bbc.co.uk</a:t>
            </a:r>
            <a:r>
              <a:rPr lang="en-US" dirty="0"/>
              <a:t>/bitesize/guides/zg9h2nb/revision/6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www.worldvision.org</a:t>
            </a:r>
            <a:r>
              <a:rPr lang="en-US" dirty="0"/>
              <a:t>/disaster-relief-news-stories/2011-japan-earthquake-and-tsunami-facts</a:t>
            </a:r>
          </a:p>
          <a:p>
            <a:endParaRPr lang="en-US" dirty="0"/>
          </a:p>
        </p:txBody>
      </p:sp>
      <p:sp>
        <p:nvSpPr>
          <p:cNvPr id="4" name="Slide Number Placeholder 3"/>
          <p:cNvSpPr>
            <a:spLocks noGrp="1"/>
          </p:cNvSpPr>
          <p:nvPr>
            <p:ph type="sldNum" sz="quarter" idx="5"/>
          </p:nvPr>
        </p:nvSpPr>
        <p:spPr/>
        <p:txBody>
          <a:bodyPr/>
          <a:lstStyle/>
          <a:p>
            <a:fld id="{7B821530-70B0-F24F-A6DA-A56CF141C980}" type="slidenum">
              <a:rPr lang="en-US" smtClean="0"/>
              <a:t>8</a:t>
            </a:fld>
            <a:endParaRPr lang="en-US"/>
          </a:p>
        </p:txBody>
      </p:sp>
    </p:spTree>
    <p:extLst>
      <p:ext uri="{BB962C8B-B14F-4D97-AF65-F5344CB8AC3E}">
        <p14:creationId xmlns:p14="http://schemas.microsoft.com/office/powerpoint/2010/main" val="2951751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oceanservice.noaa.gov</a:t>
            </a:r>
            <a:r>
              <a:rPr lang="en-US" dirty="0"/>
              <a:t>/facts/</a:t>
            </a:r>
            <a:r>
              <a:rPr lang="en-US" dirty="0" err="1"/>
              <a:t>remotesensing.html</a:t>
            </a:r>
            <a:endParaRPr lang="en-US" dirty="0"/>
          </a:p>
          <a:p>
            <a:endParaRPr lang="en-US" dirty="0"/>
          </a:p>
          <a:p>
            <a:r>
              <a:rPr lang="en-US" dirty="0"/>
              <a:t>https://</a:t>
            </a:r>
            <a:r>
              <a:rPr lang="en-US" dirty="0" err="1"/>
              <a:t>www.nationalgeographic.org</a:t>
            </a:r>
            <a:r>
              <a:rPr lang="en-US" dirty="0"/>
              <a:t>/encyclopedia/geographic-information-system-</a:t>
            </a:r>
            <a:r>
              <a:rPr lang="en-US" dirty="0" err="1"/>
              <a:t>gis</a:t>
            </a:r>
            <a:r>
              <a:rPr lang="en-US" dirty="0"/>
              <a:t>/</a:t>
            </a:r>
          </a:p>
          <a:p>
            <a:endParaRPr lang="en-US" dirty="0"/>
          </a:p>
          <a:p>
            <a:r>
              <a:rPr lang="en-US" dirty="0"/>
              <a:t>https://</a:t>
            </a:r>
            <a:r>
              <a:rPr lang="en-US" dirty="0" err="1"/>
              <a:t>www.youtube.com</a:t>
            </a:r>
            <a:r>
              <a:rPr lang="en-US" dirty="0"/>
              <a:t>/</a:t>
            </a:r>
            <a:r>
              <a:rPr lang="en-US" dirty="0" err="1"/>
              <a:t>watch?v</a:t>
            </a:r>
            <a:r>
              <a:rPr lang="en-US" dirty="0"/>
              <a:t>=6a3VwMj79DQ&amp;t=100s</a:t>
            </a:r>
          </a:p>
          <a:p>
            <a:endParaRPr lang="en-US" dirty="0"/>
          </a:p>
          <a:p>
            <a:r>
              <a:rPr lang="en-US" dirty="0"/>
              <a:t>https://</a:t>
            </a:r>
            <a:r>
              <a:rPr lang="en-US" dirty="0" err="1"/>
              <a:t>www.bigrentz.com</a:t>
            </a:r>
            <a:r>
              <a:rPr lang="en-US" dirty="0"/>
              <a:t>/blog/earthquake-proof-buildings</a:t>
            </a:r>
          </a:p>
          <a:p>
            <a:endParaRPr lang="en-US" dirty="0"/>
          </a:p>
          <a:p>
            <a:r>
              <a:rPr lang="en-US" dirty="0"/>
              <a:t>https://</a:t>
            </a:r>
            <a:r>
              <a:rPr lang="en-US" dirty="0" err="1"/>
              <a:t>www.preventionweb.net</a:t>
            </a:r>
            <a:r>
              <a:rPr lang="en-US" dirty="0"/>
              <a:t>/files/29163_drmkn511.pdf</a:t>
            </a:r>
          </a:p>
        </p:txBody>
      </p:sp>
      <p:sp>
        <p:nvSpPr>
          <p:cNvPr id="4" name="Slide Number Placeholder 3"/>
          <p:cNvSpPr>
            <a:spLocks noGrp="1"/>
          </p:cNvSpPr>
          <p:nvPr>
            <p:ph type="sldNum" sz="quarter" idx="5"/>
          </p:nvPr>
        </p:nvSpPr>
        <p:spPr/>
        <p:txBody>
          <a:bodyPr/>
          <a:lstStyle/>
          <a:p>
            <a:fld id="{7B821530-70B0-F24F-A6DA-A56CF141C980}" type="slidenum">
              <a:rPr lang="en-US" smtClean="0"/>
              <a:t>13</a:t>
            </a:fld>
            <a:endParaRPr lang="en-US"/>
          </a:p>
        </p:txBody>
      </p:sp>
    </p:spTree>
    <p:extLst>
      <p:ext uri="{BB962C8B-B14F-4D97-AF65-F5344CB8AC3E}">
        <p14:creationId xmlns:p14="http://schemas.microsoft.com/office/powerpoint/2010/main" val="165830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DA637-901C-CA4D-B951-FF7D6C43D8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F647DA-0526-B745-A0D1-F680C19344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5CE5BD-02B9-1B4E-AE25-F5ADFC1CF667}"/>
              </a:ext>
            </a:extLst>
          </p:cNvPr>
          <p:cNvSpPr>
            <a:spLocks noGrp="1"/>
          </p:cNvSpPr>
          <p:nvPr>
            <p:ph type="dt" sz="half" idx="10"/>
          </p:nvPr>
        </p:nvSpPr>
        <p:spPr/>
        <p:txBody>
          <a:bodyPr/>
          <a:lstStyle/>
          <a:p>
            <a:fld id="{7452D940-578E-1E40-989C-89E6E8F6A724}" type="datetimeFigureOut">
              <a:rPr lang="en-US" smtClean="0"/>
              <a:t>2/22/22</a:t>
            </a:fld>
            <a:endParaRPr lang="en-US"/>
          </a:p>
        </p:txBody>
      </p:sp>
      <p:sp>
        <p:nvSpPr>
          <p:cNvPr id="5" name="Footer Placeholder 4">
            <a:extLst>
              <a:ext uri="{FF2B5EF4-FFF2-40B4-BE49-F238E27FC236}">
                <a16:creationId xmlns:a16="http://schemas.microsoft.com/office/drawing/2014/main" id="{7F3F6DC2-749D-6944-8AD0-5908A5F9F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CE8E3-4CF7-9D49-98E0-B86167886998}"/>
              </a:ext>
            </a:extLst>
          </p:cNvPr>
          <p:cNvSpPr>
            <a:spLocks noGrp="1"/>
          </p:cNvSpPr>
          <p:nvPr>
            <p:ph type="sldNum" sz="quarter" idx="12"/>
          </p:nvPr>
        </p:nvSpPr>
        <p:spPr/>
        <p:txBody>
          <a:bodyPr/>
          <a:lstStyle/>
          <a:p>
            <a:fld id="{FFBE1CB1-8CC1-064D-917E-E278DEF93E7F}" type="slidenum">
              <a:rPr lang="en-US" smtClean="0"/>
              <a:t>‹#›</a:t>
            </a:fld>
            <a:endParaRPr lang="en-US"/>
          </a:p>
        </p:txBody>
      </p:sp>
    </p:spTree>
    <p:extLst>
      <p:ext uri="{BB962C8B-B14F-4D97-AF65-F5344CB8AC3E}">
        <p14:creationId xmlns:p14="http://schemas.microsoft.com/office/powerpoint/2010/main" val="184240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67EF-858F-8D4F-9985-3B2420098F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B6FC47-A789-854D-93D5-E93B0D774E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939DA-A27D-B441-A961-A7A3DC001501}"/>
              </a:ext>
            </a:extLst>
          </p:cNvPr>
          <p:cNvSpPr>
            <a:spLocks noGrp="1"/>
          </p:cNvSpPr>
          <p:nvPr>
            <p:ph type="dt" sz="half" idx="10"/>
          </p:nvPr>
        </p:nvSpPr>
        <p:spPr/>
        <p:txBody>
          <a:bodyPr/>
          <a:lstStyle/>
          <a:p>
            <a:fld id="{7452D940-578E-1E40-989C-89E6E8F6A724}" type="datetimeFigureOut">
              <a:rPr lang="en-US" smtClean="0"/>
              <a:t>2/22/22</a:t>
            </a:fld>
            <a:endParaRPr lang="en-US"/>
          </a:p>
        </p:txBody>
      </p:sp>
      <p:sp>
        <p:nvSpPr>
          <p:cNvPr id="5" name="Footer Placeholder 4">
            <a:extLst>
              <a:ext uri="{FF2B5EF4-FFF2-40B4-BE49-F238E27FC236}">
                <a16:creationId xmlns:a16="http://schemas.microsoft.com/office/drawing/2014/main" id="{2221DB12-04F8-5B4A-9F5B-690BE3E1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86D6F-28DB-144D-9307-3C9C7D3DE8AD}"/>
              </a:ext>
            </a:extLst>
          </p:cNvPr>
          <p:cNvSpPr>
            <a:spLocks noGrp="1"/>
          </p:cNvSpPr>
          <p:nvPr>
            <p:ph type="sldNum" sz="quarter" idx="12"/>
          </p:nvPr>
        </p:nvSpPr>
        <p:spPr/>
        <p:txBody>
          <a:bodyPr/>
          <a:lstStyle/>
          <a:p>
            <a:fld id="{FFBE1CB1-8CC1-064D-917E-E278DEF93E7F}" type="slidenum">
              <a:rPr lang="en-US" smtClean="0"/>
              <a:t>‹#›</a:t>
            </a:fld>
            <a:endParaRPr lang="en-US"/>
          </a:p>
        </p:txBody>
      </p:sp>
    </p:spTree>
    <p:extLst>
      <p:ext uri="{BB962C8B-B14F-4D97-AF65-F5344CB8AC3E}">
        <p14:creationId xmlns:p14="http://schemas.microsoft.com/office/powerpoint/2010/main" val="391276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5C02A0-57E6-794A-A249-422613309B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9A3533-18FD-804B-856F-8589AF5D2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65C56-6501-D94A-8AF4-500B29F001FC}"/>
              </a:ext>
            </a:extLst>
          </p:cNvPr>
          <p:cNvSpPr>
            <a:spLocks noGrp="1"/>
          </p:cNvSpPr>
          <p:nvPr>
            <p:ph type="dt" sz="half" idx="10"/>
          </p:nvPr>
        </p:nvSpPr>
        <p:spPr/>
        <p:txBody>
          <a:bodyPr/>
          <a:lstStyle/>
          <a:p>
            <a:fld id="{7452D940-578E-1E40-989C-89E6E8F6A724}" type="datetimeFigureOut">
              <a:rPr lang="en-US" smtClean="0"/>
              <a:t>2/22/22</a:t>
            </a:fld>
            <a:endParaRPr lang="en-US"/>
          </a:p>
        </p:txBody>
      </p:sp>
      <p:sp>
        <p:nvSpPr>
          <p:cNvPr id="5" name="Footer Placeholder 4">
            <a:extLst>
              <a:ext uri="{FF2B5EF4-FFF2-40B4-BE49-F238E27FC236}">
                <a16:creationId xmlns:a16="http://schemas.microsoft.com/office/drawing/2014/main" id="{350B61EE-4DC7-4C4E-ABDE-714E9B748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E503B-0D9E-D74F-81CA-6EE083EEBB38}"/>
              </a:ext>
            </a:extLst>
          </p:cNvPr>
          <p:cNvSpPr>
            <a:spLocks noGrp="1"/>
          </p:cNvSpPr>
          <p:nvPr>
            <p:ph type="sldNum" sz="quarter" idx="12"/>
          </p:nvPr>
        </p:nvSpPr>
        <p:spPr/>
        <p:txBody>
          <a:bodyPr/>
          <a:lstStyle/>
          <a:p>
            <a:fld id="{FFBE1CB1-8CC1-064D-917E-E278DEF93E7F}" type="slidenum">
              <a:rPr lang="en-US" smtClean="0"/>
              <a:t>‹#›</a:t>
            </a:fld>
            <a:endParaRPr lang="en-US"/>
          </a:p>
        </p:txBody>
      </p:sp>
    </p:spTree>
    <p:extLst>
      <p:ext uri="{BB962C8B-B14F-4D97-AF65-F5344CB8AC3E}">
        <p14:creationId xmlns:p14="http://schemas.microsoft.com/office/powerpoint/2010/main" val="149710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8C823-5C35-B04D-9C83-AA8BF626DF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2606FB-F1F2-9D46-988E-7914E0CA1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69499-45AD-CE41-AC54-FDC9DB38EC2B}"/>
              </a:ext>
            </a:extLst>
          </p:cNvPr>
          <p:cNvSpPr>
            <a:spLocks noGrp="1"/>
          </p:cNvSpPr>
          <p:nvPr>
            <p:ph type="dt" sz="half" idx="10"/>
          </p:nvPr>
        </p:nvSpPr>
        <p:spPr/>
        <p:txBody>
          <a:bodyPr/>
          <a:lstStyle/>
          <a:p>
            <a:fld id="{7452D940-578E-1E40-989C-89E6E8F6A724}" type="datetimeFigureOut">
              <a:rPr lang="en-US" smtClean="0"/>
              <a:t>2/22/22</a:t>
            </a:fld>
            <a:endParaRPr lang="en-US"/>
          </a:p>
        </p:txBody>
      </p:sp>
      <p:sp>
        <p:nvSpPr>
          <p:cNvPr id="5" name="Footer Placeholder 4">
            <a:extLst>
              <a:ext uri="{FF2B5EF4-FFF2-40B4-BE49-F238E27FC236}">
                <a16:creationId xmlns:a16="http://schemas.microsoft.com/office/drawing/2014/main" id="{94456AFC-BB3E-F148-B0FD-A9E9188E3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36332-E757-E648-ACD4-16809A4AD4CF}"/>
              </a:ext>
            </a:extLst>
          </p:cNvPr>
          <p:cNvSpPr>
            <a:spLocks noGrp="1"/>
          </p:cNvSpPr>
          <p:nvPr>
            <p:ph type="sldNum" sz="quarter" idx="12"/>
          </p:nvPr>
        </p:nvSpPr>
        <p:spPr/>
        <p:txBody>
          <a:bodyPr/>
          <a:lstStyle/>
          <a:p>
            <a:fld id="{FFBE1CB1-8CC1-064D-917E-E278DEF93E7F}" type="slidenum">
              <a:rPr lang="en-US" smtClean="0"/>
              <a:t>‹#›</a:t>
            </a:fld>
            <a:endParaRPr lang="en-US"/>
          </a:p>
        </p:txBody>
      </p:sp>
    </p:spTree>
    <p:extLst>
      <p:ext uri="{BB962C8B-B14F-4D97-AF65-F5344CB8AC3E}">
        <p14:creationId xmlns:p14="http://schemas.microsoft.com/office/powerpoint/2010/main" val="302453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FA7D-E56A-AD45-9B92-309F9F03BD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36CA6D-F28B-5B4C-9D60-C917EC3144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6E362A-ECCC-F744-9996-C26E5AE602BA}"/>
              </a:ext>
            </a:extLst>
          </p:cNvPr>
          <p:cNvSpPr>
            <a:spLocks noGrp="1"/>
          </p:cNvSpPr>
          <p:nvPr>
            <p:ph type="dt" sz="half" idx="10"/>
          </p:nvPr>
        </p:nvSpPr>
        <p:spPr/>
        <p:txBody>
          <a:bodyPr/>
          <a:lstStyle/>
          <a:p>
            <a:fld id="{7452D940-578E-1E40-989C-89E6E8F6A724}" type="datetimeFigureOut">
              <a:rPr lang="en-US" smtClean="0"/>
              <a:t>2/22/22</a:t>
            </a:fld>
            <a:endParaRPr lang="en-US"/>
          </a:p>
        </p:txBody>
      </p:sp>
      <p:sp>
        <p:nvSpPr>
          <p:cNvPr id="5" name="Footer Placeholder 4">
            <a:extLst>
              <a:ext uri="{FF2B5EF4-FFF2-40B4-BE49-F238E27FC236}">
                <a16:creationId xmlns:a16="http://schemas.microsoft.com/office/drawing/2014/main" id="{2FA86E8C-2277-A449-A6EF-485C02F99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6D348-04D4-294B-A44E-01FBF0478800}"/>
              </a:ext>
            </a:extLst>
          </p:cNvPr>
          <p:cNvSpPr>
            <a:spLocks noGrp="1"/>
          </p:cNvSpPr>
          <p:nvPr>
            <p:ph type="sldNum" sz="quarter" idx="12"/>
          </p:nvPr>
        </p:nvSpPr>
        <p:spPr/>
        <p:txBody>
          <a:bodyPr/>
          <a:lstStyle/>
          <a:p>
            <a:fld id="{FFBE1CB1-8CC1-064D-917E-E278DEF93E7F}" type="slidenum">
              <a:rPr lang="en-US" smtClean="0"/>
              <a:t>‹#›</a:t>
            </a:fld>
            <a:endParaRPr lang="en-US"/>
          </a:p>
        </p:txBody>
      </p:sp>
    </p:spTree>
    <p:extLst>
      <p:ext uri="{BB962C8B-B14F-4D97-AF65-F5344CB8AC3E}">
        <p14:creationId xmlns:p14="http://schemas.microsoft.com/office/powerpoint/2010/main" val="283282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9763-EF46-0540-8FF9-7FDCB229B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F152E5-052F-7C47-890F-C5714BF94C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B6AFF7-9C20-2C41-85F5-DCA6D8B01D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5B21F8-CDC8-5042-9527-B89B7BABBF02}"/>
              </a:ext>
            </a:extLst>
          </p:cNvPr>
          <p:cNvSpPr>
            <a:spLocks noGrp="1"/>
          </p:cNvSpPr>
          <p:nvPr>
            <p:ph type="dt" sz="half" idx="10"/>
          </p:nvPr>
        </p:nvSpPr>
        <p:spPr/>
        <p:txBody>
          <a:bodyPr/>
          <a:lstStyle/>
          <a:p>
            <a:fld id="{7452D940-578E-1E40-989C-89E6E8F6A724}" type="datetimeFigureOut">
              <a:rPr lang="en-US" smtClean="0"/>
              <a:t>2/22/22</a:t>
            </a:fld>
            <a:endParaRPr lang="en-US"/>
          </a:p>
        </p:txBody>
      </p:sp>
      <p:sp>
        <p:nvSpPr>
          <p:cNvPr id="6" name="Footer Placeholder 5">
            <a:extLst>
              <a:ext uri="{FF2B5EF4-FFF2-40B4-BE49-F238E27FC236}">
                <a16:creationId xmlns:a16="http://schemas.microsoft.com/office/drawing/2014/main" id="{B27E5209-CB65-5C4A-A166-E81F1843C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82585-5A11-B14A-912B-62865647D966}"/>
              </a:ext>
            </a:extLst>
          </p:cNvPr>
          <p:cNvSpPr>
            <a:spLocks noGrp="1"/>
          </p:cNvSpPr>
          <p:nvPr>
            <p:ph type="sldNum" sz="quarter" idx="12"/>
          </p:nvPr>
        </p:nvSpPr>
        <p:spPr/>
        <p:txBody>
          <a:bodyPr/>
          <a:lstStyle/>
          <a:p>
            <a:fld id="{FFBE1CB1-8CC1-064D-917E-E278DEF93E7F}" type="slidenum">
              <a:rPr lang="en-US" smtClean="0"/>
              <a:t>‹#›</a:t>
            </a:fld>
            <a:endParaRPr lang="en-US"/>
          </a:p>
        </p:txBody>
      </p:sp>
    </p:spTree>
    <p:extLst>
      <p:ext uri="{BB962C8B-B14F-4D97-AF65-F5344CB8AC3E}">
        <p14:creationId xmlns:p14="http://schemas.microsoft.com/office/powerpoint/2010/main" val="24702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7801-A982-CF4E-8FF3-75088A485B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07D72E-E1A3-AD47-82A0-5989731444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6CCBC6-98A8-3C41-AF64-EE4A7C4CBA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F50889-1A4E-B040-B0CE-FE96B43F8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D027D-E6C9-374F-B5A3-6EDC7F060C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795AC7-DEC3-E74C-86B6-31B84ADBF81C}"/>
              </a:ext>
            </a:extLst>
          </p:cNvPr>
          <p:cNvSpPr>
            <a:spLocks noGrp="1"/>
          </p:cNvSpPr>
          <p:nvPr>
            <p:ph type="dt" sz="half" idx="10"/>
          </p:nvPr>
        </p:nvSpPr>
        <p:spPr/>
        <p:txBody>
          <a:bodyPr/>
          <a:lstStyle/>
          <a:p>
            <a:fld id="{7452D940-578E-1E40-989C-89E6E8F6A724}" type="datetimeFigureOut">
              <a:rPr lang="en-US" smtClean="0"/>
              <a:t>2/22/22</a:t>
            </a:fld>
            <a:endParaRPr lang="en-US"/>
          </a:p>
        </p:txBody>
      </p:sp>
      <p:sp>
        <p:nvSpPr>
          <p:cNvPr id="8" name="Footer Placeholder 7">
            <a:extLst>
              <a:ext uri="{FF2B5EF4-FFF2-40B4-BE49-F238E27FC236}">
                <a16:creationId xmlns:a16="http://schemas.microsoft.com/office/drawing/2014/main" id="{58D3C76E-C48D-3543-AFE4-06D4F7491D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FD845D-89D6-9645-B133-DFB1DBE10EAF}"/>
              </a:ext>
            </a:extLst>
          </p:cNvPr>
          <p:cNvSpPr>
            <a:spLocks noGrp="1"/>
          </p:cNvSpPr>
          <p:nvPr>
            <p:ph type="sldNum" sz="quarter" idx="12"/>
          </p:nvPr>
        </p:nvSpPr>
        <p:spPr/>
        <p:txBody>
          <a:bodyPr/>
          <a:lstStyle/>
          <a:p>
            <a:fld id="{FFBE1CB1-8CC1-064D-917E-E278DEF93E7F}" type="slidenum">
              <a:rPr lang="en-US" smtClean="0"/>
              <a:t>‹#›</a:t>
            </a:fld>
            <a:endParaRPr lang="en-US"/>
          </a:p>
        </p:txBody>
      </p:sp>
    </p:spTree>
    <p:extLst>
      <p:ext uri="{BB962C8B-B14F-4D97-AF65-F5344CB8AC3E}">
        <p14:creationId xmlns:p14="http://schemas.microsoft.com/office/powerpoint/2010/main" val="2696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5BB7-BB1C-8E4C-B5D6-54BF271F1E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2F6DF1-1528-0C41-A8AB-53B838FEFED6}"/>
              </a:ext>
            </a:extLst>
          </p:cNvPr>
          <p:cNvSpPr>
            <a:spLocks noGrp="1"/>
          </p:cNvSpPr>
          <p:nvPr>
            <p:ph type="dt" sz="half" idx="10"/>
          </p:nvPr>
        </p:nvSpPr>
        <p:spPr/>
        <p:txBody>
          <a:bodyPr/>
          <a:lstStyle/>
          <a:p>
            <a:fld id="{7452D940-578E-1E40-989C-89E6E8F6A724}" type="datetimeFigureOut">
              <a:rPr lang="en-US" smtClean="0"/>
              <a:t>2/22/22</a:t>
            </a:fld>
            <a:endParaRPr lang="en-US"/>
          </a:p>
        </p:txBody>
      </p:sp>
      <p:sp>
        <p:nvSpPr>
          <p:cNvPr id="4" name="Footer Placeholder 3">
            <a:extLst>
              <a:ext uri="{FF2B5EF4-FFF2-40B4-BE49-F238E27FC236}">
                <a16:creationId xmlns:a16="http://schemas.microsoft.com/office/drawing/2014/main" id="{47AC8EF6-D950-2A43-884F-6A6044C0F7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8D71B-1718-AF40-9BD4-9254E9868679}"/>
              </a:ext>
            </a:extLst>
          </p:cNvPr>
          <p:cNvSpPr>
            <a:spLocks noGrp="1"/>
          </p:cNvSpPr>
          <p:nvPr>
            <p:ph type="sldNum" sz="quarter" idx="12"/>
          </p:nvPr>
        </p:nvSpPr>
        <p:spPr/>
        <p:txBody>
          <a:bodyPr/>
          <a:lstStyle/>
          <a:p>
            <a:fld id="{FFBE1CB1-8CC1-064D-917E-E278DEF93E7F}" type="slidenum">
              <a:rPr lang="en-US" smtClean="0"/>
              <a:t>‹#›</a:t>
            </a:fld>
            <a:endParaRPr lang="en-US"/>
          </a:p>
        </p:txBody>
      </p:sp>
    </p:spTree>
    <p:extLst>
      <p:ext uri="{BB962C8B-B14F-4D97-AF65-F5344CB8AC3E}">
        <p14:creationId xmlns:p14="http://schemas.microsoft.com/office/powerpoint/2010/main" val="345231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D8BB97-1BC5-1A45-8086-F8B2B2D44815}"/>
              </a:ext>
            </a:extLst>
          </p:cNvPr>
          <p:cNvSpPr>
            <a:spLocks noGrp="1"/>
          </p:cNvSpPr>
          <p:nvPr>
            <p:ph type="dt" sz="half" idx="10"/>
          </p:nvPr>
        </p:nvSpPr>
        <p:spPr/>
        <p:txBody>
          <a:bodyPr/>
          <a:lstStyle/>
          <a:p>
            <a:fld id="{7452D940-578E-1E40-989C-89E6E8F6A724}" type="datetimeFigureOut">
              <a:rPr lang="en-US" smtClean="0"/>
              <a:t>2/22/22</a:t>
            </a:fld>
            <a:endParaRPr lang="en-US"/>
          </a:p>
        </p:txBody>
      </p:sp>
      <p:sp>
        <p:nvSpPr>
          <p:cNvPr id="3" name="Footer Placeholder 2">
            <a:extLst>
              <a:ext uri="{FF2B5EF4-FFF2-40B4-BE49-F238E27FC236}">
                <a16:creationId xmlns:a16="http://schemas.microsoft.com/office/drawing/2014/main" id="{625A53AC-7603-DC49-81A8-E0DD890CB3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6BFF35-8D94-D246-8001-B5F7DC2E7F93}"/>
              </a:ext>
            </a:extLst>
          </p:cNvPr>
          <p:cNvSpPr>
            <a:spLocks noGrp="1"/>
          </p:cNvSpPr>
          <p:nvPr>
            <p:ph type="sldNum" sz="quarter" idx="12"/>
          </p:nvPr>
        </p:nvSpPr>
        <p:spPr/>
        <p:txBody>
          <a:bodyPr/>
          <a:lstStyle/>
          <a:p>
            <a:fld id="{FFBE1CB1-8CC1-064D-917E-E278DEF93E7F}" type="slidenum">
              <a:rPr lang="en-US" smtClean="0"/>
              <a:t>‹#›</a:t>
            </a:fld>
            <a:endParaRPr lang="en-US"/>
          </a:p>
        </p:txBody>
      </p:sp>
    </p:spTree>
    <p:extLst>
      <p:ext uri="{BB962C8B-B14F-4D97-AF65-F5344CB8AC3E}">
        <p14:creationId xmlns:p14="http://schemas.microsoft.com/office/powerpoint/2010/main" val="59367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377D-483E-A846-80D2-E23D22634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B9474C-8844-824D-AE39-18AA5A3E6A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0AFC0F-CDF7-954F-B7A1-8CDAA95A4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023AA-5E63-8541-A6AF-9EC1EE040215}"/>
              </a:ext>
            </a:extLst>
          </p:cNvPr>
          <p:cNvSpPr>
            <a:spLocks noGrp="1"/>
          </p:cNvSpPr>
          <p:nvPr>
            <p:ph type="dt" sz="half" idx="10"/>
          </p:nvPr>
        </p:nvSpPr>
        <p:spPr/>
        <p:txBody>
          <a:bodyPr/>
          <a:lstStyle/>
          <a:p>
            <a:fld id="{7452D940-578E-1E40-989C-89E6E8F6A724}" type="datetimeFigureOut">
              <a:rPr lang="en-US" smtClean="0"/>
              <a:t>2/22/22</a:t>
            </a:fld>
            <a:endParaRPr lang="en-US"/>
          </a:p>
        </p:txBody>
      </p:sp>
      <p:sp>
        <p:nvSpPr>
          <p:cNvPr id="6" name="Footer Placeholder 5">
            <a:extLst>
              <a:ext uri="{FF2B5EF4-FFF2-40B4-BE49-F238E27FC236}">
                <a16:creationId xmlns:a16="http://schemas.microsoft.com/office/drawing/2014/main" id="{E972B36E-B2B4-4E46-AE04-E91FC83EA1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2A5A2-8BB1-C442-86A3-FF40EE047A82}"/>
              </a:ext>
            </a:extLst>
          </p:cNvPr>
          <p:cNvSpPr>
            <a:spLocks noGrp="1"/>
          </p:cNvSpPr>
          <p:nvPr>
            <p:ph type="sldNum" sz="quarter" idx="12"/>
          </p:nvPr>
        </p:nvSpPr>
        <p:spPr/>
        <p:txBody>
          <a:bodyPr/>
          <a:lstStyle/>
          <a:p>
            <a:fld id="{FFBE1CB1-8CC1-064D-917E-E278DEF93E7F}" type="slidenum">
              <a:rPr lang="en-US" smtClean="0"/>
              <a:t>‹#›</a:t>
            </a:fld>
            <a:endParaRPr lang="en-US"/>
          </a:p>
        </p:txBody>
      </p:sp>
    </p:spTree>
    <p:extLst>
      <p:ext uri="{BB962C8B-B14F-4D97-AF65-F5344CB8AC3E}">
        <p14:creationId xmlns:p14="http://schemas.microsoft.com/office/powerpoint/2010/main" val="337742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C9C1C-9E05-1744-A295-7141BA682B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99402C-1F59-5D44-83D3-90704B591D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CF96B0-792D-4A4D-8F4B-723A4C960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0DF08-D0CD-CA40-B889-67E29E2F9D0B}"/>
              </a:ext>
            </a:extLst>
          </p:cNvPr>
          <p:cNvSpPr>
            <a:spLocks noGrp="1"/>
          </p:cNvSpPr>
          <p:nvPr>
            <p:ph type="dt" sz="half" idx="10"/>
          </p:nvPr>
        </p:nvSpPr>
        <p:spPr/>
        <p:txBody>
          <a:bodyPr/>
          <a:lstStyle/>
          <a:p>
            <a:fld id="{7452D940-578E-1E40-989C-89E6E8F6A724}" type="datetimeFigureOut">
              <a:rPr lang="en-US" smtClean="0"/>
              <a:t>2/22/22</a:t>
            </a:fld>
            <a:endParaRPr lang="en-US"/>
          </a:p>
        </p:txBody>
      </p:sp>
      <p:sp>
        <p:nvSpPr>
          <p:cNvPr id="6" name="Footer Placeholder 5">
            <a:extLst>
              <a:ext uri="{FF2B5EF4-FFF2-40B4-BE49-F238E27FC236}">
                <a16:creationId xmlns:a16="http://schemas.microsoft.com/office/drawing/2014/main" id="{EAE1738E-21B6-484A-A374-8A3161180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37431-57DF-5641-A153-5D0B05A66511}"/>
              </a:ext>
            </a:extLst>
          </p:cNvPr>
          <p:cNvSpPr>
            <a:spLocks noGrp="1"/>
          </p:cNvSpPr>
          <p:nvPr>
            <p:ph type="sldNum" sz="quarter" idx="12"/>
          </p:nvPr>
        </p:nvSpPr>
        <p:spPr/>
        <p:txBody>
          <a:bodyPr/>
          <a:lstStyle/>
          <a:p>
            <a:fld id="{FFBE1CB1-8CC1-064D-917E-E278DEF93E7F}" type="slidenum">
              <a:rPr lang="en-US" smtClean="0"/>
              <a:t>‹#›</a:t>
            </a:fld>
            <a:endParaRPr lang="en-US"/>
          </a:p>
        </p:txBody>
      </p:sp>
    </p:spTree>
    <p:extLst>
      <p:ext uri="{BB962C8B-B14F-4D97-AF65-F5344CB8AC3E}">
        <p14:creationId xmlns:p14="http://schemas.microsoft.com/office/powerpoint/2010/main" val="424467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BDEF57-5143-9645-AFD4-74B5759668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84FF35-4A43-DE41-BBEB-30F62E25B1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A5547-F61B-614D-8C3A-4F2A8F6E5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2D940-578E-1E40-989C-89E6E8F6A724}" type="datetimeFigureOut">
              <a:rPr lang="en-US" smtClean="0"/>
              <a:t>2/22/22</a:t>
            </a:fld>
            <a:endParaRPr lang="en-US"/>
          </a:p>
        </p:txBody>
      </p:sp>
      <p:sp>
        <p:nvSpPr>
          <p:cNvPr id="5" name="Footer Placeholder 4">
            <a:extLst>
              <a:ext uri="{FF2B5EF4-FFF2-40B4-BE49-F238E27FC236}">
                <a16:creationId xmlns:a16="http://schemas.microsoft.com/office/drawing/2014/main" id="{A78D8152-A36A-BD40-9462-86DA68D15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BAB01D-4630-DE4B-942B-F137BB8AC6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E1CB1-8CC1-064D-917E-E278DEF93E7F}" type="slidenum">
              <a:rPr lang="en-US" smtClean="0"/>
              <a:t>‹#›</a:t>
            </a:fld>
            <a:endParaRPr lang="en-US"/>
          </a:p>
        </p:txBody>
      </p:sp>
    </p:spTree>
    <p:extLst>
      <p:ext uri="{BB962C8B-B14F-4D97-AF65-F5344CB8AC3E}">
        <p14:creationId xmlns:p14="http://schemas.microsoft.com/office/powerpoint/2010/main" val="170992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hdr.undp.org/en/countries/profiles/HTI"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s://www.history.com/this-day-in-history/massive-earthquake-strikes-hait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reliefweb.int/map/haiti/haiti-multi-hazards-map-february-2014" TargetMode="External"/><Relationship Id="rId3" Type="http://schemas.openxmlformats.org/officeDocument/2006/relationships/image" Target="../media/image17.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preventionweb.net/files/29163_drmkn511.pdf" TargetMode="External"/><Relationship Id="rId5" Type="http://schemas.openxmlformats.org/officeDocument/2006/relationships/image" Target="../media/image18.png"/><Relationship Id="rId4" Type="http://schemas.openxmlformats.org/officeDocument/2006/relationships/hyperlink" Target="https://www.nationalgeographic.org/encyclopedia/geographic-information-system-gis/" TargetMode="Externa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hyperlink" Target="https://www.bigrentz.com/blog/earthquake-proof-buildings" TargetMode="External"/><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hyperlink" Target="https://oceanservice.noaa.gov/facts/remotesensing.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ideo" Target="https://www.youtube.com/embed/6a3VwMj79DQ?start=1&amp;feature=oembed" TargetMode="External"/><Relationship Id="rId5" Type="http://schemas.openxmlformats.org/officeDocument/2006/relationships/image" Target="../media/image28.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coolgeography.co.uk/GCSE/AQA/Restless%20Earth/Earthquakes/Haiti.htm" TargetMode="External"/><Relationship Id="rId7" Type="http://schemas.openxmlformats.org/officeDocument/2006/relationships/hyperlink" Target="https://www.bbc.co.uk/bitesize/guides/zgmwv4j/revision/5"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www.habitatforhumanity.org.uk/what-we-do/disaster-response/disaster-relief-in-haiti/"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reliefweb.int/map/haiti/haiti-multi-hazards-map-february-2014"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www.nytimes.com/2019/10/28/opinion/letters/haiti-children-health-forest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nationalgeographic.com/science/article/the-2011-japan-tsunami-was-caused-by-largest-fault-slip-ever-recorded"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hdr.undp.org/en/countries/profiles/JPN"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www.theatlantic.com/photo/2016/03/5-years-since-the-2011-great-east-japan-earthquake/47321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bbc.co.uk/bitesize/guides/zg9h2nb/revision/7" TargetMode="External"/><Relationship Id="rId7" Type="http://schemas.openxmlformats.org/officeDocument/2006/relationships/hyperlink" Target="https://www.worldvision.org/disaster-relief-news-stories/2011-japan-earthquake-and-tsunami-fac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internetgeography.net/japan-earthquake-2011/"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reliefweb.int/map/haiti/haiti-multi-hazards-map-february-2014"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9965D2-08FF-BD44-9F2E-3B9B361FB913}"/>
              </a:ext>
            </a:extLst>
          </p:cNvPr>
          <p:cNvSpPr txBox="1"/>
          <p:nvPr/>
        </p:nvSpPr>
        <p:spPr>
          <a:xfrm>
            <a:off x="360947" y="517358"/>
            <a:ext cx="6354179" cy="6278642"/>
          </a:xfrm>
          <a:prstGeom prst="rect">
            <a:avLst/>
          </a:prstGeom>
          <a:noFill/>
        </p:spPr>
        <p:txBody>
          <a:bodyPr wrap="square" rtlCol="0">
            <a:spAutoFit/>
          </a:bodyPr>
          <a:lstStyle/>
          <a:p>
            <a:r>
              <a:rPr lang="en-US" sz="2400" b="1" dirty="0"/>
              <a:t>To start - </a:t>
            </a:r>
            <a:r>
              <a:rPr lang="en-US" sz="2400" dirty="0"/>
              <a:t>Find out the information below about Haiti:</a:t>
            </a:r>
          </a:p>
          <a:p>
            <a:endParaRPr lang="en-US" sz="2400" dirty="0"/>
          </a:p>
          <a:p>
            <a:pPr marL="285750" indent="-285750">
              <a:buFontTx/>
              <a:buChar char="-"/>
            </a:pPr>
            <a:r>
              <a:rPr lang="en-US" sz="2400" dirty="0"/>
              <a:t>GDP Per Capita ($)</a:t>
            </a:r>
          </a:p>
          <a:p>
            <a:pPr marL="285750" indent="-285750">
              <a:buFontTx/>
              <a:buChar char="-"/>
            </a:pPr>
            <a:r>
              <a:rPr lang="en-US" sz="2400" dirty="0"/>
              <a:t>Life Expectancy</a:t>
            </a:r>
          </a:p>
          <a:p>
            <a:pPr marL="285750" indent="-285750">
              <a:buFontTx/>
              <a:buChar char="-"/>
            </a:pPr>
            <a:r>
              <a:rPr lang="en-US" sz="2400" dirty="0"/>
              <a:t>Adult Literacy Rate (%)</a:t>
            </a:r>
          </a:p>
          <a:p>
            <a:pPr marL="285750" indent="-285750">
              <a:buFontTx/>
              <a:buChar char="-"/>
            </a:pPr>
            <a:r>
              <a:rPr lang="en-US" sz="2400" dirty="0"/>
              <a:t>Infant Mortality Rate (out of 1000 live births)</a:t>
            </a:r>
          </a:p>
          <a:p>
            <a:pPr marL="285750" indent="-285750">
              <a:buFontTx/>
              <a:buChar char="-"/>
            </a:pPr>
            <a:r>
              <a:rPr lang="en-US" sz="2400" dirty="0"/>
              <a:t>Internet users (%)</a:t>
            </a:r>
          </a:p>
          <a:p>
            <a:endParaRPr lang="en-US" sz="2400" dirty="0"/>
          </a:p>
          <a:p>
            <a:r>
              <a:rPr lang="en-US" sz="2400" b="1" dirty="0"/>
              <a:t>Extra challenge – </a:t>
            </a:r>
            <a:r>
              <a:rPr lang="en-US" sz="2400" dirty="0"/>
              <a:t>give reasons for these figures</a:t>
            </a:r>
          </a:p>
          <a:p>
            <a:endParaRPr lang="en-US" dirty="0"/>
          </a:p>
          <a:p>
            <a:endParaRPr lang="en-US" dirty="0"/>
          </a:p>
          <a:p>
            <a:endParaRPr lang="en-US" dirty="0"/>
          </a:p>
          <a:p>
            <a:endParaRPr lang="en-US" dirty="0"/>
          </a:p>
          <a:p>
            <a:endParaRPr lang="en-US" dirty="0"/>
          </a:p>
          <a:p>
            <a:endParaRPr lang="en-US" dirty="0"/>
          </a:p>
          <a:p>
            <a:endParaRPr lang="en-US" dirty="0"/>
          </a:p>
          <a:p>
            <a:pPr algn="ctr"/>
            <a:endParaRPr lang="en-US" dirty="0"/>
          </a:p>
          <a:p>
            <a:pPr algn="ctr"/>
            <a:r>
              <a:rPr lang="en-US" dirty="0"/>
              <a:t>https://</a:t>
            </a:r>
            <a:r>
              <a:rPr lang="en-US" dirty="0" err="1"/>
              <a:t>hdr.undp.org</a:t>
            </a:r>
            <a:r>
              <a:rPr lang="en-US" dirty="0"/>
              <a:t>/</a:t>
            </a:r>
            <a:r>
              <a:rPr lang="en-US" dirty="0" err="1"/>
              <a:t>en</a:t>
            </a:r>
            <a:r>
              <a:rPr lang="en-US" dirty="0"/>
              <a:t>/countries/profiles/HTI</a:t>
            </a:r>
          </a:p>
        </p:txBody>
      </p:sp>
      <p:pic>
        <p:nvPicPr>
          <p:cNvPr id="5" name="Picture 4">
            <a:hlinkClick r:id="rId2"/>
            <a:extLst>
              <a:ext uri="{FF2B5EF4-FFF2-40B4-BE49-F238E27FC236}">
                <a16:creationId xmlns:a16="http://schemas.microsoft.com/office/drawing/2014/main" id="{85BD4EFF-8E48-9441-96EF-3C001BD64EC8}"/>
              </a:ext>
            </a:extLst>
          </p:cNvPr>
          <p:cNvPicPr>
            <a:picLocks noChangeAspect="1"/>
          </p:cNvPicPr>
          <p:nvPr/>
        </p:nvPicPr>
        <p:blipFill>
          <a:blip r:embed="rId3"/>
          <a:stretch>
            <a:fillRect/>
          </a:stretch>
        </p:blipFill>
        <p:spPr>
          <a:xfrm>
            <a:off x="2483142" y="4356111"/>
            <a:ext cx="2109788" cy="2109788"/>
          </a:xfrm>
          <a:prstGeom prst="rect">
            <a:avLst/>
          </a:prstGeom>
        </p:spPr>
      </p:pic>
      <p:pic>
        <p:nvPicPr>
          <p:cNvPr id="2050" name="Picture 2" descr="2010 Haiti Earthquake - HISTORY">
            <a:hlinkClick r:id="rId4"/>
            <a:extLst>
              <a:ext uri="{FF2B5EF4-FFF2-40B4-BE49-F238E27FC236}">
                <a16:creationId xmlns:a16="http://schemas.microsoft.com/office/drawing/2014/main" id="{07D97AA0-6AF3-404A-B517-1C529892BD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377" y="1209676"/>
            <a:ext cx="4438648" cy="443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14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56644-8BEB-7548-9C10-BF3D46AD4707}"/>
              </a:ext>
            </a:extLst>
          </p:cNvPr>
          <p:cNvSpPr txBox="1"/>
          <p:nvPr/>
        </p:nvSpPr>
        <p:spPr>
          <a:xfrm>
            <a:off x="0" y="0"/>
            <a:ext cx="12192000" cy="2862322"/>
          </a:xfrm>
          <a:prstGeom prst="rect">
            <a:avLst/>
          </a:prstGeom>
          <a:noFill/>
        </p:spPr>
        <p:txBody>
          <a:bodyPr wrap="square" rtlCol="0">
            <a:spAutoFit/>
          </a:bodyPr>
          <a:lstStyle/>
          <a:p>
            <a:r>
              <a:rPr lang="en-US" sz="2000" b="1" dirty="0"/>
              <a:t>Challenge 2 - </a:t>
            </a:r>
            <a:r>
              <a:rPr lang="en-US" sz="2000" dirty="0"/>
              <a:t>Why do you think Japan is less vulnerable than Haiti to earthquake hazards?</a:t>
            </a:r>
          </a:p>
          <a:p>
            <a:endParaRPr lang="en-US" sz="2000" dirty="0"/>
          </a:p>
          <a:p>
            <a:r>
              <a:rPr lang="en-US" sz="2000" dirty="0"/>
              <a:t>This piece of work should mention:</a:t>
            </a:r>
          </a:p>
          <a:p>
            <a:endParaRPr lang="en-US" sz="2000" dirty="0"/>
          </a:p>
          <a:p>
            <a:r>
              <a:rPr lang="en-US" sz="2000" dirty="0"/>
              <a:t>Social reasons (education and wealth)</a:t>
            </a:r>
          </a:p>
          <a:p>
            <a:r>
              <a:rPr lang="en-US" sz="2000" dirty="0"/>
              <a:t>Economic reasons (availability of government resources)</a:t>
            </a:r>
          </a:p>
          <a:p>
            <a:endParaRPr lang="en-US" sz="2000" dirty="0"/>
          </a:p>
          <a:p>
            <a:r>
              <a:rPr lang="en-US" sz="2000" dirty="0"/>
              <a:t>This can be done as a mind map on your desk / paper / laptop, or as a piece of writing, or any other way that you feel appropriate. </a:t>
            </a:r>
          </a:p>
        </p:txBody>
      </p:sp>
      <p:pic>
        <p:nvPicPr>
          <p:cNvPr id="5" name="Picture 2" descr="What are the National Seismic Hazard Maps for Japan? | J-SHIS">
            <a:extLst>
              <a:ext uri="{FF2B5EF4-FFF2-40B4-BE49-F238E27FC236}">
                <a16:creationId xmlns:a16="http://schemas.microsoft.com/office/drawing/2014/main" id="{015DFC3C-8E73-CE45-9FFD-2D47068F1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104" y="3429000"/>
            <a:ext cx="2953264" cy="32907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okyo and its earthquake proof buildings- We Build Value">
            <a:extLst>
              <a:ext uri="{FF2B5EF4-FFF2-40B4-BE49-F238E27FC236}">
                <a16:creationId xmlns:a16="http://schemas.microsoft.com/office/drawing/2014/main" id="{84815D43-216E-5042-AB59-AB2C81D1E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114" y="3429000"/>
            <a:ext cx="5614931" cy="319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127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8C7C21-9BEA-704D-A84C-E2426477D2DE}"/>
              </a:ext>
            </a:extLst>
          </p:cNvPr>
          <p:cNvPicPr>
            <a:picLocks noChangeAspect="1"/>
          </p:cNvPicPr>
          <p:nvPr/>
        </p:nvPicPr>
        <p:blipFill>
          <a:blip r:embed="rId2"/>
          <a:stretch>
            <a:fillRect/>
          </a:stretch>
        </p:blipFill>
        <p:spPr>
          <a:xfrm>
            <a:off x="220663" y="4279900"/>
            <a:ext cx="9664700" cy="2578100"/>
          </a:xfrm>
          <a:prstGeom prst="rect">
            <a:avLst/>
          </a:prstGeom>
        </p:spPr>
      </p:pic>
      <p:sp>
        <p:nvSpPr>
          <p:cNvPr id="3" name="TextBox 2">
            <a:extLst>
              <a:ext uri="{FF2B5EF4-FFF2-40B4-BE49-F238E27FC236}">
                <a16:creationId xmlns:a16="http://schemas.microsoft.com/office/drawing/2014/main" id="{7C7E782F-A682-044A-84BA-0F5099F30FBC}"/>
              </a:ext>
            </a:extLst>
          </p:cNvPr>
          <p:cNvSpPr txBox="1"/>
          <p:nvPr/>
        </p:nvSpPr>
        <p:spPr>
          <a:xfrm>
            <a:off x="0" y="0"/>
            <a:ext cx="12192000" cy="2862322"/>
          </a:xfrm>
          <a:prstGeom prst="rect">
            <a:avLst/>
          </a:prstGeom>
          <a:noFill/>
        </p:spPr>
        <p:txBody>
          <a:bodyPr wrap="square" rtlCol="0">
            <a:spAutoFit/>
          </a:bodyPr>
          <a:lstStyle/>
          <a:p>
            <a:r>
              <a:rPr lang="en-US" sz="2000" b="1" dirty="0"/>
              <a:t>Challenge 3 – </a:t>
            </a:r>
            <a:r>
              <a:rPr lang="en-US" sz="2000" dirty="0"/>
              <a:t>Specification Application </a:t>
            </a:r>
          </a:p>
          <a:p>
            <a:endParaRPr lang="en-US" sz="2000" dirty="0"/>
          </a:p>
          <a:p>
            <a:r>
              <a:rPr lang="en-US" sz="2000" dirty="0"/>
              <a:t>Look at a, b and c on the specification below. For each letter create a table that defines each of the measures, and then place them on a continuum which ranges from more likely to be used in Haiti to more likely to be used in Japan. Once you have placed them on a continuum, annotate it to explain why. </a:t>
            </a:r>
          </a:p>
          <a:p>
            <a:endParaRPr lang="en-US" sz="2000" dirty="0"/>
          </a:p>
          <a:p>
            <a:r>
              <a:rPr lang="en-US" sz="2000" dirty="0"/>
              <a:t>Make sure to use information that you found during your Haiti and Japan work.</a:t>
            </a:r>
          </a:p>
          <a:p>
            <a:endParaRPr lang="en-US" sz="2000" dirty="0"/>
          </a:p>
          <a:p>
            <a:r>
              <a:rPr lang="en-US" sz="2000" dirty="0"/>
              <a:t>Resources to help with definitions can be found on slide 12 and 13. </a:t>
            </a:r>
          </a:p>
        </p:txBody>
      </p:sp>
      <p:cxnSp>
        <p:nvCxnSpPr>
          <p:cNvPr id="5" name="Straight Arrow Connector 4">
            <a:extLst>
              <a:ext uri="{FF2B5EF4-FFF2-40B4-BE49-F238E27FC236}">
                <a16:creationId xmlns:a16="http://schemas.microsoft.com/office/drawing/2014/main" id="{6E932256-B070-2C43-8881-3EA0FEC6E8B4}"/>
              </a:ext>
            </a:extLst>
          </p:cNvPr>
          <p:cNvCxnSpPr>
            <a:cxnSpLocks/>
          </p:cNvCxnSpPr>
          <p:nvPr/>
        </p:nvCxnSpPr>
        <p:spPr>
          <a:xfrm>
            <a:off x="220663" y="3923271"/>
            <a:ext cx="11456472"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44A2629-D48E-E04C-A942-675B566AD0FB}"/>
              </a:ext>
            </a:extLst>
          </p:cNvPr>
          <p:cNvSpPr txBox="1"/>
          <p:nvPr/>
        </p:nvSpPr>
        <p:spPr>
          <a:xfrm>
            <a:off x="10597978" y="3272445"/>
            <a:ext cx="1594022" cy="369332"/>
          </a:xfrm>
          <a:prstGeom prst="rect">
            <a:avLst/>
          </a:prstGeom>
          <a:noFill/>
        </p:spPr>
        <p:txBody>
          <a:bodyPr wrap="square" rtlCol="0">
            <a:spAutoFit/>
          </a:bodyPr>
          <a:lstStyle/>
          <a:p>
            <a:r>
              <a:rPr lang="en-US" dirty="0"/>
              <a:t>Likely in Japan</a:t>
            </a:r>
          </a:p>
        </p:txBody>
      </p:sp>
      <p:sp>
        <p:nvSpPr>
          <p:cNvPr id="8" name="TextBox 7">
            <a:extLst>
              <a:ext uri="{FF2B5EF4-FFF2-40B4-BE49-F238E27FC236}">
                <a16:creationId xmlns:a16="http://schemas.microsoft.com/office/drawing/2014/main" id="{55E5859D-6E48-8345-A30B-98F4054C6D0A}"/>
              </a:ext>
            </a:extLst>
          </p:cNvPr>
          <p:cNvSpPr txBox="1"/>
          <p:nvPr/>
        </p:nvSpPr>
        <p:spPr>
          <a:xfrm>
            <a:off x="0" y="3272445"/>
            <a:ext cx="1594022" cy="369332"/>
          </a:xfrm>
          <a:prstGeom prst="rect">
            <a:avLst/>
          </a:prstGeom>
          <a:noFill/>
        </p:spPr>
        <p:txBody>
          <a:bodyPr wrap="square" rtlCol="0">
            <a:spAutoFit/>
          </a:bodyPr>
          <a:lstStyle/>
          <a:p>
            <a:r>
              <a:rPr lang="en-US" dirty="0"/>
              <a:t>Likely in Haiti</a:t>
            </a:r>
          </a:p>
        </p:txBody>
      </p:sp>
    </p:spTree>
    <p:extLst>
      <p:ext uri="{BB962C8B-B14F-4D97-AF65-F5344CB8AC3E}">
        <p14:creationId xmlns:p14="http://schemas.microsoft.com/office/powerpoint/2010/main" val="349912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1E4803B-6726-3F46-8722-9B33BF7EA707}"/>
              </a:ext>
            </a:extLst>
          </p:cNvPr>
          <p:cNvGraphicFramePr>
            <a:graphicFrameLocks noGrp="1"/>
          </p:cNvGraphicFramePr>
          <p:nvPr>
            <p:extLst>
              <p:ext uri="{D42A27DB-BD31-4B8C-83A1-F6EECF244321}">
                <p14:modId xmlns:p14="http://schemas.microsoft.com/office/powerpoint/2010/main" val="224541397"/>
              </p:ext>
            </p:extLst>
          </p:nvPr>
        </p:nvGraphicFramePr>
        <p:xfrm>
          <a:off x="0" y="719666"/>
          <a:ext cx="12192000" cy="3037840"/>
        </p:xfrm>
        <a:graphic>
          <a:graphicData uri="http://schemas.openxmlformats.org/drawingml/2006/table">
            <a:tbl>
              <a:tblPr firstRow="1" bandRow="1">
                <a:tableStyleId>{69012ECD-51FC-41F1-AA8D-1B2483CD663E}</a:tableStyleId>
              </a:tblPr>
              <a:tblGrid>
                <a:gridCol w="2032000">
                  <a:extLst>
                    <a:ext uri="{9D8B030D-6E8A-4147-A177-3AD203B41FA5}">
                      <a16:colId xmlns:a16="http://schemas.microsoft.com/office/drawing/2014/main" val="4101299776"/>
                    </a:ext>
                  </a:extLst>
                </a:gridCol>
                <a:gridCol w="2032000">
                  <a:extLst>
                    <a:ext uri="{9D8B030D-6E8A-4147-A177-3AD203B41FA5}">
                      <a16:colId xmlns:a16="http://schemas.microsoft.com/office/drawing/2014/main" val="764071598"/>
                    </a:ext>
                  </a:extLst>
                </a:gridCol>
                <a:gridCol w="2032000">
                  <a:extLst>
                    <a:ext uri="{9D8B030D-6E8A-4147-A177-3AD203B41FA5}">
                      <a16:colId xmlns:a16="http://schemas.microsoft.com/office/drawing/2014/main" val="1124549856"/>
                    </a:ext>
                  </a:extLst>
                </a:gridCol>
                <a:gridCol w="2032000">
                  <a:extLst>
                    <a:ext uri="{9D8B030D-6E8A-4147-A177-3AD203B41FA5}">
                      <a16:colId xmlns:a16="http://schemas.microsoft.com/office/drawing/2014/main" val="3333086578"/>
                    </a:ext>
                  </a:extLst>
                </a:gridCol>
                <a:gridCol w="2032000">
                  <a:extLst>
                    <a:ext uri="{9D8B030D-6E8A-4147-A177-3AD203B41FA5}">
                      <a16:colId xmlns:a16="http://schemas.microsoft.com/office/drawing/2014/main" val="4204385488"/>
                    </a:ext>
                  </a:extLst>
                </a:gridCol>
                <a:gridCol w="2032000">
                  <a:extLst>
                    <a:ext uri="{9D8B030D-6E8A-4147-A177-3AD203B41FA5}">
                      <a16:colId xmlns:a16="http://schemas.microsoft.com/office/drawing/2014/main" val="2913384460"/>
                    </a:ext>
                  </a:extLst>
                </a:gridCol>
              </a:tblGrid>
              <a:tr h="370840">
                <a:tc gridSpan="2">
                  <a:txBody>
                    <a:bodyPr/>
                    <a:lstStyle/>
                    <a:p>
                      <a:r>
                        <a:rPr lang="en-US" dirty="0"/>
                        <a:t>Preparation for Earthquakes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dirty="0"/>
                        <a:t>Short term responses and relief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dirty="0"/>
                        <a:t>Longer term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698714111"/>
                  </a:ext>
                </a:extLst>
              </a:tr>
              <a:tr h="370840">
                <a:tc>
                  <a:txBody>
                    <a:bodyPr/>
                    <a:lstStyle/>
                    <a:p>
                      <a:r>
                        <a:rPr lang="en-US" b="1" dirty="0"/>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Description and ex.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Description and 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Description and 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6095076"/>
                  </a:ext>
                </a:extLst>
              </a:tr>
              <a:tr h="370840">
                <a:tc>
                  <a:txBody>
                    <a:bodyPr/>
                    <a:lstStyle/>
                    <a:p>
                      <a:r>
                        <a:rPr lang="en-US" dirty="0"/>
                        <a:t>Warning and evacuation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Emergency 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Risk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199319"/>
                  </a:ext>
                </a:extLst>
              </a:tr>
              <a:tr h="370840">
                <a:tc>
                  <a:txBody>
                    <a:bodyPr/>
                    <a:lstStyle/>
                    <a:p>
                      <a:r>
                        <a:rPr lang="en-US" dirty="0"/>
                        <a:t>Remote Sensing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Shelter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Hazard Mapping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2140664"/>
                  </a:ext>
                </a:extLst>
              </a:tr>
              <a:tr h="370840">
                <a:tc>
                  <a:txBody>
                    <a:bodyPr/>
                    <a:lstStyle/>
                    <a:p>
                      <a:r>
                        <a:rPr lang="en-US" dirty="0"/>
                        <a:t>Geographical Information Services (GIS)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Supplies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Rebuilding </a:t>
                      </a:r>
                      <a:r>
                        <a:rPr lang="en-US" dirty="0" err="1"/>
                        <a:t>Programmes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6220594"/>
                  </a:ext>
                </a:extLst>
              </a:tr>
              <a:tr h="370840">
                <a:tc>
                  <a:txBody>
                    <a:bodyPr/>
                    <a:lstStyle/>
                    <a:p>
                      <a:r>
                        <a:rPr lang="en-US" dirty="0"/>
                        <a:t>Building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6589091"/>
                  </a:ext>
                </a:extLst>
              </a:tr>
            </a:tbl>
          </a:graphicData>
        </a:graphic>
      </p:graphicFrame>
    </p:spTree>
    <p:extLst>
      <p:ext uri="{BB962C8B-B14F-4D97-AF65-F5344CB8AC3E}">
        <p14:creationId xmlns:p14="http://schemas.microsoft.com/office/powerpoint/2010/main" val="2153166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 geographic information system (GIS) is a computer system for capturing, storing, checking, and displaying data related to positions on Earth’s surface. GIS can show many different kinds of data on one map, such as streets, buildings, and vegetation. This enables people to more easily see, analyze, and understand patterns and relationships.">
            <a:extLst>
              <a:ext uri="{FF2B5EF4-FFF2-40B4-BE49-F238E27FC236}">
                <a16:creationId xmlns:a16="http://schemas.microsoft.com/office/drawing/2014/main" id="{2E6F4CA5-7BA1-AF47-A54A-08EDF5741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75" y="211900"/>
            <a:ext cx="4740506" cy="41896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hlinkClick r:id="rId4"/>
            <a:extLst>
              <a:ext uri="{FF2B5EF4-FFF2-40B4-BE49-F238E27FC236}">
                <a16:creationId xmlns:a16="http://schemas.microsoft.com/office/drawing/2014/main" id="{3EEEF4D5-4D99-834C-ABB0-69D8871B0296}"/>
              </a:ext>
            </a:extLst>
          </p:cNvPr>
          <p:cNvPicPr>
            <a:picLocks noChangeAspect="1"/>
          </p:cNvPicPr>
          <p:nvPr/>
        </p:nvPicPr>
        <p:blipFill>
          <a:blip r:embed="rId5"/>
          <a:stretch>
            <a:fillRect/>
          </a:stretch>
        </p:blipFill>
        <p:spPr>
          <a:xfrm>
            <a:off x="2279502" y="4401544"/>
            <a:ext cx="1581851" cy="1573942"/>
          </a:xfrm>
          <a:prstGeom prst="rect">
            <a:avLst/>
          </a:prstGeom>
        </p:spPr>
      </p:pic>
      <p:sp>
        <p:nvSpPr>
          <p:cNvPr id="11" name="TextBox 10">
            <a:extLst>
              <a:ext uri="{FF2B5EF4-FFF2-40B4-BE49-F238E27FC236}">
                <a16:creationId xmlns:a16="http://schemas.microsoft.com/office/drawing/2014/main" id="{A7093A37-276D-3048-9EA5-78632D398E94}"/>
              </a:ext>
            </a:extLst>
          </p:cNvPr>
          <p:cNvSpPr txBox="1"/>
          <p:nvPr/>
        </p:nvSpPr>
        <p:spPr>
          <a:xfrm>
            <a:off x="1826917" y="5975486"/>
            <a:ext cx="2540000" cy="646331"/>
          </a:xfrm>
          <a:prstGeom prst="rect">
            <a:avLst/>
          </a:prstGeom>
          <a:noFill/>
        </p:spPr>
        <p:txBody>
          <a:bodyPr wrap="square" rtlCol="0">
            <a:spAutoFit/>
          </a:bodyPr>
          <a:lstStyle/>
          <a:p>
            <a:pPr algn="ctr"/>
            <a:r>
              <a:rPr lang="en-US" dirty="0"/>
              <a:t>Geographic Information Systems (GIS)</a:t>
            </a:r>
          </a:p>
        </p:txBody>
      </p:sp>
      <p:pic>
        <p:nvPicPr>
          <p:cNvPr id="13" name="Picture 12">
            <a:hlinkClick r:id="rId6"/>
            <a:extLst>
              <a:ext uri="{FF2B5EF4-FFF2-40B4-BE49-F238E27FC236}">
                <a16:creationId xmlns:a16="http://schemas.microsoft.com/office/drawing/2014/main" id="{B0D134CF-B3E6-F941-A453-CB8326612C93}"/>
              </a:ext>
            </a:extLst>
          </p:cNvPr>
          <p:cNvPicPr>
            <a:picLocks noChangeAspect="1"/>
          </p:cNvPicPr>
          <p:nvPr/>
        </p:nvPicPr>
        <p:blipFill>
          <a:blip r:embed="rId7"/>
          <a:stretch>
            <a:fillRect/>
          </a:stretch>
        </p:blipFill>
        <p:spPr>
          <a:xfrm>
            <a:off x="8307791" y="4401544"/>
            <a:ext cx="1574587" cy="1592180"/>
          </a:xfrm>
          <a:prstGeom prst="rect">
            <a:avLst/>
          </a:prstGeom>
        </p:spPr>
      </p:pic>
      <p:sp>
        <p:nvSpPr>
          <p:cNvPr id="19" name="TextBox 18">
            <a:extLst>
              <a:ext uri="{FF2B5EF4-FFF2-40B4-BE49-F238E27FC236}">
                <a16:creationId xmlns:a16="http://schemas.microsoft.com/office/drawing/2014/main" id="{F4FC4444-651D-EB43-86DB-DBE687661A55}"/>
              </a:ext>
            </a:extLst>
          </p:cNvPr>
          <p:cNvSpPr txBox="1"/>
          <p:nvPr/>
        </p:nvSpPr>
        <p:spPr>
          <a:xfrm>
            <a:off x="7825083" y="5975485"/>
            <a:ext cx="2540000" cy="646331"/>
          </a:xfrm>
          <a:prstGeom prst="rect">
            <a:avLst/>
          </a:prstGeom>
          <a:noFill/>
        </p:spPr>
        <p:txBody>
          <a:bodyPr wrap="square" rtlCol="0">
            <a:spAutoFit/>
          </a:bodyPr>
          <a:lstStyle/>
          <a:p>
            <a:pPr algn="ctr"/>
            <a:r>
              <a:rPr lang="en-US" dirty="0"/>
              <a:t>Risk Assessment and Hazard Mapping</a:t>
            </a:r>
          </a:p>
        </p:txBody>
      </p:sp>
      <p:pic>
        <p:nvPicPr>
          <p:cNvPr id="21" name="Picture 2" descr="Haiti: Multi-Hazards Map (as of February 2014) - Haiti | ReliefWeb">
            <a:hlinkClick r:id="rId8"/>
            <a:extLst>
              <a:ext uri="{FF2B5EF4-FFF2-40B4-BE49-F238E27FC236}">
                <a16:creationId xmlns:a16="http://schemas.microsoft.com/office/drawing/2014/main" id="{4303B71D-9294-884C-8BC7-0FBC9989FC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7891" y="698882"/>
            <a:ext cx="4969042" cy="321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25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5ADFDA56-5A56-1F46-83B3-41DB514C0B7F}"/>
              </a:ext>
            </a:extLst>
          </p:cNvPr>
          <p:cNvPicPr>
            <a:picLocks noChangeAspect="1"/>
          </p:cNvPicPr>
          <p:nvPr/>
        </p:nvPicPr>
        <p:blipFill>
          <a:blip r:embed="rId3"/>
          <a:stretch>
            <a:fillRect/>
          </a:stretch>
        </p:blipFill>
        <p:spPr>
          <a:xfrm>
            <a:off x="2226495" y="4001378"/>
            <a:ext cx="1581851" cy="1581851"/>
          </a:xfrm>
          <a:prstGeom prst="rect">
            <a:avLst/>
          </a:prstGeom>
        </p:spPr>
      </p:pic>
      <p:sp>
        <p:nvSpPr>
          <p:cNvPr id="4" name="TextBox 3">
            <a:extLst>
              <a:ext uri="{FF2B5EF4-FFF2-40B4-BE49-F238E27FC236}">
                <a16:creationId xmlns:a16="http://schemas.microsoft.com/office/drawing/2014/main" id="{BD39C7D6-534A-8947-9107-F6FC725F55CF}"/>
              </a:ext>
            </a:extLst>
          </p:cNvPr>
          <p:cNvSpPr txBox="1"/>
          <p:nvPr/>
        </p:nvSpPr>
        <p:spPr>
          <a:xfrm>
            <a:off x="1747420" y="5726708"/>
            <a:ext cx="2540000" cy="369332"/>
          </a:xfrm>
          <a:prstGeom prst="rect">
            <a:avLst/>
          </a:prstGeom>
          <a:noFill/>
        </p:spPr>
        <p:txBody>
          <a:bodyPr wrap="square" rtlCol="0">
            <a:spAutoFit/>
          </a:bodyPr>
          <a:lstStyle/>
          <a:p>
            <a:pPr algn="ctr"/>
            <a:r>
              <a:rPr lang="en-US" dirty="0"/>
              <a:t>Building Design</a:t>
            </a:r>
          </a:p>
        </p:txBody>
      </p:sp>
      <p:sp>
        <p:nvSpPr>
          <p:cNvPr id="5" name="TextBox 4">
            <a:extLst>
              <a:ext uri="{FF2B5EF4-FFF2-40B4-BE49-F238E27FC236}">
                <a16:creationId xmlns:a16="http://schemas.microsoft.com/office/drawing/2014/main" id="{514A3E7A-E971-4E4F-A9D3-3E9B5481F7D9}"/>
              </a:ext>
            </a:extLst>
          </p:cNvPr>
          <p:cNvSpPr txBox="1"/>
          <p:nvPr/>
        </p:nvSpPr>
        <p:spPr>
          <a:xfrm>
            <a:off x="8013451" y="5583229"/>
            <a:ext cx="988541" cy="646331"/>
          </a:xfrm>
          <a:prstGeom prst="rect">
            <a:avLst/>
          </a:prstGeom>
          <a:noFill/>
        </p:spPr>
        <p:txBody>
          <a:bodyPr wrap="square" rtlCol="0">
            <a:spAutoFit/>
          </a:bodyPr>
          <a:lstStyle/>
          <a:p>
            <a:r>
              <a:rPr lang="en-US" dirty="0"/>
              <a:t>Remote Sensing</a:t>
            </a:r>
          </a:p>
        </p:txBody>
      </p:sp>
      <p:pic>
        <p:nvPicPr>
          <p:cNvPr id="6" name="Picture 5">
            <a:hlinkClick r:id="rId4"/>
            <a:extLst>
              <a:ext uri="{FF2B5EF4-FFF2-40B4-BE49-F238E27FC236}">
                <a16:creationId xmlns:a16="http://schemas.microsoft.com/office/drawing/2014/main" id="{4C76B6FF-3B88-ED41-856D-18944C334BAC}"/>
              </a:ext>
            </a:extLst>
          </p:cNvPr>
          <p:cNvPicPr>
            <a:picLocks noChangeAspect="1"/>
          </p:cNvPicPr>
          <p:nvPr/>
        </p:nvPicPr>
        <p:blipFill>
          <a:blip r:embed="rId5"/>
          <a:stretch>
            <a:fillRect/>
          </a:stretch>
        </p:blipFill>
        <p:spPr>
          <a:xfrm>
            <a:off x="7770821" y="4001378"/>
            <a:ext cx="1473803" cy="1457243"/>
          </a:xfrm>
          <a:prstGeom prst="rect">
            <a:avLst/>
          </a:prstGeom>
        </p:spPr>
      </p:pic>
      <p:pic>
        <p:nvPicPr>
          <p:cNvPr id="8" name="Picture 2" descr="Principles of Remote Sensing - Centre for Remote Imaging, Sensing and  Processing, CRISP">
            <a:extLst>
              <a:ext uri="{FF2B5EF4-FFF2-40B4-BE49-F238E27FC236}">
                <a16:creationId xmlns:a16="http://schemas.microsoft.com/office/drawing/2014/main" id="{AF567B44-6F14-3F41-9C75-F138ACE5F1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2484" y="1048187"/>
            <a:ext cx="4914884" cy="271136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arthquake-Proof: 5 Buildings Setting New Global Standards">
            <a:extLst>
              <a:ext uri="{FF2B5EF4-FFF2-40B4-BE49-F238E27FC236}">
                <a16:creationId xmlns:a16="http://schemas.microsoft.com/office/drawing/2014/main" id="{B61378FF-FCA8-3540-81E6-F7C0AF0D66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159" y="940336"/>
            <a:ext cx="4236525" cy="281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161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426E0B-8E3E-FE4E-8E1D-58F95F829200}"/>
              </a:ext>
            </a:extLst>
          </p:cNvPr>
          <p:cNvSpPr txBox="1"/>
          <p:nvPr/>
        </p:nvSpPr>
        <p:spPr>
          <a:xfrm>
            <a:off x="0" y="343930"/>
            <a:ext cx="12192000" cy="6832640"/>
          </a:xfrm>
          <a:prstGeom prst="rect">
            <a:avLst/>
          </a:prstGeom>
          <a:noFill/>
        </p:spPr>
        <p:txBody>
          <a:bodyPr wrap="square" rtlCol="0">
            <a:spAutoFit/>
          </a:bodyPr>
          <a:lstStyle/>
          <a:p>
            <a:r>
              <a:rPr lang="en-US" sz="2400" b="1" dirty="0"/>
              <a:t>Challenge 4:</a:t>
            </a:r>
          </a:p>
          <a:p>
            <a:endParaRPr lang="en-US" sz="2400" dirty="0"/>
          </a:p>
          <a:p>
            <a:r>
              <a:rPr lang="en-US" sz="2400" dirty="0"/>
              <a:t>Rank the below management strategies in a diamond 9. The top of the diamond should be the thing that you think is the most useful strategy, the bottom should be what you think is the least. Annotate your diamond with justifications for the way you have ranked them.</a:t>
            </a:r>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Warning and evacuation</a:t>
            </a:r>
          </a:p>
          <a:p>
            <a:pPr marL="285750" indent="-285750">
              <a:buFont typeface="Arial" panose="020B0604020202020204" pitchFamily="34" charset="0"/>
              <a:buChar char="•"/>
            </a:pPr>
            <a:r>
              <a:rPr lang="en-US" sz="2400" dirty="0"/>
              <a:t>Building design</a:t>
            </a:r>
          </a:p>
          <a:p>
            <a:pPr marL="285750" indent="-285750">
              <a:buFont typeface="Arial" panose="020B0604020202020204" pitchFamily="34" charset="0"/>
              <a:buChar char="•"/>
            </a:pPr>
            <a:r>
              <a:rPr lang="en-US" sz="2400" dirty="0"/>
              <a:t>Remote sensing</a:t>
            </a:r>
          </a:p>
          <a:p>
            <a:pPr marL="285750" indent="-285750">
              <a:buFont typeface="Arial" panose="020B0604020202020204" pitchFamily="34" charset="0"/>
              <a:buChar char="•"/>
            </a:pPr>
            <a:r>
              <a:rPr lang="en-US" sz="2400" dirty="0"/>
              <a:t>Geographical Information Services (GIS)</a:t>
            </a:r>
          </a:p>
          <a:p>
            <a:pPr marL="285750" indent="-285750">
              <a:buFont typeface="Arial" panose="020B0604020202020204" pitchFamily="34" charset="0"/>
              <a:buChar char="•"/>
            </a:pPr>
            <a:r>
              <a:rPr lang="en-US" sz="2400" dirty="0"/>
              <a:t>Emergency aid</a:t>
            </a:r>
          </a:p>
          <a:p>
            <a:pPr marL="285750" indent="-285750">
              <a:buFont typeface="Arial" panose="020B0604020202020204" pitchFamily="34" charset="0"/>
              <a:buChar char="•"/>
            </a:pPr>
            <a:r>
              <a:rPr lang="en-US" sz="2400" dirty="0"/>
              <a:t>Shelter and supplies</a:t>
            </a:r>
          </a:p>
          <a:p>
            <a:pPr marL="285750" indent="-285750">
              <a:buFont typeface="Arial" panose="020B0604020202020204" pitchFamily="34" charset="0"/>
              <a:buChar char="•"/>
            </a:pPr>
            <a:r>
              <a:rPr lang="en-US" sz="2400" dirty="0"/>
              <a:t>Risk assessment </a:t>
            </a:r>
          </a:p>
          <a:p>
            <a:pPr marL="285750" indent="-285750">
              <a:buFont typeface="Arial" panose="020B0604020202020204" pitchFamily="34" charset="0"/>
              <a:buChar char="•"/>
            </a:pPr>
            <a:r>
              <a:rPr lang="en-US" sz="2400" dirty="0"/>
              <a:t>Hazard mapping</a:t>
            </a:r>
          </a:p>
          <a:p>
            <a:pPr marL="285750" indent="-285750">
              <a:buFont typeface="Arial" panose="020B0604020202020204" pitchFamily="34" charset="0"/>
              <a:buChar char="•"/>
            </a:pPr>
            <a:r>
              <a:rPr lang="en-US" sz="2400" dirty="0"/>
              <a:t>Rebuilding </a:t>
            </a:r>
            <a:r>
              <a:rPr lang="en-US" sz="2400" dirty="0" err="1"/>
              <a:t>programmes</a:t>
            </a:r>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6146" name="Picture 2" descr="Diamond 9 Templates | Teaching Resources">
            <a:extLst>
              <a:ext uri="{FF2B5EF4-FFF2-40B4-BE49-F238E27FC236}">
                <a16:creationId xmlns:a16="http://schemas.microsoft.com/office/drawing/2014/main" id="{4D834937-CEEF-E44B-A1F9-B74FA2D45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960" y="2593616"/>
            <a:ext cx="2485729" cy="35890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ummer Reading Challenge - Books Are GEMS">
            <a:extLst>
              <a:ext uri="{FF2B5EF4-FFF2-40B4-BE49-F238E27FC236}">
                <a16:creationId xmlns:a16="http://schemas.microsoft.com/office/drawing/2014/main" id="{8388B024-C635-C049-85B4-383F1DCA8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0594" y="3226076"/>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924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C938B-7B4D-0041-82E6-3A1EC5B805D5}"/>
              </a:ext>
            </a:extLst>
          </p:cNvPr>
          <p:cNvSpPr txBox="1"/>
          <p:nvPr/>
        </p:nvSpPr>
        <p:spPr>
          <a:xfrm>
            <a:off x="0" y="289697"/>
            <a:ext cx="12072551" cy="830997"/>
          </a:xfrm>
          <a:prstGeom prst="rect">
            <a:avLst/>
          </a:prstGeom>
          <a:noFill/>
        </p:spPr>
        <p:txBody>
          <a:bodyPr wrap="square" rtlCol="0">
            <a:spAutoFit/>
          </a:bodyPr>
          <a:lstStyle/>
          <a:p>
            <a:r>
              <a:rPr lang="en-US" sz="2400" dirty="0"/>
              <a:t>Challenge 5: </a:t>
            </a:r>
          </a:p>
          <a:p>
            <a:r>
              <a:rPr lang="en-US" sz="2400" dirty="0"/>
              <a:t>ArcGIS </a:t>
            </a:r>
            <a:r>
              <a:rPr lang="en-US" sz="2400" dirty="0" err="1"/>
              <a:t>StoryMaps</a:t>
            </a:r>
            <a:r>
              <a:rPr lang="en-US" sz="2400" dirty="0"/>
              <a:t> and ArcGIS Online Haiti and Japan </a:t>
            </a:r>
          </a:p>
        </p:txBody>
      </p:sp>
      <p:pic>
        <p:nvPicPr>
          <p:cNvPr id="1026" name="Picture 2" descr="Using ArcGIS StoryMaps in Your Research and Teaching (Workshop Online Only)  | Center for Urban and Regional Analysis">
            <a:extLst>
              <a:ext uri="{FF2B5EF4-FFF2-40B4-BE49-F238E27FC236}">
                <a16:creationId xmlns:a16="http://schemas.microsoft.com/office/drawing/2014/main" id="{0B2A11DF-55F8-BA48-AACB-A5394E93C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273" y="623330"/>
            <a:ext cx="4208505" cy="2805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cGIS Online - Swarthmore College ITS Blog">
            <a:extLst>
              <a:ext uri="{FF2B5EF4-FFF2-40B4-BE49-F238E27FC236}">
                <a16:creationId xmlns:a16="http://schemas.microsoft.com/office/drawing/2014/main" id="{58AE70DE-F672-AE44-81FA-FE24F4C4E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1059" y="4104028"/>
            <a:ext cx="4950941" cy="2605691"/>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 Media 2" descr="Exploring with GIS Overview">
            <a:hlinkClick r:id="" action="ppaction://media"/>
            <a:extLst>
              <a:ext uri="{FF2B5EF4-FFF2-40B4-BE49-F238E27FC236}">
                <a16:creationId xmlns:a16="http://schemas.microsoft.com/office/drawing/2014/main" id="{AD507AE7-3F5C-8643-BBE5-19DD78C5ED2D}"/>
              </a:ext>
            </a:extLst>
          </p:cNvPr>
          <p:cNvPicPr>
            <a:picLocks noRot="1" noChangeAspect="1"/>
          </p:cNvPicPr>
          <p:nvPr>
            <a:videoFile r:link="rId1"/>
          </p:nvPr>
        </p:nvPicPr>
        <p:blipFill>
          <a:blip r:embed="rId5"/>
          <a:stretch>
            <a:fillRect/>
          </a:stretch>
        </p:blipFill>
        <p:spPr>
          <a:xfrm>
            <a:off x="214512" y="1680453"/>
            <a:ext cx="6595434" cy="3726420"/>
          </a:xfrm>
          <a:prstGeom prst="rect">
            <a:avLst/>
          </a:prstGeom>
        </p:spPr>
      </p:pic>
    </p:spTree>
    <p:extLst>
      <p:ext uri="{BB962C8B-B14F-4D97-AF65-F5344CB8AC3E}">
        <p14:creationId xmlns:p14="http://schemas.microsoft.com/office/powerpoint/2010/main" val="30208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5FBB8B-A3FB-D54A-8CC0-8ECF3AD1F75E}"/>
              </a:ext>
            </a:extLst>
          </p:cNvPr>
          <p:cNvSpPr txBox="1"/>
          <p:nvPr/>
        </p:nvSpPr>
        <p:spPr>
          <a:xfrm>
            <a:off x="0" y="472440"/>
            <a:ext cx="12192000" cy="3539430"/>
          </a:xfrm>
          <a:prstGeom prst="rect">
            <a:avLst/>
          </a:prstGeom>
          <a:noFill/>
        </p:spPr>
        <p:txBody>
          <a:bodyPr wrap="square" rtlCol="0">
            <a:spAutoFit/>
          </a:bodyPr>
          <a:lstStyle/>
          <a:p>
            <a:r>
              <a:rPr lang="en-US" sz="2800" b="1" dirty="0"/>
              <a:t>To finish:</a:t>
            </a:r>
          </a:p>
          <a:p>
            <a:endParaRPr lang="en-US" sz="2800" dirty="0"/>
          </a:p>
          <a:p>
            <a:r>
              <a:rPr lang="en-US" sz="2800" dirty="0"/>
              <a:t>In less than 150 words, explain which place you would feel least vulnerable to natural hazards in, Japan or Haiti. </a:t>
            </a:r>
          </a:p>
          <a:p>
            <a:endParaRPr lang="en-US" sz="2800" dirty="0"/>
          </a:p>
          <a:p>
            <a:r>
              <a:rPr lang="en-US" sz="2800" b="1" dirty="0">
                <a:solidFill>
                  <a:srgbClr val="00B050"/>
                </a:solidFill>
              </a:rPr>
              <a:t>All </a:t>
            </a:r>
            <a:r>
              <a:rPr lang="en-US" sz="2800" dirty="0"/>
              <a:t>should use at least 3 of the management strategies covered, </a:t>
            </a:r>
            <a:r>
              <a:rPr lang="en-US" sz="2800" b="1" dirty="0">
                <a:solidFill>
                  <a:schemeClr val="accent2"/>
                </a:solidFill>
              </a:rPr>
              <a:t>most </a:t>
            </a:r>
            <a:r>
              <a:rPr lang="en-US" sz="2800" dirty="0"/>
              <a:t>will use the 2010 and 2011 earthquakes as supporting examples, </a:t>
            </a:r>
            <a:r>
              <a:rPr lang="en-US" sz="2800" b="1" dirty="0">
                <a:solidFill>
                  <a:srgbClr val="FF0000"/>
                </a:solidFill>
              </a:rPr>
              <a:t>some </a:t>
            </a:r>
            <a:r>
              <a:rPr lang="en-US" sz="2800" dirty="0"/>
              <a:t>will justify their reasons through the use of social and economic factors.</a:t>
            </a:r>
          </a:p>
        </p:txBody>
      </p:sp>
      <p:pic>
        <p:nvPicPr>
          <p:cNvPr id="7170" name="Picture 2" descr="How to finish what you start - Practical Sponsorship Ideas">
            <a:extLst>
              <a:ext uri="{FF2B5EF4-FFF2-40B4-BE49-F238E27FC236}">
                <a16:creationId xmlns:a16="http://schemas.microsoft.com/office/drawing/2014/main" id="{9A0202C1-2D5A-1A48-85EA-D00E1C352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680" y="4251960"/>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2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4AB525-3727-1749-ABB7-7E8D9EE67C03}"/>
              </a:ext>
            </a:extLst>
          </p:cNvPr>
          <p:cNvSpPr txBox="1"/>
          <p:nvPr/>
        </p:nvSpPr>
        <p:spPr>
          <a:xfrm>
            <a:off x="0" y="0"/>
            <a:ext cx="12192000" cy="3416320"/>
          </a:xfrm>
          <a:prstGeom prst="rect">
            <a:avLst/>
          </a:prstGeom>
          <a:noFill/>
        </p:spPr>
        <p:txBody>
          <a:bodyPr wrap="square" rtlCol="0">
            <a:spAutoFit/>
          </a:bodyPr>
          <a:lstStyle/>
          <a:p>
            <a:r>
              <a:rPr lang="en-US" sz="2400" b="1" dirty="0"/>
              <a:t>Haiti Earthquake 2010 - Case Study</a:t>
            </a:r>
          </a:p>
          <a:p>
            <a:endParaRPr lang="en-US" sz="2400" dirty="0"/>
          </a:p>
          <a:p>
            <a:r>
              <a:rPr lang="en-US" sz="2400" b="1" dirty="0"/>
              <a:t>What – </a:t>
            </a:r>
            <a:r>
              <a:rPr lang="en-US" sz="2400" dirty="0"/>
              <a:t>To be able to describe the short and long term impacts and responses of an earthquake in a developing country.</a:t>
            </a:r>
          </a:p>
          <a:p>
            <a:endParaRPr lang="en-US" sz="2400" dirty="0"/>
          </a:p>
          <a:p>
            <a:r>
              <a:rPr lang="en-US" sz="2400" b="1" dirty="0"/>
              <a:t>Why – </a:t>
            </a:r>
            <a:r>
              <a:rPr lang="en-US" sz="2400" dirty="0"/>
              <a:t>So that we can appreciate the challenges faced by developing countries when looking to live with these hazards</a:t>
            </a:r>
          </a:p>
          <a:p>
            <a:endParaRPr lang="en-US" sz="2400" dirty="0"/>
          </a:p>
          <a:p>
            <a:r>
              <a:rPr lang="en-US" sz="2400" b="1" dirty="0"/>
              <a:t>How – </a:t>
            </a:r>
            <a:r>
              <a:rPr lang="en-US" sz="2400" dirty="0"/>
              <a:t>By looking at a variety of sources and creating a visual case study presentation.</a:t>
            </a:r>
          </a:p>
        </p:txBody>
      </p:sp>
      <p:pic>
        <p:nvPicPr>
          <p:cNvPr id="3" name="Picture 2">
            <a:extLst>
              <a:ext uri="{FF2B5EF4-FFF2-40B4-BE49-F238E27FC236}">
                <a16:creationId xmlns:a16="http://schemas.microsoft.com/office/drawing/2014/main" id="{E2D24BF1-7943-7244-8EF3-5351F82B7ED1}"/>
              </a:ext>
            </a:extLst>
          </p:cNvPr>
          <p:cNvPicPr>
            <a:picLocks noChangeAspect="1"/>
          </p:cNvPicPr>
          <p:nvPr/>
        </p:nvPicPr>
        <p:blipFill>
          <a:blip r:embed="rId2"/>
          <a:stretch>
            <a:fillRect/>
          </a:stretch>
        </p:blipFill>
        <p:spPr>
          <a:xfrm>
            <a:off x="220663" y="4040863"/>
            <a:ext cx="9664700" cy="2578100"/>
          </a:xfrm>
          <a:prstGeom prst="rect">
            <a:avLst/>
          </a:prstGeom>
        </p:spPr>
      </p:pic>
    </p:spTree>
    <p:extLst>
      <p:ext uri="{BB962C8B-B14F-4D97-AF65-F5344CB8AC3E}">
        <p14:creationId xmlns:p14="http://schemas.microsoft.com/office/powerpoint/2010/main" val="131859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046D1A-CE5C-0543-A01B-5A43B0918403}"/>
              </a:ext>
            </a:extLst>
          </p:cNvPr>
          <p:cNvSpPr txBox="1"/>
          <p:nvPr/>
        </p:nvSpPr>
        <p:spPr>
          <a:xfrm>
            <a:off x="-1" y="26348"/>
            <a:ext cx="12044363" cy="3046988"/>
          </a:xfrm>
          <a:prstGeom prst="rect">
            <a:avLst/>
          </a:prstGeom>
          <a:noFill/>
        </p:spPr>
        <p:txBody>
          <a:bodyPr wrap="square" rtlCol="0">
            <a:spAutoFit/>
          </a:bodyPr>
          <a:lstStyle/>
          <a:p>
            <a:r>
              <a:rPr lang="en-US" sz="2400" b="1" dirty="0"/>
              <a:t>Challenge 1 – </a:t>
            </a:r>
            <a:r>
              <a:rPr lang="en-US" sz="2400" dirty="0"/>
              <a:t>Short / Long Term Impacts and Responses</a:t>
            </a:r>
          </a:p>
          <a:p>
            <a:endParaRPr lang="en-US" sz="2400" dirty="0"/>
          </a:p>
          <a:p>
            <a:r>
              <a:rPr lang="en-US" sz="2400" dirty="0"/>
              <a:t>After watching the video, you should already have an idea of the short and long term impacts and responses. </a:t>
            </a:r>
          </a:p>
          <a:p>
            <a:endParaRPr lang="en-US" sz="2400" dirty="0"/>
          </a:p>
          <a:p>
            <a:r>
              <a:rPr lang="en-US" sz="2400" dirty="0"/>
              <a:t>You should now use the links below to get more specific case study information linked to impacts and responses. You should record this data as you like, as long as it ends up in your OneNote and on your Google Earth project.</a:t>
            </a:r>
          </a:p>
        </p:txBody>
      </p:sp>
      <p:pic>
        <p:nvPicPr>
          <p:cNvPr id="6" name="Picture 5">
            <a:hlinkClick r:id="rId3"/>
            <a:extLst>
              <a:ext uri="{FF2B5EF4-FFF2-40B4-BE49-F238E27FC236}">
                <a16:creationId xmlns:a16="http://schemas.microsoft.com/office/drawing/2014/main" id="{885BEA33-F6C4-6F4B-972D-1651CC704119}"/>
              </a:ext>
            </a:extLst>
          </p:cNvPr>
          <p:cNvPicPr>
            <a:picLocks noChangeAspect="1"/>
          </p:cNvPicPr>
          <p:nvPr/>
        </p:nvPicPr>
        <p:blipFill>
          <a:blip r:embed="rId4"/>
          <a:stretch>
            <a:fillRect/>
          </a:stretch>
        </p:blipFill>
        <p:spPr>
          <a:xfrm>
            <a:off x="1146572" y="3185061"/>
            <a:ext cx="2540000" cy="2527300"/>
          </a:xfrm>
          <a:prstGeom prst="rect">
            <a:avLst/>
          </a:prstGeom>
        </p:spPr>
      </p:pic>
      <p:pic>
        <p:nvPicPr>
          <p:cNvPr id="8" name="Picture 7">
            <a:hlinkClick r:id="rId5"/>
            <a:extLst>
              <a:ext uri="{FF2B5EF4-FFF2-40B4-BE49-F238E27FC236}">
                <a16:creationId xmlns:a16="http://schemas.microsoft.com/office/drawing/2014/main" id="{6E6B61BB-E2C7-CF41-945E-F008E46C86CA}"/>
              </a:ext>
            </a:extLst>
          </p:cNvPr>
          <p:cNvPicPr>
            <a:picLocks noChangeAspect="1"/>
          </p:cNvPicPr>
          <p:nvPr/>
        </p:nvPicPr>
        <p:blipFill>
          <a:blip r:embed="rId6"/>
          <a:stretch>
            <a:fillRect/>
          </a:stretch>
        </p:blipFill>
        <p:spPr>
          <a:xfrm>
            <a:off x="4819650" y="3185061"/>
            <a:ext cx="2552700" cy="2501900"/>
          </a:xfrm>
          <a:prstGeom prst="rect">
            <a:avLst/>
          </a:prstGeom>
        </p:spPr>
      </p:pic>
      <p:pic>
        <p:nvPicPr>
          <p:cNvPr id="12" name="Picture 11">
            <a:hlinkClick r:id="rId7"/>
            <a:extLst>
              <a:ext uri="{FF2B5EF4-FFF2-40B4-BE49-F238E27FC236}">
                <a16:creationId xmlns:a16="http://schemas.microsoft.com/office/drawing/2014/main" id="{222FE661-75B5-8C47-B5A7-EB54E4376FE9}"/>
              </a:ext>
            </a:extLst>
          </p:cNvPr>
          <p:cNvPicPr>
            <a:picLocks noChangeAspect="1"/>
          </p:cNvPicPr>
          <p:nvPr/>
        </p:nvPicPr>
        <p:blipFill>
          <a:blip r:embed="rId8"/>
          <a:stretch>
            <a:fillRect/>
          </a:stretch>
        </p:blipFill>
        <p:spPr>
          <a:xfrm>
            <a:off x="8418115" y="3142312"/>
            <a:ext cx="2627313" cy="2612797"/>
          </a:xfrm>
          <a:prstGeom prst="rect">
            <a:avLst/>
          </a:prstGeom>
        </p:spPr>
      </p:pic>
      <p:sp>
        <p:nvSpPr>
          <p:cNvPr id="3" name="TextBox 2">
            <a:extLst>
              <a:ext uri="{FF2B5EF4-FFF2-40B4-BE49-F238E27FC236}">
                <a16:creationId xmlns:a16="http://schemas.microsoft.com/office/drawing/2014/main" id="{F83AC500-0DB3-5448-AE3A-261AB11CCA38}"/>
              </a:ext>
            </a:extLst>
          </p:cNvPr>
          <p:cNvSpPr txBox="1"/>
          <p:nvPr/>
        </p:nvSpPr>
        <p:spPr>
          <a:xfrm>
            <a:off x="-73820" y="5824086"/>
            <a:ext cx="12192000" cy="830997"/>
          </a:xfrm>
          <a:prstGeom prst="rect">
            <a:avLst/>
          </a:prstGeom>
          <a:noFill/>
        </p:spPr>
        <p:txBody>
          <a:bodyPr wrap="square" rtlCol="0">
            <a:spAutoFit/>
          </a:bodyPr>
          <a:lstStyle/>
          <a:p>
            <a:r>
              <a:rPr lang="en-US" sz="2400" b="1" dirty="0"/>
              <a:t>Extra Challenge – </a:t>
            </a:r>
            <a:r>
              <a:rPr lang="en-US" sz="2400" dirty="0"/>
              <a:t>Explain what you think is the biggest / smallest impact and why. Then, explain which of the responses you think would be less important if Haiti was a HIC.</a:t>
            </a:r>
          </a:p>
        </p:txBody>
      </p:sp>
    </p:spTree>
    <p:extLst>
      <p:ext uri="{BB962C8B-B14F-4D97-AF65-F5344CB8AC3E}">
        <p14:creationId xmlns:p14="http://schemas.microsoft.com/office/powerpoint/2010/main" val="122680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56644-8BEB-7548-9C10-BF3D46AD4707}"/>
              </a:ext>
            </a:extLst>
          </p:cNvPr>
          <p:cNvSpPr txBox="1"/>
          <p:nvPr/>
        </p:nvSpPr>
        <p:spPr>
          <a:xfrm>
            <a:off x="0" y="0"/>
            <a:ext cx="12192000" cy="3785652"/>
          </a:xfrm>
          <a:prstGeom prst="rect">
            <a:avLst/>
          </a:prstGeom>
          <a:noFill/>
        </p:spPr>
        <p:txBody>
          <a:bodyPr wrap="square" rtlCol="0">
            <a:spAutoFit/>
          </a:bodyPr>
          <a:lstStyle/>
          <a:p>
            <a:r>
              <a:rPr lang="en-US" sz="2400" b="1" dirty="0"/>
              <a:t>Challenge 2 - </a:t>
            </a:r>
            <a:r>
              <a:rPr lang="en-US" sz="2400" dirty="0"/>
              <a:t>Why do you think Haiti is so vulnerable to earthquake hazards?</a:t>
            </a:r>
          </a:p>
          <a:p>
            <a:endParaRPr lang="en-US" sz="2400" dirty="0"/>
          </a:p>
          <a:p>
            <a:r>
              <a:rPr lang="en-US" sz="2400" dirty="0"/>
              <a:t>This response should consider:</a:t>
            </a:r>
          </a:p>
          <a:p>
            <a:endParaRPr lang="en-US" sz="2400" dirty="0"/>
          </a:p>
          <a:p>
            <a:r>
              <a:rPr lang="en-US" sz="2400" dirty="0"/>
              <a:t>Physical reasons (plate boundaries and topography)</a:t>
            </a:r>
          </a:p>
          <a:p>
            <a:r>
              <a:rPr lang="en-US" sz="2400" dirty="0"/>
              <a:t>Social reasons (education and poverty)</a:t>
            </a:r>
          </a:p>
          <a:p>
            <a:r>
              <a:rPr lang="en-US" sz="2400" dirty="0"/>
              <a:t>Economic reasons (lack of government resources)</a:t>
            </a:r>
          </a:p>
          <a:p>
            <a:endParaRPr lang="en-US" sz="2400" dirty="0"/>
          </a:p>
          <a:p>
            <a:r>
              <a:rPr lang="en-US" sz="2400" dirty="0"/>
              <a:t>This can be done as a mind map on your desk / paper / laptop, or as a piece of writing, or any other way that you feel appropriate. </a:t>
            </a:r>
          </a:p>
        </p:txBody>
      </p:sp>
      <p:pic>
        <p:nvPicPr>
          <p:cNvPr id="1026" name="Picture 2" descr="Haiti: Multi-Hazards Map (as of February 2014) - Haiti | ReliefWeb">
            <a:hlinkClick r:id="rId2"/>
            <a:extLst>
              <a:ext uri="{FF2B5EF4-FFF2-40B4-BE49-F238E27FC236}">
                <a16:creationId xmlns:a16="http://schemas.microsoft.com/office/drawing/2014/main" id="{A525B53D-63C1-8941-846C-EB00418CD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840" y="3843742"/>
            <a:ext cx="4328160" cy="28009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pinion | Finger-Pointing Over Haiti&amp;#39;s Worsening Crisis - The New York Times">
            <a:hlinkClick r:id="rId4"/>
            <a:extLst>
              <a:ext uri="{FF2B5EF4-FFF2-40B4-BE49-F238E27FC236}">
                <a16:creationId xmlns:a16="http://schemas.microsoft.com/office/drawing/2014/main" id="{6AE1FD9B-01D4-3A4B-8F9B-F43A06C97E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9212" y="3932679"/>
            <a:ext cx="4055948" cy="270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43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2011 Japan Tsunami Was Caused By Largest Fault Slip Ever Recorded">
            <a:hlinkClick r:id="rId2"/>
            <a:extLst>
              <a:ext uri="{FF2B5EF4-FFF2-40B4-BE49-F238E27FC236}">
                <a16:creationId xmlns:a16="http://schemas.microsoft.com/office/drawing/2014/main" id="{BF91CE49-E0D9-E548-948E-3557D8E04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1644317"/>
            <a:ext cx="9753597" cy="48767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DEF8CA-87DD-4542-BC89-74D38052B755}"/>
              </a:ext>
            </a:extLst>
          </p:cNvPr>
          <p:cNvSpPr txBox="1"/>
          <p:nvPr/>
        </p:nvSpPr>
        <p:spPr>
          <a:xfrm>
            <a:off x="0" y="336884"/>
            <a:ext cx="12192000" cy="584775"/>
          </a:xfrm>
          <a:prstGeom prst="rect">
            <a:avLst/>
          </a:prstGeom>
          <a:noFill/>
        </p:spPr>
        <p:txBody>
          <a:bodyPr wrap="square" rtlCol="0">
            <a:spAutoFit/>
          </a:bodyPr>
          <a:lstStyle/>
          <a:p>
            <a:pPr algn="ctr"/>
            <a:r>
              <a:rPr lang="en-US" sz="3200" b="1" dirty="0"/>
              <a:t>To Start: </a:t>
            </a:r>
            <a:r>
              <a:rPr lang="en-US" sz="3200" dirty="0"/>
              <a:t>See, think, wonder</a:t>
            </a:r>
          </a:p>
        </p:txBody>
      </p:sp>
    </p:spTree>
    <p:extLst>
      <p:ext uri="{BB962C8B-B14F-4D97-AF65-F5344CB8AC3E}">
        <p14:creationId xmlns:p14="http://schemas.microsoft.com/office/powerpoint/2010/main" val="265792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9965D2-08FF-BD44-9F2E-3B9B361FB913}"/>
              </a:ext>
            </a:extLst>
          </p:cNvPr>
          <p:cNvSpPr txBox="1"/>
          <p:nvPr/>
        </p:nvSpPr>
        <p:spPr>
          <a:xfrm>
            <a:off x="360947" y="517358"/>
            <a:ext cx="6354179" cy="6370975"/>
          </a:xfrm>
          <a:prstGeom prst="rect">
            <a:avLst/>
          </a:prstGeom>
          <a:noFill/>
        </p:spPr>
        <p:txBody>
          <a:bodyPr wrap="square" rtlCol="0">
            <a:spAutoFit/>
          </a:bodyPr>
          <a:lstStyle/>
          <a:p>
            <a:r>
              <a:rPr lang="en-US" sz="2400" b="1" dirty="0"/>
              <a:t>Challenge 1 - </a:t>
            </a:r>
            <a:r>
              <a:rPr lang="en-US" sz="2400" dirty="0"/>
              <a:t>Find out the information below about Japan:</a:t>
            </a:r>
          </a:p>
          <a:p>
            <a:endParaRPr lang="en-US" sz="2400" dirty="0"/>
          </a:p>
          <a:p>
            <a:pPr marL="285750" indent="-285750">
              <a:buFontTx/>
              <a:buChar char="-"/>
            </a:pPr>
            <a:r>
              <a:rPr lang="en-US" sz="2400" dirty="0"/>
              <a:t>GDP Per Capita ($)</a:t>
            </a:r>
          </a:p>
          <a:p>
            <a:pPr marL="285750" indent="-285750">
              <a:buFontTx/>
              <a:buChar char="-"/>
            </a:pPr>
            <a:r>
              <a:rPr lang="en-US" sz="2400" dirty="0"/>
              <a:t>Life Expectancy</a:t>
            </a:r>
          </a:p>
          <a:p>
            <a:pPr marL="285750" indent="-285750">
              <a:buFontTx/>
              <a:buChar char="-"/>
            </a:pPr>
            <a:r>
              <a:rPr lang="en-US" sz="2400" dirty="0"/>
              <a:t>Adult Literacy Rate (%)</a:t>
            </a:r>
          </a:p>
          <a:p>
            <a:pPr marL="285750" indent="-285750">
              <a:buFontTx/>
              <a:buChar char="-"/>
            </a:pPr>
            <a:r>
              <a:rPr lang="en-US" sz="2400" dirty="0"/>
              <a:t>Infant Mortality Rate (out of 1000 live births)</a:t>
            </a:r>
          </a:p>
          <a:p>
            <a:pPr marL="285750" indent="-285750">
              <a:buFontTx/>
              <a:buChar char="-"/>
            </a:pPr>
            <a:r>
              <a:rPr lang="en-US" sz="2400" dirty="0"/>
              <a:t>Internet users (%)</a:t>
            </a:r>
          </a:p>
          <a:p>
            <a:endParaRPr lang="en-US" sz="2400" dirty="0"/>
          </a:p>
          <a:p>
            <a:r>
              <a:rPr lang="en-US" sz="2400" b="1" dirty="0"/>
              <a:t>Extra challenge – </a:t>
            </a:r>
            <a:r>
              <a:rPr lang="en-US" sz="2400" dirty="0"/>
              <a:t>give reasons why these figures are different to Haiti</a:t>
            </a:r>
          </a:p>
          <a:p>
            <a:endParaRPr lang="en-US" dirty="0"/>
          </a:p>
          <a:p>
            <a:endParaRPr lang="en-US" dirty="0"/>
          </a:p>
          <a:p>
            <a:endParaRPr lang="en-US" dirty="0"/>
          </a:p>
          <a:p>
            <a:endParaRPr lang="en-US" dirty="0"/>
          </a:p>
          <a:p>
            <a:endParaRPr lang="en-US" dirty="0"/>
          </a:p>
          <a:p>
            <a:endParaRPr lang="en-US" dirty="0"/>
          </a:p>
          <a:p>
            <a:pPr algn="ctr"/>
            <a:endParaRPr lang="en-US" dirty="0"/>
          </a:p>
          <a:p>
            <a:pPr algn="ctr"/>
            <a:r>
              <a:rPr lang="en-US" dirty="0"/>
              <a:t>https://</a:t>
            </a:r>
            <a:r>
              <a:rPr lang="en-US" dirty="0" err="1"/>
              <a:t>hdr.undp.org</a:t>
            </a:r>
            <a:r>
              <a:rPr lang="en-US" dirty="0"/>
              <a:t>/</a:t>
            </a:r>
            <a:r>
              <a:rPr lang="en-US" dirty="0" err="1"/>
              <a:t>en</a:t>
            </a:r>
            <a:r>
              <a:rPr lang="en-US" dirty="0"/>
              <a:t>/countries/profiles/JPN</a:t>
            </a:r>
          </a:p>
        </p:txBody>
      </p:sp>
      <p:pic>
        <p:nvPicPr>
          <p:cNvPr id="4" name="Picture 3">
            <a:hlinkClick r:id="rId2"/>
            <a:extLst>
              <a:ext uri="{FF2B5EF4-FFF2-40B4-BE49-F238E27FC236}">
                <a16:creationId xmlns:a16="http://schemas.microsoft.com/office/drawing/2014/main" id="{076F0456-A14D-8545-A8F6-EEED36013A20}"/>
              </a:ext>
            </a:extLst>
          </p:cNvPr>
          <p:cNvPicPr>
            <a:picLocks noChangeAspect="1"/>
          </p:cNvPicPr>
          <p:nvPr/>
        </p:nvPicPr>
        <p:blipFill>
          <a:blip r:embed="rId3"/>
          <a:stretch>
            <a:fillRect/>
          </a:stretch>
        </p:blipFill>
        <p:spPr>
          <a:xfrm>
            <a:off x="2607594" y="4712959"/>
            <a:ext cx="1860884" cy="1870730"/>
          </a:xfrm>
          <a:prstGeom prst="rect">
            <a:avLst/>
          </a:prstGeom>
        </p:spPr>
      </p:pic>
      <p:pic>
        <p:nvPicPr>
          <p:cNvPr id="6" name="Picture 2" descr="5 Years Since the 2011 Great East Japan Earthquake - The Atlantic">
            <a:hlinkClick r:id="rId4"/>
            <a:extLst>
              <a:ext uri="{FF2B5EF4-FFF2-40B4-BE49-F238E27FC236}">
                <a16:creationId xmlns:a16="http://schemas.microsoft.com/office/drawing/2014/main" id="{EB9A40A6-872C-8B4C-9037-493BDF9070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032" y="1985210"/>
            <a:ext cx="4348747" cy="288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6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4AB525-3727-1749-ABB7-7E8D9EE67C03}"/>
              </a:ext>
            </a:extLst>
          </p:cNvPr>
          <p:cNvSpPr txBox="1"/>
          <p:nvPr/>
        </p:nvSpPr>
        <p:spPr>
          <a:xfrm>
            <a:off x="0" y="0"/>
            <a:ext cx="12192000" cy="3416320"/>
          </a:xfrm>
          <a:prstGeom prst="rect">
            <a:avLst/>
          </a:prstGeom>
          <a:noFill/>
        </p:spPr>
        <p:txBody>
          <a:bodyPr wrap="square" rtlCol="0">
            <a:spAutoFit/>
          </a:bodyPr>
          <a:lstStyle/>
          <a:p>
            <a:r>
              <a:rPr lang="en-US" sz="2400" b="1" dirty="0"/>
              <a:t>Japan Earthquake and Tsunami 2011 - Case Study</a:t>
            </a:r>
          </a:p>
          <a:p>
            <a:endParaRPr lang="en-US" sz="2400" dirty="0"/>
          </a:p>
          <a:p>
            <a:r>
              <a:rPr lang="en-US" sz="2400" dirty="0"/>
              <a:t>What – To be able to describe the short and long term impacts and responses of an earthquake in a developed country.</a:t>
            </a:r>
          </a:p>
          <a:p>
            <a:endParaRPr lang="en-US" sz="2400" dirty="0"/>
          </a:p>
          <a:p>
            <a:r>
              <a:rPr lang="en-US" sz="2400" dirty="0"/>
              <a:t>Why – So that we can appreciate the challenges faced by developed countries when looking to live with these hazards</a:t>
            </a:r>
          </a:p>
          <a:p>
            <a:endParaRPr lang="en-US" sz="2400" dirty="0"/>
          </a:p>
          <a:p>
            <a:r>
              <a:rPr lang="en-US" sz="2400" dirty="0"/>
              <a:t>How – By looking at a variety of sources and creating a visual case study presentation.</a:t>
            </a:r>
          </a:p>
        </p:txBody>
      </p:sp>
      <p:pic>
        <p:nvPicPr>
          <p:cNvPr id="3" name="Picture 2">
            <a:extLst>
              <a:ext uri="{FF2B5EF4-FFF2-40B4-BE49-F238E27FC236}">
                <a16:creationId xmlns:a16="http://schemas.microsoft.com/office/drawing/2014/main" id="{E2D24BF1-7943-7244-8EF3-5351F82B7ED1}"/>
              </a:ext>
            </a:extLst>
          </p:cNvPr>
          <p:cNvPicPr>
            <a:picLocks noChangeAspect="1"/>
          </p:cNvPicPr>
          <p:nvPr/>
        </p:nvPicPr>
        <p:blipFill>
          <a:blip r:embed="rId2"/>
          <a:stretch>
            <a:fillRect/>
          </a:stretch>
        </p:blipFill>
        <p:spPr>
          <a:xfrm>
            <a:off x="220663" y="4040863"/>
            <a:ext cx="9664700" cy="2578100"/>
          </a:xfrm>
          <a:prstGeom prst="rect">
            <a:avLst/>
          </a:prstGeom>
        </p:spPr>
      </p:pic>
    </p:spTree>
    <p:extLst>
      <p:ext uri="{BB962C8B-B14F-4D97-AF65-F5344CB8AC3E}">
        <p14:creationId xmlns:p14="http://schemas.microsoft.com/office/powerpoint/2010/main" val="248317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C3692A0F-B4F4-F848-AC9B-30A8410E2F98}"/>
              </a:ext>
            </a:extLst>
          </p:cNvPr>
          <p:cNvPicPr>
            <a:picLocks noChangeAspect="1"/>
          </p:cNvPicPr>
          <p:nvPr/>
        </p:nvPicPr>
        <p:blipFill>
          <a:blip r:embed="rId4"/>
          <a:stretch>
            <a:fillRect/>
          </a:stretch>
        </p:blipFill>
        <p:spPr>
          <a:xfrm>
            <a:off x="1166053" y="2259424"/>
            <a:ext cx="2394744" cy="2476384"/>
          </a:xfrm>
          <a:prstGeom prst="rect">
            <a:avLst/>
          </a:prstGeom>
        </p:spPr>
      </p:pic>
      <p:pic>
        <p:nvPicPr>
          <p:cNvPr id="6" name="Picture 5">
            <a:hlinkClick r:id="rId5"/>
            <a:extLst>
              <a:ext uri="{FF2B5EF4-FFF2-40B4-BE49-F238E27FC236}">
                <a16:creationId xmlns:a16="http://schemas.microsoft.com/office/drawing/2014/main" id="{07AD88EE-7CEB-704C-8257-AD308789A27A}"/>
              </a:ext>
            </a:extLst>
          </p:cNvPr>
          <p:cNvPicPr>
            <a:picLocks noChangeAspect="1"/>
          </p:cNvPicPr>
          <p:nvPr/>
        </p:nvPicPr>
        <p:blipFill>
          <a:blip r:embed="rId6"/>
          <a:stretch>
            <a:fillRect/>
          </a:stretch>
        </p:blipFill>
        <p:spPr>
          <a:xfrm>
            <a:off x="4818005" y="2259424"/>
            <a:ext cx="2408351" cy="2476384"/>
          </a:xfrm>
          <a:prstGeom prst="rect">
            <a:avLst/>
          </a:prstGeom>
        </p:spPr>
      </p:pic>
      <p:sp>
        <p:nvSpPr>
          <p:cNvPr id="7" name="TextBox 6">
            <a:extLst>
              <a:ext uri="{FF2B5EF4-FFF2-40B4-BE49-F238E27FC236}">
                <a16:creationId xmlns:a16="http://schemas.microsoft.com/office/drawing/2014/main" id="{DD931EA0-8D50-DE40-B592-09AB6B33D36E}"/>
              </a:ext>
            </a:extLst>
          </p:cNvPr>
          <p:cNvSpPr txBox="1"/>
          <p:nvPr/>
        </p:nvSpPr>
        <p:spPr>
          <a:xfrm>
            <a:off x="0" y="0"/>
            <a:ext cx="12044363" cy="1938992"/>
          </a:xfrm>
          <a:prstGeom prst="rect">
            <a:avLst/>
          </a:prstGeom>
          <a:noFill/>
        </p:spPr>
        <p:txBody>
          <a:bodyPr wrap="square" rtlCol="0">
            <a:spAutoFit/>
          </a:bodyPr>
          <a:lstStyle/>
          <a:p>
            <a:r>
              <a:rPr lang="en-US" sz="2400" b="1" dirty="0"/>
              <a:t>Challenge 1 – </a:t>
            </a:r>
            <a:r>
              <a:rPr lang="en-US" sz="2400" dirty="0"/>
              <a:t>Short / Long Term Impacts and Responses</a:t>
            </a:r>
          </a:p>
          <a:p>
            <a:endParaRPr lang="en-US" sz="2400" dirty="0"/>
          </a:p>
          <a:p>
            <a:r>
              <a:rPr lang="en-US" sz="2400" dirty="0"/>
              <a:t>Use the links below to get more specific case study information linked to impacts and responses. You should record this data as you like, as long as it ends up in your OneNote and on your Google Earth project.</a:t>
            </a:r>
          </a:p>
        </p:txBody>
      </p:sp>
      <p:sp>
        <p:nvSpPr>
          <p:cNvPr id="8" name="TextBox 7">
            <a:extLst>
              <a:ext uri="{FF2B5EF4-FFF2-40B4-BE49-F238E27FC236}">
                <a16:creationId xmlns:a16="http://schemas.microsoft.com/office/drawing/2014/main" id="{3201EE87-E6F4-7B48-9783-42C146F76467}"/>
              </a:ext>
            </a:extLst>
          </p:cNvPr>
          <p:cNvSpPr txBox="1"/>
          <p:nvPr/>
        </p:nvSpPr>
        <p:spPr>
          <a:xfrm>
            <a:off x="0" y="5378288"/>
            <a:ext cx="12192000" cy="830997"/>
          </a:xfrm>
          <a:prstGeom prst="rect">
            <a:avLst/>
          </a:prstGeom>
          <a:noFill/>
        </p:spPr>
        <p:txBody>
          <a:bodyPr wrap="square" rtlCol="0">
            <a:spAutoFit/>
          </a:bodyPr>
          <a:lstStyle/>
          <a:p>
            <a:r>
              <a:rPr lang="en-US" sz="2400" b="1" dirty="0"/>
              <a:t>Extra Challenge – </a:t>
            </a:r>
            <a:r>
              <a:rPr lang="en-US" sz="2400" dirty="0"/>
              <a:t>Explain what you think is the biggest / smallest impact and why. Then, explain which of the responses you think would be difficult for an less developed country to implement.</a:t>
            </a:r>
          </a:p>
        </p:txBody>
      </p:sp>
      <p:pic>
        <p:nvPicPr>
          <p:cNvPr id="5" name="Picture 4">
            <a:hlinkClick r:id="rId7"/>
            <a:extLst>
              <a:ext uri="{FF2B5EF4-FFF2-40B4-BE49-F238E27FC236}">
                <a16:creationId xmlns:a16="http://schemas.microsoft.com/office/drawing/2014/main" id="{55C37544-1625-2C41-AEC6-7275A735E2DE}"/>
              </a:ext>
            </a:extLst>
          </p:cNvPr>
          <p:cNvPicPr>
            <a:picLocks noChangeAspect="1"/>
          </p:cNvPicPr>
          <p:nvPr/>
        </p:nvPicPr>
        <p:blipFill>
          <a:blip r:embed="rId8"/>
          <a:stretch>
            <a:fillRect/>
          </a:stretch>
        </p:blipFill>
        <p:spPr>
          <a:xfrm>
            <a:off x="8483564" y="2146300"/>
            <a:ext cx="2527300" cy="2565400"/>
          </a:xfrm>
          <a:prstGeom prst="rect">
            <a:avLst/>
          </a:prstGeom>
        </p:spPr>
      </p:pic>
    </p:spTree>
    <p:extLst>
      <p:ext uri="{BB962C8B-B14F-4D97-AF65-F5344CB8AC3E}">
        <p14:creationId xmlns:p14="http://schemas.microsoft.com/office/powerpoint/2010/main" val="3832281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iti: Multi-Hazards Map (as of February 2014) - Haiti | ReliefWeb">
            <a:hlinkClick r:id="rId2"/>
            <a:extLst>
              <a:ext uri="{FF2B5EF4-FFF2-40B4-BE49-F238E27FC236}">
                <a16:creationId xmlns:a16="http://schemas.microsoft.com/office/drawing/2014/main" id="{C46F5270-FF37-D341-9AA4-347A4729E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08" y="1716256"/>
            <a:ext cx="5770605" cy="37344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hat are the National Seismic Hazard Maps for Japan? | J-SHIS">
            <a:extLst>
              <a:ext uri="{FF2B5EF4-FFF2-40B4-BE49-F238E27FC236}">
                <a16:creationId xmlns:a16="http://schemas.microsoft.com/office/drawing/2014/main" id="{D0ECE024-7BA9-4746-96F8-F20DEC166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130" y="1504388"/>
            <a:ext cx="3731739" cy="41581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B6F1F4-33E2-604D-82E0-28DB728643FA}"/>
              </a:ext>
            </a:extLst>
          </p:cNvPr>
          <p:cNvSpPr txBox="1"/>
          <p:nvPr/>
        </p:nvSpPr>
        <p:spPr>
          <a:xfrm>
            <a:off x="350108" y="308919"/>
            <a:ext cx="11487665" cy="954107"/>
          </a:xfrm>
          <a:prstGeom prst="rect">
            <a:avLst/>
          </a:prstGeom>
          <a:noFill/>
        </p:spPr>
        <p:txBody>
          <a:bodyPr wrap="square" rtlCol="0">
            <a:spAutoFit/>
          </a:bodyPr>
          <a:lstStyle/>
          <a:p>
            <a:r>
              <a:rPr lang="en-US" sz="2800" dirty="0"/>
              <a:t>What do these two maps tell us about Haiti and Japan’s likelihood of experiencing natural hazards?</a:t>
            </a:r>
          </a:p>
        </p:txBody>
      </p:sp>
      <p:sp>
        <p:nvSpPr>
          <p:cNvPr id="7" name="TextBox 6">
            <a:extLst>
              <a:ext uri="{FF2B5EF4-FFF2-40B4-BE49-F238E27FC236}">
                <a16:creationId xmlns:a16="http://schemas.microsoft.com/office/drawing/2014/main" id="{311AC577-E15E-6346-B2DA-5E3C676DF1DE}"/>
              </a:ext>
            </a:extLst>
          </p:cNvPr>
          <p:cNvSpPr txBox="1"/>
          <p:nvPr/>
        </p:nvSpPr>
        <p:spPr>
          <a:xfrm>
            <a:off x="376880" y="5903893"/>
            <a:ext cx="11487665" cy="523220"/>
          </a:xfrm>
          <a:prstGeom prst="rect">
            <a:avLst/>
          </a:prstGeom>
          <a:noFill/>
        </p:spPr>
        <p:txBody>
          <a:bodyPr wrap="square" rtlCol="0">
            <a:spAutoFit/>
          </a:bodyPr>
          <a:lstStyle/>
          <a:p>
            <a:r>
              <a:rPr lang="en-US" sz="2800" dirty="0"/>
              <a:t>Why is Haiti more vulnerable than Japan?</a:t>
            </a:r>
          </a:p>
        </p:txBody>
      </p:sp>
    </p:spTree>
    <p:extLst>
      <p:ext uri="{BB962C8B-B14F-4D97-AF65-F5344CB8AC3E}">
        <p14:creationId xmlns:p14="http://schemas.microsoft.com/office/powerpoint/2010/main" val="6998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1123</Words>
  <Application>Microsoft Macintosh PowerPoint</Application>
  <PresentationFormat>Widescreen</PresentationFormat>
  <Paragraphs>155</Paragraphs>
  <Slides>17</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27</cp:revision>
  <dcterms:created xsi:type="dcterms:W3CDTF">2022-02-10T13:53:48Z</dcterms:created>
  <dcterms:modified xsi:type="dcterms:W3CDTF">2022-02-22T16:41:58Z</dcterms:modified>
</cp:coreProperties>
</file>