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7" r:id="rId10"/>
    <p:sldId id="263" r:id="rId11"/>
    <p:sldId id="266" r:id="rId12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1832" autoAdjust="0"/>
  </p:normalViewPr>
  <p:slideViewPr>
    <p:cSldViewPr>
      <p:cViewPr varScale="1">
        <p:scale>
          <a:sx n="103" d="100"/>
          <a:sy n="103" d="100"/>
        </p:scale>
        <p:origin x="18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33095" y="2071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Resource title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418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© www.teachit[sitename].co.uk 2014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04185"/>
            <a:ext cx="2950475" cy="49877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AC880CCE-D648-4949-A30D-E331AFF9B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952051" y="9423168"/>
            <a:ext cx="906262" cy="498773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1000" dirty="0">
                <a:latin typeface="Arial" panose="020B0604020202020204" pitchFamily="34" charset="0"/>
              </a:rPr>
              <a:t>00000</a:t>
            </a:r>
          </a:p>
        </p:txBody>
      </p:sp>
    </p:spTree>
    <p:extLst>
      <p:ext uri="{BB962C8B-B14F-4D97-AF65-F5344CB8AC3E}">
        <p14:creationId xmlns:p14="http://schemas.microsoft.com/office/powerpoint/2010/main" val="1394613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DCA0-C37C-4A0C-9816-88D33494583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7CD02-948F-4783-8FA1-931F08C2C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7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ic.kr/p/5KZLub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eograph.org.uk/photo/599846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lic.kr/p/5KZLub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eograph.org.uk/photo/599846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122193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122193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lic.kr/p/5KZLub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eograph.org.uk/photo/599846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lic.kr/p/5KZLub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©LHOON, 2008,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flic.kr/p/5KZLub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©Walter Baxter, 2007,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www.geograph.org.uk/photo/599846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CC BY-SA 2.0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©LHOON, 2008,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flic.kr/p/5KZLub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©Walter Baxter, 2007,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www.geograph.org.uk/photo/599846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CC BY-SA 2.0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©Colin Craig, 2009,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www.geograph.org.uk/photo/1221938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CC BY-SA 2.0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©Gordon Hatton, 2009, www.geograph.org.uk/photo/1110867, CC BY-SA 2.0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©Colin Craig, 2009,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www.geograph.org.uk/photo/1221938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CC BY-SA 2.0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©Gordon Hatton, 2009, www.geograph.org.uk/photo/1110867, CC BY-SA 2.0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©LHOON, 2008,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flic.kr/p/5KZLub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©Walter Baxter, 2007,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www.geograph.org.uk/photo/599846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CC BY-SA 2.0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©LHOON, 2008,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flic.kr/p/5KZLub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CD02-948F-4783-8FA1-931F08C2CA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7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8311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6CD1342-81E1-1948-A7DD-6CC41D102B31}"/>
              </a:ext>
            </a:extLst>
          </p:cNvPr>
          <p:cNvCxnSpPr/>
          <p:nvPr/>
        </p:nvCxnSpPr>
        <p:spPr bwMode="auto">
          <a:xfrm>
            <a:off x="756047" y="95885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745974-15C0-4E4F-9531-567CFBCB8F26}"/>
              </a:ext>
            </a:extLst>
          </p:cNvPr>
          <p:cNvCxnSpPr/>
          <p:nvPr/>
        </p:nvCxnSpPr>
        <p:spPr bwMode="auto">
          <a:xfrm>
            <a:off x="756047" y="95885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 anchor="b">
            <a:noAutofit/>
          </a:bodyPr>
          <a:lstStyle>
            <a:lvl1pPr>
              <a:defRPr sz="405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7"/>
            <a:ext cx="7772400" cy="455874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5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1572-AA96-E543-8736-1955FBF9D90A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C9DA-AD1C-0145-881A-DB4BC5189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subtitle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latin typeface="Arial" pitchFamily="34" charset="0"/>
              </a:rPr>
              <a:t>© www.teachitgeography.co.uk 2017</a:t>
            </a: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17584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BAEF481C-3D2B-418C-9051-50642A0BD872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7400" y="404812"/>
            <a:ext cx="8449200" cy="122398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Should we build on brownfield sites or </a:t>
            </a:r>
          </a:p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greenfield sites?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259957" y="2282430"/>
            <a:ext cx="5128467" cy="3290558"/>
          </a:xfrm>
          <a:prstGeom prst="wedgeRoundRectCallout">
            <a:avLst>
              <a:gd name="adj1" fmla="val -98882"/>
              <a:gd name="adj2" fmla="val 7140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Examine the positives and negatives of each type of development site.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251520" y="476672"/>
            <a:ext cx="8640960" cy="1152128"/>
          </a:xfrm>
          <a:prstGeom prst="wedgeRoundRectCallout">
            <a:avLst>
              <a:gd name="adj1" fmla="val 18563"/>
              <a:gd name="adj2" fmla="val -1217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Should we build on brownfield sites or greenfield sites?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19872" y="1700808"/>
            <a:ext cx="5472608" cy="4824536"/>
          </a:xfrm>
          <a:prstGeom prst="roundRect">
            <a:avLst>
              <a:gd name="adj" fmla="val 34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Thinking point</a:t>
            </a:r>
          </a:p>
          <a:p>
            <a:pPr>
              <a:defRPr/>
            </a:pPr>
            <a:endParaRPr lang="en-GB" sz="2000" b="1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Give the opinions that might be held by each group of people.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Who would be in favour of using brownfield sites and who would be in favour of using greenfield sites?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Who would be against the use of brownfield sites and who would be against the use of greenfield sites?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Be ready to feedback with your justifications.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1520" y="1844824"/>
            <a:ext cx="3024336" cy="4392488"/>
          </a:xfrm>
          <a:prstGeom prst="roundRect">
            <a:avLst>
              <a:gd name="adj" fmla="val 6589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Groups of people:</a:t>
            </a:r>
          </a:p>
          <a:p>
            <a:pPr algn="ctr">
              <a:defRPr/>
            </a:pPr>
            <a:endParaRPr lang="en-GB" sz="2400" b="1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Local council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Local residents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Building developer 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Shop keeper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Farmer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Town planner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Environmentalist</a:t>
            </a:r>
          </a:p>
        </p:txBody>
      </p:sp>
    </p:spTree>
    <p:extLst>
      <p:ext uri="{BB962C8B-B14F-4D97-AF65-F5344CB8AC3E}">
        <p14:creationId xmlns:p14="http://schemas.microsoft.com/office/powerpoint/2010/main" val="17358162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E584BB2F-1DD4-EB4C-B775-7BF39146A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47" y="1676400"/>
            <a:ext cx="6266259" cy="390106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altLang="en-US" sz="2100" dirty="0">
                <a:solidFill>
                  <a:schemeClr val="accent4"/>
                </a:solidFill>
                <a:latin typeface="Populaire" panose="02000603000000000000" pitchFamily="50" charset="0"/>
              </a:rPr>
              <a:t>What do you think the most important advantage is for: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dirty="0">
                <a:latin typeface="Proxima Nova Alt Cn Rg" panose="02000506030000020004" pitchFamily="50" charset="0"/>
              </a:rPr>
              <a:t>	a) Greenfield sites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dirty="0">
                <a:latin typeface="Proxima Nova Alt Cn Rg" panose="02000506030000020004" pitchFamily="50" charset="0"/>
              </a:rPr>
              <a:t>	b) Brownfield sites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sz="1500" i="1" dirty="0">
                <a:latin typeface="Proxima Nova Alt Cn Rg" panose="02000506030000020004" pitchFamily="50" charset="0"/>
              </a:rPr>
              <a:t>Give reasons for your choices.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GB" altLang="en-US" sz="2100" dirty="0">
                <a:solidFill>
                  <a:schemeClr val="tx2"/>
                </a:solidFill>
                <a:latin typeface="Populaire" panose="02000603000000000000" pitchFamily="50" charset="0"/>
              </a:rPr>
              <a:t>What do you think the most important disadvantage is for: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dirty="0">
                <a:latin typeface="Proxima Nova Alt Cn Rg" panose="02000506030000020004" pitchFamily="50" charset="0"/>
              </a:rPr>
              <a:t>	a) Greenfield sites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dirty="0">
                <a:latin typeface="Proxima Nova Alt Cn Rg" panose="02000506030000020004" pitchFamily="50" charset="0"/>
              </a:rPr>
              <a:t>	b) Brownfield sites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sz="1500" i="1" dirty="0">
                <a:latin typeface="Proxima Nova Alt Cn Rg" panose="02000506030000020004" pitchFamily="50" charset="0"/>
              </a:rPr>
              <a:t>Give reasons for your choices.</a:t>
            </a:r>
          </a:p>
        </p:txBody>
      </p:sp>
      <p:sp>
        <p:nvSpPr>
          <p:cNvPr id="20483" name="Title 1">
            <a:extLst>
              <a:ext uri="{FF2B5EF4-FFF2-40B4-BE49-F238E27FC236}">
                <a16:creationId xmlns:a16="http://schemas.microsoft.com/office/drawing/2014/main" id="{00F5C527-9D64-054F-83C8-1D0F683B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47" y="903685"/>
            <a:ext cx="7772400" cy="672703"/>
          </a:xfrm>
        </p:spPr>
        <p:txBody>
          <a:bodyPr/>
          <a:lstStyle/>
          <a:p>
            <a:r>
              <a:rPr lang="en-GB" altLang="en-US" dirty="0">
                <a:latin typeface="Populaire"/>
                <a:cs typeface="Populaire"/>
              </a:rPr>
              <a:t>To finish…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ield at Easter Langl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585" y="2673995"/>
            <a:ext cx="4079015" cy="305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http://farm4.staticflickr.com/3110/3123307434_ac678375ef_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00" y="2673995"/>
            <a:ext cx="4080584" cy="305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47400" y="404812"/>
            <a:ext cx="8449200" cy="122398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What are brownfield sites and </a:t>
            </a:r>
          </a:p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greenfield sites?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491880" y="1844823"/>
            <a:ext cx="4368617" cy="1440161"/>
          </a:xfrm>
          <a:prstGeom prst="wedgeRoundRectCallout">
            <a:avLst>
              <a:gd name="adj1" fmla="val -46255"/>
              <a:gd name="adj2" fmla="val 10067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Try to define these terms ‘greenfield’ </a:t>
            </a:r>
          </a:p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and ‘brownfield’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71600" y="5805264"/>
            <a:ext cx="2880320" cy="58445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36096" y="5805264"/>
            <a:ext cx="2880320" cy="58445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 site</a:t>
            </a:r>
          </a:p>
        </p:txBody>
      </p:sp>
    </p:spTree>
    <p:extLst>
      <p:ext uri="{BB962C8B-B14F-4D97-AF65-F5344CB8AC3E}">
        <p14:creationId xmlns:p14="http://schemas.microsoft.com/office/powerpoint/2010/main" val="22347878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ield at Easter Langl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798" y="1700808"/>
            <a:ext cx="2158802" cy="161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http://farm4.staticflickr.com/3110/3123307434_ac678375ef_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00" y="1700808"/>
            <a:ext cx="2159632" cy="16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47400" y="404812"/>
            <a:ext cx="8449200" cy="122398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What are brownfield sites and </a:t>
            </a:r>
          </a:p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greenfield sites?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555776" y="1700808"/>
            <a:ext cx="1944215" cy="1728193"/>
          </a:xfrm>
          <a:prstGeom prst="wedgeRoundRectCallout">
            <a:avLst>
              <a:gd name="adj1" fmla="val -105460"/>
              <a:gd name="adj2" fmla="val -512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Can you locate any ‘brownfield sites’ in your area?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528" y="3068960"/>
            <a:ext cx="2736304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572000" y="1700808"/>
            <a:ext cx="1944215" cy="1728193"/>
          </a:xfrm>
          <a:prstGeom prst="wedgeRoundRectCallout">
            <a:avLst>
              <a:gd name="adj1" fmla="val 100136"/>
              <a:gd name="adj2" fmla="val -4898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Can you locate any ‘greenfield sites’ in your area?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12160" y="2996952"/>
            <a:ext cx="2807990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 site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81538" y="3654603"/>
            <a:ext cx="4138612" cy="16466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</a:rPr>
              <a:t>Any area of land that has not had any previous type of development on it.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</a:rPr>
              <a:t>Greenfield sites are almost always found in suburban or rural areas.</a:t>
            </a:r>
            <a:r>
              <a:rPr lang="en-GB" altLang="en-US" sz="1200" dirty="0">
                <a:latin typeface="Trebuchet MS" panose="020B0603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dirty="0">
              <a:latin typeface="Trebuchet MS" panose="020B0603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7401" y="3645024"/>
            <a:ext cx="4188088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</a:rPr>
              <a:t>Any area of land that has been previously developed, but is not currently in use.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</a:rPr>
              <a:t>Brownfield sites are almost always: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</a:rPr>
              <a:t>1. F</a:t>
            </a:r>
            <a:r>
              <a:rPr lang="en-GB" altLang="en-US" sz="1800" dirty="0">
                <a:latin typeface="Trebuchet MS" panose="020B0603020202020204" pitchFamily="34" charset="0"/>
                <a:ea typeface="Calibri" pitchFamily="34" charset="0"/>
                <a:cs typeface="Calibri" pitchFamily="34" charset="0"/>
              </a:rPr>
              <a:t>ound in urban areas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  <a:ea typeface="Calibri" pitchFamily="34" charset="0"/>
                <a:cs typeface="Calibri" pitchFamily="34" charset="0"/>
              </a:rPr>
              <a:t>2. Abandoned or under-used land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  <a:ea typeface="Calibri" pitchFamily="34" charset="0"/>
                <a:cs typeface="Calibri" pitchFamily="34" charset="0"/>
              </a:rPr>
              <a:t>3. Contaminated/polluted land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  <a:ea typeface="Calibri" pitchFamily="34" charset="0"/>
                <a:cs typeface="Calibri" pitchFamily="34" charset="0"/>
              </a:rPr>
              <a:t>4. Varying in size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rebuchet MS" panose="020B0603020202020204" pitchFamily="34" charset="0"/>
                <a:ea typeface="Calibri" pitchFamily="34" charset="0"/>
                <a:cs typeface="Calibri" pitchFamily="34" charset="0"/>
              </a:rPr>
              <a:t>5. Often found near rail routes, rivers or roads.</a:t>
            </a:r>
            <a:endParaRPr lang="en-GB" alt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829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251520" y="476672"/>
            <a:ext cx="3960440" cy="2736304"/>
          </a:xfrm>
          <a:prstGeom prst="wedgeRoundRectCallout">
            <a:avLst>
              <a:gd name="adj1" fmla="val 18563"/>
              <a:gd name="adj2" fmla="val -1217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Thinking point.</a:t>
            </a:r>
          </a:p>
          <a:p>
            <a:pPr algn="ctr">
              <a:defRPr/>
            </a:pPr>
            <a:endParaRPr lang="en-GB" sz="1050" b="1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Which housing was built on a </a:t>
            </a: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</a:t>
            </a: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 site? Why?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71600" y="5805264"/>
            <a:ext cx="2880320" cy="58445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pic>
        <p:nvPicPr>
          <p:cNvPr id="8" name="Picture 11" descr="Brownfield development by the F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3458365"/>
            <a:ext cx="4183325" cy="313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New housing in Warwi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" r="2728"/>
          <a:stretch/>
        </p:blipFill>
        <p:spPr bwMode="auto">
          <a:xfrm>
            <a:off x="4655948" y="405829"/>
            <a:ext cx="4236532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4583618" y="3861048"/>
            <a:ext cx="4308862" cy="2520280"/>
          </a:xfrm>
          <a:prstGeom prst="wedgeRoundRectCallout">
            <a:avLst>
              <a:gd name="adj1" fmla="val -21445"/>
              <a:gd name="adj2" fmla="val 1176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Thinking point.</a:t>
            </a:r>
          </a:p>
          <a:p>
            <a:pPr algn="ctr">
              <a:defRPr/>
            </a:pPr>
            <a:endParaRPr lang="en-GB" sz="1050" b="1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Which housing was built</a:t>
            </a:r>
          </a:p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on a </a:t>
            </a: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</a:t>
            </a: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 site?  Why?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0363" y="6021288"/>
            <a:ext cx="2736304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12482" y="482230"/>
            <a:ext cx="2807990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 site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0363" y="3565835"/>
            <a:ext cx="432048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482230"/>
            <a:ext cx="432048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431745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251520" y="476672"/>
            <a:ext cx="3960440" cy="2736304"/>
          </a:xfrm>
          <a:prstGeom prst="wedgeRoundRectCallout">
            <a:avLst>
              <a:gd name="adj1" fmla="val 18563"/>
              <a:gd name="adj2" fmla="val -1217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Can you tell the difference in the sites? </a:t>
            </a:r>
          </a:p>
          <a:p>
            <a:pPr algn="ctr">
              <a:defRPr/>
            </a:pPr>
            <a:endParaRPr lang="en-GB" sz="2800" b="1" dirty="0">
              <a:solidFill>
                <a:schemeClr val="tx1"/>
              </a:solidFill>
              <a:latin typeface="Trebuchet MS" panose="020B0603020202020204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Why? Why not?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71600" y="5805264"/>
            <a:ext cx="2880320" cy="58445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pic>
        <p:nvPicPr>
          <p:cNvPr id="8" name="Picture 11" descr="Brownfield development by the F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3458365"/>
            <a:ext cx="4183325" cy="313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New housing in Warwi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" r="2728"/>
          <a:stretch/>
        </p:blipFill>
        <p:spPr bwMode="auto">
          <a:xfrm>
            <a:off x="4655948" y="405829"/>
            <a:ext cx="4236532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4583618" y="3861048"/>
            <a:ext cx="4308862" cy="2520280"/>
          </a:xfrm>
          <a:prstGeom prst="wedgeRoundRectCallout">
            <a:avLst>
              <a:gd name="adj1" fmla="val -21445"/>
              <a:gd name="adj2" fmla="val 1176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What clues are there?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0363" y="6021288"/>
            <a:ext cx="2736304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12482" y="482230"/>
            <a:ext cx="2807990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 site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0363" y="3565835"/>
            <a:ext cx="432048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482230"/>
            <a:ext cx="432048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173862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251520" y="116632"/>
            <a:ext cx="8712968" cy="1512168"/>
          </a:xfrm>
          <a:prstGeom prst="wedgeRoundRectCallout">
            <a:avLst>
              <a:gd name="adj1" fmla="val 18563"/>
              <a:gd name="adj2" fmla="val -1217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What are the benefits / challenge of using  </a:t>
            </a:r>
            <a:r>
              <a:rPr lang="en-GB" sz="32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</a:t>
            </a:r>
            <a:r>
              <a:rPr lang="en-GB" sz="32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 sites or </a:t>
            </a:r>
            <a:r>
              <a:rPr lang="en-GB" sz="32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</a:t>
            </a:r>
            <a:r>
              <a:rPr lang="en-GB" sz="3200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 sites for development?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055226" y="1700808"/>
            <a:ext cx="7837254" cy="792088"/>
          </a:xfrm>
          <a:prstGeom prst="wedgeRoundRectCallout">
            <a:avLst>
              <a:gd name="adj1" fmla="val -58113"/>
              <a:gd name="adj2" fmla="val -496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Draw a table to show the benefits / challenges of developing brownfield or greenfield sites.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78052"/>
              </p:ext>
            </p:extLst>
          </p:nvPr>
        </p:nvGraphicFramePr>
        <p:xfrm>
          <a:off x="251520" y="2636913"/>
          <a:ext cx="8712968" cy="37444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33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rebuchet MS" panose="020B0603020202020204" pitchFamily="34" charset="0"/>
                        </a:rPr>
                        <a:t>Brownfield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rebuchet MS" panose="020B0603020202020204" pitchFamily="34" charset="0"/>
                        </a:rPr>
                        <a:t>Greenfield sites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ounded Rectangular Callout 12"/>
          <p:cNvSpPr/>
          <p:nvPr/>
        </p:nvSpPr>
        <p:spPr>
          <a:xfrm>
            <a:off x="4067944" y="5157192"/>
            <a:ext cx="4740910" cy="1512168"/>
          </a:xfrm>
          <a:prstGeom prst="wedgeRoundRectCallout">
            <a:avLst>
              <a:gd name="adj1" fmla="val -58113"/>
              <a:gd name="adj2" fmla="val -49643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Copy the statements and sort into the correct column. Then highlight to show whether it is a positive or a negative </a:t>
            </a:r>
          </a:p>
        </p:txBody>
      </p:sp>
    </p:spTree>
    <p:extLst>
      <p:ext uri="{BB962C8B-B14F-4D97-AF65-F5344CB8AC3E}">
        <p14:creationId xmlns:p14="http://schemas.microsoft.com/office/powerpoint/2010/main" val="14862958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>
            <a:extLst>
              <a:ext uri="{FF2B5EF4-FFF2-40B4-BE49-F238E27FC236}">
                <a16:creationId xmlns:a16="http://schemas.microsoft.com/office/drawing/2014/main" id="{D2EB3CED-B373-5047-B7AE-CE86C535F4ED}"/>
              </a:ext>
            </a:extLst>
          </p:cNvPr>
          <p:cNvGraphicFramePr>
            <a:graphicFrameLocks noGrp="1"/>
          </p:cNvGraphicFramePr>
          <p:nvPr/>
        </p:nvGraphicFramePr>
        <p:xfrm>
          <a:off x="182166" y="1703785"/>
          <a:ext cx="8789194" cy="355349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39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1. Brownfield redevelopment eases pressure on Greenfield sites and is more sustainable – Its good to reuse land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2. Greenfield sites are often on the edge of towns and cities and may have better access, have less congestion, be in a more pleasant environment and have more space to expand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3. House prices would increase in inner city areas as people are encouraged back into the area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4. Infrastructure already exists in urban areas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5. Building on Greenfield sites ‘sucks’ out the core from towns as shops, etc. locate on the edge of towns/cities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6. New employment opportunities if Brownfield sites are developed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7. New housing can lead to gentrification (old housing done up – area becomes more trendy and affluent) so the area will improve and statistics like crime rates will improve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8. New sites are easier to build on as there is a fresh start, where remains of previous land-use do not need to be cleared, and is more attractive to retail parks, housing developers, etc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9. Providing public transport networks is easier in central areas where the population densities are high – investment is focused in central areas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10. There may be an issue of contamination and making sites safe for development, given what the land may have been used for before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11. Towns and cities do not want their areas to decay – redevelopment results in more people coming to the area, which helps local businesses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12. Using Greenfield sites is often not sustainable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13. Increased house prices due to inner city redevelopment might mean that local people cannot afford the houses, and the council will have the problem of providing for them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14. In Greenfield sites new drainage, electricity, roads, etc would all have to be produced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15. Building on Greenfield sites may reduce traffic and congestion in cities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16. Wildlife may suffer when Greenfield land is built on – may lose habitats, trees may have to be cut down, etc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4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17. Large family houses with gardens are more likely to be able to be built on Greenfield sites – often not enough space for this in Brownfield areas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18. Redeveloping Brownfield sites can bring a ‘dead’ area back to life</a:t>
                      </a:r>
                      <a:endParaRPr kumimoji="0" lang="en-GB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19. Clearing rubbish from Brownfield areas is expensive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u="none" strike="noStrike" cap="none" normalizeH="0" baseline="0" dirty="0">
                          <a:ln>
                            <a:noFill/>
                          </a:ln>
                          <a:effectLst/>
                          <a:latin typeface="Proxima Nova Alt Cn Rg" panose="02000506030000020004" pitchFamily="50" charset="0"/>
                        </a:rPr>
                        <a:t>20. People may protest to Greenfield developments</a:t>
                      </a:r>
                      <a:endParaRPr kumimoji="0" lang="en-GB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Alt Cn Rg" panose="02000506030000020004" pitchFamily="50" charset="0"/>
                      </a:endParaRPr>
                    </a:p>
                  </a:txBody>
                  <a:tcPr marL="67499" marR="67499" marT="32045" marB="32045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469" name="Title 1">
            <a:extLst>
              <a:ext uri="{FF2B5EF4-FFF2-40B4-BE49-F238E27FC236}">
                <a16:creationId xmlns:a16="http://schemas.microsoft.com/office/drawing/2014/main" id="{391F783D-10D8-6F48-8AAB-AE647C97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48" y="903685"/>
            <a:ext cx="7616428" cy="629840"/>
          </a:xfrm>
        </p:spPr>
        <p:txBody>
          <a:bodyPr/>
          <a:lstStyle/>
          <a:p>
            <a:r>
              <a:rPr lang="en-GB" altLang="en-US" dirty="0">
                <a:latin typeface="Populaire"/>
                <a:cs typeface="Populaire"/>
              </a:rPr>
              <a:t>Look at the statements below…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ield at Easter Langl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798" y="1700808"/>
            <a:ext cx="2158802" cy="161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http://farm4.staticflickr.com/3110/3123307434_ac678375ef_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00" y="1700808"/>
            <a:ext cx="2159632" cy="16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47400" y="404812"/>
            <a:ext cx="8449200" cy="122398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atin typeface="Trebuchet MS" panose="020B0603020202020204" pitchFamily="34" charset="0"/>
              </a:rPr>
              <a:t>What are disadvantages of developing </a:t>
            </a:r>
            <a:r>
              <a:rPr lang="en-GB" sz="3600" b="1" dirty="0">
                <a:latin typeface="Trebuchet MS" panose="020B0603020202020204" pitchFamily="34" charset="0"/>
              </a:rPr>
              <a:t>brownfield</a:t>
            </a:r>
            <a:r>
              <a:rPr lang="en-GB" sz="3600" dirty="0">
                <a:latin typeface="Trebuchet MS" panose="020B0603020202020204" pitchFamily="34" charset="0"/>
              </a:rPr>
              <a:t> sites and </a:t>
            </a:r>
            <a:r>
              <a:rPr lang="en-GB" sz="3600" b="1" dirty="0">
                <a:latin typeface="Trebuchet MS" panose="020B0603020202020204" pitchFamily="34" charset="0"/>
              </a:rPr>
              <a:t>greenfield</a:t>
            </a:r>
            <a:r>
              <a:rPr lang="en-GB" sz="3600" dirty="0">
                <a:latin typeface="Trebuchet MS" panose="020B0603020202020204" pitchFamily="34" charset="0"/>
              </a:rPr>
              <a:t> sites??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627784" y="1700808"/>
            <a:ext cx="3888432" cy="1728193"/>
          </a:xfrm>
          <a:prstGeom prst="wedgeRoundRectCallout">
            <a:avLst>
              <a:gd name="adj1" fmla="val -105460"/>
              <a:gd name="adj2" fmla="val -512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Can you think of any disadvantages of developing brownfield or greenfield sites?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528" y="3068960"/>
            <a:ext cx="2736304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Brownfield site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12160" y="2996952"/>
            <a:ext cx="2807990" cy="43204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  <a:latin typeface="Trebuchet MS" panose="020B0603020202020204" pitchFamily="34" charset="0"/>
                <a:cs typeface="Calibri" pitchFamily="34" charset="0"/>
              </a:rPr>
              <a:t>Greenfield site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81538" y="3573016"/>
            <a:ext cx="413861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Trebuchet MS" panose="020B0603020202020204" pitchFamily="34" charset="0"/>
              </a:rPr>
              <a:t>Encourages urban sprawl, as built in the greenbelt or beyond, so increases commuting and congestion.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7401" y="3573016"/>
            <a:ext cx="4188088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Trebuchet MS" panose="020B0603020202020204" pitchFamily="34" charset="0"/>
              </a:rPr>
              <a:t>Expensive to clean up, therefore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Trebuchet MS" panose="020B0603020202020204" pitchFamily="34" charset="0"/>
              </a:rPr>
              <a:t>unattractive to developers.</a:t>
            </a:r>
          </a:p>
        </p:txBody>
      </p:sp>
    </p:spTree>
    <p:extLst>
      <p:ext uri="{BB962C8B-B14F-4D97-AF65-F5344CB8AC3E}">
        <p14:creationId xmlns:p14="http://schemas.microsoft.com/office/powerpoint/2010/main" val="37167277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ge result for silent deb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61" y="3213218"/>
            <a:ext cx="4038815" cy="259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9722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Challenge 3 – Silent Debate</a:t>
            </a:r>
          </a:p>
          <a:p>
            <a:endParaRPr lang="en-US" sz="2100" dirty="0"/>
          </a:p>
          <a:p>
            <a:r>
              <a:rPr lang="en-US" sz="2100" dirty="0"/>
              <a:t>Consider the two questions below, and then add comments to the questions around the room to agree or disagree with a previous comments made.</a:t>
            </a:r>
          </a:p>
          <a:p>
            <a:endParaRPr lang="en-US" dirty="0"/>
          </a:p>
          <a:p>
            <a:r>
              <a:rPr lang="en-US" sz="2100" b="1" dirty="0">
                <a:solidFill>
                  <a:schemeClr val="accent1"/>
                </a:solidFill>
              </a:rPr>
              <a:t>Do you think that the countryside should be protected at all costs, or should more be released for urban growth?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701175"/>
            <a:ext cx="4700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accent1"/>
                </a:solidFill>
              </a:rPr>
              <a:t>Should the development of brownfield sites be given priority over the development of greenfield sites? Give your reasons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FC712-1445-BC4B-8533-9426867CD968}"/>
              </a:ext>
            </a:extLst>
          </p:cNvPr>
          <p:cNvSpPr txBox="1"/>
          <p:nvPr/>
        </p:nvSpPr>
        <p:spPr>
          <a:xfrm>
            <a:off x="1964724" y="66973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7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1197</Words>
  <Application>Microsoft Macintosh PowerPoint</Application>
  <PresentationFormat>On-screen Show (4:3)</PresentationFormat>
  <Paragraphs>131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Populaire</vt:lpstr>
      <vt:lpstr>Proxima Nova Alt Cn Rg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 at the statements below…</vt:lpstr>
      <vt:lpstr>PowerPoint Presentation</vt:lpstr>
      <vt:lpstr>PowerPoint Presentation</vt:lpstr>
      <vt:lpstr>PowerPoint Presentation</vt:lpstr>
      <vt:lpstr>To finish…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Microsoft Office User</cp:lastModifiedBy>
  <cp:revision>32</cp:revision>
  <cp:lastPrinted>2017-11-07T13:13:26Z</cp:lastPrinted>
  <dcterms:created xsi:type="dcterms:W3CDTF">2014-02-05T15:39:41Z</dcterms:created>
  <dcterms:modified xsi:type="dcterms:W3CDTF">2021-11-23T20:24:11Z</dcterms:modified>
</cp:coreProperties>
</file>