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webextensions/webextension1.xml" ContentType="application/vnd.ms-office.webextension+xml"/>
  <Override PartName="/ppt/webextensions/webextension2.xml" ContentType="application/vnd.ms-office.webextensio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59" r:id="rId4"/>
    <p:sldId id="305" r:id="rId5"/>
    <p:sldId id="262" r:id="rId6"/>
    <p:sldId id="267" r:id="rId7"/>
    <p:sldId id="266" r:id="rId8"/>
    <p:sldId id="264" r:id="rId9"/>
    <p:sldId id="260" r:id="rId10"/>
    <p:sldId id="263" r:id="rId11"/>
    <p:sldId id="275" r:id="rId12"/>
    <p:sldId id="257" r:id="rId13"/>
    <p:sldId id="302" r:id="rId14"/>
    <p:sldId id="261" r:id="rId15"/>
    <p:sldId id="279" r:id="rId16"/>
    <p:sldId id="280" r:id="rId17"/>
    <p:sldId id="270" r:id="rId18"/>
    <p:sldId id="268" r:id="rId19"/>
    <p:sldId id="294" r:id="rId20"/>
    <p:sldId id="303" r:id="rId21"/>
    <p:sldId id="304" r:id="rId22"/>
    <p:sldId id="300" r:id="rId23"/>
    <p:sldId id="281" r:id="rId24"/>
    <p:sldId id="282" r:id="rId25"/>
    <p:sldId id="272" r:id="rId26"/>
    <p:sldId id="286" r:id="rId27"/>
    <p:sldId id="269" r:id="rId28"/>
    <p:sldId id="271" r:id="rId29"/>
    <p:sldId id="273" r:id="rId30"/>
    <p:sldId id="284" r:id="rId31"/>
    <p:sldId id="278" r:id="rId32"/>
    <p:sldId id="285" r:id="rId33"/>
    <p:sldId id="274" r:id="rId34"/>
    <p:sldId id="276" r:id="rId35"/>
    <p:sldId id="277" r:id="rId36"/>
    <p:sldId id="28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451"/>
    <p:restoredTop sz="94611"/>
  </p:normalViewPr>
  <p:slideViewPr>
    <p:cSldViewPr snapToGrid="0" snapToObjects="1">
      <p:cViewPr varScale="1">
        <p:scale>
          <a:sx n="75" d="100"/>
          <a:sy n="75" d="100"/>
        </p:scale>
        <p:origin x="184" y="1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D9929-03F4-934A-A150-62BACDD0CD22}" type="datetimeFigureOut">
              <a:rPr lang="en-US" smtClean="0"/>
              <a:t>2/11/20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E7C3F-B104-B249-B35B-47B2E6FA2FEE}" type="slidenum">
              <a:rPr lang="en-US" smtClean="0"/>
              <a:t>‹#›</a:t>
            </a:fld>
            <a:endParaRPr lang="en-US"/>
          </a:p>
        </p:txBody>
      </p:sp>
    </p:spTree>
    <p:extLst>
      <p:ext uri="{BB962C8B-B14F-4D97-AF65-F5344CB8AC3E}">
        <p14:creationId xmlns:p14="http://schemas.microsoft.com/office/powerpoint/2010/main" val="66884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kptgonELj0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5C40F7-BF8B-48D9-BF49-D1297710421E}" type="slidenum">
              <a:rPr lang="en-GB" smtClean="0"/>
              <a:t>19</a:t>
            </a:fld>
            <a:endParaRPr lang="en-GB"/>
          </a:p>
        </p:txBody>
      </p:sp>
    </p:spTree>
    <p:extLst>
      <p:ext uri="{BB962C8B-B14F-4D97-AF65-F5344CB8AC3E}">
        <p14:creationId xmlns:p14="http://schemas.microsoft.com/office/powerpoint/2010/main" val="374910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https://www.youtube.com/watch?v=kptgonELj00</a:t>
            </a:r>
            <a:r>
              <a:rPr lang="en-GB" dirty="0"/>
              <a:t> (Link on picture)</a:t>
            </a:r>
          </a:p>
        </p:txBody>
      </p:sp>
      <p:sp>
        <p:nvSpPr>
          <p:cNvPr id="4" name="Slide Number Placeholder 3"/>
          <p:cNvSpPr>
            <a:spLocks noGrp="1"/>
          </p:cNvSpPr>
          <p:nvPr>
            <p:ph type="sldNum" sz="quarter" idx="5"/>
          </p:nvPr>
        </p:nvSpPr>
        <p:spPr/>
        <p:txBody>
          <a:bodyPr/>
          <a:lstStyle/>
          <a:p>
            <a:fld id="{295C40F7-BF8B-48D9-BF49-D1297710421E}" type="slidenum">
              <a:rPr lang="en-GB" smtClean="0"/>
              <a:t>20</a:t>
            </a:fld>
            <a:endParaRPr lang="en-GB"/>
          </a:p>
        </p:txBody>
      </p:sp>
    </p:spTree>
    <p:extLst>
      <p:ext uri="{BB962C8B-B14F-4D97-AF65-F5344CB8AC3E}">
        <p14:creationId xmlns:p14="http://schemas.microsoft.com/office/powerpoint/2010/main" val="45563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5C40F7-BF8B-48D9-BF49-D1297710421E}" type="slidenum">
              <a:rPr lang="en-GB" smtClean="0"/>
              <a:t>21</a:t>
            </a:fld>
            <a:endParaRPr lang="en-GB"/>
          </a:p>
        </p:txBody>
      </p:sp>
    </p:spTree>
    <p:extLst>
      <p:ext uri="{BB962C8B-B14F-4D97-AF65-F5344CB8AC3E}">
        <p14:creationId xmlns:p14="http://schemas.microsoft.com/office/powerpoint/2010/main" val="247962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52FE-BACA-A540-AE23-5CFEF562C8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C10801-CD38-FA4A-B14B-076CB88C42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EE21D8-0505-3C42-97F6-55B001967808}"/>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63C52CAC-C08A-C04C-9B88-E6FA20B4C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EA4E-98B3-5443-9A23-F186040FFCA9}"/>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251773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1C2A-C03F-7744-BD62-C44A4BFFFB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DD247E-2D32-E640-922A-46B04C1F66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80945-84EF-9A48-A39D-EE5439DA9A5E}"/>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ADB4EC5D-E26A-7A44-BA3C-74C850AE8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3A9D4-2BCC-3D42-ADD0-C666BEEBE96A}"/>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34649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92355-6B27-AA47-BFC6-1BD2BC8EEB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F39BA-911A-204B-96BB-92CDF18EB8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57EDC-2B89-874F-B4BF-070A03A7A296}"/>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B027FB2E-0607-C845-BE38-1A93108C27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E8C22-ADF1-B343-9441-0539B0BB0511}"/>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36496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6F1C-D5CC-704E-A981-0AB530306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C43761-9B04-4D49-AC6B-F670A2A73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B16B3-019C-9E4A-A65B-176AF98FA80A}"/>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0E48A8C0-17E3-5249-B8EB-2254EB6F0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5420B-BEA0-1647-967C-15265C53A7FB}"/>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2032722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39755-CB65-8E4B-B96B-8A1C53450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122566-1575-A04B-B44D-35F9C6B65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2ED15C-E257-2D46-98D9-7BDB5DAF780C}"/>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A3BB8B75-BC91-284A-B9B7-4A21A223D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8976D-B6B7-3046-9D7B-364D830F7B56}"/>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4911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519F-57F1-134E-A2DD-65E443B34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72003-47B3-CA4F-8CF9-0492309E5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C0EBA-7A13-CB42-A029-845B049F7C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1C68F-3BA7-7140-9D0B-532FF93EC81C}"/>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6" name="Footer Placeholder 5">
            <a:extLst>
              <a:ext uri="{FF2B5EF4-FFF2-40B4-BE49-F238E27FC236}">
                <a16:creationId xmlns:a16="http://schemas.microsoft.com/office/drawing/2014/main" id="{16E61CE2-3BBD-BA4D-B091-97B18A98CB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969467-65F3-FD4A-905E-57A2014C9C51}"/>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4165661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93DED-FC77-2944-8CB3-1E77034F2B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C7466-F8CF-6846-AFED-90124258F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AD1AB3-B209-0A41-A8B9-754B9D41A07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F7D78-1B84-9444-AE39-9F3448797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A922ED-B1E6-204D-8BB1-C9142B0B29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732F84-C7E7-6642-BF07-923DCA9E8120}"/>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8" name="Footer Placeholder 7">
            <a:extLst>
              <a:ext uri="{FF2B5EF4-FFF2-40B4-BE49-F238E27FC236}">
                <a16:creationId xmlns:a16="http://schemas.microsoft.com/office/drawing/2014/main" id="{339C5609-F082-3E4A-9623-A05DF70342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046EE8-E8D5-0D4E-A812-B9A1719FC26E}"/>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286282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746B-495F-9647-B66E-F122BA65AC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93244-9F51-EA4F-AFE8-9082C1406D75}"/>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4" name="Footer Placeholder 3">
            <a:extLst>
              <a:ext uri="{FF2B5EF4-FFF2-40B4-BE49-F238E27FC236}">
                <a16:creationId xmlns:a16="http://schemas.microsoft.com/office/drawing/2014/main" id="{DDBF1188-D8F5-934C-AFE6-D01F6FB660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97B106-AB2F-9746-9251-6122AAE09C77}"/>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3386205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4C2E5-9D54-4D40-89A2-0B5130E814AF}"/>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3" name="Footer Placeholder 2">
            <a:extLst>
              <a:ext uri="{FF2B5EF4-FFF2-40B4-BE49-F238E27FC236}">
                <a16:creationId xmlns:a16="http://schemas.microsoft.com/office/drawing/2014/main" id="{F74CEBF4-AB68-F349-A4BC-5EC958F84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B782C7-BD16-2E46-B20D-769130B81A58}"/>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4975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E971-9125-C245-A26A-5E7EFA8E9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F37538-3EE3-F74E-AAF0-9EDE5D547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9B78B0-D83B-D642-827F-BF441FD18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55A876-542E-FE4A-A64E-7BD770D6EA20}"/>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6" name="Footer Placeholder 5">
            <a:extLst>
              <a:ext uri="{FF2B5EF4-FFF2-40B4-BE49-F238E27FC236}">
                <a16:creationId xmlns:a16="http://schemas.microsoft.com/office/drawing/2014/main" id="{F982C134-4F5F-CF4D-8160-C53699C7B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E3BAB-9C58-1947-829B-2AB8C0C45D7C}"/>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218068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BECD-D3F1-0443-9C9C-88E638AC7D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54701B-EF8B-674D-995D-290A24DD3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CF9957-28C7-9F46-9031-DF444E579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C15160-94B9-044D-8ADE-4F2D3F1B4484}"/>
              </a:ext>
            </a:extLst>
          </p:cNvPr>
          <p:cNvSpPr>
            <a:spLocks noGrp="1"/>
          </p:cNvSpPr>
          <p:nvPr>
            <p:ph type="dt" sz="half" idx="10"/>
          </p:nvPr>
        </p:nvSpPr>
        <p:spPr/>
        <p:txBody>
          <a:bodyPr/>
          <a:lstStyle/>
          <a:p>
            <a:fld id="{B9B5550B-338C-0844-9211-500B74516B4D}" type="datetimeFigureOut">
              <a:rPr lang="en-US" smtClean="0"/>
              <a:t>2/11/20</a:t>
            </a:fld>
            <a:endParaRPr lang="en-US"/>
          </a:p>
        </p:txBody>
      </p:sp>
      <p:sp>
        <p:nvSpPr>
          <p:cNvPr id="6" name="Footer Placeholder 5">
            <a:extLst>
              <a:ext uri="{FF2B5EF4-FFF2-40B4-BE49-F238E27FC236}">
                <a16:creationId xmlns:a16="http://schemas.microsoft.com/office/drawing/2014/main" id="{E928BC92-05F3-D14C-A264-54FEF8177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90383-CEE1-654E-B478-8080ACA16195}"/>
              </a:ext>
            </a:extLst>
          </p:cNvPr>
          <p:cNvSpPr>
            <a:spLocks noGrp="1"/>
          </p:cNvSpPr>
          <p:nvPr>
            <p:ph type="sldNum" sz="quarter" idx="12"/>
          </p:nvPr>
        </p:nvSpPr>
        <p:spPr/>
        <p:txBody>
          <a:bodyPr/>
          <a:lstStyle/>
          <a:p>
            <a:fld id="{C140DE4D-3E72-A74A-BE29-BB01F5C7A4F5}" type="slidenum">
              <a:rPr lang="en-US" smtClean="0"/>
              <a:t>‹#›</a:t>
            </a:fld>
            <a:endParaRPr lang="en-US"/>
          </a:p>
        </p:txBody>
      </p:sp>
    </p:spTree>
    <p:extLst>
      <p:ext uri="{BB962C8B-B14F-4D97-AF65-F5344CB8AC3E}">
        <p14:creationId xmlns:p14="http://schemas.microsoft.com/office/powerpoint/2010/main" val="26210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F425AA-ACC5-8B4D-A590-5C4ED200A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73FA84-532A-124B-9B94-91EA6F4CDA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50733F-B144-804A-8ABC-F2F8EF67E9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5550B-338C-0844-9211-500B74516B4D}" type="datetimeFigureOut">
              <a:rPr lang="en-US" smtClean="0"/>
              <a:t>2/11/20</a:t>
            </a:fld>
            <a:endParaRPr lang="en-US"/>
          </a:p>
        </p:txBody>
      </p:sp>
      <p:sp>
        <p:nvSpPr>
          <p:cNvPr id="5" name="Footer Placeholder 4">
            <a:extLst>
              <a:ext uri="{FF2B5EF4-FFF2-40B4-BE49-F238E27FC236}">
                <a16:creationId xmlns:a16="http://schemas.microsoft.com/office/drawing/2014/main" id="{3AADD281-5B97-944F-B81E-9523BD9F2A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211C6-4FD1-304D-A5AB-DE3D39D8F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0DE4D-3E72-A74A-BE29-BB01F5C7A4F5}" type="slidenum">
              <a:rPr lang="en-US" smtClean="0"/>
              <a:t>‹#›</a:t>
            </a:fld>
            <a:endParaRPr lang="en-US"/>
          </a:p>
        </p:txBody>
      </p:sp>
    </p:spTree>
    <p:extLst>
      <p:ext uri="{BB962C8B-B14F-4D97-AF65-F5344CB8AC3E}">
        <p14:creationId xmlns:p14="http://schemas.microsoft.com/office/powerpoint/2010/main" val="2641310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bigpicture.unfccc.int/content/science.html#content-understanding-the-un-climate-change-regim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1/relationships/webextension" Target="../webextensions/webextension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ptgonELj0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ptf.undp.org/factsheet/fund/CCF00" TargetMode="External"/><Relationship Id="rId7" Type="http://schemas.openxmlformats.org/officeDocument/2006/relationships/image" Target="../media/image29.png"/><Relationship Id="rId2" Type="http://schemas.openxmlformats.org/officeDocument/2006/relationships/hyperlink" Target="http://www.un-redd.org/how-we-work"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fern.org/REDD" TargetMode="External"/><Relationship Id="rId4" Type="http://schemas.openxmlformats.org/officeDocument/2006/relationships/hyperlink" Target="http://www.un-redd.org/partner-countri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gbCBffIAdvU&amp;t=183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m/news/av/science-environment-51418310/climate-change-why-are-us-senators-wearing-this-symbo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951DB3-0F93-3D47-85CF-DDD2DD23CEC5}"/>
              </a:ext>
            </a:extLst>
          </p:cNvPr>
          <p:cNvPicPr>
            <a:picLocks noChangeAspect="1"/>
          </p:cNvPicPr>
          <p:nvPr/>
        </p:nvPicPr>
        <p:blipFill>
          <a:blip r:embed="rId2"/>
          <a:stretch>
            <a:fillRect/>
          </a:stretch>
        </p:blipFill>
        <p:spPr>
          <a:xfrm>
            <a:off x="614232" y="-107692"/>
            <a:ext cx="11153045" cy="6965692"/>
          </a:xfrm>
          <a:prstGeom prst="rect">
            <a:avLst/>
          </a:prstGeom>
        </p:spPr>
      </p:pic>
      <p:sp>
        <p:nvSpPr>
          <p:cNvPr id="2" name="Title 1">
            <a:extLst>
              <a:ext uri="{FF2B5EF4-FFF2-40B4-BE49-F238E27FC236}">
                <a16:creationId xmlns:a16="http://schemas.microsoft.com/office/drawing/2014/main" id="{6FD42CBE-1C48-6A4D-AB8E-1FAD47314699}"/>
              </a:ext>
            </a:extLst>
          </p:cNvPr>
          <p:cNvSpPr>
            <a:spLocks noGrp="1"/>
          </p:cNvSpPr>
          <p:nvPr>
            <p:ph type="ctrTitle"/>
          </p:nvPr>
        </p:nvSpPr>
        <p:spPr>
          <a:xfrm>
            <a:off x="1801034" y="1567704"/>
            <a:ext cx="9144000" cy="2387600"/>
          </a:xfrm>
        </p:spPr>
        <p:txBody>
          <a:bodyPr>
            <a:normAutofit fontScale="90000"/>
          </a:bodyPr>
          <a:lstStyle/>
          <a:p>
            <a:r>
              <a:rPr lang="en-US" b="1" cap="all" dirty="0">
                <a:solidFill>
                  <a:srgbClr val="FFFF00"/>
                </a:solidFill>
              </a:rPr>
              <a:t>GOVERNMENT LED ADAPTATION AND MITIGATION STRATEGIES</a:t>
            </a:r>
            <a:br>
              <a:rPr lang="en-US" b="1" cap="all" dirty="0">
                <a:solidFill>
                  <a:srgbClr val="FFFF00"/>
                </a:solidFill>
              </a:rPr>
            </a:br>
            <a:endParaRPr lang="en-US" dirty="0">
              <a:solidFill>
                <a:srgbClr val="FFFF00"/>
              </a:solidFill>
            </a:endParaRPr>
          </a:p>
        </p:txBody>
      </p:sp>
      <p:sp>
        <p:nvSpPr>
          <p:cNvPr id="3" name="Subtitle 2">
            <a:extLst>
              <a:ext uri="{FF2B5EF4-FFF2-40B4-BE49-F238E27FC236}">
                <a16:creationId xmlns:a16="http://schemas.microsoft.com/office/drawing/2014/main" id="{FA298B2E-E709-0B49-8F4F-46A5C35F55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3320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2432F-299C-A14F-9173-E02EDB50164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2E8F9EA-CFD3-5443-8A32-A846972EBBE0}"/>
              </a:ext>
            </a:extLst>
          </p:cNvPr>
          <p:cNvPicPr>
            <a:picLocks noGrp="1" noChangeAspect="1"/>
          </p:cNvPicPr>
          <p:nvPr>
            <p:ph idx="1"/>
          </p:nvPr>
        </p:nvPicPr>
        <p:blipFill>
          <a:blip r:embed="rId2"/>
          <a:stretch>
            <a:fillRect/>
          </a:stretch>
        </p:blipFill>
        <p:spPr>
          <a:xfrm>
            <a:off x="1898754" y="0"/>
            <a:ext cx="8394492" cy="6961287"/>
          </a:xfrm>
        </p:spPr>
      </p:pic>
    </p:spTree>
    <p:extLst>
      <p:ext uri="{BB962C8B-B14F-4D97-AF65-F5344CB8AC3E}">
        <p14:creationId xmlns:p14="http://schemas.microsoft.com/office/powerpoint/2010/main" val="56936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24F2-1437-5041-89FD-9FC90608DF0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E78EB4A-277A-F349-97A6-BEECAC4F1442}"/>
              </a:ext>
            </a:extLst>
          </p:cNvPr>
          <p:cNvPicPr>
            <a:picLocks noGrp="1" noChangeAspect="1"/>
          </p:cNvPicPr>
          <p:nvPr>
            <p:ph idx="1"/>
          </p:nvPr>
        </p:nvPicPr>
        <p:blipFill>
          <a:blip r:embed="rId2"/>
          <a:stretch>
            <a:fillRect/>
          </a:stretch>
        </p:blipFill>
        <p:spPr>
          <a:xfrm>
            <a:off x="0" y="365125"/>
            <a:ext cx="12110306" cy="3154439"/>
          </a:xfrm>
        </p:spPr>
      </p:pic>
      <p:pic>
        <p:nvPicPr>
          <p:cNvPr id="7" name="Picture 6">
            <a:extLst>
              <a:ext uri="{FF2B5EF4-FFF2-40B4-BE49-F238E27FC236}">
                <a16:creationId xmlns:a16="http://schemas.microsoft.com/office/drawing/2014/main" id="{C03E1534-6CFA-B94F-9850-A00F082B799A}"/>
              </a:ext>
            </a:extLst>
          </p:cNvPr>
          <p:cNvPicPr>
            <a:picLocks noChangeAspect="1"/>
          </p:cNvPicPr>
          <p:nvPr/>
        </p:nvPicPr>
        <p:blipFill>
          <a:blip r:embed="rId3"/>
          <a:stretch>
            <a:fillRect/>
          </a:stretch>
        </p:blipFill>
        <p:spPr>
          <a:xfrm>
            <a:off x="9588130" y="3710845"/>
            <a:ext cx="1897873" cy="2780988"/>
          </a:xfrm>
          <a:prstGeom prst="rect">
            <a:avLst/>
          </a:prstGeom>
        </p:spPr>
      </p:pic>
    </p:spTree>
    <p:extLst>
      <p:ext uri="{BB962C8B-B14F-4D97-AF65-F5344CB8AC3E}">
        <p14:creationId xmlns:p14="http://schemas.microsoft.com/office/powerpoint/2010/main" val="106920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AEB9-0633-FD43-BE7E-AE51C975C97E}"/>
              </a:ext>
            </a:extLst>
          </p:cNvPr>
          <p:cNvSpPr>
            <a:spLocks noGrp="1"/>
          </p:cNvSpPr>
          <p:nvPr>
            <p:ph type="title"/>
          </p:nvPr>
        </p:nvSpPr>
        <p:spPr>
          <a:xfrm>
            <a:off x="403485" y="166107"/>
            <a:ext cx="10515600" cy="1325563"/>
          </a:xfrm>
          <a:solidFill>
            <a:srgbClr val="FFFF00"/>
          </a:solidFill>
        </p:spPr>
        <p:txBody>
          <a:bodyPr/>
          <a:lstStyle/>
          <a:p>
            <a:r>
              <a:rPr lang="en-US" dirty="0"/>
              <a:t>Task: The climate change treaties</a:t>
            </a:r>
          </a:p>
        </p:txBody>
      </p:sp>
      <p:sp>
        <p:nvSpPr>
          <p:cNvPr id="3" name="Content Placeholder 2">
            <a:extLst>
              <a:ext uri="{FF2B5EF4-FFF2-40B4-BE49-F238E27FC236}">
                <a16:creationId xmlns:a16="http://schemas.microsoft.com/office/drawing/2014/main" id="{D7FEF97B-C2F1-0F4D-B6E6-09A605AF5787}"/>
              </a:ext>
            </a:extLst>
          </p:cNvPr>
          <p:cNvSpPr>
            <a:spLocks noGrp="1"/>
          </p:cNvSpPr>
          <p:nvPr>
            <p:ph idx="1"/>
          </p:nvPr>
        </p:nvSpPr>
        <p:spPr>
          <a:xfrm>
            <a:off x="403485" y="1491670"/>
            <a:ext cx="10515600" cy="4351338"/>
          </a:xfrm>
        </p:spPr>
        <p:txBody>
          <a:bodyPr/>
          <a:lstStyle/>
          <a:p>
            <a:pPr marL="0" indent="0">
              <a:buNone/>
            </a:pPr>
            <a:r>
              <a:rPr lang="en-US" b="1" i="1" dirty="0"/>
              <a:t>Person 1 </a:t>
            </a:r>
            <a:r>
              <a:rPr lang="en-US" dirty="0"/>
              <a:t>- The Kyoto Protocol 1997</a:t>
            </a:r>
            <a:br>
              <a:rPr lang="en-US" dirty="0"/>
            </a:br>
            <a:r>
              <a:rPr lang="en-US" b="1" i="1" dirty="0"/>
              <a:t>Person 2 </a:t>
            </a:r>
            <a:r>
              <a:rPr lang="en-US" dirty="0"/>
              <a:t>- The Paris Agreement 2015</a:t>
            </a:r>
            <a:br>
              <a:rPr lang="en-US" dirty="0"/>
            </a:br>
            <a:br>
              <a:rPr lang="en-US" dirty="0"/>
            </a:br>
            <a:r>
              <a:rPr lang="en-US" dirty="0"/>
              <a:t>Use the website below and your textbook to create revision resource  which includes all of the following:</a:t>
            </a:r>
            <a:br>
              <a:rPr lang="en-US" dirty="0"/>
            </a:br>
            <a:r>
              <a:rPr lang="en-US" dirty="0"/>
              <a:t>1 - Publicity photo from the event with leaders involved </a:t>
            </a:r>
            <a:br>
              <a:rPr lang="en-US" dirty="0"/>
            </a:br>
            <a:r>
              <a:rPr lang="en-US" dirty="0"/>
              <a:t>2 - Objectives </a:t>
            </a:r>
            <a:br>
              <a:rPr lang="en-US" dirty="0"/>
            </a:br>
            <a:r>
              <a:rPr lang="en-US" dirty="0"/>
              <a:t>3 - Who signed up? Who didn't? </a:t>
            </a:r>
            <a:br>
              <a:rPr lang="en-US" dirty="0"/>
            </a:br>
            <a:r>
              <a:rPr lang="en-US" dirty="0"/>
              <a:t>4 - Successes &amp; Failures (for the Paris agreement you should mention recent developments from Trump/USA)</a:t>
            </a:r>
          </a:p>
        </p:txBody>
      </p:sp>
      <p:pic>
        <p:nvPicPr>
          <p:cNvPr id="5" name="Picture 4">
            <a:hlinkClick r:id="rId2"/>
            <a:extLst>
              <a:ext uri="{FF2B5EF4-FFF2-40B4-BE49-F238E27FC236}">
                <a16:creationId xmlns:a16="http://schemas.microsoft.com/office/drawing/2014/main" id="{63C48702-0B76-F24D-85CC-EA4AACFA10E0}"/>
              </a:ext>
            </a:extLst>
          </p:cNvPr>
          <p:cNvPicPr>
            <a:picLocks noChangeAspect="1"/>
          </p:cNvPicPr>
          <p:nvPr/>
        </p:nvPicPr>
        <p:blipFill>
          <a:blip r:embed="rId3"/>
          <a:stretch>
            <a:fillRect/>
          </a:stretch>
        </p:blipFill>
        <p:spPr>
          <a:xfrm>
            <a:off x="7955643" y="5168900"/>
            <a:ext cx="4000500" cy="1689100"/>
          </a:xfrm>
          <a:prstGeom prst="rect">
            <a:avLst/>
          </a:prstGeom>
        </p:spPr>
      </p:pic>
    </p:spTree>
    <p:extLst>
      <p:ext uri="{BB962C8B-B14F-4D97-AF65-F5344CB8AC3E}">
        <p14:creationId xmlns:p14="http://schemas.microsoft.com/office/powerpoint/2010/main" val="4062680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091" y="2266006"/>
            <a:ext cx="7886700" cy="963892"/>
          </a:xfrm>
          <a:noFill/>
          <a:ln>
            <a:solidFill>
              <a:schemeClr val="accent1">
                <a:lumMod val="50000"/>
              </a:schemeClr>
            </a:solidFill>
          </a:ln>
        </p:spPr>
        <p:txBody>
          <a:bodyPr>
            <a:normAutofit fontScale="90000"/>
          </a:bodyPr>
          <a:lstStyle/>
          <a:p>
            <a:r>
              <a:rPr lang="en-GB" sz="3200" b="1" dirty="0">
                <a:solidFill>
                  <a:schemeClr val="accent1">
                    <a:lumMod val="50000"/>
                  </a:schemeClr>
                </a:solidFill>
              </a:rPr>
              <a:t>Outline how international agreements can help to manage climate change (2).</a:t>
            </a:r>
          </a:p>
        </p:txBody>
      </p:sp>
      <p:sp>
        <p:nvSpPr>
          <p:cNvPr id="14" name="Content Placeholder 2"/>
          <p:cNvSpPr txBox="1">
            <a:spLocks/>
          </p:cNvSpPr>
          <p:nvPr/>
        </p:nvSpPr>
        <p:spPr>
          <a:xfrm>
            <a:off x="2130091" y="3229898"/>
            <a:ext cx="7886700" cy="2713702"/>
          </a:xfrm>
          <a:prstGeom prst="rect">
            <a:avLst/>
          </a:prstGeom>
          <a:noFill/>
          <a:ln>
            <a:solidFill>
              <a:schemeClr val="accent1">
                <a:lumMod val="5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chemeClr val="accent1">
                    <a:lumMod val="50000"/>
                  </a:schemeClr>
                </a:solidFill>
              </a:rPr>
              <a:t>International agreements mean that many countries around the world work together to reduce emissions, so that the concentration of CO₂ in the atmosphere doesn’t increase too much </a:t>
            </a:r>
            <a:r>
              <a:rPr lang="en-GB" sz="2400" b="1" dirty="0">
                <a:solidFill>
                  <a:schemeClr val="accent1">
                    <a:lumMod val="50000"/>
                  </a:schemeClr>
                </a:solidFill>
              </a:rPr>
              <a:t>(1)</a:t>
            </a:r>
            <a:r>
              <a:rPr lang="en-GB" sz="2400" dirty="0">
                <a:solidFill>
                  <a:schemeClr val="accent1">
                    <a:lumMod val="50000"/>
                  </a:schemeClr>
                </a:solidFill>
              </a:rPr>
              <a:t>. Some international agreements such as Kyoto Protocol, require countries to cut emissions by a certain amount, so countries have to think about where their emissions are coming from and make changes to reduce them </a:t>
            </a:r>
            <a:r>
              <a:rPr lang="en-GB" sz="2400" b="1" dirty="0">
                <a:solidFill>
                  <a:schemeClr val="accent1">
                    <a:lumMod val="50000"/>
                  </a:schemeClr>
                </a:solidFill>
              </a:rPr>
              <a:t>(1)</a:t>
            </a:r>
            <a:r>
              <a:rPr lang="en-GB" sz="2400" dirty="0">
                <a:solidFill>
                  <a:schemeClr val="accent1">
                    <a:lumMod val="50000"/>
                  </a:schemeClr>
                </a:solidFill>
              </a:rPr>
              <a:t>.  </a:t>
            </a:r>
          </a:p>
        </p:txBody>
      </p:sp>
      <p:pic>
        <p:nvPicPr>
          <p:cNvPr id="6" name="Picture 5">
            <a:extLst>
              <a:ext uri="{FF2B5EF4-FFF2-40B4-BE49-F238E27FC236}">
                <a16:creationId xmlns:a16="http://schemas.microsoft.com/office/drawing/2014/main" id="{04FAD558-9C01-49E5-ADBD-174BF78E476E}"/>
              </a:ext>
            </a:extLst>
          </p:cNvPr>
          <p:cNvPicPr>
            <a:picLocks noChangeAspect="1"/>
          </p:cNvPicPr>
          <p:nvPr/>
        </p:nvPicPr>
        <p:blipFill>
          <a:blip r:embed="rId2"/>
          <a:stretch>
            <a:fillRect/>
          </a:stretch>
        </p:blipFill>
        <p:spPr>
          <a:xfrm>
            <a:off x="1524000" y="-6719"/>
            <a:ext cx="3641558" cy="2087826"/>
          </a:xfrm>
          <a:prstGeom prst="rect">
            <a:avLst/>
          </a:prstGeom>
        </p:spPr>
      </p:pic>
    </p:spTree>
    <p:extLst>
      <p:ext uri="{BB962C8B-B14F-4D97-AF65-F5344CB8AC3E}">
        <p14:creationId xmlns:p14="http://schemas.microsoft.com/office/powerpoint/2010/main" val="32662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1176-1E42-894C-B17B-7F122FB32600}"/>
              </a:ext>
            </a:extLst>
          </p:cNvPr>
          <p:cNvSpPr>
            <a:spLocks noGrp="1"/>
          </p:cNvSpPr>
          <p:nvPr>
            <p:ph type="title"/>
          </p:nvPr>
        </p:nvSpPr>
        <p:spPr>
          <a:xfrm>
            <a:off x="648929" y="629266"/>
            <a:ext cx="3651467" cy="1676603"/>
          </a:xfrm>
        </p:spPr>
        <p:txBody>
          <a:bodyPr>
            <a:normAutofit/>
          </a:bodyPr>
          <a:lstStyle/>
          <a:p>
            <a:r>
              <a:rPr lang="en-US" sz="3700" dirty="0">
                <a:latin typeface="dearJoe 5 CASUAL PRO" panose="02000000000000000000" pitchFamily="2" charset="0"/>
              </a:rPr>
              <a:t>Technology including geo-engineering</a:t>
            </a:r>
          </a:p>
        </p:txBody>
      </p:sp>
      <p:sp>
        <p:nvSpPr>
          <p:cNvPr id="3" name="Content Placeholder 2">
            <a:extLst>
              <a:ext uri="{FF2B5EF4-FFF2-40B4-BE49-F238E27FC236}">
                <a16:creationId xmlns:a16="http://schemas.microsoft.com/office/drawing/2014/main" id="{F8359823-0777-894C-994B-F47EB4E2C83F}"/>
              </a:ext>
            </a:extLst>
          </p:cNvPr>
          <p:cNvSpPr>
            <a:spLocks noGrp="1"/>
          </p:cNvSpPr>
          <p:nvPr>
            <p:ph idx="1"/>
          </p:nvPr>
        </p:nvSpPr>
        <p:spPr>
          <a:xfrm>
            <a:off x="648931" y="2438400"/>
            <a:ext cx="3651466" cy="3785419"/>
          </a:xfrm>
        </p:spPr>
        <p:txBody>
          <a:bodyPr>
            <a:normAutofit/>
          </a:bodyPr>
          <a:lstStyle/>
          <a:p>
            <a:pPr marL="0" indent="0">
              <a:buNone/>
            </a:pPr>
            <a:endParaRPr lang="en-US" sz="1800" dirty="0"/>
          </a:p>
          <a:p>
            <a:pPr marL="0" indent="0">
              <a:buNone/>
            </a:pPr>
            <a:r>
              <a:rPr lang="en-US" sz="1800" b="1" u="sng" dirty="0"/>
              <a:t>Key word: </a:t>
            </a:r>
          </a:p>
          <a:p>
            <a:pPr marL="0" indent="0">
              <a:buNone/>
            </a:pPr>
            <a:endParaRPr lang="en-US" sz="1800" dirty="0"/>
          </a:p>
          <a:p>
            <a:pPr marL="0" indent="0">
              <a:buNone/>
            </a:pPr>
            <a:r>
              <a:rPr lang="en-US" sz="1800" b="1" dirty="0"/>
              <a:t>Geo-engineering: </a:t>
            </a:r>
            <a:r>
              <a:rPr lang="en-US" sz="1800" dirty="0"/>
              <a:t>The deliberate, large-scale manipulation of the planetary environment in order to counteract anthropogenic climate change. </a:t>
            </a:r>
            <a:endParaRPr lang="en-US" sz="1800" b="1" dirty="0"/>
          </a:p>
        </p:txBody>
      </p:sp>
      <p:pic>
        <p:nvPicPr>
          <p:cNvPr id="5" name="Picture 4">
            <a:extLst>
              <a:ext uri="{FF2B5EF4-FFF2-40B4-BE49-F238E27FC236}">
                <a16:creationId xmlns:a16="http://schemas.microsoft.com/office/drawing/2014/main" id="{3BD9CAA9-AF72-2540-9ADD-1293C50FB47F}"/>
              </a:ext>
            </a:extLst>
          </p:cNvPr>
          <p:cNvPicPr>
            <a:picLocks noChangeAspect="1"/>
          </p:cNvPicPr>
          <p:nvPr/>
        </p:nvPicPr>
        <p:blipFill rotWithShape="1">
          <a:blip r:embed="rId2"/>
          <a:srcRect r="22356"/>
          <a:stretch/>
        </p:blipFill>
        <p:spPr>
          <a:xfrm>
            <a:off x="4639056" y="10"/>
            <a:ext cx="7552944" cy="6857990"/>
          </a:xfrm>
          <a:prstGeom prst="rect">
            <a:avLst/>
          </a:prstGeom>
          <a:effectLst/>
        </p:spPr>
      </p:pic>
    </p:spTree>
    <p:extLst>
      <p:ext uri="{BB962C8B-B14F-4D97-AF65-F5344CB8AC3E}">
        <p14:creationId xmlns:p14="http://schemas.microsoft.com/office/powerpoint/2010/main" val="235781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30A5-EDAA-FF4F-BFC2-A3D39A1BA2D5}"/>
              </a:ext>
            </a:extLst>
          </p:cNvPr>
          <p:cNvSpPr>
            <a:spLocks noGrp="1"/>
          </p:cNvSpPr>
          <p:nvPr>
            <p:ph type="title"/>
          </p:nvPr>
        </p:nvSpPr>
        <p:spPr/>
        <p:txBody>
          <a:bodyPr>
            <a:normAutofit fontScale="90000"/>
          </a:bodyPr>
          <a:lstStyle/>
          <a:p>
            <a:r>
              <a:rPr lang="en-US" b="1" dirty="0">
                <a:latin typeface="dearJoe 5 CASUAL PRO" panose="02000000000000000000" pitchFamily="2" charset="0"/>
              </a:rPr>
              <a:t>Synthesis: Mind Mapping Technology Solutions to Climate Change</a:t>
            </a:r>
            <a:br>
              <a:rPr lang="en-US" b="1" dirty="0"/>
            </a:br>
            <a:endParaRPr lang="en-US" dirty="0"/>
          </a:p>
        </p:txBody>
      </p:sp>
      <p:pic>
        <p:nvPicPr>
          <p:cNvPr id="5" name="Content Placeholder 4">
            <a:extLst>
              <a:ext uri="{FF2B5EF4-FFF2-40B4-BE49-F238E27FC236}">
                <a16:creationId xmlns:a16="http://schemas.microsoft.com/office/drawing/2014/main" id="{D7B7DAD9-0C52-3446-98FE-8F48ACDFFDAD}"/>
              </a:ext>
            </a:extLst>
          </p:cNvPr>
          <p:cNvPicPr>
            <a:picLocks noGrp="1" noChangeAspect="1"/>
          </p:cNvPicPr>
          <p:nvPr>
            <p:ph idx="1"/>
          </p:nvPr>
        </p:nvPicPr>
        <p:blipFill>
          <a:blip r:embed="rId2"/>
          <a:stretch>
            <a:fillRect/>
          </a:stretch>
        </p:blipFill>
        <p:spPr>
          <a:xfrm>
            <a:off x="382204" y="1524330"/>
            <a:ext cx="11427591" cy="3132006"/>
          </a:xfrm>
        </p:spPr>
      </p:pic>
      <p:sp>
        <p:nvSpPr>
          <p:cNvPr id="6" name="TextBox 5">
            <a:extLst>
              <a:ext uri="{FF2B5EF4-FFF2-40B4-BE49-F238E27FC236}">
                <a16:creationId xmlns:a16="http://schemas.microsoft.com/office/drawing/2014/main" id="{A1910806-3490-C44B-9778-B117FBFD4F12}"/>
              </a:ext>
            </a:extLst>
          </p:cNvPr>
          <p:cNvSpPr txBox="1"/>
          <p:nvPr/>
        </p:nvSpPr>
        <p:spPr>
          <a:xfrm>
            <a:off x="575733" y="4190376"/>
            <a:ext cx="9516533" cy="1754326"/>
          </a:xfrm>
          <a:prstGeom prst="rect">
            <a:avLst/>
          </a:prstGeom>
          <a:noFill/>
        </p:spPr>
        <p:txBody>
          <a:bodyPr wrap="square" rtlCol="0">
            <a:spAutoFit/>
          </a:bodyPr>
          <a:lstStyle/>
          <a:p>
            <a:endParaRPr lang="en-US" dirty="0"/>
          </a:p>
          <a:p>
            <a:r>
              <a:rPr lang="en-US" b="1" u="sng" dirty="0"/>
              <a:t>Success criteria</a:t>
            </a:r>
          </a:p>
          <a:p>
            <a:r>
              <a:rPr lang="en-US" dirty="0"/>
              <a:t>Try to consider different technology solutions that you already know and mind map them</a:t>
            </a:r>
          </a:p>
          <a:p>
            <a:r>
              <a:rPr lang="en-US" dirty="0"/>
              <a:t>Identify examples of technologies that link to each heading</a:t>
            </a:r>
          </a:p>
          <a:p>
            <a:r>
              <a:rPr lang="en-US" dirty="0"/>
              <a:t>Draw synthesis lines between different factors where you see a connections </a:t>
            </a:r>
          </a:p>
          <a:p>
            <a:endParaRPr lang="en-US" dirty="0"/>
          </a:p>
        </p:txBody>
      </p:sp>
    </p:spTree>
    <p:extLst>
      <p:ext uri="{BB962C8B-B14F-4D97-AF65-F5344CB8AC3E}">
        <p14:creationId xmlns:p14="http://schemas.microsoft.com/office/powerpoint/2010/main" val="1612161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13C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C672AF-61DA-D54A-A846-6A08CC66F76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Watch the video and answer the following questions </a:t>
            </a:r>
          </a:p>
        </p:txBody>
      </p:sp>
      <p:pic>
        <p:nvPicPr>
          <p:cNvPr id="5" name="Content Placeholder 4">
            <a:extLst>
              <a:ext uri="{FF2B5EF4-FFF2-40B4-BE49-F238E27FC236}">
                <a16:creationId xmlns:a16="http://schemas.microsoft.com/office/drawing/2014/main" id="{898B0F69-C841-1F46-B2D4-DC3D0A0983DB}"/>
              </a:ext>
            </a:extLst>
          </p:cNvPr>
          <p:cNvPicPr>
            <a:picLocks noGrp="1" noChangeAspect="1"/>
          </p:cNvPicPr>
          <p:nvPr>
            <p:ph idx="1"/>
          </p:nvPr>
        </p:nvPicPr>
        <p:blipFill rotWithShape="1">
          <a:blip r:embed="rId2"/>
          <a:srcRect t="4481" r="1" b="21625"/>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340DE4C-EEA7-3C46-9B6B-A9DFEA476F7B}"/>
              </a:ext>
            </a:extLst>
          </p:cNvPr>
          <p:cNvSpPr txBox="1"/>
          <p:nvPr/>
        </p:nvSpPr>
        <p:spPr>
          <a:xfrm>
            <a:off x="8029319" y="917725"/>
            <a:ext cx="3424739" cy="4852362"/>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1400">
                <a:solidFill>
                  <a:srgbClr val="FFFFFF"/>
                </a:solidFill>
              </a:rPr>
              <a:t>What is geo-engineering? </a:t>
            </a:r>
          </a:p>
          <a:p>
            <a:pPr marL="342900" indent="-228600">
              <a:lnSpc>
                <a:spcPct val="90000"/>
              </a:lnSpc>
              <a:spcAft>
                <a:spcPts val="600"/>
              </a:spcAft>
              <a:buFont typeface="Arial" panose="020B0604020202020204" pitchFamily="34" charset="0"/>
              <a:buChar char="•"/>
            </a:pPr>
            <a:r>
              <a:rPr lang="en-US" sz="1400">
                <a:solidFill>
                  <a:srgbClr val="FFFFFF"/>
                </a:solidFill>
              </a:rPr>
              <a:t>What is the issue with carbon removal according to the Royal Society report? </a:t>
            </a:r>
          </a:p>
          <a:p>
            <a:pPr marL="342900" indent="-228600">
              <a:lnSpc>
                <a:spcPct val="90000"/>
              </a:lnSpc>
              <a:spcAft>
                <a:spcPts val="600"/>
              </a:spcAft>
              <a:buFont typeface="Arial" panose="020B0604020202020204" pitchFamily="34" charset="0"/>
              <a:buChar char="•"/>
            </a:pPr>
            <a:r>
              <a:rPr lang="en-US" sz="1400">
                <a:solidFill>
                  <a:srgbClr val="FFFFFF"/>
                </a:solidFill>
              </a:rPr>
              <a:t>How far are we away from clean and affordable carbon capture? </a:t>
            </a:r>
          </a:p>
          <a:p>
            <a:pPr marL="342900" indent="-228600">
              <a:lnSpc>
                <a:spcPct val="90000"/>
              </a:lnSpc>
              <a:spcAft>
                <a:spcPts val="600"/>
              </a:spcAft>
              <a:buFont typeface="Arial" panose="020B0604020202020204" pitchFamily="34" charset="0"/>
              <a:buChar char="•"/>
            </a:pPr>
            <a:r>
              <a:rPr lang="en-US" sz="1400">
                <a:solidFill>
                  <a:srgbClr val="FFFFFF"/>
                </a:solidFill>
              </a:rPr>
              <a:t>What is most likely with carbon storage? </a:t>
            </a:r>
          </a:p>
          <a:p>
            <a:pPr marL="342900" indent="-228600">
              <a:lnSpc>
                <a:spcPct val="90000"/>
              </a:lnSpc>
              <a:spcAft>
                <a:spcPts val="600"/>
              </a:spcAft>
              <a:buFont typeface="Arial" panose="020B0604020202020204" pitchFamily="34" charset="0"/>
              <a:buChar char="•"/>
            </a:pPr>
            <a:r>
              <a:rPr lang="en-US" sz="1400">
                <a:solidFill>
                  <a:srgbClr val="FFFFFF"/>
                </a:solidFill>
              </a:rPr>
              <a:t>How does solar radiation management work? </a:t>
            </a:r>
          </a:p>
          <a:p>
            <a:pPr marL="342900" indent="-228600">
              <a:lnSpc>
                <a:spcPct val="90000"/>
              </a:lnSpc>
              <a:spcAft>
                <a:spcPts val="600"/>
              </a:spcAft>
              <a:buFont typeface="Arial" panose="020B0604020202020204" pitchFamily="34" charset="0"/>
              <a:buChar char="•"/>
            </a:pPr>
            <a:r>
              <a:rPr lang="en-US" sz="1400">
                <a:solidFill>
                  <a:srgbClr val="FFFFFF"/>
                </a:solidFill>
              </a:rPr>
              <a:t>What would be the advantages of solar radiation management? </a:t>
            </a:r>
          </a:p>
          <a:p>
            <a:pPr marL="342900" indent="-228600">
              <a:lnSpc>
                <a:spcPct val="90000"/>
              </a:lnSpc>
              <a:spcAft>
                <a:spcPts val="600"/>
              </a:spcAft>
              <a:buFont typeface="Arial" panose="020B0604020202020204" pitchFamily="34" charset="0"/>
              <a:buChar char="•"/>
            </a:pPr>
            <a:r>
              <a:rPr lang="en-US" sz="1400">
                <a:solidFill>
                  <a:srgbClr val="FFFFFF"/>
                </a:solidFill>
              </a:rPr>
              <a:t>To what extent could solar radiation management create geo-political problems? </a:t>
            </a:r>
          </a:p>
          <a:p>
            <a:pPr marL="342900" indent="-228600">
              <a:lnSpc>
                <a:spcPct val="90000"/>
              </a:lnSpc>
              <a:spcAft>
                <a:spcPts val="600"/>
              </a:spcAft>
              <a:buFont typeface="Arial" panose="020B0604020202020204" pitchFamily="34" charset="0"/>
              <a:buChar char="•"/>
            </a:pPr>
            <a:r>
              <a:rPr lang="en-US" sz="1400">
                <a:solidFill>
                  <a:srgbClr val="FFFFFF"/>
                </a:solidFill>
              </a:rPr>
              <a:t>How clear is the link between solar radiation management and decreased rainfall in some regions of the world? </a:t>
            </a:r>
          </a:p>
          <a:p>
            <a:pPr marL="342900" indent="-228600">
              <a:lnSpc>
                <a:spcPct val="90000"/>
              </a:lnSpc>
              <a:spcAft>
                <a:spcPts val="600"/>
              </a:spcAft>
              <a:buFont typeface="Arial" panose="020B0604020202020204" pitchFamily="34" charset="0"/>
              <a:buChar char="•"/>
            </a:pPr>
            <a:r>
              <a:rPr lang="en-US" sz="1400">
                <a:solidFill>
                  <a:srgbClr val="FFFFFF"/>
                </a:solidFill>
              </a:rPr>
              <a:t>How do Nature Geoscience see the impact on rainfall? </a:t>
            </a:r>
          </a:p>
          <a:p>
            <a:pPr indent="-228600">
              <a:lnSpc>
                <a:spcPct val="90000"/>
              </a:lnSpc>
              <a:spcAft>
                <a:spcPts val="600"/>
              </a:spcAft>
              <a:buFont typeface="Arial" panose="020B0604020202020204" pitchFamily="34" charset="0"/>
              <a:buChar char="•"/>
            </a:pPr>
            <a:endParaRPr lang="en-US" sz="1400">
              <a:solidFill>
                <a:srgbClr val="FFFFFF"/>
              </a:solidFill>
            </a:endParaRPr>
          </a:p>
        </p:txBody>
      </p:sp>
    </p:spTree>
    <p:extLst>
      <p:ext uri="{BB962C8B-B14F-4D97-AF65-F5344CB8AC3E}">
        <p14:creationId xmlns:p14="http://schemas.microsoft.com/office/powerpoint/2010/main" val="2121570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E6643-1D0D-0E40-96C1-8C2C07611A51}"/>
              </a:ext>
            </a:extLst>
          </p:cNvPr>
          <p:cNvSpPr>
            <a:spLocks noGrp="1"/>
          </p:cNvSpPr>
          <p:nvPr>
            <p:ph type="title"/>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7DD60B07-039E-794A-8CD7-D0C47ACB5B6F}"/>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7DD60B07-039E-794A-8CD7-D0C47ACB5B6F}"/>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18184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0D396-678D-D04A-86E1-9405EB4869C5}"/>
              </a:ext>
            </a:extLst>
          </p:cNvPr>
          <p:cNvSpPr>
            <a:spLocks noGrp="1"/>
          </p:cNvSpPr>
          <p:nvPr>
            <p:ph type="title"/>
          </p:nvPr>
        </p:nvSpPr>
        <p:spPr/>
        <p:txBody>
          <a:bodyPr/>
          <a:lstStyle/>
          <a:p>
            <a:endParaRPr lang="en-US"/>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47F1C08E-1607-7041-8C3A-1BF4EE771FB4}"/>
                  </a:ext>
                </a:extLst>
              </p:cNvPr>
              <p:cNvGraphicFramePr>
                <a:graphicFrameLocks noGrp="1"/>
              </p:cNvGraphicFramePr>
              <p:nvPr>
                <p:ph idx="1"/>
              </p:nvPr>
            </p:nvGraphicFramePr>
            <p:xfrm>
              <a:off x="838200" y="1825625"/>
              <a:ext cx="10515600" cy="4351338"/>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47F1C08E-1607-7041-8C3A-1BF4EE771FB4}"/>
                  </a:ext>
                </a:extLst>
              </p:cNvPr>
              <p:cNvPicPr>
                <a:picLocks noGrp="1" noRot="1" noChangeAspect="1" noMove="1" noResize="1" noEditPoints="1" noAdjustHandles="1" noChangeArrowheads="1" noChangeShapeType="1"/>
              </p:cNvPicPr>
              <p:nvPr/>
            </p:nvPicPr>
            <p:blipFill>
              <a:blip r:embed="rId3"/>
              <a:stretch>
                <a:fillRect/>
              </a:stretch>
            </p:blipFill>
            <p:spPr>
              <a:xfrm>
                <a:off x="838200" y="1825625"/>
                <a:ext cx="10515600" cy="4351338"/>
              </a:xfrm>
              <a:prstGeom prst="rect">
                <a:avLst/>
              </a:prstGeom>
            </p:spPr>
          </p:pic>
        </mc:Fallback>
      </mc:AlternateContent>
    </p:spTree>
    <p:extLst>
      <p:ext uri="{BB962C8B-B14F-4D97-AF65-F5344CB8AC3E}">
        <p14:creationId xmlns:p14="http://schemas.microsoft.com/office/powerpoint/2010/main" val="400531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54107"/>
          </a:xfrm>
          <a:noFill/>
          <a:ln>
            <a:noFill/>
          </a:ln>
        </p:spPr>
        <p:txBody>
          <a:bodyPr>
            <a:noAutofit/>
          </a:bodyPr>
          <a:lstStyle/>
          <a:p>
            <a:r>
              <a:rPr lang="en-GB" sz="3600" dirty="0"/>
              <a:t>How can we adapt agriculture in response to climate change?</a:t>
            </a:r>
          </a:p>
        </p:txBody>
      </p:sp>
      <p:sp>
        <p:nvSpPr>
          <p:cNvPr id="4" name="TextBox 3">
            <a:extLst>
              <a:ext uri="{FF2B5EF4-FFF2-40B4-BE49-F238E27FC236}">
                <a16:creationId xmlns:a16="http://schemas.microsoft.com/office/drawing/2014/main" id="{66A9F47D-56DD-4BEC-A9AA-C959F93EAE34}"/>
              </a:ext>
            </a:extLst>
          </p:cNvPr>
          <p:cNvSpPr txBox="1"/>
          <p:nvPr/>
        </p:nvSpPr>
        <p:spPr>
          <a:xfrm>
            <a:off x="1686180" y="1799102"/>
            <a:ext cx="4572052" cy="400110"/>
          </a:xfrm>
          <a:prstGeom prst="rect">
            <a:avLst/>
          </a:prstGeom>
          <a:noFill/>
          <a:ln>
            <a:noFill/>
          </a:ln>
        </p:spPr>
        <p:txBody>
          <a:bodyPr wrap="square" rtlCol="0">
            <a:spAutoFit/>
          </a:bodyPr>
          <a:lstStyle/>
          <a:p>
            <a:r>
              <a:rPr lang="en-GB" sz="2000" dirty="0">
                <a:solidFill>
                  <a:srgbClr val="7030A0"/>
                </a:solidFill>
              </a:rPr>
              <a:t>Introducing drought-resistant crops</a:t>
            </a:r>
          </a:p>
        </p:txBody>
      </p:sp>
      <p:sp>
        <p:nvSpPr>
          <p:cNvPr id="6" name="TextBox 5">
            <a:extLst>
              <a:ext uri="{FF2B5EF4-FFF2-40B4-BE49-F238E27FC236}">
                <a16:creationId xmlns:a16="http://schemas.microsoft.com/office/drawing/2014/main" id="{6F45D3B9-B316-4EEE-9AA5-AFFB6FA07F25}"/>
              </a:ext>
            </a:extLst>
          </p:cNvPr>
          <p:cNvSpPr txBox="1"/>
          <p:nvPr/>
        </p:nvSpPr>
        <p:spPr>
          <a:xfrm>
            <a:off x="1994489" y="4812802"/>
            <a:ext cx="8203022" cy="1631216"/>
          </a:xfrm>
          <a:prstGeom prst="rect">
            <a:avLst/>
          </a:prstGeom>
          <a:solidFill>
            <a:schemeClr val="accent1">
              <a:lumMod val="40000"/>
              <a:lumOff val="60000"/>
            </a:schemeClr>
          </a:solidFill>
          <a:ln>
            <a:noFill/>
          </a:ln>
        </p:spPr>
        <p:txBody>
          <a:bodyPr wrap="square" rtlCol="0">
            <a:spAutoFit/>
          </a:bodyPr>
          <a:lstStyle/>
          <a:p>
            <a:r>
              <a:rPr lang="en-GB" sz="2400" dirty="0"/>
              <a:t>Task: Rank the 5 agricultural adaptation strategies according to how effective they will be at reducing demand for water.</a:t>
            </a:r>
          </a:p>
          <a:p>
            <a:endParaRPr lang="en-GB" sz="2400" dirty="0"/>
          </a:p>
          <a:p>
            <a:r>
              <a:rPr lang="en-GB" sz="2400" dirty="0"/>
              <a:t>Justify your choice for the most effective.</a:t>
            </a:r>
            <a:endParaRPr lang="en-GB" sz="2800" dirty="0"/>
          </a:p>
        </p:txBody>
      </p:sp>
      <p:sp>
        <p:nvSpPr>
          <p:cNvPr id="7" name="TextBox 6">
            <a:extLst>
              <a:ext uri="{FF2B5EF4-FFF2-40B4-BE49-F238E27FC236}">
                <a16:creationId xmlns:a16="http://schemas.microsoft.com/office/drawing/2014/main" id="{F10F6835-62D4-4BAE-B976-79AAFDD8903E}"/>
              </a:ext>
            </a:extLst>
          </p:cNvPr>
          <p:cNvSpPr txBox="1"/>
          <p:nvPr/>
        </p:nvSpPr>
        <p:spPr>
          <a:xfrm>
            <a:off x="1686180" y="2988001"/>
            <a:ext cx="4572052" cy="707886"/>
          </a:xfrm>
          <a:prstGeom prst="rect">
            <a:avLst/>
          </a:prstGeom>
          <a:noFill/>
          <a:ln>
            <a:noFill/>
          </a:ln>
        </p:spPr>
        <p:txBody>
          <a:bodyPr wrap="square" rtlCol="0">
            <a:spAutoFit/>
          </a:bodyPr>
          <a:lstStyle/>
          <a:p>
            <a:r>
              <a:rPr lang="en-GB" sz="2000" dirty="0">
                <a:solidFill>
                  <a:srgbClr val="FF0066"/>
                </a:solidFill>
              </a:rPr>
              <a:t>Installing new, low water irrigation systems</a:t>
            </a:r>
          </a:p>
        </p:txBody>
      </p:sp>
      <p:sp>
        <p:nvSpPr>
          <p:cNvPr id="8" name="TextBox 7">
            <a:extLst>
              <a:ext uri="{FF2B5EF4-FFF2-40B4-BE49-F238E27FC236}">
                <a16:creationId xmlns:a16="http://schemas.microsoft.com/office/drawing/2014/main" id="{428F9FBF-7636-4667-84D8-EDF3A8058D79}"/>
              </a:ext>
            </a:extLst>
          </p:cNvPr>
          <p:cNvSpPr txBox="1"/>
          <p:nvPr/>
        </p:nvSpPr>
        <p:spPr>
          <a:xfrm>
            <a:off x="5625459" y="1209546"/>
            <a:ext cx="4572052" cy="707886"/>
          </a:xfrm>
          <a:prstGeom prst="rect">
            <a:avLst/>
          </a:prstGeom>
          <a:noFill/>
          <a:ln>
            <a:noFill/>
          </a:ln>
        </p:spPr>
        <p:txBody>
          <a:bodyPr wrap="square" rtlCol="0">
            <a:spAutoFit/>
          </a:bodyPr>
          <a:lstStyle/>
          <a:p>
            <a:r>
              <a:rPr lang="en-GB" sz="2000" dirty="0">
                <a:solidFill>
                  <a:srgbClr val="FF0000"/>
                </a:solidFill>
              </a:rPr>
              <a:t>Educating farmers in water-saving techniques</a:t>
            </a:r>
          </a:p>
        </p:txBody>
      </p:sp>
      <p:sp>
        <p:nvSpPr>
          <p:cNvPr id="9" name="TextBox 8">
            <a:extLst>
              <a:ext uri="{FF2B5EF4-FFF2-40B4-BE49-F238E27FC236}">
                <a16:creationId xmlns:a16="http://schemas.microsoft.com/office/drawing/2014/main" id="{42F3CDAD-A7D2-4765-A26B-38AB9365FFFB}"/>
              </a:ext>
            </a:extLst>
          </p:cNvPr>
          <p:cNvSpPr txBox="1"/>
          <p:nvPr/>
        </p:nvSpPr>
        <p:spPr>
          <a:xfrm>
            <a:off x="5968128" y="2358103"/>
            <a:ext cx="4572052" cy="400110"/>
          </a:xfrm>
          <a:prstGeom prst="rect">
            <a:avLst/>
          </a:prstGeom>
          <a:noFill/>
          <a:ln>
            <a:noFill/>
          </a:ln>
        </p:spPr>
        <p:txBody>
          <a:bodyPr wrap="square" rtlCol="0">
            <a:spAutoFit/>
          </a:bodyPr>
          <a:lstStyle/>
          <a:p>
            <a:r>
              <a:rPr lang="en-GB" sz="2000" dirty="0">
                <a:solidFill>
                  <a:srgbClr val="00B050"/>
                </a:solidFill>
              </a:rPr>
              <a:t>Planting trees to provide shade for crops</a:t>
            </a:r>
          </a:p>
        </p:txBody>
      </p:sp>
      <p:sp>
        <p:nvSpPr>
          <p:cNvPr id="10" name="TextBox 9">
            <a:extLst>
              <a:ext uri="{FF2B5EF4-FFF2-40B4-BE49-F238E27FC236}">
                <a16:creationId xmlns:a16="http://schemas.microsoft.com/office/drawing/2014/main" id="{A864D88D-3C29-4948-A971-AED036FD90C0}"/>
              </a:ext>
            </a:extLst>
          </p:cNvPr>
          <p:cNvSpPr txBox="1"/>
          <p:nvPr/>
        </p:nvSpPr>
        <p:spPr>
          <a:xfrm>
            <a:off x="5625459" y="3545915"/>
            <a:ext cx="4572052" cy="707886"/>
          </a:xfrm>
          <a:prstGeom prst="rect">
            <a:avLst/>
          </a:prstGeom>
          <a:noFill/>
          <a:ln>
            <a:noFill/>
          </a:ln>
        </p:spPr>
        <p:txBody>
          <a:bodyPr wrap="square" rtlCol="0">
            <a:spAutoFit/>
          </a:bodyPr>
          <a:lstStyle/>
          <a:p>
            <a:r>
              <a:rPr lang="en-GB" sz="2000" dirty="0">
                <a:solidFill>
                  <a:schemeClr val="accent1">
                    <a:lumMod val="50000"/>
                  </a:schemeClr>
                </a:solidFill>
              </a:rPr>
              <a:t>Changing cropping patterns to preserve farmland</a:t>
            </a:r>
          </a:p>
        </p:txBody>
      </p:sp>
    </p:spTree>
    <p:extLst>
      <p:ext uri="{BB962C8B-B14F-4D97-AF65-F5344CB8AC3E}">
        <p14:creationId xmlns:p14="http://schemas.microsoft.com/office/powerpoint/2010/main" val="317796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D572-75CA-6341-A6A8-FCE19204A691}"/>
              </a:ext>
            </a:extLst>
          </p:cNvPr>
          <p:cNvSpPr>
            <a:spLocks noGrp="1"/>
          </p:cNvSpPr>
          <p:nvPr>
            <p:ph type="title"/>
          </p:nvPr>
        </p:nvSpPr>
        <p:spPr>
          <a:solidFill>
            <a:srgbClr val="FFFF00"/>
          </a:solidFill>
        </p:spPr>
        <p:txBody>
          <a:bodyPr/>
          <a:lstStyle/>
          <a:p>
            <a:r>
              <a:rPr lang="en-US" dirty="0"/>
              <a:t>Subject guide: </a:t>
            </a:r>
          </a:p>
        </p:txBody>
      </p:sp>
      <p:sp>
        <p:nvSpPr>
          <p:cNvPr id="3" name="Content Placeholder 2">
            <a:extLst>
              <a:ext uri="{FF2B5EF4-FFF2-40B4-BE49-F238E27FC236}">
                <a16:creationId xmlns:a16="http://schemas.microsoft.com/office/drawing/2014/main" id="{8FF76A4D-DE64-F748-8BBA-19BAE0860980}"/>
              </a:ext>
            </a:extLst>
          </p:cNvPr>
          <p:cNvSpPr>
            <a:spLocks noGrp="1"/>
          </p:cNvSpPr>
          <p:nvPr>
            <p:ph idx="1"/>
          </p:nvPr>
        </p:nvSpPr>
        <p:spPr/>
        <p:txBody>
          <a:bodyPr/>
          <a:lstStyle/>
          <a:p>
            <a:pPr marL="0" indent="0">
              <a:buNone/>
            </a:pPr>
            <a:r>
              <a:rPr lang="en-US" dirty="0"/>
              <a:t>Government-led adaptation and mitigation strategies for global climate change: global geopolitical efforts, recognizing that the source/s of greenhouse gas emissions may be spatially distant from the countries most impacted</a:t>
            </a:r>
          </a:p>
          <a:p>
            <a:r>
              <a:rPr lang="en-US" dirty="0"/>
              <a:t>carbon emissions offsetting and trading</a:t>
            </a:r>
          </a:p>
          <a:p>
            <a:r>
              <a:rPr lang="en-US" dirty="0"/>
              <a:t>technology, including geo-engineering</a:t>
            </a:r>
          </a:p>
          <a:p>
            <a:endParaRPr lang="en-US" dirty="0"/>
          </a:p>
        </p:txBody>
      </p:sp>
      <p:pic>
        <p:nvPicPr>
          <p:cNvPr id="5" name="Picture 4">
            <a:extLst>
              <a:ext uri="{FF2B5EF4-FFF2-40B4-BE49-F238E27FC236}">
                <a16:creationId xmlns:a16="http://schemas.microsoft.com/office/drawing/2014/main" id="{ACC4BF7F-B7D6-F144-8F27-8A90431730DB}"/>
              </a:ext>
            </a:extLst>
          </p:cNvPr>
          <p:cNvPicPr>
            <a:picLocks noChangeAspect="1"/>
          </p:cNvPicPr>
          <p:nvPr/>
        </p:nvPicPr>
        <p:blipFill>
          <a:blip r:embed="rId2"/>
          <a:stretch>
            <a:fillRect/>
          </a:stretch>
        </p:blipFill>
        <p:spPr>
          <a:xfrm>
            <a:off x="7615003" y="3186091"/>
            <a:ext cx="4069658" cy="3125809"/>
          </a:xfrm>
          <a:prstGeom prst="rect">
            <a:avLst/>
          </a:prstGeom>
        </p:spPr>
      </p:pic>
    </p:spTree>
    <p:extLst>
      <p:ext uri="{BB962C8B-B14F-4D97-AF65-F5344CB8AC3E}">
        <p14:creationId xmlns:p14="http://schemas.microsoft.com/office/powerpoint/2010/main" val="4217479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544869"/>
          </a:xfrm>
          <a:noFill/>
          <a:ln>
            <a:noFill/>
          </a:ln>
        </p:spPr>
        <p:txBody>
          <a:bodyPr>
            <a:noAutofit/>
          </a:bodyPr>
          <a:lstStyle/>
          <a:p>
            <a:r>
              <a:rPr lang="en-GB" sz="3600" dirty="0"/>
              <a:t>How is water supply managed in the Himalayas?</a:t>
            </a:r>
          </a:p>
        </p:txBody>
      </p:sp>
      <p:sp>
        <p:nvSpPr>
          <p:cNvPr id="4" name="TextBox 3">
            <a:extLst>
              <a:ext uri="{FF2B5EF4-FFF2-40B4-BE49-F238E27FC236}">
                <a16:creationId xmlns:a16="http://schemas.microsoft.com/office/drawing/2014/main" id="{EDA27A4E-6B7C-B241-9540-D4091B4F3C4D}"/>
              </a:ext>
            </a:extLst>
          </p:cNvPr>
          <p:cNvSpPr txBox="1"/>
          <p:nvPr/>
        </p:nvSpPr>
        <p:spPr>
          <a:xfrm>
            <a:off x="1712812" y="1106130"/>
            <a:ext cx="8483241" cy="1384995"/>
          </a:xfrm>
          <a:prstGeom prst="rect">
            <a:avLst/>
          </a:prstGeom>
          <a:solidFill>
            <a:schemeClr val="accent1">
              <a:lumMod val="40000"/>
              <a:lumOff val="60000"/>
            </a:schemeClr>
          </a:solidFill>
          <a:ln>
            <a:noFill/>
          </a:ln>
        </p:spPr>
        <p:txBody>
          <a:bodyPr wrap="square" rtlCol="0">
            <a:spAutoFit/>
          </a:bodyPr>
          <a:lstStyle/>
          <a:p>
            <a:r>
              <a:rPr lang="en-GB" sz="2100" dirty="0"/>
              <a:t>Task: Watch the following video and make notes on…</a:t>
            </a:r>
          </a:p>
          <a:p>
            <a:endParaRPr lang="en-GB" sz="2100" dirty="0"/>
          </a:p>
          <a:p>
            <a:pPr marL="457200" indent="-457200">
              <a:buFont typeface="+mj-lt"/>
              <a:buAutoNum type="arabicPeriod"/>
            </a:pPr>
            <a:r>
              <a:rPr lang="en-GB" sz="2100" dirty="0"/>
              <a:t>Why does water supply need to be managed in the Himalayas?</a:t>
            </a:r>
          </a:p>
          <a:p>
            <a:pPr marL="457200" indent="-457200">
              <a:buFont typeface="+mj-lt"/>
              <a:buAutoNum type="arabicPeriod"/>
            </a:pPr>
            <a:r>
              <a:rPr lang="en-GB" sz="2100" dirty="0"/>
              <a:t>How is water supply being managed in the Himalayas?</a:t>
            </a:r>
          </a:p>
        </p:txBody>
      </p:sp>
      <p:pic>
        <p:nvPicPr>
          <p:cNvPr id="7" name="Picture 6">
            <a:hlinkClick r:id="rId3"/>
            <a:extLst>
              <a:ext uri="{FF2B5EF4-FFF2-40B4-BE49-F238E27FC236}">
                <a16:creationId xmlns:a16="http://schemas.microsoft.com/office/drawing/2014/main" id="{4A72CC8C-FD06-418C-84F5-D3FC89BF4765}"/>
              </a:ext>
            </a:extLst>
          </p:cNvPr>
          <p:cNvPicPr>
            <a:picLocks noChangeAspect="1"/>
          </p:cNvPicPr>
          <p:nvPr/>
        </p:nvPicPr>
        <p:blipFill>
          <a:blip r:embed="rId4"/>
          <a:stretch>
            <a:fillRect/>
          </a:stretch>
        </p:blipFill>
        <p:spPr>
          <a:xfrm>
            <a:off x="3264310" y="3052385"/>
            <a:ext cx="5147187" cy="2898123"/>
          </a:xfrm>
          <a:prstGeom prst="rect">
            <a:avLst/>
          </a:prstGeom>
        </p:spPr>
      </p:pic>
    </p:spTree>
    <p:extLst>
      <p:ext uri="{BB962C8B-B14F-4D97-AF65-F5344CB8AC3E}">
        <p14:creationId xmlns:p14="http://schemas.microsoft.com/office/powerpoint/2010/main" val="47928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544869"/>
          </a:xfrm>
          <a:noFill/>
          <a:ln>
            <a:noFill/>
          </a:ln>
        </p:spPr>
        <p:txBody>
          <a:bodyPr>
            <a:noAutofit/>
          </a:bodyPr>
          <a:lstStyle/>
          <a:p>
            <a:r>
              <a:rPr lang="en-GB" sz="3600" dirty="0"/>
              <a:t>How is water supply managed in the Himalayas?</a:t>
            </a:r>
          </a:p>
        </p:txBody>
      </p:sp>
      <p:sp>
        <p:nvSpPr>
          <p:cNvPr id="4" name="TextBox 3">
            <a:extLst>
              <a:ext uri="{FF2B5EF4-FFF2-40B4-BE49-F238E27FC236}">
                <a16:creationId xmlns:a16="http://schemas.microsoft.com/office/drawing/2014/main" id="{EDA27A4E-6B7C-B241-9540-D4091B4F3C4D}"/>
              </a:ext>
            </a:extLst>
          </p:cNvPr>
          <p:cNvSpPr txBox="1"/>
          <p:nvPr/>
        </p:nvSpPr>
        <p:spPr>
          <a:xfrm>
            <a:off x="1712812" y="3669277"/>
            <a:ext cx="4383189" cy="3000821"/>
          </a:xfrm>
          <a:prstGeom prst="rect">
            <a:avLst/>
          </a:prstGeom>
          <a:solidFill>
            <a:schemeClr val="accent1">
              <a:lumMod val="40000"/>
              <a:lumOff val="60000"/>
            </a:schemeClr>
          </a:solidFill>
          <a:ln>
            <a:noFill/>
          </a:ln>
        </p:spPr>
        <p:txBody>
          <a:bodyPr wrap="square" rtlCol="0">
            <a:spAutoFit/>
          </a:bodyPr>
          <a:lstStyle/>
          <a:p>
            <a:r>
              <a:rPr lang="en-GB" sz="2100" dirty="0"/>
              <a:t>Task:  How effective do you think the artificial glacier project will be? Why?</a:t>
            </a:r>
          </a:p>
          <a:p>
            <a:endParaRPr lang="en-GB" sz="2100" dirty="0"/>
          </a:p>
          <a:p>
            <a:r>
              <a:rPr lang="en-GB" sz="2100" dirty="0"/>
              <a:t>Think about:</a:t>
            </a:r>
          </a:p>
          <a:p>
            <a:endParaRPr lang="en-GB" sz="2100" dirty="0"/>
          </a:p>
          <a:p>
            <a:pPr marL="342900" indent="-342900">
              <a:buFont typeface="Wingdings" panose="05000000000000000000" pitchFamily="2" charset="2"/>
              <a:buChar char="ü"/>
            </a:pPr>
            <a:r>
              <a:rPr lang="en-GB" sz="2100" dirty="0"/>
              <a:t>What is the scale of the project?</a:t>
            </a:r>
          </a:p>
          <a:p>
            <a:pPr marL="342900" indent="-342900">
              <a:buFont typeface="Wingdings" panose="05000000000000000000" pitchFamily="2" charset="2"/>
              <a:buChar char="ü"/>
            </a:pPr>
            <a:r>
              <a:rPr lang="en-GB" sz="2100" dirty="0"/>
              <a:t>What are the benefits?</a:t>
            </a:r>
          </a:p>
          <a:p>
            <a:pPr marL="342900" indent="-342900">
              <a:buFont typeface="Wingdings" panose="05000000000000000000" pitchFamily="2" charset="2"/>
              <a:buChar char="ü"/>
            </a:pPr>
            <a:r>
              <a:rPr lang="en-GB" sz="2100" dirty="0"/>
              <a:t>What are the limitations (problems)?</a:t>
            </a:r>
          </a:p>
        </p:txBody>
      </p:sp>
      <p:pic>
        <p:nvPicPr>
          <p:cNvPr id="3" name="Picture 2">
            <a:extLst>
              <a:ext uri="{FF2B5EF4-FFF2-40B4-BE49-F238E27FC236}">
                <a16:creationId xmlns:a16="http://schemas.microsoft.com/office/drawing/2014/main" id="{07BB65F3-A64C-4D12-912C-4743088796B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4467"/>
          <a:stretch/>
        </p:blipFill>
        <p:spPr>
          <a:xfrm>
            <a:off x="1524001" y="840658"/>
            <a:ext cx="9144000" cy="2828618"/>
          </a:xfrm>
          <a:prstGeom prst="rect">
            <a:avLst/>
          </a:prstGeom>
        </p:spPr>
      </p:pic>
      <p:sp>
        <p:nvSpPr>
          <p:cNvPr id="6" name="TextBox 5">
            <a:extLst>
              <a:ext uri="{FF2B5EF4-FFF2-40B4-BE49-F238E27FC236}">
                <a16:creationId xmlns:a16="http://schemas.microsoft.com/office/drawing/2014/main" id="{366B5C87-0330-48B6-8774-9C6A94A718FB}"/>
              </a:ext>
            </a:extLst>
          </p:cNvPr>
          <p:cNvSpPr txBox="1"/>
          <p:nvPr/>
        </p:nvSpPr>
        <p:spPr>
          <a:xfrm>
            <a:off x="6190407" y="4961937"/>
            <a:ext cx="4383189" cy="1708160"/>
          </a:xfrm>
          <a:prstGeom prst="rect">
            <a:avLst/>
          </a:prstGeom>
          <a:solidFill>
            <a:srgbClr val="FFFF00"/>
          </a:solidFill>
          <a:ln>
            <a:noFill/>
          </a:ln>
        </p:spPr>
        <p:txBody>
          <a:bodyPr wrap="square" rtlCol="0">
            <a:spAutoFit/>
          </a:bodyPr>
          <a:lstStyle/>
          <a:p>
            <a:pPr algn="ctr"/>
            <a:r>
              <a:rPr lang="en-GB" sz="2100" b="1" dirty="0">
                <a:solidFill>
                  <a:srgbClr val="FF0066"/>
                </a:solidFill>
              </a:rPr>
              <a:t>Stretch &amp; Challenge</a:t>
            </a:r>
          </a:p>
          <a:p>
            <a:pPr algn="ctr"/>
            <a:endParaRPr lang="en-GB" sz="2100" b="1" dirty="0">
              <a:solidFill>
                <a:srgbClr val="FF0066"/>
              </a:solidFill>
            </a:endParaRPr>
          </a:p>
          <a:p>
            <a:r>
              <a:rPr lang="en-GB" sz="2100" dirty="0"/>
              <a:t>How are we managing our water supply in response to climate change in the UK?</a:t>
            </a:r>
          </a:p>
        </p:txBody>
      </p:sp>
    </p:spTree>
    <p:extLst>
      <p:ext uri="{BB962C8B-B14F-4D97-AF65-F5344CB8AC3E}">
        <p14:creationId xmlns:p14="http://schemas.microsoft.com/office/powerpoint/2010/main" val="4000995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544869"/>
          </a:xfrm>
          <a:noFill/>
          <a:ln>
            <a:noFill/>
          </a:ln>
        </p:spPr>
        <p:txBody>
          <a:bodyPr>
            <a:noAutofit/>
          </a:bodyPr>
          <a:lstStyle/>
          <a:p>
            <a:r>
              <a:rPr lang="en-GB" sz="3600" dirty="0"/>
              <a:t>Sea level rise: Crisis in The Maldives</a:t>
            </a:r>
          </a:p>
        </p:txBody>
      </p:sp>
      <p:sp>
        <p:nvSpPr>
          <p:cNvPr id="4" name="TextBox 3">
            <a:extLst>
              <a:ext uri="{FF2B5EF4-FFF2-40B4-BE49-F238E27FC236}">
                <a16:creationId xmlns:a16="http://schemas.microsoft.com/office/drawing/2014/main" id="{EDA27A4E-6B7C-B241-9540-D4091B4F3C4D}"/>
              </a:ext>
            </a:extLst>
          </p:cNvPr>
          <p:cNvSpPr txBox="1"/>
          <p:nvPr/>
        </p:nvSpPr>
        <p:spPr>
          <a:xfrm>
            <a:off x="1680767" y="4517765"/>
            <a:ext cx="8830467" cy="1938992"/>
          </a:xfrm>
          <a:prstGeom prst="rect">
            <a:avLst/>
          </a:prstGeom>
          <a:solidFill>
            <a:schemeClr val="accent1">
              <a:lumMod val="40000"/>
              <a:lumOff val="60000"/>
            </a:schemeClr>
          </a:solidFill>
          <a:ln>
            <a:noFill/>
          </a:ln>
        </p:spPr>
        <p:txBody>
          <a:bodyPr wrap="square" rtlCol="0">
            <a:spAutoFit/>
          </a:bodyPr>
          <a:lstStyle/>
          <a:p>
            <a:r>
              <a:rPr lang="en-GB" sz="2400" dirty="0"/>
              <a:t>Task: Choose any 2 of the above strategies.</a:t>
            </a:r>
          </a:p>
          <a:p>
            <a:endParaRPr lang="en-GB" sz="2400" dirty="0"/>
          </a:p>
          <a:p>
            <a:pPr marL="457200" indent="-457200">
              <a:buFont typeface="+mj-lt"/>
              <a:buAutoNum type="arabicPeriod"/>
            </a:pPr>
            <a:r>
              <a:rPr lang="en-GB" sz="2400" dirty="0"/>
              <a:t>Explain how it will help the population of The Maldives</a:t>
            </a:r>
          </a:p>
          <a:p>
            <a:pPr marL="457200" indent="-457200">
              <a:buFont typeface="+mj-lt"/>
              <a:buAutoNum type="arabicPeriod"/>
            </a:pPr>
            <a:r>
              <a:rPr lang="en-GB" sz="2400" dirty="0"/>
              <a:t>Evaluate its effectiveness. How much will it help? What are the issues?</a:t>
            </a:r>
          </a:p>
        </p:txBody>
      </p:sp>
      <p:sp>
        <p:nvSpPr>
          <p:cNvPr id="9" name="TextBox 8">
            <a:extLst>
              <a:ext uri="{FF2B5EF4-FFF2-40B4-BE49-F238E27FC236}">
                <a16:creationId xmlns:a16="http://schemas.microsoft.com/office/drawing/2014/main" id="{97BCBEC9-97BE-4C77-89B2-5B1A596A6428}"/>
              </a:ext>
            </a:extLst>
          </p:cNvPr>
          <p:cNvSpPr txBox="1"/>
          <p:nvPr/>
        </p:nvSpPr>
        <p:spPr>
          <a:xfrm>
            <a:off x="1680766" y="3353102"/>
            <a:ext cx="4572052" cy="707886"/>
          </a:xfrm>
          <a:prstGeom prst="rect">
            <a:avLst/>
          </a:prstGeom>
          <a:noFill/>
          <a:ln>
            <a:noFill/>
          </a:ln>
        </p:spPr>
        <p:txBody>
          <a:bodyPr wrap="square" rtlCol="0">
            <a:spAutoFit/>
          </a:bodyPr>
          <a:lstStyle/>
          <a:p>
            <a:r>
              <a:rPr lang="en-GB" sz="2000" dirty="0">
                <a:solidFill>
                  <a:srgbClr val="7030A0"/>
                </a:solidFill>
              </a:rPr>
              <a:t>Building houses that are raised off the ground on stilts.</a:t>
            </a:r>
          </a:p>
        </p:txBody>
      </p:sp>
      <p:sp>
        <p:nvSpPr>
          <p:cNvPr id="10" name="TextBox 9">
            <a:extLst>
              <a:ext uri="{FF2B5EF4-FFF2-40B4-BE49-F238E27FC236}">
                <a16:creationId xmlns:a16="http://schemas.microsoft.com/office/drawing/2014/main" id="{E4C62FBC-A63A-49FE-ADA5-2119669E4823}"/>
              </a:ext>
            </a:extLst>
          </p:cNvPr>
          <p:cNvSpPr txBox="1"/>
          <p:nvPr/>
        </p:nvSpPr>
        <p:spPr>
          <a:xfrm>
            <a:off x="1680766" y="2102328"/>
            <a:ext cx="4572052" cy="707886"/>
          </a:xfrm>
          <a:prstGeom prst="rect">
            <a:avLst/>
          </a:prstGeom>
          <a:noFill/>
          <a:ln>
            <a:noFill/>
          </a:ln>
        </p:spPr>
        <p:txBody>
          <a:bodyPr wrap="square" rtlCol="0">
            <a:spAutoFit/>
          </a:bodyPr>
          <a:lstStyle/>
          <a:p>
            <a:r>
              <a:rPr lang="en-GB" sz="2000" dirty="0">
                <a:solidFill>
                  <a:srgbClr val="FF0066"/>
                </a:solidFill>
              </a:rPr>
              <a:t>The entire population may need to be relocated to Sri Lanka or India.</a:t>
            </a:r>
          </a:p>
        </p:txBody>
      </p:sp>
      <p:sp>
        <p:nvSpPr>
          <p:cNvPr id="11" name="TextBox 10">
            <a:extLst>
              <a:ext uri="{FF2B5EF4-FFF2-40B4-BE49-F238E27FC236}">
                <a16:creationId xmlns:a16="http://schemas.microsoft.com/office/drawing/2014/main" id="{C9EB47B4-A368-4A23-8B17-4EF4F5F47D02}"/>
              </a:ext>
            </a:extLst>
          </p:cNvPr>
          <p:cNvSpPr txBox="1"/>
          <p:nvPr/>
        </p:nvSpPr>
        <p:spPr>
          <a:xfrm>
            <a:off x="5939181" y="2534169"/>
            <a:ext cx="4572052" cy="1015663"/>
          </a:xfrm>
          <a:prstGeom prst="rect">
            <a:avLst/>
          </a:prstGeom>
          <a:noFill/>
          <a:ln>
            <a:noFill/>
          </a:ln>
        </p:spPr>
        <p:txBody>
          <a:bodyPr wrap="square" rtlCol="0">
            <a:spAutoFit/>
          </a:bodyPr>
          <a:lstStyle/>
          <a:p>
            <a:r>
              <a:rPr lang="en-GB" sz="2000" dirty="0">
                <a:solidFill>
                  <a:srgbClr val="FF0000"/>
                </a:solidFill>
              </a:rPr>
              <a:t>Construction of sea walls – a 3m sea wall is being constructed around the capital, male with sandbags used elsewhere.</a:t>
            </a:r>
          </a:p>
        </p:txBody>
      </p:sp>
      <p:sp>
        <p:nvSpPr>
          <p:cNvPr id="12" name="TextBox 11">
            <a:extLst>
              <a:ext uri="{FF2B5EF4-FFF2-40B4-BE49-F238E27FC236}">
                <a16:creationId xmlns:a16="http://schemas.microsoft.com/office/drawing/2014/main" id="{8CCC30AA-420A-43F8-97A4-93C1F716201B}"/>
              </a:ext>
            </a:extLst>
          </p:cNvPr>
          <p:cNvSpPr txBox="1"/>
          <p:nvPr/>
        </p:nvSpPr>
        <p:spPr>
          <a:xfrm>
            <a:off x="6252818" y="1108930"/>
            <a:ext cx="4572052" cy="1015663"/>
          </a:xfrm>
          <a:prstGeom prst="rect">
            <a:avLst/>
          </a:prstGeom>
          <a:noFill/>
          <a:ln>
            <a:noFill/>
          </a:ln>
        </p:spPr>
        <p:txBody>
          <a:bodyPr wrap="square" rtlCol="0">
            <a:spAutoFit/>
          </a:bodyPr>
          <a:lstStyle/>
          <a:p>
            <a:r>
              <a:rPr lang="en-GB" sz="2000" dirty="0">
                <a:solidFill>
                  <a:srgbClr val="00B050"/>
                </a:solidFill>
              </a:rPr>
              <a:t>Construction of artificial islands up to 3m high so that people at risk can be relocated.</a:t>
            </a:r>
          </a:p>
        </p:txBody>
      </p:sp>
      <p:sp>
        <p:nvSpPr>
          <p:cNvPr id="13" name="TextBox 12">
            <a:extLst>
              <a:ext uri="{FF2B5EF4-FFF2-40B4-BE49-F238E27FC236}">
                <a16:creationId xmlns:a16="http://schemas.microsoft.com/office/drawing/2014/main" id="{B1B7D9D3-3A3E-45C6-A57B-26B4FF3C223B}"/>
              </a:ext>
            </a:extLst>
          </p:cNvPr>
          <p:cNvSpPr txBox="1"/>
          <p:nvPr/>
        </p:nvSpPr>
        <p:spPr>
          <a:xfrm>
            <a:off x="1680766" y="768189"/>
            <a:ext cx="4572052" cy="1015663"/>
          </a:xfrm>
          <a:prstGeom prst="rect">
            <a:avLst/>
          </a:prstGeom>
          <a:noFill/>
          <a:ln>
            <a:noFill/>
          </a:ln>
        </p:spPr>
        <p:txBody>
          <a:bodyPr wrap="square" rtlCol="0">
            <a:spAutoFit/>
          </a:bodyPr>
          <a:lstStyle/>
          <a:p>
            <a:r>
              <a:rPr lang="en-GB" sz="2000" dirty="0">
                <a:solidFill>
                  <a:schemeClr val="accent1">
                    <a:lumMod val="50000"/>
                  </a:schemeClr>
                </a:solidFill>
              </a:rPr>
              <a:t>Restoration of coastal mangrove forests – the tangled roots trap sediment and offer protection from storm waves.</a:t>
            </a:r>
          </a:p>
        </p:txBody>
      </p:sp>
    </p:spTree>
    <p:extLst>
      <p:ext uri="{BB962C8B-B14F-4D97-AF65-F5344CB8AC3E}">
        <p14:creationId xmlns:p14="http://schemas.microsoft.com/office/powerpoint/2010/main" val="1758813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909D-AEB3-164C-8C53-87710D35B38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0590971-6660-2842-A5DE-011275493021}"/>
              </a:ext>
            </a:extLst>
          </p:cNvPr>
          <p:cNvPicPr>
            <a:picLocks noGrp="1" noChangeAspect="1"/>
          </p:cNvPicPr>
          <p:nvPr>
            <p:ph idx="1"/>
          </p:nvPr>
        </p:nvPicPr>
        <p:blipFill>
          <a:blip r:embed="rId2"/>
          <a:stretch>
            <a:fillRect/>
          </a:stretch>
        </p:blipFill>
        <p:spPr>
          <a:xfrm>
            <a:off x="235566" y="67733"/>
            <a:ext cx="11720868" cy="6722533"/>
          </a:xfrm>
        </p:spPr>
      </p:pic>
    </p:spTree>
    <p:extLst>
      <p:ext uri="{BB962C8B-B14F-4D97-AF65-F5344CB8AC3E}">
        <p14:creationId xmlns:p14="http://schemas.microsoft.com/office/powerpoint/2010/main" val="100071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A2975-DC27-584A-853C-12371EB492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9C1DA9D-6424-1040-8A9E-2B5E195ACB54}"/>
              </a:ext>
            </a:extLst>
          </p:cNvPr>
          <p:cNvPicPr>
            <a:picLocks noGrp="1" noChangeAspect="1"/>
          </p:cNvPicPr>
          <p:nvPr>
            <p:ph idx="1"/>
          </p:nvPr>
        </p:nvPicPr>
        <p:blipFill>
          <a:blip r:embed="rId2"/>
          <a:stretch>
            <a:fillRect/>
          </a:stretch>
        </p:blipFill>
        <p:spPr>
          <a:xfrm>
            <a:off x="385234" y="555888"/>
            <a:ext cx="9881470" cy="1325563"/>
          </a:xfrm>
        </p:spPr>
      </p:pic>
      <p:pic>
        <p:nvPicPr>
          <p:cNvPr id="7" name="Picture 6">
            <a:extLst>
              <a:ext uri="{FF2B5EF4-FFF2-40B4-BE49-F238E27FC236}">
                <a16:creationId xmlns:a16="http://schemas.microsoft.com/office/drawing/2014/main" id="{2A87FDA0-C542-7F40-820D-09187BB6841D}"/>
              </a:ext>
            </a:extLst>
          </p:cNvPr>
          <p:cNvPicPr>
            <a:picLocks noChangeAspect="1"/>
          </p:cNvPicPr>
          <p:nvPr/>
        </p:nvPicPr>
        <p:blipFill>
          <a:blip r:embed="rId3"/>
          <a:stretch>
            <a:fillRect/>
          </a:stretch>
        </p:blipFill>
        <p:spPr>
          <a:xfrm>
            <a:off x="1981199" y="2072214"/>
            <a:ext cx="7361767" cy="4598637"/>
          </a:xfrm>
          <a:prstGeom prst="rect">
            <a:avLst/>
          </a:prstGeom>
        </p:spPr>
      </p:pic>
    </p:spTree>
    <p:extLst>
      <p:ext uri="{BB962C8B-B14F-4D97-AF65-F5344CB8AC3E}">
        <p14:creationId xmlns:p14="http://schemas.microsoft.com/office/powerpoint/2010/main" val="2356743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13BB-46D8-5C49-8534-327B495B89AF}"/>
              </a:ext>
            </a:extLst>
          </p:cNvPr>
          <p:cNvSpPr>
            <a:spLocks noGrp="1"/>
          </p:cNvSpPr>
          <p:nvPr>
            <p:ph type="title"/>
          </p:nvPr>
        </p:nvSpPr>
        <p:spPr>
          <a:solidFill>
            <a:srgbClr val="FFFF00"/>
          </a:solidFill>
        </p:spPr>
        <p:txBody>
          <a:bodyPr/>
          <a:lstStyle/>
          <a:p>
            <a:r>
              <a:rPr lang="en-US" dirty="0"/>
              <a:t>Examples of technological fixes: </a:t>
            </a:r>
          </a:p>
        </p:txBody>
      </p:sp>
      <p:sp>
        <p:nvSpPr>
          <p:cNvPr id="3" name="Content Placeholder 2">
            <a:extLst>
              <a:ext uri="{FF2B5EF4-FFF2-40B4-BE49-F238E27FC236}">
                <a16:creationId xmlns:a16="http://schemas.microsoft.com/office/drawing/2014/main" id="{4A554706-7987-1A45-9629-2EA9615E0FFD}"/>
              </a:ext>
            </a:extLst>
          </p:cNvPr>
          <p:cNvSpPr>
            <a:spLocks noGrp="1"/>
          </p:cNvSpPr>
          <p:nvPr>
            <p:ph idx="1"/>
          </p:nvPr>
        </p:nvSpPr>
        <p:spPr>
          <a:xfrm>
            <a:off x="271040" y="1825625"/>
            <a:ext cx="10515600" cy="4351338"/>
          </a:xfrm>
        </p:spPr>
        <p:txBody>
          <a:bodyPr>
            <a:normAutofit fontScale="62500" lnSpcReduction="20000"/>
          </a:bodyPr>
          <a:lstStyle/>
          <a:p>
            <a:br>
              <a:rPr lang="en-US" dirty="0"/>
            </a:br>
            <a:r>
              <a:rPr lang="en-US" b="1" u="sng" dirty="0"/>
              <a:t>A. Carbon dioxide removal</a:t>
            </a:r>
            <a:br>
              <a:rPr lang="en-US" dirty="0"/>
            </a:br>
            <a:r>
              <a:rPr lang="en-US" dirty="0"/>
              <a:t>-Afforestation/ deforestation</a:t>
            </a:r>
            <a:br>
              <a:rPr lang="en-US" dirty="0"/>
            </a:br>
            <a:r>
              <a:rPr lang="en-US" dirty="0"/>
              <a:t>-Biochar</a:t>
            </a:r>
            <a:br>
              <a:rPr lang="en-US" dirty="0"/>
            </a:br>
            <a:r>
              <a:rPr lang="en-US" dirty="0"/>
              <a:t>-</a:t>
            </a:r>
            <a:r>
              <a:rPr lang="en-US" dirty="0" err="1"/>
              <a:t>Geosequestration</a:t>
            </a:r>
            <a:br>
              <a:rPr lang="en-US" dirty="0"/>
            </a:br>
            <a:r>
              <a:rPr lang="en-US" dirty="0"/>
              <a:t>-Artificial trees</a:t>
            </a:r>
            <a:br>
              <a:rPr lang="en-US" dirty="0"/>
            </a:br>
            <a:r>
              <a:rPr lang="en-US" dirty="0"/>
              <a:t>- Desert Greening</a:t>
            </a:r>
            <a:br>
              <a:rPr lang="en-US" dirty="0"/>
            </a:br>
            <a:r>
              <a:rPr lang="en-US" dirty="0"/>
              <a:t>- Green buildings/ Algae covered buildings</a:t>
            </a:r>
            <a:br>
              <a:rPr lang="en-US" dirty="0"/>
            </a:br>
            <a:r>
              <a:rPr lang="en-US" dirty="0"/>
              <a:t>- GM crops</a:t>
            </a:r>
            <a:br>
              <a:rPr lang="en-US" dirty="0"/>
            </a:br>
            <a:r>
              <a:rPr lang="en-US" dirty="0"/>
              <a:t>-Ocean Fertilization </a:t>
            </a:r>
            <a:br>
              <a:rPr lang="en-US" dirty="0"/>
            </a:br>
            <a:br>
              <a:rPr lang="en-US" dirty="0"/>
            </a:br>
            <a:r>
              <a:rPr lang="en-US" b="1" u="sng" dirty="0"/>
              <a:t>B. Solar reflection</a:t>
            </a:r>
            <a:br>
              <a:rPr lang="en-US" dirty="0"/>
            </a:br>
            <a:r>
              <a:rPr lang="en-US" dirty="0"/>
              <a:t>-Micro-bubbles in sea water</a:t>
            </a:r>
            <a:br>
              <a:rPr lang="en-US" dirty="0"/>
            </a:br>
            <a:r>
              <a:rPr lang="en-US" dirty="0"/>
              <a:t>-Brightening clouds</a:t>
            </a:r>
            <a:br>
              <a:rPr lang="en-US" dirty="0"/>
            </a:br>
            <a:r>
              <a:rPr lang="en-US" dirty="0"/>
              <a:t>- Stratospheric aerosols/</a:t>
            </a:r>
            <a:r>
              <a:rPr lang="en-US" dirty="0" err="1"/>
              <a:t>sulphur</a:t>
            </a:r>
            <a:r>
              <a:rPr lang="en-US" dirty="0"/>
              <a:t> dioxide</a:t>
            </a:r>
            <a:br>
              <a:rPr lang="en-US" dirty="0"/>
            </a:br>
            <a:r>
              <a:rPr lang="en-US" dirty="0"/>
              <a:t>- Orbiting solar mirrors</a:t>
            </a:r>
            <a:br>
              <a:rPr lang="en-US" dirty="0"/>
            </a:br>
            <a:r>
              <a:rPr lang="en-US" dirty="0"/>
              <a:t>-Increasing albedo</a:t>
            </a:r>
            <a:br>
              <a:rPr lang="en-US" dirty="0"/>
            </a:br>
            <a:br>
              <a:rPr lang="en-US" dirty="0"/>
            </a:br>
            <a:r>
              <a:rPr lang="en-US" b="1" u="sng" dirty="0"/>
              <a:t>C. Reactive geo-engineering approaches</a:t>
            </a:r>
            <a:br>
              <a:rPr lang="en-US" dirty="0"/>
            </a:br>
            <a:r>
              <a:rPr lang="en-US" dirty="0"/>
              <a:t>-Sea walls (including the creation of coral seawalls in low lying atolls)</a:t>
            </a:r>
            <a:br>
              <a:rPr lang="en-US" dirty="0"/>
            </a:br>
            <a:r>
              <a:rPr lang="en-US" dirty="0"/>
              <a:t>- Raising land levels in areas threatened by sea level rise and floating islands</a:t>
            </a:r>
          </a:p>
        </p:txBody>
      </p:sp>
      <p:sp>
        <p:nvSpPr>
          <p:cNvPr id="4" name="TextBox 3">
            <a:extLst>
              <a:ext uri="{FF2B5EF4-FFF2-40B4-BE49-F238E27FC236}">
                <a16:creationId xmlns:a16="http://schemas.microsoft.com/office/drawing/2014/main" id="{D0365C9D-280E-8345-B9E6-ABD473FB64CF}"/>
              </a:ext>
            </a:extLst>
          </p:cNvPr>
          <p:cNvSpPr txBox="1"/>
          <p:nvPr/>
        </p:nvSpPr>
        <p:spPr>
          <a:xfrm>
            <a:off x="7782046" y="1822450"/>
            <a:ext cx="4027990" cy="4801314"/>
          </a:xfrm>
          <a:prstGeom prst="rect">
            <a:avLst/>
          </a:prstGeom>
          <a:solidFill>
            <a:srgbClr val="00B0F0"/>
          </a:solidFill>
        </p:spPr>
        <p:txBody>
          <a:bodyPr wrap="square" rtlCol="0">
            <a:spAutoFit/>
          </a:bodyPr>
          <a:lstStyle/>
          <a:p>
            <a:r>
              <a:rPr lang="en-US" b="1" dirty="0"/>
              <a:t>Research at least 1 technology from each section of technologies that have been developed to combat the impacts of climate change.</a:t>
            </a:r>
          </a:p>
          <a:p>
            <a:r>
              <a:rPr lang="en-US" dirty="0"/>
              <a:t>1.  The name of the approach</a:t>
            </a:r>
          </a:p>
          <a:p>
            <a:r>
              <a:rPr lang="en-US" dirty="0"/>
              <a:t>2. An outline of how the approach would work and which aspect of climate change it would tackle and how</a:t>
            </a:r>
          </a:p>
          <a:p>
            <a:r>
              <a:rPr lang="en-US" dirty="0"/>
              <a:t>3. The possible costs and benefits of the approach</a:t>
            </a:r>
          </a:p>
          <a:p>
            <a:r>
              <a:rPr lang="en-US" dirty="0"/>
              <a:t>4. Your considered opinion on the potential usefulness of the approach and of geoengineering in general as an approach to tackling climate change</a:t>
            </a:r>
          </a:p>
          <a:p>
            <a:r>
              <a:rPr lang="en-US" dirty="0"/>
              <a:t>5. Visuals which support what you say - this might include annotated photos, diagrams.</a:t>
            </a:r>
          </a:p>
        </p:txBody>
      </p:sp>
    </p:spTree>
    <p:extLst>
      <p:ext uri="{BB962C8B-B14F-4D97-AF65-F5344CB8AC3E}">
        <p14:creationId xmlns:p14="http://schemas.microsoft.com/office/powerpoint/2010/main" val="23653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04B1-6833-3449-A29A-9A0115BCBC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A0A813-D395-9340-91D9-AFAC862A5A0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90820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D2D3AF-28D6-E042-9D46-C5550527D6B4}"/>
              </a:ext>
            </a:extLst>
          </p:cNvPr>
          <p:cNvPicPr>
            <a:picLocks noGrp="1" noChangeAspect="1"/>
          </p:cNvPicPr>
          <p:nvPr>
            <p:ph idx="4294967295"/>
          </p:nvPr>
        </p:nvPicPr>
        <p:blipFill>
          <a:blip r:embed="rId2"/>
          <a:stretch>
            <a:fillRect/>
          </a:stretch>
        </p:blipFill>
        <p:spPr>
          <a:xfrm>
            <a:off x="1782500" y="147296"/>
            <a:ext cx="7778187" cy="6460610"/>
          </a:xfrm>
        </p:spPr>
      </p:pic>
    </p:spTree>
    <p:extLst>
      <p:ext uri="{BB962C8B-B14F-4D97-AF65-F5344CB8AC3E}">
        <p14:creationId xmlns:p14="http://schemas.microsoft.com/office/powerpoint/2010/main" val="422434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6806A5-F8C8-154F-BBDE-56CD303B8395}"/>
              </a:ext>
            </a:extLst>
          </p:cNvPr>
          <p:cNvPicPr>
            <a:picLocks noChangeAspect="1"/>
          </p:cNvPicPr>
          <p:nvPr/>
        </p:nvPicPr>
        <p:blipFill rotWithShape="1">
          <a:blip r:embed="rId2"/>
          <a:srcRect t="5258" b="14954"/>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0E781D2-4E3A-AC4E-BE8E-F999790E6237}"/>
              </a:ext>
            </a:extLst>
          </p:cNvPr>
          <p:cNvSpPr>
            <a:spLocks noGrp="1"/>
          </p:cNvSpPr>
          <p:nvPr>
            <p:ph type="title"/>
          </p:nvPr>
        </p:nvSpPr>
        <p:spPr>
          <a:xfrm>
            <a:off x="709448" y="1913950"/>
            <a:ext cx="4204137" cy="1342754"/>
          </a:xfrm>
        </p:spPr>
        <p:txBody>
          <a:bodyPr>
            <a:normAutofit/>
          </a:bodyPr>
          <a:lstStyle/>
          <a:p>
            <a:pPr algn="ctr"/>
            <a:r>
              <a:rPr lang="en-US" sz="3600"/>
              <a:t>Concepts evaluation: Possibilities </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6DC66FA-BE03-EC49-B068-826153EF9D6A}"/>
              </a:ext>
            </a:extLst>
          </p:cNvPr>
          <p:cNvSpPr>
            <a:spLocks noGrp="1"/>
          </p:cNvSpPr>
          <p:nvPr>
            <p:ph idx="1"/>
          </p:nvPr>
        </p:nvSpPr>
        <p:spPr>
          <a:xfrm>
            <a:off x="525516" y="3417573"/>
            <a:ext cx="4593021" cy="2619839"/>
          </a:xfrm>
        </p:spPr>
        <p:txBody>
          <a:bodyPr anchor="ctr">
            <a:normAutofit/>
          </a:bodyPr>
          <a:lstStyle/>
          <a:p>
            <a:r>
              <a:rPr lang="en-US" sz="1800"/>
              <a:t>How realistic are the technological fixes?</a:t>
            </a:r>
          </a:p>
          <a:p>
            <a:r>
              <a:rPr lang="en-US" sz="1800"/>
              <a:t>Will they be implemented in your lifetime? On which timescale? </a:t>
            </a:r>
          </a:p>
        </p:txBody>
      </p:sp>
    </p:spTree>
    <p:extLst>
      <p:ext uri="{BB962C8B-B14F-4D97-AF65-F5344CB8AC3E}">
        <p14:creationId xmlns:p14="http://schemas.microsoft.com/office/powerpoint/2010/main" val="136914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FF73-2E45-C14F-A7D2-E49FC83D20AC}"/>
              </a:ext>
            </a:extLst>
          </p:cNvPr>
          <p:cNvSpPr>
            <a:spLocks noGrp="1"/>
          </p:cNvSpPr>
          <p:nvPr>
            <p:ph type="title"/>
          </p:nvPr>
        </p:nvSpPr>
        <p:spPr>
          <a:solidFill>
            <a:srgbClr val="FFFF00"/>
          </a:solidFill>
        </p:spPr>
        <p:txBody>
          <a:bodyPr/>
          <a:lstStyle/>
          <a:p>
            <a:r>
              <a:rPr lang="en-US" dirty="0"/>
              <a:t>Carbon offsetting</a:t>
            </a:r>
          </a:p>
        </p:txBody>
      </p:sp>
      <p:sp>
        <p:nvSpPr>
          <p:cNvPr id="3" name="Content Placeholder 2">
            <a:extLst>
              <a:ext uri="{FF2B5EF4-FFF2-40B4-BE49-F238E27FC236}">
                <a16:creationId xmlns:a16="http://schemas.microsoft.com/office/drawing/2014/main" id="{49E8E938-E091-0740-A1AC-D99A2B5A5A9C}"/>
              </a:ext>
            </a:extLst>
          </p:cNvPr>
          <p:cNvSpPr>
            <a:spLocks noGrp="1"/>
          </p:cNvSpPr>
          <p:nvPr>
            <p:ph idx="1"/>
          </p:nvPr>
        </p:nvSpPr>
        <p:spPr/>
        <p:txBody>
          <a:bodyPr/>
          <a:lstStyle/>
          <a:p>
            <a:r>
              <a:rPr lang="en-US" dirty="0"/>
              <a:t>Mitigation strategy</a:t>
            </a:r>
          </a:p>
          <a:p>
            <a:r>
              <a:rPr lang="en-US" dirty="0"/>
              <a:t>Carbon offsetting is a way compensating for your emissions by funding an equivalent carbon dioxide saving elsewhere. </a:t>
            </a:r>
          </a:p>
          <a:p>
            <a:r>
              <a:rPr lang="en-US" dirty="0"/>
              <a:t>E.g. planting a tree after a flight</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D7E4F9F1-3CB1-E049-819F-84ED7954FB73}"/>
              </a:ext>
            </a:extLst>
          </p:cNvPr>
          <p:cNvSpPr/>
          <p:nvPr/>
        </p:nvSpPr>
        <p:spPr>
          <a:xfrm>
            <a:off x="2283502" y="4227785"/>
            <a:ext cx="7624996" cy="2215991"/>
          </a:xfrm>
          <a:prstGeom prst="rect">
            <a:avLst/>
          </a:prstGeom>
          <a:solidFill>
            <a:srgbClr val="00B0F0"/>
          </a:solidFill>
        </p:spPr>
        <p:txBody>
          <a:bodyPr wrap="square">
            <a:spAutoFit/>
          </a:bodyPr>
          <a:lstStyle/>
          <a:p>
            <a:r>
              <a:rPr lang="en-US" sz="2400" dirty="0"/>
              <a:t>Use the materials in the </a:t>
            </a:r>
            <a:r>
              <a:rPr lang="en-US" sz="2400" dirty="0" err="1"/>
              <a:t>weebly</a:t>
            </a:r>
            <a:r>
              <a:rPr lang="en-US" sz="2400" dirty="0"/>
              <a:t>  to answer the following questions:</a:t>
            </a:r>
          </a:p>
          <a:p>
            <a:pPr marL="285750" indent="-285750">
              <a:buFont typeface="Arial" panose="020B0604020202020204" pitchFamily="34" charset="0"/>
              <a:buChar char="•"/>
            </a:pPr>
            <a:r>
              <a:rPr lang="en-US" sz="2400" dirty="0"/>
              <a:t>What is carbon trading and what is carbon offsetting? What is the difference between them?</a:t>
            </a:r>
          </a:p>
          <a:p>
            <a:pPr marL="285750" indent="-285750">
              <a:buFont typeface="Arial" panose="020B0604020202020204" pitchFamily="34" charset="0"/>
              <a:buChar char="•"/>
            </a:pPr>
            <a:r>
              <a:rPr lang="en-US" sz="2400" dirty="0"/>
              <a:t>What are the possible benefits and problems of each?</a:t>
            </a:r>
          </a:p>
          <a:p>
            <a:pPr>
              <a:buFont typeface="Arial" panose="020B0604020202020204" pitchFamily="34" charset="0"/>
              <a:buChar char="•"/>
            </a:pPr>
            <a:endParaRPr lang="en-US" b="0" i="0" dirty="0">
              <a:solidFill>
                <a:srgbClr val="666666"/>
              </a:solidFill>
              <a:effectLst/>
              <a:latin typeface="Lato"/>
            </a:endParaRPr>
          </a:p>
        </p:txBody>
      </p:sp>
    </p:spTree>
    <p:extLst>
      <p:ext uri="{BB962C8B-B14F-4D97-AF65-F5344CB8AC3E}">
        <p14:creationId xmlns:p14="http://schemas.microsoft.com/office/powerpoint/2010/main" val="297411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33EE-A5BC-BF47-9F51-0123E6CCD62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1B59787-2378-D142-87FD-B5378C6DD147}"/>
              </a:ext>
            </a:extLst>
          </p:cNvPr>
          <p:cNvPicPr>
            <a:picLocks noGrp="1" noChangeAspect="1"/>
          </p:cNvPicPr>
          <p:nvPr>
            <p:ph idx="1"/>
          </p:nvPr>
        </p:nvPicPr>
        <p:blipFill>
          <a:blip r:embed="rId2"/>
          <a:stretch>
            <a:fillRect/>
          </a:stretch>
        </p:blipFill>
        <p:spPr>
          <a:xfrm>
            <a:off x="209862" y="142849"/>
            <a:ext cx="7150308" cy="3672154"/>
          </a:xfrm>
        </p:spPr>
      </p:pic>
      <p:pic>
        <p:nvPicPr>
          <p:cNvPr id="7" name="Picture 6">
            <a:extLst>
              <a:ext uri="{FF2B5EF4-FFF2-40B4-BE49-F238E27FC236}">
                <a16:creationId xmlns:a16="http://schemas.microsoft.com/office/drawing/2014/main" id="{C8310E1B-A341-F043-8941-4E148DA17AEF}"/>
              </a:ext>
            </a:extLst>
          </p:cNvPr>
          <p:cNvPicPr>
            <a:picLocks noChangeAspect="1"/>
          </p:cNvPicPr>
          <p:nvPr/>
        </p:nvPicPr>
        <p:blipFill>
          <a:blip r:embed="rId3"/>
          <a:stretch>
            <a:fillRect/>
          </a:stretch>
        </p:blipFill>
        <p:spPr>
          <a:xfrm>
            <a:off x="5006715" y="3056203"/>
            <a:ext cx="6900472" cy="3641916"/>
          </a:xfrm>
          <a:prstGeom prst="rect">
            <a:avLst/>
          </a:prstGeom>
        </p:spPr>
      </p:pic>
    </p:spTree>
    <p:extLst>
      <p:ext uri="{BB962C8B-B14F-4D97-AF65-F5344CB8AC3E}">
        <p14:creationId xmlns:p14="http://schemas.microsoft.com/office/powerpoint/2010/main" val="81828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20A6-1DF0-354B-8E77-4E36A7CE562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88CE4B97-96BA-0E4C-9452-8FCE1E6C88F7}"/>
              </a:ext>
            </a:extLst>
          </p:cNvPr>
          <p:cNvPicPr>
            <a:picLocks noGrp="1" noChangeAspect="1"/>
          </p:cNvPicPr>
          <p:nvPr>
            <p:ph idx="1"/>
          </p:nvPr>
        </p:nvPicPr>
        <p:blipFill>
          <a:blip r:embed="rId2"/>
          <a:stretch>
            <a:fillRect/>
          </a:stretch>
        </p:blipFill>
        <p:spPr>
          <a:xfrm>
            <a:off x="5105400" y="2963409"/>
            <a:ext cx="5075754" cy="3429000"/>
          </a:xfrm>
        </p:spPr>
      </p:pic>
      <p:sp>
        <p:nvSpPr>
          <p:cNvPr id="4" name="Rectangle 3">
            <a:extLst>
              <a:ext uri="{FF2B5EF4-FFF2-40B4-BE49-F238E27FC236}">
                <a16:creationId xmlns:a16="http://schemas.microsoft.com/office/drawing/2014/main" id="{0DEF0115-9916-A54A-B741-8269ACCB7086}"/>
              </a:ext>
            </a:extLst>
          </p:cNvPr>
          <p:cNvSpPr/>
          <p:nvPr/>
        </p:nvSpPr>
        <p:spPr>
          <a:xfrm>
            <a:off x="990600" y="2103299"/>
            <a:ext cx="6096000" cy="1754326"/>
          </a:xfrm>
          <a:prstGeom prst="rect">
            <a:avLst/>
          </a:prstGeom>
        </p:spPr>
        <p:txBody>
          <a:bodyPr>
            <a:spAutoFit/>
          </a:bodyPr>
          <a:lstStyle/>
          <a:p>
            <a:r>
              <a:rPr lang="en-US" dirty="0">
                <a:solidFill>
                  <a:srgbClr val="000000"/>
                </a:solidFill>
                <a:latin typeface="Arial" panose="020B0604020202020204" pitchFamily="34" charset="0"/>
              </a:rPr>
              <a:t>Watch the following animation, which introduces carbon offsetting and make notes under the following headings</a:t>
            </a:r>
            <a:endParaRPr lang="en-US" dirty="0">
              <a:solidFill>
                <a:srgbClr val="242424"/>
              </a:solidFill>
              <a:latin typeface="Arial" panose="020B0604020202020204" pitchFamily="34" charset="0"/>
            </a:endParaRPr>
          </a:p>
          <a:p>
            <a:pPr>
              <a:buFont typeface="+mj-lt"/>
              <a:buAutoNum type="arabicPeriod"/>
            </a:pPr>
            <a:r>
              <a:rPr lang="en-US" dirty="0">
                <a:solidFill>
                  <a:srgbClr val="000000"/>
                </a:solidFill>
                <a:latin typeface="Arial" panose="020B0604020202020204" pitchFamily="34" charset="0"/>
              </a:rPr>
              <a:t>Carbon Credits</a:t>
            </a:r>
            <a:endParaRPr lang="en-US" dirty="0">
              <a:solidFill>
                <a:srgbClr val="242424"/>
              </a:solidFill>
              <a:latin typeface="Arial" panose="020B0604020202020204" pitchFamily="34" charset="0"/>
            </a:endParaRPr>
          </a:p>
          <a:p>
            <a:pPr>
              <a:buFont typeface="+mj-lt"/>
              <a:buAutoNum type="arabicPeriod"/>
            </a:pPr>
            <a:r>
              <a:rPr lang="en-US" dirty="0">
                <a:solidFill>
                  <a:srgbClr val="000000"/>
                </a:solidFill>
                <a:latin typeface="Arial" panose="020B0604020202020204" pitchFamily="34" charset="0"/>
              </a:rPr>
              <a:t>Buyers</a:t>
            </a:r>
            <a:endParaRPr lang="en-US" dirty="0">
              <a:solidFill>
                <a:srgbClr val="242424"/>
              </a:solidFill>
              <a:latin typeface="Arial" panose="020B0604020202020204" pitchFamily="34" charset="0"/>
            </a:endParaRPr>
          </a:p>
          <a:p>
            <a:pPr>
              <a:buFont typeface="+mj-lt"/>
              <a:buAutoNum type="arabicPeriod"/>
            </a:pPr>
            <a:r>
              <a:rPr lang="en-US" dirty="0">
                <a:solidFill>
                  <a:srgbClr val="000000"/>
                </a:solidFill>
                <a:latin typeface="Arial" panose="020B0604020202020204" pitchFamily="34" charset="0"/>
              </a:rPr>
              <a:t>Sellers</a:t>
            </a:r>
            <a:endParaRPr lang="en-US" dirty="0">
              <a:solidFill>
                <a:srgbClr val="242424"/>
              </a:solidFill>
              <a:latin typeface="Arial" panose="020B0604020202020204" pitchFamily="34" charset="0"/>
            </a:endParaRPr>
          </a:p>
          <a:p>
            <a:pPr>
              <a:buFont typeface="+mj-lt"/>
              <a:buAutoNum type="arabicPeriod"/>
            </a:pPr>
            <a:r>
              <a:rPr lang="en-US" dirty="0">
                <a:solidFill>
                  <a:srgbClr val="000000"/>
                </a:solidFill>
                <a:latin typeface="Arial" panose="020B0604020202020204" pitchFamily="34" charset="0"/>
              </a:rPr>
              <a:t>Wider Benefits</a:t>
            </a:r>
            <a:endParaRPr lang="en-US" b="0" i="0" u="none" strike="noStrike" dirty="0">
              <a:solidFill>
                <a:srgbClr val="242424"/>
              </a:solidFill>
              <a:effectLst/>
              <a:latin typeface="Arial" panose="020B0604020202020204" pitchFamily="34" charset="0"/>
            </a:endParaRPr>
          </a:p>
        </p:txBody>
      </p:sp>
      <p:sp>
        <p:nvSpPr>
          <p:cNvPr id="5" name="Title 1">
            <a:extLst>
              <a:ext uri="{FF2B5EF4-FFF2-40B4-BE49-F238E27FC236}">
                <a16:creationId xmlns:a16="http://schemas.microsoft.com/office/drawing/2014/main" id="{506C711A-ECBC-FE40-92FB-60D2329296C8}"/>
              </a:ext>
            </a:extLst>
          </p:cNvPr>
          <p:cNvSpPr txBox="1">
            <a:spLocks/>
          </p:cNvSpPr>
          <p:nvPr/>
        </p:nvSpPr>
        <p:spPr>
          <a:xfrm>
            <a:off x="990600" y="517525"/>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Carbon offsetting</a:t>
            </a:r>
            <a:endParaRPr lang="en-US" dirty="0"/>
          </a:p>
        </p:txBody>
      </p:sp>
    </p:spTree>
    <p:extLst>
      <p:ext uri="{BB962C8B-B14F-4D97-AF65-F5344CB8AC3E}">
        <p14:creationId xmlns:p14="http://schemas.microsoft.com/office/powerpoint/2010/main" val="4175843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87E9-00E3-A24D-9184-EF2046FA938D}"/>
              </a:ext>
            </a:extLst>
          </p:cNvPr>
          <p:cNvSpPr>
            <a:spLocks noGrp="1"/>
          </p:cNvSpPr>
          <p:nvPr>
            <p:ph type="title"/>
          </p:nvPr>
        </p:nvSpPr>
        <p:spPr>
          <a:solidFill>
            <a:srgbClr val="FFFF00"/>
          </a:solidFill>
        </p:spPr>
        <p:txBody>
          <a:bodyPr/>
          <a:lstStyle/>
          <a:p>
            <a:r>
              <a:rPr lang="en-US" dirty="0" err="1"/>
              <a:t>Kognity</a:t>
            </a:r>
            <a:r>
              <a:rPr lang="en-US" dirty="0"/>
              <a:t> task </a:t>
            </a:r>
          </a:p>
        </p:txBody>
      </p:sp>
      <p:sp>
        <p:nvSpPr>
          <p:cNvPr id="3" name="Content Placeholder 2">
            <a:extLst>
              <a:ext uri="{FF2B5EF4-FFF2-40B4-BE49-F238E27FC236}">
                <a16:creationId xmlns:a16="http://schemas.microsoft.com/office/drawing/2014/main" id="{B4CB89AF-3970-2748-A0DA-67057165B8F0}"/>
              </a:ext>
            </a:extLst>
          </p:cNvPr>
          <p:cNvSpPr>
            <a:spLocks noGrp="1"/>
          </p:cNvSpPr>
          <p:nvPr>
            <p:ph idx="1"/>
          </p:nvPr>
        </p:nvSpPr>
        <p:spPr/>
        <p:txBody>
          <a:bodyPr/>
          <a:lstStyle/>
          <a:p>
            <a:pPr marL="0" indent="0">
              <a:buNone/>
            </a:pPr>
            <a:r>
              <a:rPr lang="en-US" dirty="0"/>
              <a:t>Read </a:t>
            </a:r>
            <a:r>
              <a:rPr lang="en-US" dirty="0" err="1"/>
              <a:t>Kognity</a:t>
            </a:r>
            <a:r>
              <a:rPr lang="en-US" dirty="0"/>
              <a:t> section: </a:t>
            </a:r>
            <a:r>
              <a:rPr lang="en-US" b="1" dirty="0"/>
              <a:t>2.3.6 Carbon emissions offset and trading</a:t>
            </a:r>
          </a:p>
          <a:p>
            <a:pPr marL="0" indent="0">
              <a:buNone/>
            </a:pPr>
            <a:endParaRPr lang="en-US" b="1" dirty="0"/>
          </a:p>
          <a:p>
            <a:pPr marL="0" indent="0">
              <a:buNone/>
            </a:pPr>
            <a:r>
              <a:rPr lang="en-US" dirty="0"/>
              <a:t>Define carbon offsetting,  cap and trade and carbon offset</a:t>
            </a:r>
          </a:p>
          <a:p>
            <a:pPr marL="0" indent="0">
              <a:buNone/>
            </a:pPr>
            <a:endParaRPr lang="en-US" dirty="0"/>
          </a:p>
          <a:p>
            <a:pPr marL="0" indent="0">
              <a:buNone/>
            </a:pPr>
            <a:r>
              <a:rPr lang="en-US" dirty="0"/>
              <a:t>Make notes on examples of each scheme. </a:t>
            </a:r>
          </a:p>
          <a:p>
            <a:endParaRPr lang="en-US" dirty="0"/>
          </a:p>
        </p:txBody>
      </p:sp>
      <p:pic>
        <p:nvPicPr>
          <p:cNvPr id="5" name="Picture 4">
            <a:extLst>
              <a:ext uri="{FF2B5EF4-FFF2-40B4-BE49-F238E27FC236}">
                <a16:creationId xmlns:a16="http://schemas.microsoft.com/office/drawing/2014/main" id="{D28115A0-8243-4F42-B0D2-121184711FB8}"/>
              </a:ext>
            </a:extLst>
          </p:cNvPr>
          <p:cNvPicPr>
            <a:picLocks noChangeAspect="1"/>
          </p:cNvPicPr>
          <p:nvPr/>
        </p:nvPicPr>
        <p:blipFill>
          <a:blip r:embed="rId2"/>
          <a:stretch>
            <a:fillRect/>
          </a:stretch>
        </p:blipFill>
        <p:spPr>
          <a:xfrm>
            <a:off x="7489176" y="3690257"/>
            <a:ext cx="3119859" cy="2260600"/>
          </a:xfrm>
          <a:prstGeom prst="rect">
            <a:avLst/>
          </a:prstGeom>
        </p:spPr>
      </p:pic>
    </p:spTree>
    <p:extLst>
      <p:ext uri="{BB962C8B-B14F-4D97-AF65-F5344CB8AC3E}">
        <p14:creationId xmlns:p14="http://schemas.microsoft.com/office/powerpoint/2010/main" val="1652569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EE91-FF3A-3C46-9875-1FA9D47EF722}"/>
              </a:ext>
            </a:extLst>
          </p:cNvPr>
          <p:cNvSpPr>
            <a:spLocks noGrp="1"/>
          </p:cNvSpPr>
          <p:nvPr>
            <p:ph type="title"/>
          </p:nvPr>
        </p:nvSpPr>
        <p:spPr>
          <a:xfrm>
            <a:off x="838200" y="365125"/>
            <a:ext cx="10515600" cy="1325563"/>
          </a:xfrm>
        </p:spPr>
        <p:txBody>
          <a:bodyPr/>
          <a:lstStyle/>
          <a:p>
            <a:endParaRPr lang="en-US"/>
          </a:p>
        </p:txBody>
      </p:sp>
      <p:sp>
        <p:nvSpPr>
          <p:cNvPr id="3" name="Content Placeholder 2">
            <a:extLst>
              <a:ext uri="{FF2B5EF4-FFF2-40B4-BE49-F238E27FC236}">
                <a16:creationId xmlns:a16="http://schemas.microsoft.com/office/drawing/2014/main" id="{9038E8F3-DA01-F343-BFFD-7122ED2A6FF1}"/>
              </a:ext>
            </a:extLst>
          </p:cNvPr>
          <p:cNvSpPr>
            <a:spLocks noGrp="1"/>
          </p:cNvSpPr>
          <p:nvPr>
            <p:ph idx="1"/>
          </p:nvPr>
        </p:nvSpPr>
        <p:spPr>
          <a:xfrm>
            <a:off x="838200" y="1825625"/>
            <a:ext cx="5007429" cy="2921000"/>
          </a:xfrm>
        </p:spPr>
        <p:txBody>
          <a:bodyPr>
            <a:normAutofit fontScale="62500" lnSpcReduction="20000"/>
          </a:bodyPr>
          <a:lstStyle/>
          <a:p>
            <a:r>
              <a:rPr lang="en-US" b="1"/>
              <a:t>Processes and Possibilities - How does UN REDD Work?</a:t>
            </a:r>
          </a:p>
          <a:p>
            <a:r>
              <a:rPr lang="en-US"/>
              <a:t>Using the following links answer the following questions</a:t>
            </a:r>
          </a:p>
          <a:p>
            <a:r>
              <a:rPr lang="en-US"/>
              <a:t>How does the </a:t>
            </a:r>
            <a:r>
              <a:rPr lang="en-US" b="1">
                <a:hlinkClick r:id="rId2"/>
              </a:rPr>
              <a:t>UN REDD Programme</a:t>
            </a:r>
            <a:r>
              <a:rPr lang="en-US"/>
              <a:t> incentivize?</a:t>
            </a:r>
          </a:p>
          <a:p>
            <a:r>
              <a:rPr lang="en-US"/>
              <a:t>How is it </a:t>
            </a:r>
            <a:r>
              <a:rPr lang="en-US" b="1">
                <a:hlinkClick r:id="rId3"/>
              </a:rPr>
              <a:t>funded</a:t>
            </a:r>
            <a:r>
              <a:rPr lang="en-US"/>
              <a:t>?</a:t>
            </a:r>
          </a:p>
          <a:p>
            <a:r>
              <a:rPr lang="en-US"/>
              <a:t>How many </a:t>
            </a:r>
            <a:r>
              <a:rPr lang="en-US" b="1">
                <a:hlinkClick r:id="rId4"/>
              </a:rPr>
              <a:t>national projects</a:t>
            </a:r>
            <a:r>
              <a:rPr lang="en-US"/>
              <a:t> are involved and where are they located?</a:t>
            </a:r>
          </a:p>
          <a:p>
            <a:r>
              <a:rPr lang="en-US"/>
              <a:t>How do REDD projects impact</a:t>
            </a:r>
            <a:r>
              <a:rPr lang="en-US">
                <a:hlinkClick r:id="rId5"/>
              </a:rPr>
              <a:t> </a:t>
            </a:r>
            <a:r>
              <a:rPr lang="en-US" b="1">
                <a:hlinkClick r:id="rId5"/>
              </a:rPr>
              <a:t>indigenous groups</a:t>
            </a:r>
            <a:r>
              <a:rPr lang="en-US">
                <a:hlinkClick r:id="rId5"/>
              </a:rPr>
              <a:t>?</a:t>
            </a:r>
            <a:endParaRPr lang="en-US"/>
          </a:p>
          <a:p>
            <a:endParaRPr lang="en-US" dirty="0"/>
          </a:p>
        </p:txBody>
      </p:sp>
      <p:sp>
        <p:nvSpPr>
          <p:cNvPr id="4" name="Title 1">
            <a:extLst>
              <a:ext uri="{FF2B5EF4-FFF2-40B4-BE49-F238E27FC236}">
                <a16:creationId xmlns:a16="http://schemas.microsoft.com/office/drawing/2014/main" id="{A2436D04-421C-5B48-B3D6-D970DF9DD90D}"/>
              </a:ext>
            </a:extLst>
          </p:cNvPr>
          <p:cNvSpPr txBox="1">
            <a:spLocks/>
          </p:cNvSpPr>
          <p:nvPr/>
        </p:nvSpPr>
        <p:spPr>
          <a:xfrm>
            <a:off x="838200" y="365125"/>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Reducing Emissions from from Deforestation and Forest Degradation (REED)</a:t>
            </a:r>
            <a:endParaRPr lang="en-US" dirty="0"/>
          </a:p>
        </p:txBody>
      </p:sp>
      <p:pic>
        <p:nvPicPr>
          <p:cNvPr id="7" name="Picture 6">
            <a:extLst>
              <a:ext uri="{FF2B5EF4-FFF2-40B4-BE49-F238E27FC236}">
                <a16:creationId xmlns:a16="http://schemas.microsoft.com/office/drawing/2014/main" id="{E9359F2A-46EB-7D44-8DD4-0DA9BD6724BF}"/>
              </a:ext>
            </a:extLst>
          </p:cNvPr>
          <p:cNvPicPr>
            <a:picLocks noChangeAspect="1"/>
          </p:cNvPicPr>
          <p:nvPr/>
        </p:nvPicPr>
        <p:blipFill>
          <a:blip r:embed="rId6"/>
          <a:stretch>
            <a:fillRect/>
          </a:stretch>
        </p:blipFill>
        <p:spPr>
          <a:xfrm flipH="1">
            <a:off x="6035399" y="2141536"/>
            <a:ext cx="5318401" cy="3746500"/>
          </a:xfrm>
          <a:prstGeom prst="rect">
            <a:avLst/>
          </a:prstGeom>
        </p:spPr>
      </p:pic>
      <p:pic>
        <p:nvPicPr>
          <p:cNvPr id="11" name="Picture 10">
            <a:extLst>
              <a:ext uri="{FF2B5EF4-FFF2-40B4-BE49-F238E27FC236}">
                <a16:creationId xmlns:a16="http://schemas.microsoft.com/office/drawing/2014/main" id="{A832A402-798E-0F4E-8474-EF8CE8C851C1}"/>
              </a:ext>
            </a:extLst>
          </p:cNvPr>
          <p:cNvPicPr>
            <a:picLocks noChangeAspect="1"/>
          </p:cNvPicPr>
          <p:nvPr/>
        </p:nvPicPr>
        <p:blipFill>
          <a:blip r:embed="rId7"/>
          <a:stretch>
            <a:fillRect/>
          </a:stretch>
        </p:blipFill>
        <p:spPr>
          <a:xfrm>
            <a:off x="1946452" y="4446589"/>
            <a:ext cx="2790923" cy="2046286"/>
          </a:xfrm>
          <a:prstGeom prst="rect">
            <a:avLst/>
          </a:prstGeom>
        </p:spPr>
      </p:pic>
    </p:spTree>
    <p:extLst>
      <p:ext uri="{BB962C8B-B14F-4D97-AF65-F5344CB8AC3E}">
        <p14:creationId xmlns:p14="http://schemas.microsoft.com/office/powerpoint/2010/main" val="2740292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20CB-A8FA-A143-90F9-6F7C8E2BAD9B}"/>
              </a:ext>
            </a:extLst>
          </p:cNvPr>
          <p:cNvSpPr>
            <a:spLocks noGrp="1"/>
          </p:cNvSpPr>
          <p:nvPr>
            <p:ph type="title"/>
          </p:nvPr>
        </p:nvSpPr>
        <p:spPr>
          <a:solidFill>
            <a:srgbClr val="FFFF00"/>
          </a:solidFill>
        </p:spPr>
        <p:txBody>
          <a:bodyPr>
            <a:normAutofit fontScale="90000"/>
          </a:bodyPr>
          <a:lstStyle/>
          <a:p>
            <a:r>
              <a:rPr lang="en-US" b="1" dirty="0"/>
              <a:t>The source/s of greenhouse gas emissions may be spatially distant from the countries most impacted</a:t>
            </a:r>
            <a:endParaRPr lang="en-US" dirty="0"/>
          </a:p>
        </p:txBody>
      </p:sp>
      <p:pic>
        <p:nvPicPr>
          <p:cNvPr id="5" name="Content Placeholder 4">
            <a:extLst>
              <a:ext uri="{FF2B5EF4-FFF2-40B4-BE49-F238E27FC236}">
                <a16:creationId xmlns:a16="http://schemas.microsoft.com/office/drawing/2014/main" id="{40F4CD18-6A45-BF4C-B908-E5C2CBE34A20}"/>
              </a:ext>
            </a:extLst>
          </p:cNvPr>
          <p:cNvPicPr>
            <a:picLocks noGrp="1" noChangeAspect="1"/>
          </p:cNvPicPr>
          <p:nvPr>
            <p:ph idx="1"/>
          </p:nvPr>
        </p:nvPicPr>
        <p:blipFill>
          <a:blip r:embed="rId2"/>
          <a:stretch>
            <a:fillRect/>
          </a:stretch>
        </p:blipFill>
        <p:spPr>
          <a:xfrm>
            <a:off x="324371" y="1973354"/>
            <a:ext cx="6146800" cy="4025900"/>
          </a:xfrm>
        </p:spPr>
      </p:pic>
      <p:sp>
        <p:nvSpPr>
          <p:cNvPr id="6" name="TextBox 5">
            <a:extLst>
              <a:ext uri="{FF2B5EF4-FFF2-40B4-BE49-F238E27FC236}">
                <a16:creationId xmlns:a16="http://schemas.microsoft.com/office/drawing/2014/main" id="{ADAA5018-4233-F446-A93F-AA782522BE90}"/>
              </a:ext>
            </a:extLst>
          </p:cNvPr>
          <p:cNvSpPr txBox="1"/>
          <p:nvPr/>
        </p:nvSpPr>
        <p:spPr>
          <a:xfrm>
            <a:off x="6895475" y="2038662"/>
            <a:ext cx="4317168" cy="2862322"/>
          </a:xfrm>
          <a:prstGeom prst="rect">
            <a:avLst/>
          </a:prstGeom>
          <a:noFill/>
        </p:spPr>
        <p:txBody>
          <a:bodyPr wrap="square" rtlCol="0">
            <a:spAutoFit/>
          </a:bodyPr>
          <a:lstStyle/>
          <a:p>
            <a:r>
              <a:rPr lang="en-US" dirty="0"/>
              <a:t>Using the graph would you evaluate the success of the international climate treaties you have studied? </a:t>
            </a:r>
            <a:br>
              <a:rPr lang="en-US" dirty="0"/>
            </a:br>
            <a:br>
              <a:rPr lang="en-US" dirty="0"/>
            </a:br>
            <a:r>
              <a:rPr lang="en-US" dirty="0"/>
              <a:t>Identify the years in which Rio, Kyoto, Copenhagen and Paris occurred - can you see any transformations/changes in the graph of global emissions?</a:t>
            </a:r>
          </a:p>
          <a:p>
            <a:endParaRPr lang="en-US" dirty="0"/>
          </a:p>
          <a:p>
            <a:endParaRPr lang="en-US" dirty="0"/>
          </a:p>
        </p:txBody>
      </p:sp>
    </p:spTree>
    <p:extLst>
      <p:ext uri="{BB962C8B-B14F-4D97-AF65-F5344CB8AC3E}">
        <p14:creationId xmlns:p14="http://schemas.microsoft.com/office/powerpoint/2010/main" val="2149891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C441-5E80-4A43-9C06-8EF0F1560F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ED2502-4CC2-C44A-8BE5-CC75CA41E821}"/>
              </a:ext>
            </a:extLst>
          </p:cNvPr>
          <p:cNvSpPr>
            <a:spLocks noGrp="1"/>
          </p:cNvSpPr>
          <p:nvPr>
            <p:ph idx="1"/>
          </p:nvPr>
        </p:nvSpPr>
        <p:spPr/>
        <p:txBody>
          <a:bodyPr/>
          <a:lstStyle/>
          <a:p>
            <a:r>
              <a:rPr lang="en-US" dirty="0"/>
              <a:t>b) Watch the video below carefully. It is an interview with the Nicaraguan negotiator at the Paris Climate talks. Why does he say that the targets set are unfair on countries like Nicaragua?</a:t>
            </a:r>
          </a:p>
          <a:p>
            <a:r>
              <a:rPr lang="en-US" dirty="0"/>
              <a:t>What points does he make about power?</a:t>
            </a:r>
          </a:p>
          <a:p>
            <a:r>
              <a:rPr lang="en-US" dirty="0"/>
              <a:t>To what extent do you agree with him? How would you advise world leaders to proceed?</a:t>
            </a:r>
          </a:p>
          <a:p>
            <a:endParaRPr lang="en-US" dirty="0"/>
          </a:p>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a:t>
            </a:r>
            <a:r>
              <a:rPr lang="en-US" dirty="0" err="1">
                <a:hlinkClick r:id="rId2"/>
              </a:rPr>
              <a:t>gbCBffIAdvU&amp;t</a:t>
            </a:r>
            <a:r>
              <a:rPr lang="en-US" dirty="0">
                <a:hlinkClick r:id="rId2"/>
              </a:rPr>
              <a:t>=183s</a:t>
            </a:r>
            <a:endParaRPr lang="en-US" dirty="0"/>
          </a:p>
        </p:txBody>
      </p:sp>
      <p:sp>
        <p:nvSpPr>
          <p:cNvPr id="4" name="Title 1">
            <a:extLst>
              <a:ext uri="{FF2B5EF4-FFF2-40B4-BE49-F238E27FC236}">
                <a16:creationId xmlns:a16="http://schemas.microsoft.com/office/drawing/2014/main" id="{80232351-B5A4-7349-A4F5-F06B49EF9865}"/>
              </a:ext>
            </a:extLst>
          </p:cNvPr>
          <p:cNvSpPr txBox="1">
            <a:spLocks/>
          </p:cNvSpPr>
          <p:nvPr/>
        </p:nvSpPr>
        <p:spPr>
          <a:xfrm>
            <a:off x="838200" y="230188"/>
            <a:ext cx="10515600" cy="1325563"/>
          </a:xfrm>
          <a:prstGeom prst="rect">
            <a:avLst/>
          </a:prstGeom>
          <a:solidFill>
            <a:srgbClr val="FFFF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source/s of greenhouse gas emissions may be spatially distant from the countries most impacted</a:t>
            </a:r>
            <a:endParaRPr lang="en-US" dirty="0"/>
          </a:p>
        </p:txBody>
      </p:sp>
    </p:spTree>
    <p:extLst>
      <p:ext uri="{BB962C8B-B14F-4D97-AF65-F5344CB8AC3E}">
        <p14:creationId xmlns:p14="http://schemas.microsoft.com/office/powerpoint/2010/main" val="3655481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AD3D2-51E2-EB42-AA39-5AAFEE874F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EC60A3-DEEE-EE42-8E78-4C5E5F146253}"/>
              </a:ext>
            </a:extLst>
          </p:cNvPr>
          <p:cNvSpPr>
            <a:spLocks noGrp="1"/>
          </p:cNvSpPr>
          <p:nvPr>
            <p:ph idx="1"/>
          </p:nvPr>
        </p:nvSpPr>
        <p:spPr/>
        <p:txBody>
          <a:bodyPr/>
          <a:lstStyle/>
          <a:p>
            <a:r>
              <a:rPr lang="en-US" dirty="0"/>
              <a:t>c) Now read the article on the </a:t>
            </a:r>
            <a:r>
              <a:rPr lang="en-US" dirty="0" err="1"/>
              <a:t>left.Summarise</a:t>
            </a:r>
            <a:r>
              <a:rPr lang="en-US" dirty="0"/>
              <a:t> the seven points made in no more than 250 words.</a:t>
            </a:r>
          </a:p>
          <a:p>
            <a:r>
              <a:rPr lang="en-US" dirty="0"/>
              <a:t>Define social justice. To what extent is climate change an issue of social justice?</a:t>
            </a:r>
          </a:p>
          <a:p>
            <a:endParaRPr lang="en-US" dirty="0"/>
          </a:p>
        </p:txBody>
      </p:sp>
      <p:sp>
        <p:nvSpPr>
          <p:cNvPr id="4" name="Title 1">
            <a:extLst>
              <a:ext uri="{FF2B5EF4-FFF2-40B4-BE49-F238E27FC236}">
                <a16:creationId xmlns:a16="http://schemas.microsoft.com/office/drawing/2014/main" id="{D14F3258-A8B8-4147-86A2-8A341088E23B}"/>
              </a:ext>
            </a:extLst>
          </p:cNvPr>
          <p:cNvSpPr txBox="1">
            <a:spLocks/>
          </p:cNvSpPr>
          <p:nvPr/>
        </p:nvSpPr>
        <p:spPr>
          <a:xfrm>
            <a:off x="838200" y="230188"/>
            <a:ext cx="10515600" cy="1325563"/>
          </a:xfrm>
          <a:prstGeom prst="rect">
            <a:avLst/>
          </a:prstGeom>
          <a:solidFill>
            <a:srgbClr val="FFFF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The source/s of greenhouse gas emissions may be spatially distant from the countries most impacted</a:t>
            </a:r>
            <a:endParaRPr lang="en-US" dirty="0"/>
          </a:p>
        </p:txBody>
      </p:sp>
    </p:spTree>
    <p:extLst>
      <p:ext uri="{BB962C8B-B14F-4D97-AF65-F5344CB8AC3E}">
        <p14:creationId xmlns:p14="http://schemas.microsoft.com/office/powerpoint/2010/main" val="137680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FBCE0-868D-8440-9B94-E98D2F1D3E92}"/>
              </a:ext>
            </a:extLst>
          </p:cNvPr>
          <p:cNvSpPr>
            <a:spLocks noGrp="1"/>
          </p:cNvSpPr>
          <p:nvPr>
            <p:ph type="title"/>
          </p:nvPr>
        </p:nvSpPr>
        <p:spPr/>
        <p:txBody>
          <a:bodyPr/>
          <a:lstStyle/>
          <a:p>
            <a:r>
              <a:rPr lang="en-US" dirty="0">
                <a:latin typeface="dearJoe 5 CASUAL PRO" panose="02000000000000000000" pitchFamily="2" charset="0"/>
              </a:rPr>
              <a:t>Example question</a:t>
            </a:r>
          </a:p>
        </p:txBody>
      </p:sp>
      <p:sp>
        <p:nvSpPr>
          <p:cNvPr id="3" name="Content Placeholder 2">
            <a:extLst>
              <a:ext uri="{FF2B5EF4-FFF2-40B4-BE49-F238E27FC236}">
                <a16:creationId xmlns:a16="http://schemas.microsoft.com/office/drawing/2014/main" id="{A6FD5D66-350E-054D-B252-B47CB71D1FE4}"/>
              </a:ext>
            </a:extLst>
          </p:cNvPr>
          <p:cNvSpPr>
            <a:spLocks noGrp="1"/>
          </p:cNvSpPr>
          <p:nvPr>
            <p:ph idx="1"/>
          </p:nvPr>
        </p:nvSpPr>
        <p:spPr/>
        <p:txBody>
          <a:bodyPr/>
          <a:lstStyle/>
          <a:p>
            <a:r>
              <a:rPr lang="en-US" dirty="0"/>
              <a:t>"Adaptation is more important than mitigation in terms of geopolitical efforts to cope with global climate change" Discuss the extent to which you agree with this statement " (10)</a:t>
            </a:r>
          </a:p>
          <a:p>
            <a:endParaRPr lang="en-US" dirty="0"/>
          </a:p>
          <a:p>
            <a:endParaRPr lang="en-US" dirty="0"/>
          </a:p>
        </p:txBody>
      </p:sp>
      <p:pic>
        <p:nvPicPr>
          <p:cNvPr id="5" name="Picture 4">
            <a:extLst>
              <a:ext uri="{FF2B5EF4-FFF2-40B4-BE49-F238E27FC236}">
                <a16:creationId xmlns:a16="http://schemas.microsoft.com/office/drawing/2014/main" id="{AF449FAA-0FAA-5640-9F79-7E737E6A7742}"/>
              </a:ext>
            </a:extLst>
          </p:cNvPr>
          <p:cNvPicPr>
            <a:picLocks noChangeAspect="1"/>
          </p:cNvPicPr>
          <p:nvPr/>
        </p:nvPicPr>
        <p:blipFill>
          <a:blip r:embed="rId2"/>
          <a:stretch>
            <a:fillRect/>
          </a:stretch>
        </p:blipFill>
        <p:spPr>
          <a:xfrm>
            <a:off x="370337" y="3429000"/>
            <a:ext cx="11451325" cy="2155371"/>
          </a:xfrm>
          <a:prstGeom prst="rect">
            <a:avLst/>
          </a:prstGeom>
        </p:spPr>
      </p:pic>
    </p:spTree>
    <p:extLst>
      <p:ext uri="{BB962C8B-B14F-4D97-AF65-F5344CB8AC3E}">
        <p14:creationId xmlns:p14="http://schemas.microsoft.com/office/powerpoint/2010/main" val="377719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CB912-5C4A-B348-A2CC-6EF113D6D593}"/>
              </a:ext>
            </a:extLst>
          </p:cNvPr>
          <p:cNvSpPr>
            <a:spLocks noGrp="1"/>
          </p:cNvSpPr>
          <p:nvPr>
            <p:ph type="title"/>
          </p:nvPr>
        </p:nvSpPr>
        <p:spPr/>
        <p:txBody>
          <a:bodyPr>
            <a:normAutofit fontScale="90000"/>
          </a:bodyPr>
          <a:lstStyle/>
          <a:p>
            <a:r>
              <a:rPr lang="en-US" dirty="0">
                <a:hlinkClick r:id="rId2"/>
              </a:rPr>
              <a:t>https://</a:t>
            </a:r>
            <a:r>
              <a:rPr lang="en-US" dirty="0" err="1">
                <a:hlinkClick r:id="rId2"/>
              </a:rPr>
              <a:t>www.bbc.com</a:t>
            </a:r>
            <a:r>
              <a:rPr lang="en-US" dirty="0">
                <a:hlinkClick r:id="rId2"/>
              </a:rPr>
              <a:t>/news/av/science-environment-51418310/climate-change-why-are-us-senators-wearing-this-symbol#</a:t>
            </a:r>
            <a:endParaRPr lang="en-US" dirty="0"/>
          </a:p>
        </p:txBody>
      </p:sp>
      <p:pic>
        <p:nvPicPr>
          <p:cNvPr id="5" name="Content Placeholder 4">
            <a:extLst>
              <a:ext uri="{FF2B5EF4-FFF2-40B4-BE49-F238E27FC236}">
                <a16:creationId xmlns:a16="http://schemas.microsoft.com/office/drawing/2014/main" id="{64E4C924-9856-854E-B881-AE7FC200C6E5}"/>
              </a:ext>
            </a:extLst>
          </p:cNvPr>
          <p:cNvPicPr>
            <a:picLocks noGrp="1" noChangeAspect="1"/>
          </p:cNvPicPr>
          <p:nvPr>
            <p:ph idx="1"/>
          </p:nvPr>
        </p:nvPicPr>
        <p:blipFill>
          <a:blip r:embed="rId3"/>
          <a:stretch>
            <a:fillRect/>
          </a:stretch>
        </p:blipFill>
        <p:spPr>
          <a:xfrm>
            <a:off x="838200" y="1944566"/>
            <a:ext cx="10515600" cy="4113455"/>
          </a:xfrm>
        </p:spPr>
      </p:pic>
      <p:pic>
        <p:nvPicPr>
          <p:cNvPr id="6" name="Picture 5">
            <a:extLst>
              <a:ext uri="{FF2B5EF4-FFF2-40B4-BE49-F238E27FC236}">
                <a16:creationId xmlns:a16="http://schemas.microsoft.com/office/drawing/2014/main" id="{C76BB22C-81C3-BF46-B85B-0DFFC0CD192C}"/>
              </a:ext>
            </a:extLst>
          </p:cNvPr>
          <p:cNvPicPr>
            <a:picLocks noChangeAspect="1"/>
          </p:cNvPicPr>
          <p:nvPr/>
        </p:nvPicPr>
        <p:blipFill>
          <a:blip r:embed="rId4"/>
          <a:stretch>
            <a:fillRect/>
          </a:stretch>
        </p:blipFill>
        <p:spPr>
          <a:xfrm>
            <a:off x="2091267" y="2489993"/>
            <a:ext cx="3733800" cy="3022600"/>
          </a:xfrm>
          <a:prstGeom prst="rect">
            <a:avLst/>
          </a:prstGeom>
        </p:spPr>
      </p:pic>
    </p:spTree>
    <p:extLst>
      <p:ext uri="{BB962C8B-B14F-4D97-AF65-F5344CB8AC3E}">
        <p14:creationId xmlns:p14="http://schemas.microsoft.com/office/powerpoint/2010/main" val="102994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2344D-84E9-8E46-9398-F8BC3029CE05}"/>
              </a:ext>
            </a:extLst>
          </p:cNvPr>
          <p:cNvSpPr>
            <a:spLocks noGrp="1"/>
          </p:cNvSpPr>
          <p:nvPr>
            <p:ph type="title"/>
          </p:nvPr>
        </p:nvSpPr>
        <p:spPr>
          <a:solidFill>
            <a:srgbClr val="FFFF00"/>
          </a:solidFill>
        </p:spPr>
        <p:txBody>
          <a:bodyPr/>
          <a:lstStyle/>
          <a:p>
            <a:r>
              <a:rPr lang="en-US" dirty="0"/>
              <a:t>Government strategies for climate change  </a:t>
            </a:r>
          </a:p>
        </p:txBody>
      </p:sp>
      <p:sp>
        <p:nvSpPr>
          <p:cNvPr id="3" name="Content Placeholder 2">
            <a:extLst>
              <a:ext uri="{FF2B5EF4-FFF2-40B4-BE49-F238E27FC236}">
                <a16:creationId xmlns:a16="http://schemas.microsoft.com/office/drawing/2014/main" id="{AA872AF7-81B6-684B-93DA-6ECB3818DA6C}"/>
              </a:ext>
            </a:extLst>
          </p:cNvPr>
          <p:cNvSpPr>
            <a:spLocks noGrp="1"/>
          </p:cNvSpPr>
          <p:nvPr>
            <p:ph idx="1"/>
          </p:nvPr>
        </p:nvSpPr>
        <p:spPr/>
        <p:txBody>
          <a:bodyPr/>
          <a:lstStyle/>
          <a:p>
            <a:pPr marL="0" indent="0">
              <a:buNone/>
            </a:pPr>
            <a:r>
              <a:rPr lang="en-US" dirty="0"/>
              <a:t>There are 3 broad ways in which governments can respond to the threat of climate change: </a:t>
            </a:r>
          </a:p>
          <a:p>
            <a:pPr marL="514350" indent="-514350">
              <a:buAutoNum type="arabicPeriod"/>
            </a:pPr>
            <a:r>
              <a:rPr lang="en-US" dirty="0"/>
              <a:t>Do nothing</a:t>
            </a:r>
          </a:p>
          <a:p>
            <a:pPr marL="514350" indent="-514350">
              <a:buAutoNum type="arabicPeriod"/>
            </a:pPr>
            <a:r>
              <a:rPr lang="en-US" dirty="0"/>
              <a:t>Act to reduce the severity or intensity of climate change by reducing the output of greenhouse gases and/or decreasing greenhouse stores. </a:t>
            </a:r>
            <a:r>
              <a:rPr lang="en-US" b="1" dirty="0">
                <a:solidFill>
                  <a:srgbClr val="00B0F0"/>
                </a:solidFill>
              </a:rPr>
              <a:t>Mitigation. </a:t>
            </a:r>
          </a:p>
          <a:p>
            <a:pPr marL="0" indent="0">
              <a:buNone/>
            </a:pPr>
            <a:r>
              <a:rPr lang="en-US" dirty="0"/>
              <a:t>3.  Adjust to changes in the environment, for example by building          coastal defences, rather than trying to stop climate change from happening. </a:t>
            </a:r>
            <a:r>
              <a:rPr lang="en-US" b="1" dirty="0">
                <a:solidFill>
                  <a:srgbClr val="00B0F0"/>
                </a:solidFill>
              </a:rPr>
              <a:t>Adaption</a:t>
            </a:r>
            <a:r>
              <a:rPr lang="en-US" dirty="0"/>
              <a:t> </a:t>
            </a:r>
          </a:p>
        </p:txBody>
      </p:sp>
    </p:spTree>
    <p:extLst>
      <p:ext uri="{BB962C8B-B14F-4D97-AF65-F5344CB8AC3E}">
        <p14:creationId xmlns:p14="http://schemas.microsoft.com/office/powerpoint/2010/main" val="2210248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0F6-173C-814B-B726-2B8FF24AC4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D055014-4721-C344-BD7E-A2B8128592FA}"/>
              </a:ext>
            </a:extLst>
          </p:cNvPr>
          <p:cNvPicPr>
            <a:picLocks noGrp="1" noChangeAspect="1"/>
          </p:cNvPicPr>
          <p:nvPr>
            <p:ph idx="1"/>
          </p:nvPr>
        </p:nvPicPr>
        <p:blipFill>
          <a:blip r:embed="rId2"/>
          <a:stretch>
            <a:fillRect/>
          </a:stretch>
        </p:blipFill>
        <p:spPr>
          <a:xfrm>
            <a:off x="3808147" y="566131"/>
            <a:ext cx="4575705" cy="6060537"/>
          </a:xfrm>
        </p:spPr>
      </p:pic>
    </p:spTree>
    <p:extLst>
      <p:ext uri="{BB962C8B-B14F-4D97-AF65-F5344CB8AC3E}">
        <p14:creationId xmlns:p14="http://schemas.microsoft.com/office/powerpoint/2010/main" val="26837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30552"/>
            <a:ext cx="9144000" cy="70609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2800" b="1" dirty="0">
                <a:latin typeface="Arial Rounded MT Bold" pitchFamily="34" charset="0"/>
                <a:cs typeface="Arial" pitchFamily="34" charset="0"/>
              </a:rPr>
              <a:t>Organise the following into ‘</a:t>
            </a:r>
            <a:r>
              <a:rPr lang="en-GB" sz="2800" b="1" dirty="0">
                <a:solidFill>
                  <a:srgbClr val="92D050"/>
                </a:solidFill>
                <a:latin typeface="Arial Rounded MT Bold" pitchFamily="34" charset="0"/>
                <a:cs typeface="Arial" pitchFamily="34" charset="0"/>
              </a:rPr>
              <a:t>adaption</a:t>
            </a:r>
            <a:r>
              <a:rPr lang="en-GB" sz="2800" b="1" dirty="0">
                <a:latin typeface="Arial Rounded MT Bold" pitchFamily="34" charset="0"/>
                <a:cs typeface="Arial" pitchFamily="34" charset="0"/>
              </a:rPr>
              <a:t>’ and ‘</a:t>
            </a:r>
            <a:r>
              <a:rPr lang="en-GB" sz="2800" b="1" dirty="0">
                <a:solidFill>
                  <a:srgbClr val="7030A0"/>
                </a:solidFill>
                <a:latin typeface="Arial Rounded MT Bold" pitchFamily="34" charset="0"/>
                <a:cs typeface="Arial" pitchFamily="34" charset="0"/>
              </a:rPr>
              <a:t>mitigation</a:t>
            </a:r>
            <a:r>
              <a:rPr lang="en-GB" sz="2800" b="1" dirty="0">
                <a:latin typeface="Arial Rounded MT Bold" pitchFamily="34" charset="0"/>
                <a:cs typeface="Arial" pitchFamily="34" charset="0"/>
              </a:rPr>
              <a:t>’</a:t>
            </a:r>
          </a:p>
        </p:txBody>
      </p:sp>
      <p:sp>
        <p:nvSpPr>
          <p:cNvPr id="6" name="TextBox 5"/>
          <p:cNvSpPr txBox="1"/>
          <p:nvPr/>
        </p:nvSpPr>
        <p:spPr>
          <a:xfrm rot="20462370">
            <a:off x="1753755" y="1771038"/>
            <a:ext cx="2018495"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Health Programmes</a:t>
            </a:r>
          </a:p>
        </p:txBody>
      </p:sp>
      <p:sp>
        <p:nvSpPr>
          <p:cNvPr id="7" name="TextBox 6"/>
          <p:cNvSpPr txBox="1"/>
          <p:nvPr/>
        </p:nvSpPr>
        <p:spPr>
          <a:xfrm>
            <a:off x="2927648" y="2564905"/>
            <a:ext cx="237626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Renewable energy</a:t>
            </a:r>
          </a:p>
        </p:txBody>
      </p:sp>
      <p:sp>
        <p:nvSpPr>
          <p:cNvPr id="8" name="TextBox 7"/>
          <p:cNvSpPr txBox="1"/>
          <p:nvPr/>
        </p:nvSpPr>
        <p:spPr>
          <a:xfrm rot="551172">
            <a:off x="2241614" y="3427248"/>
            <a:ext cx="273630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Upgrades of buildings and infrastructure </a:t>
            </a:r>
          </a:p>
        </p:txBody>
      </p:sp>
      <p:sp>
        <p:nvSpPr>
          <p:cNvPr id="9" name="TextBox 8"/>
          <p:cNvSpPr txBox="1"/>
          <p:nvPr/>
        </p:nvSpPr>
        <p:spPr>
          <a:xfrm>
            <a:off x="4743222" y="1535509"/>
            <a:ext cx="194421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Water and energy conservation</a:t>
            </a:r>
          </a:p>
        </p:txBody>
      </p:sp>
      <p:sp>
        <p:nvSpPr>
          <p:cNvPr id="10" name="TextBox 9"/>
          <p:cNvSpPr txBox="1"/>
          <p:nvPr/>
        </p:nvSpPr>
        <p:spPr>
          <a:xfrm>
            <a:off x="15900920" y="3717032"/>
            <a:ext cx="1944216" cy="369332"/>
          </a:xfrm>
          <a:prstGeom prst="rect">
            <a:avLst/>
          </a:prstGeom>
          <a:noFill/>
        </p:spPr>
        <p:txBody>
          <a:bodyPr wrap="square" rtlCol="0">
            <a:spAutoFit/>
          </a:bodyPr>
          <a:lstStyle/>
          <a:p>
            <a:r>
              <a:rPr lang="en-GB" dirty="0"/>
              <a:t>Fish and shellfish</a:t>
            </a:r>
          </a:p>
        </p:txBody>
      </p:sp>
      <p:sp>
        <p:nvSpPr>
          <p:cNvPr id="11" name="TextBox 10"/>
          <p:cNvSpPr txBox="1"/>
          <p:nvPr/>
        </p:nvSpPr>
        <p:spPr>
          <a:xfrm>
            <a:off x="2498121" y="4382045"/>
            <a:ext cx="36004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Training programmes and education</a:t>
            </a:r>
          </a:p>
        </p:txBody>
      </p:sp>
      <p:sp>
        <p:nvSpPr>
          <p:cNvPr id="12" name="TextBox 11"/>
          <p:cNvSpPr txBox="1"/>
          <p:nvPr/>
        </p:nvSpPr>
        <p:spPr>
          <a:xfrm rot="469784">
            <a:off x="7620570" y="1669444"/>
            <a:ext cx="2736304"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Insulate buildings</a:t>
            </a:r>
          </a:p>
        </p:txBody>
      </p:sp>
      <p:sp>
        <p:nvSpPr>
          <p:cNvPr id="13" name="TextBox 12"/>
          <p:cNvSpPr txBox="1"/>
          <p:nvPr/>
        </p:nvSpPr>
        <p:spPr>
          <a:xfrm>
            <a:off x="6741501" y="2160238"/>
            <a:ext cx="2736304"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Sustainable transportation, improved fuel efficiency </a:t>
            </a:r>
          </a:p>
        </p:txBody>
      </p:sp>
      <p:sp>
        <p:nvSpPr>
          <p:cNvPr id="14" name="TextBox 13"/>
          <p:cNvSpPr txBox="1"/>
          <p:nvPr/>
        </p:nvSpPr>
        <p:spPr>
          <a:xfrm rot="21225376">
            <a:off x="6714469" y="3615572"/>
            <a:ext cx="273630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Carbon sinks and storage</a:t>
            </a:r>
          </a:p>
        </p:txBody>
      </p:sp>
      <p:sp>
        <p:nvSpPr>
          <p:cNvPr id="15" name="TextBox 14"/>
          <p:cNvSpPr txBox="1"/>
          <p:nvPr/>
        </p:nvSpPr>
        <p:spPr>
          <a:xfrm>
            <a:off x="6537950" y="4465657"/>
            <a:ext cx="273630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Change in land use, relocation</a:t>
            </a:r>
          </a:p>
        </p:txBody>
      </p:sp>
      <p:sp>
        <p:nvSpPr>
          <p:cNvPr id="16" name="TextBox 15"/>
          <p:cNvSpPr txBox="1"/>
          <p:nvPr/>
        </p:nvSpPr>
        <p:spPr>
          <a:xfrm rot="20958079">
            <a:off x="1948622" y="5620171"/>
            <a:ext cx="35562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Green Infrastructure </a:t>
            </a:r>
          </a:p>
        </p:txBody>
      </p:sp>
      <p:sp>
        <p:nvSpPr>
          <p:cNvPr id="17" name="TextBox 16"/>
          <p:cNvSpPr txBox="1"/>
          <p:nvPr/>
        </p:nvSpPr>
        <p:spPr>
          <a:xfrm rot="489165">
            <a:off x="6265468" y="5439852"/>
            <a:ext cx="4032448"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Energy conservation and efficiency </a:t>
            </a:r>
          </a:p>
        </p:txBody>
      </p:sp>
      <p:sp>
        <p:nvSpPr>
          <p:cNvPr id="18" name="TextBox 17"/>
          <p:cNvSpPr txBox="1"/>
          <p:nvPr/>
        </p:nvSpPr>
        <p:spPr>
          <a:xfrm>
            <a:off x="4799856" y="6093296"/>
            <a:ext cx="273630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Business community planning</a:t>
            </a:r>
          </a:p>
        </p:txBody>
      </p:sp>
      <p:sp>
        <p:nvSpPr>
          <p:cNvPr id="19" name="TextBox 18">
            <a:extLst>
              <a:ext uri="{FF2B5EF4-FFF2-40B4-BE49-F238E27FC236}">
                <a16:creationId xmlns:a16="http://schemas.microsoft.com/office/drawing/2014/main" id="{F495F8DF-2BAA-C446-BF77-E3BEEACB200B}"/>
              </a:ext>
            </a:extLst>
          </p:cNvPr>
          <p:cNvSpPr txBox="1"/>
          <p:nvPr/>
        </p:nvSpPr>
        <p:spPr>
          <a:xfrm rot="3300963">
            <a:off x="-150376" y="3689131"/>
            <a:ext cx="2736304"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dirty="0">
                <a:latin typeface="Arial Rounded MT Bold" pitchFamily="34" charset="0"/>
              </a:rPr>
              <a:t>Capture and use of landfill and digester gas </a:t>
            </a:r>
          </a:p>
        </p:txBody>
      </p:sp>
    </p:spTree>
    <p:extLst>
      <p:ext uri="{BB962C8B-B14F-4D97-AF65-F5344CB8AC3E}">
        <p14:creationId xmlns:p14="http://schemas.microsoft.com/office/powerpoint/2010/main" val="379812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2ADA-927E-4940-AA56-75005225D49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70A0D85-8B07-8B43-97BB-C67EEC394394}"/>
              </a:ext>
            </a:extLst>
          </p:cNvPr>
          <p:cNvPicPr>
            <a:picLocks noGrp="1" noChangeAspect="1"/>
          </p:cNvPicPr>
          <p:nvPr>
            <p:ph idx="1"/>
          </p:nvPr>
        </p:nvPicPr>
        <p:blipFill>
          <a:blip r:embed="rId2"/>
          <a:stretch>
            <a:fillRect/>
          </a:stretch>
        </p:blipFill>
        <p:spPr>
          <a:xfrm rot="16200000">
            <a:off x="2560619" y="-1095538"/>
            <a:ext cx="6471831" cy="9123335"/>
          </a:xfrm>
        </p:spPr>
      </p:pic>
    </p:spTree>
    <p:extLst>
      <p:ext uri="{BB962C8B-B14F-4D97-AF65-F5344CB8AC3E}">
        <p14:creationId xmlns:p14="http://schemas.microsoft.com/office/powerpoint/2010/main" val="3151066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EAE46-E634-4449-B86B-63C35B943E8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B6B9B52-8352-E54F-87B9-ED023A858AC9}"/>
              </a:ext>
            </a:extLst>
          </p:cNvPr>
          <p:cNvPicPr>
            <a:picLocks noGrp="1" noChangeAspect="1"/>
          </p:cNvPicPr>
          <p:nvPr>
            <p:ph idx="1"/>
          </p:nvPr>
        </p:nvPicPr>
        <p:blipFill>
          <a:blip r:embed="rId2"/>
          <a:stretch>
            <a:fillRect/>
          </a:stretch>
        </p:blipFill>
        <p:spPr>
          <a:xfrm>
            <a:off x="147928" y="1690688"/>
            <a:ext cx="11896143" cy="4541765"/>
          </a:xfrm>
        </p:spPr>
      </p:pic>
      <p:sp>
        <p:nvSpPr>
          <p:cNvPr id="6" name="Title 1">
            <a:extLst>
              <a:ext uri="{FF2B5EF4-FFF2-40B4-BE49-F238E27FC236}">
                <a16:creationId xmlns:a16="http://schemas.microsoft.com/office/drawing/2014/main" id="{CDD6AAE0-7E98-4B46-95BC-D4AE44C0D903}"/>
              </a:ext>
            </a:extLst>
          </p:cNvPr>
          <p:cNvSpPr txBox="1">
            <a:spLocks/>
          </p:cNvSpPr>
          <p:nvPr/>
        </p:nvSpPr>
        <p:spPr>
          <a:xfrm>
            <a:off x="403485" y="166107"/>
            <a:ext cx="10515600" cy="1325563"/>
          </a:xfrm>
          <a:prstGeom prst="rect">
            <a:avLst/>
          </a:prstGeom>
          <a:solidFill>
            <a:srgbClr val="FFFF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Task: The climate change treaties</a:t>
            </a:r>
            <a:endParaRPr lang="en-US" dirty="0"/>
          </a:p>
        </p:txBody>
      </p:sp>
      <p:sp>
        <p:nvSpPr>
          <p:cNvPr id="7" name="TextBox 6">
            <a:extLst>
              <a:ext uri="{FF2B5EF4-FFF2-40B4-BE49-F238E27FC236}">
                <a16:creationId xmlns:a16="http://schemas.microsoft.com/office/drawing/2014/main" id="{0CD227F8-8313-0745-A11D-9EC1E96CD9F1}"/>
              </a:ext>
            </a:extLst>
          </p:cNvPr>
          <p:cNvSpPr txBox="1"/>
          <p:nvPr/>
        </p:nvSpPr>
        <p:spPr>
          <a:xfrm>
            <a:off x="147928" y="5683170"/>
            <a:ext cx="6113976" cy="830997"/>
          </a:xfrm>
          <a:prstGeom prst="rect">
            <a:avLst/>
          </a:prstGeom>
          <a:solidFill>
            <a:srgbClr val="00B0F0"/>
          </a:solidFill>
        </p:spPr>
        <p:txBody>
          <a:bodyPr wrap="square" rtlCol="0">
            <a:spAutoFit/>
          </a:bodyPr>
          <a:lstStyle/>
          <a:p>
            <a:r>
              <a:rPr lang="en-US" sz="2400" b="1" u="sng" dirty="0"/>
              <a:t>Geopolitics</a:t>
            </a:r>
            <a:r>
              <a:rPr lang="en-US" sz="2400" dirty="0"/>
              <a:t>: politics, especially international relations, as influenced by geographical factors. </a:t>
            </a:r>
          </a:p>
        </p:txBody>
      </p:sp>
    </p:spTree>
    <p:extLst>
      <p:ext uri="{BB962C8B-B14F-4D97-AF65-F5344CB8AC3E}">
        <p14:creationId xmlns:p14="http://schemas.microsoft.com/office/powerpoint/2010/main" val="2306314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8.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19.png"/></Relationships>
</file>

<file path=ppt/webextensions/webextension1.xml><?xml version="1.0" encoding="utf-8"?>
<we:webextension xmlns:we="http://schemas.microsoft.com/office/webextensions/webextension/2010/11" id="{35F3272B-D8C9-564D-BB3C-BB77177FF949}">
  <we:reference id="wa104221182" version="3.3.0.0" store="en-US" storeType="OMEX"/>
  <we:alternateReferences>
    <we:reference id="wa104221182" version="3.3.0.0" store="wa104221182" storeType="OMEX"/>
  </we:alternateReferences>
  <we:properties>
    <we:property name="slideId" value="270"/>
    <we:property name="vid" value="&quot;https://www.youtube.com/watch?v=aln6QVEgstw&quot;"/>
    <we:property name="autoplay" value="0"/>
    <we:property name="starttime" value="0"/>
    <we:property name="endtime" value="0"/>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0EBC4DD0-3076-0743-8ABA-E437B59FAC46}">
  <we:reference id="wa104221182" version="3.3.0.0" store="en-US" storeType="OMEX"/>
  <we:alternateReferences>
    <we:reference id="wa104221182" version="3.3.0.0" store="wa104221182" storeType="OMEX"/>
  </we:alternateReferences>
  <we:properties>
    <we:property name="autoplay" value="0"/>
    <we:property name="endtime" value="0"/>
    <we:property name="slideId" value="268"/>
    <we:property name="starttime" value="0"/>
    <we:property name="vid" value="&quot;https://www.youtube.com/watch?v=30zhNzdGzGs&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161</TotalTime>
  <Words>1577</Words>
  <Application>Microsoft Macintosh PowerPoint</Application>
  <PresentationFormat>Widescreen</PresentationFormat>
  <Paragraphs>142</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Rounded MT Bold</vt:lpstr>
      <vt:lpstr>Calibri</vt:lpstr>
      <vt:lpstr>Calibri Light</vt:lpstr>
      <vt:lpstr>dearJoe 5 CASUAL PRO</vt:lpstr>
      <vt:lpstr>Lato</vt:lpstr>
      <vt:lpstr>Wingdings</vt:lpstr>
      <vt:lpstr>Office Theme</vt:lpstr>
      <vt:lpstr>GOVERNMENT LED ADAPTATION AND MITIGATION STRATEGIES </vt:lpstr>
      <vt:lpstr>Subject guide: </vt:lpstr>
      <vt:lpstr>PowerPoint Presentation</vt:lpstr>
      <vt:lpstr>https://www.bbc.com/news/av/science-environment-51418310/climate-change-why-are-us-senators-wearing-this-symbol#</vt:lpstr>
      <vt:lpstr>Government strategies for climate change  </vt:lpstr>
      <vt:lpstr>PowerPoint Presentation</vt:lpstr>
      <vt:lpstr>Organise the following into ‘adaption’ and ‘mitigation’</vt:lpstr>
      <vt:lpstr>PowerPoint Presentation</vt:lpstr>
      <vt:lpstr>PowerPoint Presentation</vt:lpstr>
      <vt:lpstr>PowerPoint Presentation</vt:lpstr>
      <vt:lpstr>PowerPoint Presentation</vt:lpstr>
      <vt:lpstr>Task: The climate change treaties</vt:lpstr>
      <vt:lpstr>Outline how international agreements can help to manage climate change (2).</vt:lpstr>
      <vt:lpstr>Technology including geo-engineering</vt:lpstr>
      <vt:lpstr>Synthesis: Mind Mapping Technology Solutions to Climate Change </vt:lpstr>
      <vt:lpstr>Watch the video and answer the following questions </vt:lpstr>
      <vt:lpstr>PowerPoint Presentation</vt:lpstr>
      <vt:lpstr>PowerPoint Presentation</vt:lpstr>
      <vt:lpstr>How can we adapt agriculture in response to climate change?</vt:lpstr>
      <vt:lpstr>How is water supply managed in the Himalayas?</vt:lpstr>
      <vt:lpstr>How is water supply managed in the Himalayas?</vt:lpstr>
      <vt:lpstr>Sea level rise: Crisis in The Maldives</vt:lpstr>
      <vt:lpstr>PowerPoint Presentation</vt:lpstr>
      <vt:lpstr>PowerPoint Presentation</vt:lpstr>
      <vt:lpstr>Examples of technological fixes: </vt:lpstr>
      <vt:lpstr>PowerPoint Presentation</vt:lpstr>
      <vt:lpstr>PowerPoint Presentation</vt:lpstr>
      <vt:lpstr>Concepts evaluation: Possibilities </vt:lpstr>
      <vt:lpstr>Carbon offsetting</vt:lpstr>
      <vt:lpstr>PowerPoint Presentation</vt:lpstr>
      <vt:lpstr>Kognity task </vt:lpstr>
      <vt:lpstr>PowerPoint Presentation</vt:lpstr>
      <vt:lpstr>The source/s of greenhouse gas emissions may be spatially distant from the countries most impacted</vt:lpstr>
      <vt:lpstr>PowerPoint Presentation</vt:lpstr>
      <vt:lpstr>PowerPoint Presentation</vt:lpstr>
      <vt:lpstr>Example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LED ADAPTATION AND MITIGATION STRATEGIES </dc:title>
  <dc:creator>Anna Bennett</dc:creator>
  <cp:lastModifiedBy>Anna Bennett</cp:lastModifiedBy>
  <cp:revision>4</cp:revision>
  <cp:lastPrinted>2020-02-11T14:02:37Z</cp:lastPrinted>
  <dcterms:created xsi:type="dcterms:W3CDTF">2019-03-31T19:20:26Z</dcterms:created>
  <dcterms:modified xsi:type="dcterms:W3CDTF">2020-02-11T16:34:08Z</dcterms:modified>
</cp:coreProperties>
</file>