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" name="Shape 57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cap="flat" cmpd="sng" w="19050">
            <a:solidFill>
              <a:srgbClr val="FF58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Shape 58"/>
          <p:cNvSpPr txBox="1"/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3">
  <p:cSld name="AUTOLAYOUT_3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0"/>
            <a:ext cx="380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type="ctrTitle"/>
          </p:nvPr>
        </p:nvSpPr>
        <p:spPr>
          <a:xfrm>
            <a:off x="4269750" y="913500"/>
            <a:ext cx="4202700" cy="33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3">
            <a:alphaModFix amt="65000"/>
          </a:blip>
          <a:srcRect b="0" l="7293" r="7302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Global Carbon Store</a:t>
            </a:r>
            <a:endParaRPr/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TOM and LORCAN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4294967295" type="title"/>
          </p:nvPr>
        </p:nvSpPr>
        <p:spPr>
          <a:xfrm>
            <a:off x="459700" y="49375"/>
            <a:ext cx="961800" cy="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7B7E7"/>
                </a:solidFill>
              </a:rPr>
              <a:t>Ice</a:t>
            </a:r>
            <a:endParaRPr b="1">
              <a:solidFill>
                <a:srgbClr val="A7B7E7"/>
              </a:solidFill>
            </a:endParaRPr>
          </a:p>
        </p:txBody>
      </p:sp>
      <p:sp>
        <p:nvSpPr>
          <p:cNvPr id="78" name="Shape 78"/>
          <p:cNvSpPr txBox="1"/>
          <p:nvPr>
            <p:ph idx="4294967295" type="body"/>
          </p:nvPr>
        </p:nvSpPr>
        <p:spPr>
          <a:xfrm>
            <a:off x="323400" y="562775"/>
            <a:ext cx="4812300" cy="431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latin typeface="Georgia"/>
                <a:ea typeface="Georgia"/>
                <a:cs typeface="Georgia"/>
                <a:sym typeface="Georgia"/>
              </a:rPr>
              <a:t>Periglacial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 areas have low temperatures and permafrost, which contains large stores of carbon accumulated over thousands of years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30-40% of global soil carbon is stored here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Low temps = lower decomposition rate; this has allowed large carbon stores to develop, e.g. dead organic matter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Contains 400-500 Gigatonnes of carbon stored as DOM, vs. 700-800 GT of atmospheric carbon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latin typeface="Georgia"/>
                <a:ea typeface="Georgia"/>
                <a:cs typeface="Georgia"/>
                <a:sym typeface="Georgia"/>
              </a:rPr>
              <a:t>Beginning to thaw: 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will increase net primary productivity, as an increase of decomposition of DOM will occur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Increasing </a:t>
            </a:r>
            <a:r>
              <a:rPr b="1" lang="en" sz="1400">
                <a:latin typeface="Georgia"/>
                <a:ea typeface="Georgia"/>
                <a:cs typeface="Georgia"/>
                <a:sym typeface="Georgia"/>
              </a:rPr>
              <a:t>methane emissions: 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e.g. Siberia and central Canada: 25-40 megatonnes of methane are released annually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Global temperature increase of 4*c: </a:t>
            </a:r>
            <a:r>
              <a:rPr b="1" i="1" lang="en" sz="1400">
                <a:latin typeface="Georgia"/>
                <a:ea typeface="Georgia"/>
                <a:cs typeface="Georgia"/>
                <a:sym typeface="Georgia"/>
              </a:rPr>
              <a:t>possibility </a:t>
            </a:r>
            <a:r>
              <a:rPr lang="en" sz="1400">
                <a:latin typeface="Georgia"/>
                <a:ea typeface="Georgia"/>
                <a:cs typeface="Georgia"/>
                <a:sym typeface="Georgia"/>
              </a:rPr>
              <a:t>of 45-65% methane release increase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19048" r="23383" t="0"/>
          <a:stretch/>
        </p:blipFill>
        <p:spPr>
          <a:xfrm>
            <a:off x="5135700" y="0"/>
            <a:ext cx="4008300" cy="51435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24635" r="24630" t="0"/>
          <a:stretch/>
        </p:blipFill>
        <p:spPr>
          <a:xfrm>
            <a:off x="0" y="24"/>
            <a:ext cx="3808978" cy="51434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ctrTitle"/>
          </p:nvPr>
        </p:nvSpPr>
        <p:spPr>
          <a:xfrm>
            <a:off x="4240125" y="562725"/>
            <a:ext cx="4202700" cy="397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666666"/>
                </a:solidFill>
              </a:rPr>
              <a:t>Processes:</a:t>
            </a:r>
            <a:endParaRPr i="1" sz="2000">
              <a:solidFill>
                <a:srgbClr val="666666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sz="1800">
                <a:solidFill>
                  <a:srgbClr val="666666"/>
                </a:solidFill>
              </a:rPr>
              <a:t>Positive feedback mechanisms</a:t>
            </a:r>
            <a:r>
              <a:rPr b="0" lang="en" sz="1800">
                <a:solidFill>
                  <a:srgbClr val="666666"/>
                </a:solidFill>
              </a:rPr>
              <a:t>: decreased snow cover reduces albedo: more solar energy absorbed</a:t>
            </a:r>
            <a:endParaRPr b="0" sz="1800">
              <a:solidFill>
                <a:srgbClr val="666666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b="0" lang="en" sz="1800">
                <a:solidFill>
                  <a:srgbClr val="666666"/>
                </a:solidFill>
              </a:rPr>
              <a:t>Permafrost thawing: more soil exposed, and more carbon released - e.g. methane, which leads to enhanced greenhouse effect</a:t>
            </a:r>
            <a:endParaRPr b="0" sz="1800">
              <a:solidFill>
                <a:srgbClr val="666666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b="0" lang="en" sz="1800">
                <a:solidFill>
                  <a:srgbClr val="666666"/>
                </a:solidFill>
              </a:rPr>
              <a:t>10% permafrost thaw = enough methane released to increase global temperatures by 0.7*c</a:t>
            </a:r>
            <a:endParaRPr b="0" sz="1800">
              <a:solidFill>
                <a:srgbClr val="666666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4676" r="4685" t="0"/>
          <a:stretch/>
        </p:blipFill>
        <p:spPr>
          <a:xfrm>
            <a:off x="3964200" y="0"/>
            <a:ext cx="58656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type="title"/>
          </p:nvPr>
        </p:nvSpPr>
        <p:spPr>
          <a:xfrm>
            <a:off x="311700" y="275250"/>
            <a:ext cx="26550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Oceans</a:t>
            </a:r>
            <a:endParaRPr b="1"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22850" y="1134150"/>
            <a:ext cx="3540900" cy="3680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Oceans store 50 times more carbon than the </a:t>
            </a:r>
            <a:r>
              <a:rPr lang="en" sz="1400"/>
              <a:t>atmosphere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amount of carbon stored in the Oceans is increasing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30% of CO</a:t>
            </a:r>
            <a:r>
              <a:rPr baseline="-25000" lang="en" sz="1400"/>
              <a:t>2</a:t>
            </a:r>
            <a:r>
              <a:rPr lang="en" sz="1400"/>
              <a:t> released by humans has diffused into the oceans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</a:t>
            </a:r>
            <a:r>
              <a:rPr baseline="-25000" lang="en" sz="1400"/>
              <a:t>2</a:t>
            </a:r>
            <a:r>
              <a:rPr lang="en" sz="1400"/>
              <a:t> acidifies the water rosking harming marine life (it forms Carbonic acid)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Lobsters and other shelled animals shells are </a:t>
            </a:r>
            <a:r>
              <a:rPr lang="en" sz="1400"/>
              <a:t>weakening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Since 1750 the Ocean’s pH has decreased by 0.1 (30% change)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Biosphere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017725"/>
            <a:ext cx="35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Plants absorb 25 percent of the Carbon </a:t>
            </a:r>
            <a:r>
              <a:rPr lang="en" sz="1400"/>
              <a:t>Dioxide</a:t>
            </a:r>
            <a:r>
              <a:rPr lang="en" sz="1400"/>
              <a:t> released by humans</a:t>
            </a:r>
            <a:endParaRPr sz="1400"/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This combined with oxygen and Nitrogen to form </a:t>
            </a:r>
            <a:r>
              <a:rPr lang="en" sz="1200"/>
              <a:t>organic</a:t>
            </a:r>
            <a:r>
              <a:rPr lang="en" sz="1200"/>
              <a:t> carbon</a:t>
            </a:r>
            <a:endParaRPr sz="1200"/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Organic carbon is passed down the food chain and released by the animals</a:t>
            </a:r>
            <a:endParaRPr sz="12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45% of the carbon stored in plants in in two areas: the Russian Taiga and Amazonia in South America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amount of carbon held fluctuates based on the season due to </a:t>
            </a:r>
            <a:r>
              <a:rPr lang="en" sz="1400"/>
              <a:t>changing</a:t>
            </a:r>
            <a:r>
              <a:rPr lang="en" sz="1400"/>
              <a:t> rates of </a:t>
            </a:r>
            <a:r>
              <a:rPr lang="en" sz="1400"/>
              <a:t>photosynthesis</a:t>
            </a:r>
            <a:endParaRPr sz="14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/>
              <a:t>Deforestation -- especially burning woodland releases 1.5 billion tonnes of stored carbon every year</a:t>
            </a:r>
            <a:endParaRPr sz="1400"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42350" r="7388" t="0"/>
          <a:stretch/>
        </p:blipFill>
        <p:spPr>
          <a:xfrm>
            <a:off x="5265300" y="0"/>
            <a:ext cx="3878700" cy="51435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