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8" r:id="rId4"/>
    <p:sldId id="260" r:id="rId5"/>
    <p:sldId id="276" r:id="rId6"/>
    <p:sldId id="272" r:id="rId7"/>
    <p:sldId id="273" r:id="rId8"/>
    <p:sldId id="261" r:id="rId9"/>
    <p:sldId id="282" r:id="rId10"/>
    <p:sldId id="259" r:id="rId11"/>
    <p:sldId id="277" r:id="rId12"/>
    <p:sldId id="281" r:id="rId13"/>
    <p:sldId id="274" r:id="rId14"/>
    <p:sldId id="283" r:id="rId15"/>
    <p:sldId id="280" r:id="rId16"/>
    <p:sldId id="275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53"/>
    <p:restoredTop sz="92678"/>
  </p:normalViewPr>
  <p:slideViewPr>
    <p:cSldViewPr snapToGrid="0" snapToObjects="1">
      <p:cViewPr varScale="1">
        <p:scale>
          <a:sx n="99" d="100"/>
          <a:sy n="99" d="100"/>
        </p:scale>
        <p:origin x="208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1F5-3F12-6243-BD98-F43C154DA836}" type="datetimeFigureOut">
              <a:rPr lang="en-US" smtClean="0"/>
              <a:t>11/22/20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D389-CBE8-C846-ACEA-4C702D86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69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1F5-3F12-6243-BD98-F43C154DA836}" type="datetimeFigureOut">
              <a:rPr lang="en-US" smtClean="0"/>
              <a:t>11/22/20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D389-CBE8-C846-ACEA-4C702D86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0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1F5-3F12-6243-BD98-F43C154DA836}" type="datetimeFigureOut">
              <a:rPr lang="en-US" smtClean="0"/>
              <a:t>11/22/20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D389-CBE8-C846-ACEA-4C702D86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09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1F5-3F12-6243-BD98-F43C154DA836}" type="datetimeFigureOut">
              <a:rPr lang="en-US" smtClean="0"/>
              <a:t>11/22/20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D389-CBE8-C846-ACEA-4C702D86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5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1F5-3F12-6243-BD98-F43C154DA836}" type="datetimeFigureOut">
              <a:rPr lang="en-US" smtClean="0"/>
              <a:t>11/22/20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D389-CBE8-C846-ACEA-4C702D86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2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1F5-3F12-6243-BD98-F43C154DA836}" type="datetimeFigureOut">
              <a:rPr lang="en-US" smtClean="0"/>
              <a:t>11/22/20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D389-CBE8-C846-ACEA-4C702D86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1F5-3F12-6243-BD98-F43C154DA836}" type="datetimeFigureOut">
              <a:rPr lang="en-US" smtClean="0"/>
              <a:t>11/22/20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D389-CBE8-C846-ACEA-4C702D86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16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1F5-3F12-6243-BD98-F43C154DA836}" type="datetimeFigureOut">
              <a:rPr lang="en-US" smtClean="0"/>
              <a:t>11/22/20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D389-CBE8-C846-ACEA-4C702D86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81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1F5-3F12-6243-BD98-F43C154DA836}" type="datetimeFigureOut">
              <a:rPr lang="en-US" smtClean="0"/>
              <a:t>11/22/20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D389-CBE8-C846-ACEA-4C702D86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0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1F5-3F12-6243-BD98-F43C154DA836}" type="datetimeFigureOut">
              <a:rPr lang="en-US" smtClean="0"/>
              <a:t>11/22/20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D389-CBE8-C846-ACEA-4C702D86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96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1F5-3F12-6243-BD98-F43C154DA836}" type="datetimeFigureOut">
              <a:rPr lang="en-US" smtClean="0"/>
              <a:t>11/22/20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D389-CBE8-C846-ACEA-4C702D86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80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111F5-3F12-6243-BD98-F43C154DA836}" type="datetimeFigureOut">
              <a:rPr lang="en-US" smtClean="0"/>
              <a:t>11/22/20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4D389-CBE8-C846-ACEA-4C702D86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7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&amp;v=xxYUw51xDc4" TargetMode="External"/><Relationship Id="rId2" Type="http://schemas.openxmlformats.org/officeDocument/2006/relationships/hyperlink" Target="http://www.un.org/millenniumgoals/2015_MDG_Report/pdf/MDG%202015%20rev%20(July%201)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ustainabledevelopment.un.org/blog/covid1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lobalgoal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guardian.com/global-development/sustainable-development-goals" TargetMode="External"/><Relationship Id="rId3" Type="http://schemas.openxmlformats.org/officeDocument/2006/relationships/hyperlink" Target="https://www.undp.org/content/undp/en/home/sustainable-development-goals.html" TargetMode="External"/><Relationship Id="rId7" Type="http://schemas.openxmlformats.org/officeDocument/2006/relationships/hyperlink" Target="https://www.theguardian.com/global-development/2015/jan/19/sustainable-development-goals-united-nations#maincontent" TargetMode="External"/><Relationship Id="rId2" Type="http://schemas.openxmlformats.org/officeDocument/2006/relationships/hyperlink" Target="https://www.globalgoal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d.com/talks/michael_green_the_global_goals_we_ve_made_progress_on_and_the_ones_we_haven_t?language=en" TargetMode="External"/><Relationship Id="rId5" Type="http://schemas.openxmlformats.org/officeDocument/2006/relationships/hyperlink" Target="https://www.youtube.com/watch?v=o08ykAqLOxk&amp;feature=emb_logo" TargetMode="External"/><Relationship Id="rId10" Type="http://schemas.openxmlformats.org/officeDocument/2006/relationships/hyperlink" Target="https://www.jkgeography.com/sustainable-development-goals.html" TargetMode="External"/><Relationship Id="rId4" Type="http://schemas.openxmlformats.org/officeDocument/2006/relationships/hyperlink" Target="https://worldslargestlesson.globalgoals.org/" TargetMode="External"/><Relationship Id="rId9" Type="http://schemas.openxmlformats.org/officeDocument/2006/relationships/hyperlink" Target="https://sustainabledevelopment.un.org/blog/covid1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cEUhHTlcDU&amp;t=1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time_continue=48&amp;v=RTRdtrsL9j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global-development/ng-interactive/2020/jan/15/environment-inequality-hunger-which-global-problems-would-you-fix-first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What are the biggest problems in the world today?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5469" y="4586288"/>
            <a:ext cx="11041062" cy="1655762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en-US" dirty="0"/>
              <a:t>On the post it notes list as many problems as you can think of people in the world face today. One issue per posit it. You have 4 minutes. When you have completed this stick them on the window. </a:t>
            </a:r>
          </a:p>
          <a:p>
            <a:pPr marL="457200" indent="-457200">
              <a:buAutoNum type="arabicParenR"/>
            </a:pPr>
            <a:r>
              <a:rPr lang="en-US" dirty="0"/>
              <a:t>How can you categorize them? </a:t>
            </a:r>
          </a:p>
        </p:txBody>
      </p:sp>
    </p:spTree>
    <p:extLst>
      <p:ext uri="{BB962C8B-B14F-4D97-AF65-F5344CB8AC3E}">
        <p14:creationId xmlns:p14="http://schemas.microsoft.com/office/powerpoint/2010/main" val="8786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Diamond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Display using a diamond, the order of importance of the goals. Your diamond should have take the following order;</a:t>
            </a:r>
          </a:p>
          <a:p>
            <a:endParaRPr lang="en-US" dirty="0"/>
          </a:p>
          <a:p>
            <a:r>
              <a:rPr lang="en-US" dirty="0"/>
              <a:t>1 (most important) </a:t>
            </a:r>
          </a:p>
          <a:p>
            <a:r>
              <a:rPr lang="en-US" dirty="0"/>
              <a:t>2 2 2 (3 goals in tied 2</a:t>
            </a:r>
            <a:r>
              <a:rPr lang="en-US" baseline="30000" dirty="0"/>
              <a:t>nd</a:t>
            </a:r>
            <a:r>
              <a:rPr lang="en-US" dirty="0"/>
              <a:t>)</a:t>
            </a:r>
          </a:p>
          <a:p>
            <a:r>
              <a:rPr lang="en-US" dirty="0"/>
              <a:t>3 3 3 3 (4 goals in tied 3</a:t>
            </a:r>
            <a:r>
              <a:rPr lang="en-US" baseline="30000" dirty="0"/>
              <a:t>rd</a:t>
            </a:r>
            <a:r>
              <a:rPr lang="en-US" dirty="0"/>
              <a:t>)</a:t>
            </a:r>
          </a:p>
          <a:p>
            <a:r>
              <a:rPr lang="en-US" dirty="0"/>
              <a:t>4 4 4 4 (4 goals in tied 4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r>
              <a:rPr lang="en-US" dirty="0"/>
              <a:t>5 5 5 (3 goals in tied 5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r>
              <a:rPr lang="en-US" dirty="0"/>
              <a:t>6 6 (2 least important goals) </a:t>
            </a:r>
          </a:p>
          <a:p>
            <a:endParaRPr lang="en-US" dirty="0"/>
          </a:p>
          <a:p>
            <a:r>
              <a:rPr lang="en-US" dirty="0"/>
              <a:t> Decide which goal you think is most important and justify with a paragraph.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48" y="2836153"/>
            <a:ext cx="5522625" cy="201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37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0DB27-CC7E-8C42-969D-5E9D82627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Promote the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7D369-6CDE-714A-AE0F-945B6ED0B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u="sng" dirty="0"/>
              <a:t>Objective: </a:t>
            </a:r>
            <a:r>
              <a:rPr lang="en-US" dirty="0"/>
              <a:t>Students are to complete their own Sustainable Development Goals School Campaign for 2015 - 2030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Create your own attractive display to promote the new goals around our school environment. You will be given a blank display as well as all the resources you need to create your display. </a:t>
            </a:r>
            <a:br>
              <a:rPr lang="en-US" dirty="0"/>
            </a:br>
            <a:br>
              <a:rPr lang="en-US" dirty="0"/>
            </a:br>
            <a:r>
              <a:rPr lang="en-US" dirty="0"/>
              <a:t>You will need to include your own celebrity poster (you!) as well as a short piece of work on </a:t>
            </a:r>
            <a:r>
              <a:rPr lang="en-US" b="1" u="sng" dirty="0">
                <a:hlinkClick r:id="rId2"/>
              </a:rPr>
              <a:t>what has happened since 2000</a:t>
            </a:r>
            <a:r>
              <a:rPr lang="en-US" dirty="0"/>
              <a:t>and what needs to happen by 2030.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Think!</a:t>
            </a:r>
            <a:br>
              <a:rPr lang="en-US" dirty="0"/>
            </a:br>
            <a:r>
              <a:rPr lang="en-US" dirty="0"/>
              <a:t>* What is your colour scheme?</a:t>
            </a:r>
            <a:br>
              <a:rPr lang="en-US" dirty="0"/>
            </a:br>
            <a:r>
              <a:rPr lang="en-US" dirty="0"/>
              <a:t>* Come to an agreement on the text font and size to standardize all posters.</a:t>
            </a:r>
            <a:br>
              <a:rPr lang="en-US" dirty="0"/>
            </a:br>
            <a:r>
              <a:rPr lang="en-US" dirty="0"/>
              <a:t>* What quotes can you add to your piece of the display</a:t>
            </a:r>
            <a:br>
              <a:rPr lang="en-US" dirty="0"/>
            </a:br>
            <a:r>
              <a:rPr lang="en-US" dirty="0"/>
              <a:t>* You'll need to laminate the posters so that they last for the rest of the year. 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A75313C2-C2EA-8F49-AFA2-A095FEA53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0" y="153559"/>
            <a:ext cx="2668270" cy="13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17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129D96-26DF-4247-9E65-BB533B8D2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940" y="0"/>
            <a:ext cx="553640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66C429-967A-D249-830F-3DAA31AADC17}"/>
              </a:ext>
            </a:extLst>
          </p:cNvPr>
          <p:cNvSpPr txBox="1"/>
          <p:nvPr/>
        </p:nvSpPr>
        <p:spPr>
          <a:xfrm>
            <a:off x="1059654" y="643964"/>
            <a:ext cx="3343275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SDGs and current events e.g. Covid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22091-BB0C-3E4E-BBB2-EEB7FEDDE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653" y="2927397"/>
            <a:ext cx="3343275" cy="15001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FBC549-2692-5C47-9121-89D5828F98B2}"/>
              </a:ext>
            </a:extLst>
          </p:cNvPr>
          <p:cNvSpPr txBox="1"/>
          <p:nvPr/>
        </p:nvSpPr>
        <p:spPr>
          <a:xfrm>
            <a:off x="1059653" y="4772026"/>
            <a:ext cx="3343275" cy="12003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here:</a:t>
            </a:r>
          </a:p>
          <a:p>
            <a:r>
              <a:rPr lang="en-US" dirty="0">
                <a:hlinkClick r:id="rId4"/>
              </a:rPr>
              <a:t>https://sustainabledevelopment.un.org/blog/covid19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10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3628-58FE-F944-A5ED-A1EF0F9DD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>
                <a:ea typeface="ＭＳ Ｐゴシック" charset="-128"/>
              </a:rPr>
              <a:t>Hot Air Balloon Debate - SDGs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3A184037-5EA7-9540-9C47-E5C96DAFB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" y="889000"/>
            <a:ext cx="11815763" cy="5969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You are going to have a 'hot air balloon' style debate. A hot-air balloon debate is a debate in which a number of speakers attempt to win the approval of an audience. The audience is invited to imagine that the speakers are flying in a hot-air balloon which is sinking and that someone must be thrown out if everyone is not to die.</a:t>
            </a:r>
          </a:p>
          <a:p>
            <a:pPr>
              <a:lnSpc>
                <a:spcPct val="80000"/>
              </a:lnSpc>
              <a:defRPr/>
            </a:pPr>
            <a:r>
              <a:rPr lang="en-US" sz="2000" dirty="0"/>
              <a:t>Each speaker has to make the case why they should not be thrown out of the balloon to save the remainder.</a:t>
            </a:r>
          </a:p>
          <a:p>
            <a:pPr>
              <a:lnSpc>
                <a:spcPct val="80000"/>
              </a:lnSpc>
              <a:defRPr/>
            </a:pPr>
            <a:r>
              <a:rPr lang="en-US" sz="2000" dirty="0"/>
              <a:t>In this case the debate is about which of the SGGs is the most important.</a:t>
            </a:r>
          </a:p>
          <a:p>
            <a:pPr>
              <a:lnSpc>
                <a:spcPct val="80000"/>
              </a:lnSpc>
              <a:defRPr/>
            </a:pPr>
            <a:r>
              <a:rPr lang="en-US" sz="2000" dirty="0"/>
              <a:t>You will represent one of the SDGs. You will write an oral presentation explaining why your goal is the most important and therefore why it should be sorted out first.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sz="1600" dirty="0"/>
          </a:p>
          <a:p>
            <a:pPr>
              <a:lnSpc>
                <a:spcPct val="80000"/>
              </a:lnSpc>
              <a:buNone/>
              <a:defRPr/>
            </a:pPr>
            <a:r>
              <a:rPr lang="en-US" sz="2000" b="1" dirty="0"/>
              <a:t>Your presentation should complete the following sentences: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000" dirty="0"/>
              <a:t>I am representing ...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000" dirty="0"/>
              <a:t>My SDG is about ...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000" dirty="0"/>
              <a:t>The reasons why this goal is so important are…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000" dirty="0"/>
              <a:t>My SDG links has links with goals ? ? because…. 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000" dirty="0"/>
              <a:t>The progress towards my goal so far is…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000" dirty="0"/>
              <a:t>Work that needs to be done includes…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000" dirty="0"/>
              <a:t>We will know that my SDG is complete when ...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000" dirty="0"/>
              <a:t>My SDG should be dealt with first because ...	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sz="2000" dirty="0">
                <a:hlinkClick r:id="rId2"/>
              </a:rPr>
              <a:t>https://www.globalgoals.org</a:t>
            </a:r>
            <a:endParaRPr lang="en-US" sz="2000" dirty="0"/>
          </a:p>
          <a:p>
            <a:pPr>
              <a:lnSpc>
                <a:spcPct val="80000"/>
              </a:lnSpc>
              <a:buNone/>
              <a:defRPr/>
            </a:pPr>
            <a:endParaRPr lang="en-US" sz="2000" dirty="0"/>
          </a:p>
        </p:txBody>
      </p:sp>
      <p:sp>
        <p:nvSpPr>
          <p:cNvPr id="11268" name="AutoShape 5" descr="data:image/jpg;base64,/9j/4AAQSkZJRgABAQAAAQABAAD/2wBDAAkGBwgHBgkIBwgKCgkLDRYPDQwMDRsUFRAWIB0iIiAdHx8kKDQsJCYxJx8fLT0tMTU3Ojo6Iys/RD84QzQ5Ojf/2wBDAQoKCg0MDRoPDxo3JR8lNzc3Nzc3Nzc3Nzc3Nzc3Nzc3Nzc3Nzc3Nzc3Nzc3Nzc3Nzc3Nzc3Nzc3Nzc3Nzc3Nzf/wAARCADBAJADASIAAhEBAxEB/8QAHAAAAQUBAQEAAAAAAAAAAAAAAwACBAUGAQcI/8QAQRAAAQMCAwQHBwEGAwkAAAAAAQACAwQRBRIhEzFBUQYiYXGBkbEHFDJCUqHB8BUjYnLR4SVjkhYkM0NzgrLS8f/EABoBAAIDAQEAAAAAAAAAAAAAAAABAgMEBQb/xAAsEQACAgEDBAECBQUAAAAAAAAAAQIRAwQSIRMxQVEFImEjMnGhwVKBkbHh/9oADAMBAAIRAxEAPwD1RkbcjeqNw4DknbNv0jyCKxvUbpwHonBq12YKA7Nv0jyCWzb9I8gj5UsqVhQERtPyjyCWyb9LfII+VLKix0B2beTfIJbNv0t8gjBq7l7ErCgOyb9LfIJbNv0jyCNlXQ1FhQDZt5DyCWyb9I8gj5UsqNwUA2bfpHkFzZt+keQR8qWXsRYUA2bfpHkF3Zt+keQRsqWXsRYUAMTfpb5BcETb/C3yCkZexIN1RYUJjeo3uHonBqexvUb3D0Tw1Q3FlAsq7kRMq7ZKwoFkSyouVLKiwoHlSyotkrJWFAsq7lRLJWRYUDypZUSyVkWFA8qWVEyhLKiwoHlXLItksqLCgWVINRMqWVFjoUY/dt7h6J4CUY6je4eidZRss2jbJWTrJWSsNo2yVk8JWRYbRiScdBdU8/SClDZX0zhLDDfa1BdlhZbf1+PgCoZMscauTokoN9i2SXlOMe0muxCt/Z/RyIN3l1XK2wDeYbfQd+vYFiek3SnEYo3wDEq2ctFnSSVDznd2AGwHd5q7Twlni5LhfcJw2Vfk+jNeR8kvAjwXx+zHK+aptLVzvbJZr2ukcQQN1xfgVKOKYhCdrSVlRFKNbxzPbfyO9Wx08pxckxqHFn1tpey7ZfNfRj2p4/h7tlNWvnY62tSTKB5m4816XgntXpXOZHj1L7uHGwqqcl0YJ+pp6zfuFQ+HRPoS27lyj0myVkGjqqetp2VFJMyaF4u18brgo9krKtpyyVk6y5ZFhtOR/A3uCfohxuGzb3BOzBVby2hySbmCWYI3hQ66ZJI2NjnvIa1ouSdwC7mWR9oeKPpsN91gcRJPobb7fq/kl1EiUIOToiyV83S2vmpoHPiwWmdlmLTY1Lvpvwbz7xzWP9o2OZpDhNFlZR0vVc1osHPHZyG4dt+xbykgZ0f6LWbbPDAXu7ZCL/8AkbLxrGYnPkDTdznXJJ+Yk/3XEw5Hq9S5y7R4S/k24oJW0TMHg9zwKWtcLTVAzAnl8o/KxOLkuAG/UlenY5S+74Y2BgADGhvkLfhed4pTklxAOgXsuMWkdfZHPknkzGZiNqpnY8K1e0h+vBV2S1S3+Yeqvq2nyHXmo6SXgvxxtMz042U5A0B1WiwGr2sLopRmyizgfmaVS4nHaSM82o+CSGOujHyvuw/rvWXVQ714LNHl6edJ9nwzd9Euk1d0QxdkccjpMOnN9k86d3YRpqvoHCsQp8UoYqyldmikbccweIPavmnEIfeMLk354P3jdOW/7XXonsbx15IoZH3ZMDYE7nt/qPQLOp74bivX4Vps9L8rPXkkIyALm1Cr3FW1kdk4yN7h6Lu3CpmGQtb+9fqBub2LuWS+skp8An0iW5Fx7y3mPNc95bzHmqq0n1y/ZcLZvle4ntTWNC3ItveQRvWVx6n/AGhjtKHfC17b91x/dWJNYNxB/XeqisrH02NUhnOXM9oPmFi1948Vo06WpN/oXXSlhkweWMGxe5o+9/wvM6rDM+L0jTbKZo22/wC4L0zpPKYsIfILdVzTr32/K80rMTy43SOdawnjcf8AUFxtFkqSUfZqwRTxOzR9JqACAiw33WAxPDM0cx00P4C33SvECKTMbWusJNiOaGbd8X4C9TrMk1puPaMunjHqmBqYRHWN03PHqtbjlOI4XaDf+Vjq2dz64bvjG7vWxxyoDqV9jx/Knp5u4stxJfWZLF2i0R7T+FHoXBs0Z5SNP3T8VkJbF3n8KJTPJmjA35h6q7UO5MxV+IqPQ6doe2aM7nMII56JezmsNNXxOB/4czHb+0KHBPl2j76NY4/ZR/Z6JJsRY1gu50jGgeIXM0ze2VnR+eSqPs+jDUuBtlJ7k33p/wBLvJVp9/vq1t/5h/VdArTvsD2WWvpo5m5hGTkMbdzdANyft7jWyzNPiDgGgty6DeexThWlzerlupEGXQm/V0tu3tVC+uqB8DWE+KB+06vMQ+PxagRpjUNaOKyfTZ944KqM2LCBft4ev2R/fS74swUXEGtraaSFwu1w331BVebEssHFl+DL05p+C7OINxzo9VMB68sRLL/VYEDzXjuPVTg5krSbgX7iFs+ilW6nqZ8MqNHhxyg8x+vusf0vpXUs89N/y2v2jO1rl5TRY3g1MsUvdo7LxKMG49mb3HKX3vol79c5pXAxHgGn+q8y2j2xzsfcOB/H9l6dgdSMY9l8BBvJTwmJ380Zt6WPivM8RNj26gnmuvj1k8iyYp+/8HJxvbqEvZjXuLq0H+Meq19eNpE8v3EkBZAj/fQP8z8rX17uoAtubLLHtUTufDaeGTqzn4MriVw5jTwuuYVE+evgjjaXOL9AE7FnZqqw4AK76B0uetnq3C7YmZG/zO/sD5q3UZnHE5v0cacUtU0vDLvG6ZmGdF5naGdzg0vHbcWHYpfshoXy4gyewyw5pXX0/haPM38FTdNqr3iopcKhOrTtJe87vtc+IXoHQuKDB8IaxxtNMQ+QW3ch5eqh8bjawb5+SrX5nmyU/Bu9pLyZ/qXRI477eapf2lGdzvsnMxEX0W6kZOSCaTqgi+4JwjLLbwpzGkhvcPROMd1HYSciGCU8NB03KRsh3LmwB0BKe0jZHMPJyG+PLv17VKdC5vFMyHjqihWZ3G6OQPZiNG0ioh1cB8zR/T0ULpPEzGMHixOnb14xllaODePkdVrxGz5jZUdVSfsmd9TCM9DNpUxj5L/MBy5/q3G+S0cm1qMS+qP7o7Hx+qi10cn9iq9kFeGVGKYBUHSZu3iBPZlePItPgsxj1O6lq54HggxyFp8EfEWy9Euk1HilMDJBE8SMLfniOjm37iR4hXHtIpWGvZiNMQ6mroWyse3cTYa+IsfFY008qyR7SX7oz6rG8WZP0zyxzf8AEgP8weq01edQFQSR/wCMsbze1WuLzZGvPIaLp5FulA7vxc1i02eT9r+TPVL9pUPfzJW9wlkeA9HxLVNs4N2kg3EuO5voFlui+He/4iHyNvDD139p4Dz9FrKLDKrpljHu0Bc3C6J95pgNHP5DmeXiUZoPPOOFdlyzgqe1Syvu+w3oPgU2L1s2NYkDkc8kX+d3Idg/oFvzTyNHUeR3gFWlNh0VJTR08DGxxRizGtGgCc6Cy6lJJRXZHPbbdsoHmrYepIy//RCEyfEM3Wc21/oAWgdDb5Qo8kMjj1Q0d6W0dk9gkAb3D0RevbeEMPJaO4JzXkHcpCYsji4E+KKGgarly7cu5XEcEADczaaB1u0FJsbWjUk96eyIjknlh3piAFkbjqFzYsI1sW8iLgor25h8KTWtDLWslQcmR6Q4LFLRyUrtKVxvC83Pu7//AEP28lQ4a6Sv6KVmBVbSK7BHmWIO3uhJs4eB+1l6PI1uUgjMCLEEXWL6T0f+z9bT49T5SyE7ORjnW2kThYxnmbfD2C28C/G1OicLePs+f0f/AE6Uc61GPpzf1Ls/Z5dK22Nwk8xc9ybjEjpZWRMBc5ztAN55Kdj8dPTdJXCknZLT3zRyNcCC0i4+xGiP0VwybFcTdPDlMjSWxZtzLb3nsFxpxJHeroJupfY0Rz7dG4f1P/SLbAsDqKhjcGoXbN5AfX1NtIgeA/iI0A7yvUcKoqTCMOioaCLZwRtsBxJ4k8yVWYTQjDKYU1MCLEue875HHe49v/xWBlyN67rd624MPTjz3fc5OTJvf2RKFQXaHhzS2tuKiNeN+YG6aamMyCPNqrislGoA+IjxKa2eMuIBBPIFRpQHDuTY8jRuu48kwLBkjSxpHIeiW0aqaDEA2JoJ4Dj2IrKtrxmv5lRTJyRatc/eHaJXkJ0doq/3oAan7ojaqw3pkSybHI7XaWCMyNrW3e+/iqxlcALZh5pOrN+qQ+CyeGjVpTCRxJVTJi0EUrYXygPdu/XBFFa1xcA4EtNiLjQpoiyxa2Im51KFXUVJXUctLURh8Urcrh+uRsVAkrmMtmka2+65tdJtc2Rocxwc08QbhFXwF0eX9I/Z3ikNW19D7rNE/QFsgYSR2G1tOC2XQDo2ej+Gye/FhrZnfvMrrhjRuaD5k94Qul05MUUlNVSxPa11zHKbO5AtHI3PlfcFNGORuNg05rXsCFnw7G2k+xozbkk35NCXRHQBQ5amgc54c8ZmC5tqs3V1tTIM7pHAAaNaSAVEhmfeQm+u4clffgzmknq6aNoIkbZ262qjvqIS4u2jDbkVnHt+YOsTxvqnbcstdtgOQ1KW4dGiZilO85LubrYlwsB4o1jmzB3V4KhZJTyxu2Zu8jjzU+gqDk2cj8xG4nW3imnYFcyZ1m9w9FJinsdToq8SaC3Iei4Hm97qBYyymqdqMu+yjyVk1h1t33UR05YLN3ru0Dma7zySsVAJXl7nFxvdWFNiLoqUh5LnAdXdpZVkhaLkm3NRpauKMEZ79iE6E0TKl7ppHSiRwDhe3I9iZR1ElLKZA9wNt1zr2Kvkro2sOU3uocuJSm2U5fyjcKi9nqJZ5RJK8kg6A67+FkyrrsmSOOUxgA9UbjfeszLVyGTaZuudbhBMr5D+8LieB5Jb+BUXRqMt7Pu3sP4R6WZheZ3v1HEqhZGb3B07AiCN2fPc2tbfvSTS5HyzQOxgbVuS72biDoSjHFaZsuzc1wNr5raKhggFy4vOvDenyQgkkPNzxUt4bS6diUDmgtcNexDkqnOcCBdvYqmKAMLbyXCtomxiAEauRusaQN0j26xuLb77LtJVSQSiS7tCere106wumuYLjUJDoN7xqOVk9lQC3WypmzONhfgjNlPNMbLB0+uhXDIeChtk1XTKTftQA6oL3Em6r57i5OpUwuJGqjStJuFGUeAKyRxa8/YFcaS42O7kpj4gbHimMitcHWx0UEJoimJ1wbFdhfaQg+KnBoAuo742NeXDeU2hBI3aWO/ii3uLIUdgjNLSpKN9xoQNtV34mEXsSmOOum5cDrBDQJnWFwFiRZSoZi3RRhbKSutvoUJDJ5qO1cElyoRcUSNxKlQAG3CILoDZNPBPEnNCGw4OqeDoo7ZOa7tOSYg4drqmyG6EJLldL7hACNuKY619Ei66Y7sS2gxOPFBcLlEHanZRyCVEaAW709ptxXXDVNNg5OwCA8VzeU26QKQDtyIHaIN9U8HRA0GCI3fdRs9tE5slt5TsZHG4eCIfiSSSBjkkklIDrfiXR8JSSQBw7lxJJMDnFOSSUX2AE7gmP+JJJMTEnN3pJJCO/MnFJJMEcO9dKSSj5JH/2Q==">
            <a:extLst>
              <a:ext uri="{FF2B5EF4-FFF2-40B4-BE49-F238E27FC236}">
                <a16:creationId xmlns:a16="http://schemas.microsoft.com/office/drawing/2014/main" id="{50F915C0-9D25-DC4C-BE84-1E85ABA66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4" y="-623888"/>
            <a:ext cx="981075" cy="130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69" name="AutoShape 10" descr="data:image/jpg;base64,/9j/4AAQSkZJRgABAQAAAQABAAD/2wBDAAkGBwgHBgkIBwgKCgkLDRYPDQwMDRsUFRAWIB0iIiAdHx8kKDQsJCYxJx8fLT0tMTU3Ojo6Iys/RD84QzQ5Ojf/2wBDAQoKCg0MDRoPDxo3JR8lNzc3Nzc3Nzc3Nzc3Nzc3Nzc3Nzc3Nzc3Nzc3Nzc3Nzc3Nzc3Nzc3Nzc3Nzc3Nzc3Nzf/wAARCADBAJADASIAAhEBAxEB/8QAHAAAAQUBAQEAAAAAAAAAAAAAAwACBAUGAQcI/8QAQRAAAQMCAwQHBwEGAwkAAAAAAQACAwQRBRIhEzFBUQYiYXGBkbEHFDJCUqHB8BUjYnLR4SVjkhYkM0NzgrLS8f/EABoBAAIDAQEAAAAAAAAAAAAAAAABAgMEBQb/xAAsEQACAgEDBAECBQUAAAAAAAAAAQIRAwQSIRMxQVEFImEjMnGhwVKBkbHh/9oADAMBAAIRAxEAPwD1RkbcjeqNw4DknbNv0jyCKxvUbpwHonBq12YKA7Nv0jyCWzb9I8gj5UsqVhQERtPyjyCWyb9LfII+VLKix0B2beTfIJbNv0t8gjBq7l7ErCgOyb9LfIJbNv0jyCNlXQ1FhQDZt5DyCWyb9I8gj5UsqNwUA2bfpHkFzZt+keQR8qWXsRYUA2bfpHkF3Zt+keQRsqWXsRYUAMTfpb5BcETb/C3yCkZexIN1RYUJjeo3uHonBqexvUb3D0Tw1Q3FlAsq7kRMq7ZKwoFkSyouVLKiwoHlSyotkrJWFAsq7lRLJWRYUDypZUSyVkWFA8qWVEyhLKiwoHlXLItksqLCgWVINRMqWVFjoUY/dt7h6J4CUY6je4eidZRss2jbJWTrJWSsNo2yVk8JWRYbRiScdBdU8/SClDZX0zhLDDfa1BdlhZbf1+PgCoZMscauTokoN9i2SXlOMe0muxCt/Z/RyIN3l1XK2wDeYbfQd+vYFiek3SnEYo3wDEq2ctFnSSVDznd2AGwHd5q7Twlni5LhfcJw2Vfk+jNeR8kvAjwXx+zHK+aptLVzvbJZr2ukcQQN1xfgVKOKYhCdrSVlRFKNbxzPbfyO9Wx08pxckxqHFn1tpey7ZfNfRj2p4/h7tlNWvnY62tSTKB5m4816XgntXpXOZHj1L7uHGwqqcl0YJ+pp6zfuFQ+HRPoS27lyj0myVkGjqqetp2VFJMyaF4u18brgo9krKtpyyVk6y5ZFhtOR/A3uCfohxuGzb3BOzBVby2hySbmCWYI3hQ66ZJI2NjnvIa1ouSdwC7mWR9oeKPpsN91gcRJPobb7fq/kl1EiUIOToiyV83S2vmpoHPiwWmdlmLTY1Lvpvwbz7xzWP9o2OZpDhNFlZR0vVc1osHPHZyG4dt+xbykgZ0f6LWbbPDAXu7ZCL/8AkbLxrGYnPkDTdznXJJ+Yk/3XEw5Hq9S5y7R4S/k24oJW0TMHg9zwKWtcLTVAzAnl8o/KxOLkuAG/UlenY5S+74Y2BgADGhvkLfhed4pTklxAOgXsuMWkdfZHPknkzGZiNqpnY8K1e0h+vBV2S1S3+Yeqvq2nyHXmo6SXgvxxtMz042U5A0B1WiwGr2sLopRmyizgfmaVS4nHaSM82o+CSGOujHyvuw/rvWXVQ714LNHl6edJ9nwzd9Euk1d0QxdkccjpMOnN9k86d3YRpqvoHCsQp8UoYqyldmikbccweIPavmnEIfeMLk354P3jdOW/7XXonsbx15IoZH3ZMDYE7nt/qPQLOp74bivX4Vps9L8rPXkkIyALm1Cr3FW1kdk4yN7h6Lu3CpmGQtb+9fqBub2LuWS+skp8An0iW5Fx7y3mPNc95bzHmqq0n1y/ZcLZvle4ntTWNC3ItveQRvWVx6n/AGhjtKHfC17b91x/dWJNYNxB/XeqisrH02NUhnOXM9oPmFi1948Vo06WpN/oXXSlhkweWMGxe5o+9/wvM6rDM+L0jTbKZo22/wC4L0zpPKYsIfILdVzTr32/K80rMTy43SOdawnjcf8AUFxtFkqSUfZqwRTxOzR9JqACAiw33WAxPDM0cx00P4C33SvECKTMbWusJNiOaGbd8X4C9TrMk1puPaMunjHqmBqYRHWN03PHqtbjlOI4XaDf+Vjq2dz64bvjG7vWxxyoDqV9jx/Knp5u4stxJfWZLF2i0R7T+FHoXBs0Z5SNP3T8VkJbF3n8KJTPJmjA35h6q7UO5MxV+IqPQ6doe2aM7nMII56JezmsNNXxOB/4czHb+0KHBPl2j76NY4/ZR/Z6JJsRY1gu50jGgeIXM0ze2VnR+eSqPs+jDUuBtlJ7k33p/wBLvJVp9/vq1t/5h/VdArTvsD2WWvpo5m5hGTkMbdzdANyft7jWyzNPiDgGgty6DeexThWlzerlupEGXQm/V0tu3tVC+uqB8DWE+KB+06vMQ+PxagRpjUNaOKyfTZ944KqM2LCBft4ev2R/fS74swUXEGtraaSFwu1w331BVebEssHFl+DL05p+C7OINxzo9VMB68sRLL/VYEDzXjuPVTg5krSbgX7iFs+ilW6nqZ8MqNHhxyg8x+vusf0vpXUs89N/y2v2jO1rl5TRY3g1MsUvdo7LxKMG49mb3HKX3vol79c5pXAxHgGn+q8y2j2xzsfcOB/H9l6dgdSMY9l8BBvJTwmJ380Zt6WPivM8RNj26gnmuvj1k8iyYp+/8HJxvbqEvZjXuLq0H+Meq19eNpE8v3EkBZAj/fQP8z8rX17uoAtubLLHtUTufDaeGTqzn4MriVw5jTwuuYVE+evgjjaXOL9AE7FnZqqw4AK76B0uetnq3C7YmZG/zO/sD5q3UZnHE5v0cacUtU0vDLvG6ZmGdF5naGdzg0vHbcWHYpfshoXy4gyewyw5pXX0/haPM38FTdNqr3iopcKhOrTtJe87vtc+IXoHQuKDB8IaxxtNMQ+QW3ch5eqh8bjawb5+SrX5nmyU/Bu9pLyZ/qXRI477eapf2lGdzvsnMxEX0W6kZOSCaTqgi+4JwjLLbwpzGkhvcPROMd1HYSciGCU8NB03KRsh3LmwB0BKe0jZHMPJyG+PLv17VKdC5vFMyHjqihWZ3G6OQPZiNG0ioh1cB8zR/T0ULpPEzGMHixOnb14xllaODePkdVrxGz5jZUdVSfsmd9TCM9DNpUxj5L/MBy5/q3G+S0cm1qMS+qP7o7Hx+qi10cn9iq9kFeGVGKYBUHSZu3iBPZlePItPgsxj1O6lq54HggxyFp8EfEWy9Euk1HilMDJBE8SMLfniOjm37iR4hXHtIpWGvZiNMQ6mroWyse3cTYa+IsfFY008qyR7SX7oz6rG8WZP0zyxzf8AEgP8weq01edQFQSR/wCMsbze1WuLzZGvPIaLp5FulA7vxc1i02eT9r+TPVL9pUPfzJW9wlkeA9HxLVNs4N2kg3EuO5voFlui+He/4iHyNvDD139p4Dz9FrKLDKrpljHu0Bc3C6J95pgNHP5DmeXiUZoPPOOFdlyzgqe1Syvu+w3oPgU2L1s2NYkDkc8kX+d3Idg/oFvzTyNHUeR3gFWlNh0VJTR08DGxxRizGtGgCc6Cy6lJJRXZHPbbdsoHmrYepIy//RCEyfEM3Wc21/oAWgdDb5Qo8kMjj1Q0d6W0dk9gkAb3D0RevbeEMPJaO4JzXkHcpCYsji4E+KKGgarly7cu5XEcEADczaaB1u0FJsbWjUk96eyIjknlh3piAFkbjqFzYsI1sW8iLgor25h8KTWtDLWslQcmR6Q4LFLRyUrtKVxvC83Pu7//AEP28lQ4a6Sv6KVmBVbSK7BHmWIO3uhJs4eB+1l6PI1uUgjMCLEEXWL6T0f+z9bT49T5SyE7ORjnW2kThYxnmbfD2C28C/G1OicLePs+f0f/AE6Uc61GPpzf1Ls/Z5dK22Nwk8xc9ybjEjpZWRMBc5ztAN55Kdj8dPTdJXCknZLT3zRyNcCC0i4+xGiP0VwybFcTdPDlMjSWxZtzLb3nsFxpxJHeroJupfY0Rz7dG4f1P/SLbAsDqKhjcGoXbN5AfX1NtIgeA/iI0A7yvUcKoqTCMOioaCLZwRtsBxJ4k8yVWYTQjDKYU1MCLEue875HHe49v/xWBlyN67rd624MPTjz3fc5OTJvf2RKFQXaHhzS2tuKiNeN+YG6aamMyCPNqrislGoA+IjxKa2eMuIBBPIFRpQHDuTY8jRuu48kwLBkjSxpHIeiW0aqaDEA2JoJ4Dj2IrKtrxmv5lRTJyRatc/eHaJXkJ0doq/3oAan7ojaqw3pkSybHI7XaWCMyNrW3e+/iqxlcALZh5pOrN+qQ+CyeGjVpTCRxJVTJi0EUrYXygPdu/XBFFa1xcA4EtNiLjQpoiyxa2Im51KFXUVJXUctLURh8Urcrh+uRsVAkrmMtmka2+65tdJtc2Rocxwc08QbhFXwF0eX9I/Z3ikNW19D7rNE/QFsgYSR2G1tOC2XQDo2ej+Gye/FhrZnfvMrrhjRuaD5k94Qul05MUUlNVSxPa11zHKbO5AtHI3PlfcFNGORuNg05rXsCFnw7G2k+xozbkk35NCXRHQBQ5amgc54c8ZmC5tqs3V1tTIM7pHAAaNaSAVEhmfeQm+u4clffgzmknq6aNoIkbZ262qjvqIS4u2jDbkVnHt+YOsTxvqnbcstdtgOQ1KW4dGiZilO85LubrYlwsB4o1jmzB3V4KhZJTyxu2Zu8jjzU+gqDk2cj8xG4nW3imnYFcyZ1m9w9FJinsdToq8SaC3Iei4Hm97qBYyymqdqMu+yjyVk1h1t33UR05YLN3ru0Dma7zySsVAJXl7nFxvdWFNiLoqUh5LnAdXdpZVkhaLkm3NRpauKMEZ79iE6E0TKl7ppHSiRwDhe3I9iZR1ElLKZA9wNt1zr2Kvkro2sOU3uocuJSm2U5fyjcKi9nqJZ5RJK8kg6A67+FkyrrsmSOOUxgA9UbjfeszLVyGTaZuudbhBMr5D+8LieB5Jb+BUXRqMt7Pu3sP4R6WZheZ3v1HEqhZGb3B07AiCN2fPc2tbfvSTS5HyzQOxgbVuS72biDoSjHFaZsuzc1wNr5raKhggFy4vOvDenyQgkkPNzxUt4bS6diUDmgtcNexDkqnOcCBdvYqmKAMLbyXCtomxiAEauRusaQN0j26xuLb77LtJVSQSiS7tCere106wumuYLjUJDoN7xqOVk9lQC3WypmzONhfgjNlPNMbLB0+uhXDIeChtk1XTKTftQA6oL3Em6r57i5OpUwuJGqjStJuFGUeAKyRxa8/YFcaS42O7kpj4gbHimMitcHWx0UEJoimJ1wbFdhfaQg+KnBoAuo742NeXDeU2hBI3aWO/ii3uLIUdgjNLSpKN9xoQNtV34mEXsSmOOum5cDrBDQJnWFwFiRZSoZi3RRhbKSutvoUJDJ5qO1cElyoRcUSNxKlQAG3CILoDZNPBPEnNCGw4OqeDoo7ZOa7tOSYg4drqmyG6EJLldL7hACNuKY619Ei66Y7sS2gxOPFBcLlEHanZRyCVEaAW709ptxXXDVNNg5OwCA8VzeU26QKQDtyIHaIN9U8HRA0GCI3fdRs9tE5slt5TsZHG4eCIfiSSSBjkkklIDrfiXR8JSSQBw7lxJJMDnFOSSUX2AE7gmP+JJJMTEnN3pJJCO/MnFJJMEcO9dKSSj5JH/2Q==">
            <a:extLst>
              <a:ext uri="{FF2B5EF4-FFF2-40B4-BE49-F238E27FC236}">
                <a16:creationId xmlns:a16="http://schemas.microsoft.com/office/drawing/2014/main" id="{8AB22777-E240-254F-8E55-399780F5F9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4" y="-623888"/>
            <a:ext cx="981075" cy="130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1270" name="Picture 11">
            <a:extLst>
              <a:ext uri="{FF2B5EF4-FFF2-40B4-BE49-F238E27FC236}">
                <a16:creationId xmlns:a16="http://schemas.microsoft.com/office/drawing/2014/main" id="{9FC4B119-43C3-F048-9E53-980E27FE5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011" y="4005750"/>
            <a:ext cx="1034043" cy="138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E25A17-846A-284F-A59C-A23291371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470" y="2802471"/>
            <a:ext cx="3791124" cy="379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56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E31E3-A281-3041-A1D2-5450488B995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en-US" dirty="0"/>
              <a:t>SDG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47262-52A1-2F4E-A316-607639939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1986"/>
            <a:ext cx="10515600" cy="4351338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dirty="0">
                <a:hlinkClick r:id="rId2"/>
              </a:rPr>
              <a:t>https://www.globalgoals.org</a:t>
            </a:r>
            <a:endParaRPr lang="en-US" dirty="0"/>
          </a:p>
          <a:p>
            <a:r>
              <a:rPr lang="en-US" dirty="0">
                <a:hlinkClick r:id="rId3"/>
              </a:rPr>
              <a:t>https://www.undp.org/content/undp/en/home/sustainable-development-goals.html</a:t>
            </a:r>
            <a:endParaRPr lang="en-US" dirty="0"/>
          </a:p>
          <a:p>
            <a:r>
              <a:rPr lang="en-US" dirty="0">
                <a:hlinkClick r:id="rId4"/>
              </a:rPr>
              <a:t>https://worldslargestlesson.globalgoals.org</a:t>
            </a:r>
            <a:endParaRPr lang="en-US" dirty="0"/>
          </a:p>
          <a:p>
            <a:r>
              <a:rPr lang="en-US" dirty="0">
                <a:hlinkClick r:id="rId5"/>
              </a:rPr>
              <a:t>How We Can Make the World a Better Place by 2030 | Michael Green | TED Talks</a:t>
            </a:r>
            <a:endParaRPr lang="en-US" dirty="0"/>
          </a:p>
          <a:p>
            <a:r>
              <a:rPr lang="en-US" dirty="0">
                <a:hlinkClick r:id="rId6"/>
              </a:rPr>
              <a:t>The global goals we’ve made progress on – and the ones we haven’t TED Talks</a:t>
            </a:r>
            <a:endParaRPr lang="en-US" dirty="0"/>
          </a:p>
          <a:p>
            <a:r>
              <a:rPr lang="en-US" dirty="0">
                <a:hlinkClick r:id="rId7"/>
              </a:rPr>
              <a:t>Sustainable development goals: all you need to know</a:t>
            </a:r>
            <a:endParaRPr lang="en-US" dirty="0"/>
          </a:p>
          <a:p>
            <a:r>
              <a:rPr lang="en-US" dirty="0">
                <a:hlinkClick r:id="rId8"/>
              </a:rPr>
              <a:t>https://www.theguardian.com/global-development/sustainable-development-goals</a:t>
            </a:r>
            <a:endParaRPr lang="en-US" dirty="0"/>
          </a:p>
          <a:p>
            <a:r>
              <a:rPr lang="en-US" dirty="0">
                <a:hlinkClick r:id="rId9"/>
              </a:rPr>
              <a:t>https://sustainabledevelopment.un.org/blog/covid19</a:t>
            </a:r>
            <a:endParaRPr lang="en-US" dirty="0"/>
          </a:p>
          <a:p>
            <a:r>
              <a:rPr lang="en-US" dirty="0">
                <a:hlinkClick r:id="rId10"/>
              </a:rPr>
              <a:t>https://www.jkgeography.com/sustainable-development-goals.html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065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B8753BE-8AAB-9E47-BBB9-94C7EFC98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482" y="207964"/>
            <a:ext cx="5334000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>
            <a:extLst>
              <a:ext uri="{FF2B5EF4-FFF2-40B4-BE49-F238E27FC236}">
                <a16:creationId xmlns:a16="http://schemas.microsoft.com/office/drawing/2014/main" id="{584239D9-79B6-534F-9435-6BE7DED34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934" y="5374017"/>
            <a:ext cx="1036306" cy="106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3">
            <a:extLst>
              <a:ext uri="{FF2B5EF4-FFF2-40B4-BE49-F238E27FC236}">
                <a16:creationId xmlns:a16="http://schemas.microsoft.com/office/drawing/2014/main" id="{78FF95F9-D79C-564C-B680-19932C47E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3156" y="1040154"/>
            <a:ext cx="28194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5400" b="1" dirty="0">
                <a:latin typeface="Adobe Myungjo Std M" pitchFamily="18" charset="-128"/>
                <a:ea typeface="Adobe Myungjo Std M" pitchFamily="18" charset="-128"/>
              </a:rPr>
              <a:t>The balloon debate</a:t>
            </a:r>
          </a:p>
        </p:txBody>
      </p:sp>
      <p:sp>
        <p:nvSpPr>
          <p:cNvPr id="12293" name="TextBox 4">
            <a:extLst>
              <a:ext uri="{FF2B5EF4-FFF2-40B4-BE49-F238E27FC236}">
                <a16:creationId xmlns:a16="http://schemas.microsoft.com/office/drawing/2014/main" id="{36D8F546-EA76-E947-9C42-B2D8EB03A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2099" y="4719992"/>
            <a:ext cx="42560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 dirty="0">
                <a:latin typeface="Adobe Myungjo Std M" pitchFamily="18" charset="-128"/>
                <a:ea typeface="Adobe Myungjo Std M" pitchFamily="18" charset="-128"/>
              </a:rPr>
              <a:t>Could this be you?!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4609C90-3644-D34C-B23D-2C4561C30D59}"/>
              </a:ext>
            </a:extLst>
          </p:cNvPr>
          <p:cNvCxnSpPr>
            <a:cxnSpLocks/>
            <a:stCxn id="12293" idx="1"/>
          </p:cNvCxnSpPr>
          <p:nvPr/>
        </p:nvCxnSpPr>
        <p:spPr>
          <a:xfrm flipH="1">
            <a:off x="7912335" y="4981602"/>
            <a:ext cx="449764" cy="392415"/>
          </a:xfrm>
          <a:prstGeom prst="straightConnector1">
            <a:avLst/>
          </a:prstGeom>
          <a:ln w="57150">
            <a:gradFill>
              <a:gsLst>
                <a:gs pos="0">
                  <a:srgbClr val="0070C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95" name="TextBox 7">
            <a:extLst>
              <a:ext uri="{FF2B5EF4-FFF2-40B4-BE49-F238E27FC236}">
                <a16:creationId xmlns:a16="http://schemas.microsoft.com/office/drawing/2014/main" id="{C1E5769D-25D3-5F4D-8D16-31E0A0486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61" y="207964"/>
            <a:ext cx="3886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600" b="1" dirty="0">
                <a:latin typeface="Adobe Myungjo Std M" pitchFamily="18" charset="-128"/>
                <a:ea typeface="Adobe Myungjo Std M" pitchFamily="18" charset="-128"/>
              </a:rPr>
              <a:t>SDGs</a:t>
            </a:r>
          </a:p>
        </p:txBody>
      </p:sp>
    </p:spTree>
    <p:extLst>
      <p:ext uri="{BB962C8B-B14F-4D97-AF65-F5344CB8AC3E}">
        <p14:creationId xmlns:p14="http://schemas.microsoft.com/office/powerpoint/2010/main" val="1584702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ED01B-35E8-2C40-998C-BC2F7C3C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Turning Learning into Action: Reflection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7480B-42F8-0444-B9D1-431A2E2F8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87" y="1253331"/>
            <a:ext cx="11805213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How will we achieve this here? </a:t>
            </a:r>
          </a:p>
          <a:p>
            <a:pPr marL="0" indent="0">
              <a:buNone/>
            </a:pPr>
            <a:r>
              <a:rPr lang="en-US" i="1" dirty="0"/>
              <a:t>What would individuals need to do or change to ensure that this happens? </a:t>
            </a:r>
          </a:p>
          <a:p>
            <a:pPr marL="0" indent="0">
              <a:buNone/>
            </a:pPr>
            <a:r>
              <a:rPr lang="en-US" i="1" dirty="0"/>
              <a:t>What one thing could you do to help achieve the  goals? 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5B614-8A2A-2A41-B480-4873643E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392" y="3778221"/>
            <a:ext cx="4592888" cy="3079779"/>
          </a:xfrm>
          <a:prstGeom prst="rect">
            <a:avLst/>
          </a:prstGeom>
        </p:spPr>
      </p:pic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33C00A7F-771C-B04D-81D9-E67EE02D3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09660"/>
            <a:ext cx="4534011" cy="22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62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15DE3-345F-9843-943D-0ECD3DDB1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92" y="215900"/>
            <a:ext cx="10721616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0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39838" y="3651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dearJoe 5 CASUAL PRO" panose="02000000000000000000" pitchFamily="2" charset="0"/>
              </a:rPr>
              <a:t>What: </a:t>
            </a:r>
            <a:r>
              <a:rPr lang="en-US" dirty="0"/>
              <a:t>To understand the reasons behind the UN developing the global goals. </a:t>
            </a:r>
          </a:p>
          <a:p>
            <a:pPr marL="0" indent="0">
              <a:buNone/>
            </a:pPr>
            <a:r>
              <a:rPr lang="en-US" dirty="0">
                <a:latin typeface="dearJoe 5 CASUAL PRO" panose="02000000000000000000" pitchFamily="2" charset="0"/>
              </a:rPr>
              <a:t>Why: </a:t>
            </a:r>
            <a:r>
              <a:rPr lang="en-US" dirty="0"/>
              <a:t>To understand how we can all take action to create a better world in 2030</a:t>
            </a:r>
          </a:p>
          <a:p>
            <a:pPr marL="0" indent="0">
              <a:buNone/>
            </a:pPr>
            <a:r>
              <a:rPr lang="en-US" dirty="0">
                <a:latin typeface="dearJoe 5 CASUAL PRO" panose="02000000000000000000" pitchFamily="2" charset="0"/>
              </a:rPr>
              <a:t>How: </a:t>
            </a:r>
            <a:br>
              <a:rPr lang="en-US" dirty="0"/>
            </a:br>
            <a:r>
              <a:rPr lang="en-US" dirty="0"/>
              <a:t>• Understand the aims of the Global Goals</a:t>
            </a:r>
          </a:p>
          <a:p>
            <a:pPr marL="0" indent="0">
              <a:buNone/>
            </a:pPr>
            <a:r>
              <a:rPr lang="en-US" dirty="0"/>
              <a:t>• Promote the global goals</a:t>
            </a:r>
            <a:br>
              <a:rPr lang="en-US" dirty="0"/>
            </a:br>
            <a:r>
              <a:rPr lang="en-US" dirty="0"/>
              <a:t>• Synthesize information and declare a personal pledge to take action for the Global Goals.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038D5-1D8B-7A48-8CDE-0366D74B1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220" y="4314189"/>
            <a:ext cx="3707757" cy="2543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EC03C2-6F77-084E-AAB4-1E992DAE2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60" y="5336705"/>
            <a:ext cx="7824486" cy="68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98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B6AF8-54B1-D94B-9A2B-CA48B8A36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0" y="635000"/>
            <a:ext cx="82931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56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14299"/>
            <a:ext cx="10515600" cy="1325563"/>
          </a:xfrm>
        </p:spPr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What are the Global Goals?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2734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17 goals to reduce poverty by 2030</a:t>
            </a:r>
          </a:p>
          <a:p>
            <a:pPr marL="0" indent="0">
              <a:buNone/>
            </a:pPr>
            <a:r>
              <a:rPr lang="en-US" dirty="0"/>
              <a:t>Why do you think we have these?</a:t>
            </a:r>
          </a:p>
          <a:p>
            <a:pPr marL="0" indent="0">
              <a:buNone/>
            </a:pPr>
            <a:r>
              <a:rPr lang="en-US" dirty="0"/>
              <a:t>Do we need them?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743201"/>
            <a:ext cx="10974387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47FCB-28B1-6648-87BD-51C71D3C2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05C08-01C7-8B4A-9636-2C6AC258F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E8B433FB-95F9-5442-8A22-4EE007476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79" y="473517"/>
            <a:ext cx="10398042" cy="60193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091155-E9E4-DE4C-AA89-FF7F20F849A2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965275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Memory game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List the 17 Global goals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E165C9-B570-EA4A-B6F5-314A650D9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456" y="2797433"/>
            <a:ext cx="5918521" cy="40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99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5967"/>
            <a:ext cx="11454194" cy="417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87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CC65C6-0D8E-B947-ADF5-C08839A10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208" y="0"/>
            <a:ext cx="608308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22BB7-0E0A-D842-BD44-4F36DB9ADEBC}"/>
              </a:ext>
            </a:extLst>
          </p:cNvPr>
          <p:cNvSpPr txBox="1"/>
          <p:nvPr/>
        </p:nvSpPr>
        <p:spPr>
          <a:xfrm>
            <a:off x="8229599" y="2551837"/>
            <a:ext cx="2686050" cy="175432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You can do this online </a:t>
            </a:r>
            <a:r>
              <a:rPr lang="en-US" sz="3600" dirty="0">
                <a:hlinkClick r:id="rId3"/>
              </a:rPr>
              <a:t>here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18883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DB168A-2DBB-7744-9095-F090D7CE4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3" y="975681"/>
            <a:ext cx="5359400" cy="5600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19F127-4DB1-574B-8645-69887DFDEC66}"/>
              </a:ext>
            </a:extLst>
          </p:cNvPr>
          <p:cNvSpPr txBox="1"/>
          <p:nvPr/>
        </p:nvSpPr>
        <p:spPr>
          <a:xfrm>
            <a:off x="6829416" y="1067684"/>
            <a:ext cx="4214813" cy="584775"/>
          </a:xfrm>
          <a:prstGeom prst="rect">
            <a:avLst/>
          </a:prstGeom>
          <a:solidFill>
            <a:srgbClr val="FFE12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Goal 5 Gender Equality</a:t>
            </a:r>
          </a:p>
          <a:p>
            <a:r>
              <a:rPr lang="en-US" sz="1600" dirty="0"/>
              <a:t>Goal 10 Reduced Inequalities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1D618-41DA-B24C-8595-089C6D1341D2}"/>
              </a:ext>
            </a:extLst>
          </p:cNvPr>
          <p:cNvSpPr txBox="1"/>
          <p:nvPr/>
        </p:nvSpPr>
        <p:spPr>
          <a:xfrm>
            <a:off x="6829417" y="1906121"/>
            <a:ext cx="4214813" cy="338554"/>
          </a:xfrm>
          <a:prstGeom prst="rect">
            <a:avLst/>
          </a:prstGeom>
          <a:solidFill>
            <a:srgbClr val="FFABA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Goal 17 Partnerships for the Goals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D1C06-83CA-4641-AC4B-860EA8AD0F30}"/>
              </a:ext>
            </a:extLst>
          </p:cNvPr>
          <p:cNvSpPr txBox="1"/>
          <p:nvPr/>
        </p:nvSpPr>
        <p:spPr>
          <a:xfrm>
            <a:off x="6829417" y="2498337"/>
            <a:ext cx="4214813" cy="830997"/>
          </a:xfrm>
          <a:prstGeom prst="rect">
            <a:avLst/>
          </a:prstGeom>
          <a:solidFill>
            <a:srgbClr val="5FD6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Goal 13 Climate Action </a:t>
            </a:r>
          </a:p>
          <a:p>
            <a:r>
              <a:rPr lang="en-US" sz="1600" dirty="0"/>
              <a:t>Goal 14 Life Below Water</a:t>
            </a:r>
          </a:p>
          <a:p>
            <a:r>
              <a:rPr lang="en-US" sz="1600" dirty="0"/>
              <a:t>Goal 15 Life on 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4F3F97-EAAB-0E43-998E-29408AE96BC1}"/>
              </a:ext>
            </a:extLst>
          </p:cNvPr>
          <p:cNvSpPr txBox="1"/>
          <p:nvPr/>
        </p:nvSpPr>
        <p:spPr>
          <a:xfrm>
            <a:off x="6829417" y="3380828"/>
            <a:ext cx="4214813" cy="830997"/>
          </a:xfrm>
          <a:prstGeom prst="rect">
            <a:avLst/>
          </a:prstGeom>
          <a:solidFill>
            <a:srgbClr val="E1A5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Goal 8 Decent Work and Economic Growth</a:t>
            </a:r>
          </a:p>
          <a:p>
            <a:r>
              <a:rPr lang="en-US" sz="1600" dirty="0"/>
              <a:t>Goal 9 Industry, Innovation and Infrastructure Goal 11 Sustainable Cities &amp; Communities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B4A2F-E3C4-704F-87E2-C4AC53BD160A}"/>
              </a:ext>
            </a:extLst>
          </p:cNvPr>
          <p:cNvSpPr txBox="1"/>
          <p:nvPr/>
        </p:nvSpPr>
        <p:spPr>
          <a:xfrm>
            <a:off x="6829419" y="4388877"/>
            <a:ext cx="4214813" cy="338554"/>
          </a:xfrm>
          <a:prstGeom prst="rect">
            <a:avLst/>
          </a:prstGeom>
          <a:solidFill>
            <a:srgbClr val="A8FFB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Goal 16 Peace, Justice and Strong Institutions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1D60DE-4D84-3645-A25D-D856E90AC943}"/>
              </a:ext>
            </a:extLst>
          </p:cNvPr>
          <p:cNvSpPr txBox="1"/>
          <p:nvPr/>
        </p:nvSpPr>
        <p:spPr>
          <a:xfrm>
            <a:off x="6829419" y="4972659"/>
            <a:ext cx="4214813" cy="830997"/>
          </a:xfrm>
          <a:prstGeom prst="rect">
            <a:avLst/>
          </a:prstGeom>
          <a:solidFill>
            <a:srgbClr val="D5B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Goal 3 Good Health and Well-Being</a:t>
            </a:r>
          </a:p>
          <a:p>
            <a:r>
              <a:rPr lang="en-US" sz="1600" dirty="0"/>
              <a:t>Goal 4 Quality Education</a:t>
            </a:r>
          </a:p>
          <a:p>
            <a:r>
              <a:rPr lang="en-US" sz="1600" dirty="0"/>
              <a:t>Goal 6 Clean Water and Sanitation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07A86-8D11-3243-93B5-73203EB34CD3}"/>
              </a:ext>
            </a:extLst>
          </p:cNvPr>
          <p:cNvSpPr txBox="1"/>
          <p:nvPr/>
        </p:nvSpPr>
        <p:spPr>
          <a:xfrm>
            <a:off x="6829419" y="5906644"/>
            <a:ext cx="4214813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Goal 1 No Poverty</a:t>
            </a:r>
          </a:p>
          <a:p>
            <a:r>
              <a:rPr lang="en-US" sz="1600" dirty="0"/>
              <a:t>Goal 2 Zero Hunger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64AF5-38BA-654E-AB2F-54C6FDA61B98}"/>
              </a:ext>
            </a:extLst>
          </p:cNvPr>
          <p:cNvSpPr txBox="1"/>
          <p:nvPr/>
        </p:nvSpPr>
        <p:spPr>
          <a:xfrm>
            <a:off x="1033463" y="211302"/>
            <a:ext cx="53594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dearJoe 5 CASUAL PRO" panose="02000000000000000000" pitchFamily="2" charset="0"/>
              </a:rPr>
              <a:t>Goal Categories: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D85D89-DF33-0A44-A4B1-760A58D89275}"/>
              </a:ext>
            </a:extLst>
          </p:cNvPr>
          <p:cNvSpPr txBox="1"/>
          <p:nvPr/>
        </p:nvSpPr>
        <p:spPr>
          <a:xfrm>
            <a:off x="6829416" y="211302"/>
            <a:ext cx="421481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dearJoe 5 CASUAL PRO" panose="02000000000000000000" pitchFamily="2" charset="0"/>
              </a:rPr>
              <a:t>Related SDGs:</a:t>
            </a:r>
          </a:p>
        </p:txBody>
      </p:sp>
    </p:spTree>
    <p:extLst>
      <p:ext uri="{BB962C8B-B14F-4D97-AF65-F5344CB8AC3E}">
        <p14:creationId xmlns:p14="http://schemas.microsoft.com/office/powerpoint/2010/main" val="3309310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</TotalTime>
  <Words>902</Words>
  <Application>Microsoft Macintosh PowerPoint</Application>
  <PresentationFormat>Widescreen</PresentationFormat>
  <Paragraphs>82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Adobe Myungjo Std M</vt:lpstr>
      <vt:lpstr>Arial</vt:lpstr>
      <vt:lpstr>Calibri</vt:lpstr>
      <vt:lpstr>Calibri Light</vt:lpstr>
      <vt:lpstr>dearJoe 5 CASUAL PRO</vt:lpstr>
      <vt:lpstr>Office Theme</vt:lpstr>
      <vt:lpstr>What are the biggest problems in the world today?</vt:lpstr>
      <vt:lpstr>PowerPoint Presentation</vt:lpstr>
      <vt:lpstr>PowerPoint Presentation</vt:lpstr>
      <vt:lpstr>What are the Global Goals? </vt:lpstr>
      <vt:lpstr>PowerPoint Presentation</vt:lpstr>
      <vt:lpstr>Memory game</vt:lpstr>
      <vt:lpstr>PowerPoint Presentation</vt:lpstr>
      <vt:lpstr>PowerPoint Presentation</vt:lpstr>
      <vt:lpstr>PowerPoint Presentation</vt:lpstr>
      <vt:lpstr>Diamond 9</vt:lpstr>
      <vt:lpstr>Promote the goals</vt:lpstr>
      <vt:lpstr>PowerPoint Presentation</vt:lpstr>
      <vt:lpstr>Hot Air Balloon Debate - SDGs</vt:lpstr>
      <vt:lpstr>SDG resources</vt:lpstr>
      <vt:lpstr>PowerPoint Presentation</vt:lpstr>
      <vt:lpstr>Turning Learning into Action: Reflection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are the biggest problems in the world face today?</dc:title>
  <dc:creator>Marco Cirillo</dc:creator>
  <cp:lastModifiedBy>Anna Bennett</cp:lastModifiedBy>
  <cp:revision>27</cp:revision>
  <cp:lastPrinted>2017-10-26T17:07:03Z</cp:lastPrinted>
  <dcterms:created xsi:type="dcterms:W3CDTF">2017-10-23T00:50:53Z</dcterms:created>
  <dcterms:modified xsi:type="dcterms:W3CDTF">2020-11-22T19:20:08Z</dcterms:modified>
</cp:coreProperties>
</file>