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8" r:id="rId4"/>
    <p:sldId id="260" r:id="rId5"/>
    <p:sldId id="276" r:id="rId6"/>
    <p:sldId id="272" r:id="rId7"/>
    <p:sldId id="273" r:id="rId8"/>
    <p:sldId id="258" r:id="rId9"/>
    <p:sldId id="261" r:id="rId10"/>
    <p:sldId id="262" r:id="rId11"/>
    <p:sldId id="263" r:id="rId12"/>
    <p:sldId id="264" r:id="rId13"/>
    <p:sldId id="265" r:id="rId14"/>
    <p:sldId id="266" r:id="rId15"/>
    <p:sldId id="274" r:id="rId16"/>
    <p:sldId id="259" r:id="rId17"/>
    <p:sldId id="277" r:id="rId18"/>
    <p:sldId id="283" r:id="rId19"/>
    <p:sldId id="284" r:id="rId20"/>
    <p:sldId id="281" r:id="rId21"/>
    <p:sldId id="286" r:id="rId22"/>
    <p:sldId id="285" r:id="rId23"/>
    <p:sldId id="282" r:id="rId24"/>
    <p:sldId id="279" r:id="rId25"/>
    <p:sldId id="280" r:id="rId26"/>
    <p:sldId id="27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474"/>
    <p:restoredTop sz="92636"/>
  </p:normalViewPr>
  <p:slideViewPr>
    <p:cSldViewPr snapToGrid="0" snapToObjects="1">
      <p:cViewPr varScale="1">
        <p:scale>
          <a:sx n="68" d="100"/>
          <a:sy n="68" d="100"/>
        </p:scale>
        <p:origin x="224" y="10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F2111F5-3F12-6243-BD98-F43C154DA836}" type="datetimeFigureOut">
              <a:rPr lang="en-US" smtClean="0"/>
              <a:t>9/8/19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4D389-CBE8-C846-ACEA-4C702D860170}" type="slidenum">
              <a:rPr lang="en-US" smtClean="0"/>
              <a:t>‹#›</a:t>
            </a:fld>
            <a:endParaRPr lang="en-US"/>
          </a:p>
        </p:txBody>
      </p:sp>
    </p:spTree>
    <p:extLst>
      <p:ext uri="{BB962C8B-B14F-4D97-AF65-F5344CB8AC3E}">
        <p14:creationId xmlns:p14="http://schemas.microsoft.com/office/powerpoint/2010/main" val="775869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2111F5-3F12-6243-BD98-F43C154DA836}" type="datetimeFigureOut">
              <a:rPr lang="en-US" smtClean="0"/>
              <a:t>9/8/19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4D389-CBE8-C846-ACEA-4C702D860170}" type="slidenum">
              <a:rPr lang="en-US" smtClean="0"/>
              <a:t>‹#›</a:t>
            </a:fld>
            <a:endParaRPr lang="en-US"/>
          </a:p>
        </p:txBody>
      </p:sp>
    </p:spTree>
    <p:extLst>
      <p:ext uri="{BB962C8B-B14F-4D97-AF65-F5344CB8AC3E}">
        <p14:creationId xmlns:p14="http://schemas.microsoft.com/office/powerpoint/2010/main" val="2048503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2111F5-3F12-6243-BD98-F43C154DA836}" type="datetimeFigureOut">
              <a:rPr lang="en-US" smtClean="0"/>
              <a:t>9/8/19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4D389-CBE8-C846-ACEA-4C702D860170}" type="slidenum">
              <a:rPr lang="en-US" smtClean="0"/>
              <a:t>‹#›</a:t>
            </a:fld>
            <a:endParaRPr lang="en-US"/>
          </a:p>
        </p:txBody>
      </p:sp>
    </p:spTree>
    <p:extLst>
      <p:ext uri="{BB962C8B-B14F-4D97-AF65-F5344CB8AC3E}">
        <p14:creationId xmlns:p14="http://schemas.microsoft.com/office/powerpoint/2010/main" val="734109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2111F5-3F12-6243-BD98-F43C154DA836}" type="datetimeFigureOut">
              <a:rPr lang="en-US" smtClean="0"/>
              <a:t>9/8/19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4D389-CBE8-C846-ACEA-4C702D860170}" type="slidenum">
              <a:rPr lang="en-US" smtClean="0"/>
              <a:t>‹#›</a:t>
            </a:fld>
            <a:endParaRPr lang="en-US"/>
          </a:p>
        </p:txBody>
      </p:sp>
    </p:spTree>
    <p:extLst>
      <p:ext uri="{BB962C8B-B14F-4D97-AF65-F5344CB8AC3E}">
        <p14:creationId xmlns:p14="http://schemas.microsoft.com/office/powerpoint/2010/main" val="511158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2111F5-3F12-6243-BD98-F43C154DA836}" type="datetimeFigureOut">
              <a:rPr lang="en-US" smtClean="0"/>
              <a:t>9/8/19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24D389-CBE8-C846-ACEA-4C702D860170}" type="slidenum">
              <a:rPr lang="en-US" smtClean="0"/>
              <a:t>‹#›</a:t>
            </a:fld>
            <a:endParaRPr lang="en-US"/>
          </a:p>
        </p:txBody>
      </p:sp>
    </p:spTree>
    <p:extLst>
      <p:ext uri="{BB962C8B-B14F-4D97-AF65-F5344CB8AC3E}">
        <p14:creationId xmlns:p14="http://schemas.microsoft.com/office/powerpoint/2010/main" val="1102523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2111F5-3F12-6243-BD98-F43C154DA836}" type="datetimeFigureOut">
              <a:rPr lang="en-US" smtClean="0"/>
              <a:t>9/8/19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4D389-CBE8-C846-ACEA-4C702D860170}" type="slidenum">
              <a:rPr lang="en-US" smtClean="0"/>
              <a:t>‹#›</a:t>
            </a:fld>
            <a:endParaRPr lang="en-US"/>
          </a:p>
        </p:txBody>
      </p:sp>
    </p:spTree>
    <p:extLst>
      <p:ext uri="{BB962C8B-B14F-4D97-AF65-F5344CB8AC3E}">
        <p14:creationId xmlns:p14="http://schemas.microsoft.com/office/powerpoint/2010/main" val="1617137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2111F5-3F12-6243-BD98-F43C154DA836}" type="datetimeFigureOut">
              <a:rPr lang="en-US" smtClean="0"/>
              <a:t>9/8/19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24D389-CBE8-C846-ACEA-4C702D860170}" type="slidenum">
              <a:rPr lang="en-US" smtClean="0"/>
              <a:t>‹#›</a:t>
            </a:fld>
            <a:endParaRPr lang="en-US"/>
          </a:p>
        </p:txBody>
      </p:sp>
    </p:spTree>
    <p:extLst>
      <p:ext uri="{BB962C8B-B14F-4D97-AF65-F5344CB8AC3E}">
        <p14:creationId xmlns:p14="http://schemas.microsoft.com/office/powerpoint/2010/main" val="683816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2111F5-3F12-6243-BD98-F43C154DA836}" type="datetimeFigureOut">
              <a:rPr lang="en-US" smtClean="0"/>
              <a:t>9/8/19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24D389-CBE8-C846-ACEA-4C702D860170}" type="slidenum">
              <a:rPr lang="en-US" smtClean="0"/>
              <a:t>‹#›</a:t>
            </a:fld>
            <a:endParaRPr lang="en-US"/>
          </a:p>
        </p:txBody>
      </p:sp>
    </p:spTree>
    <p:extLst>
      <p:ext uri="{BB962C8B-B14F-4D97-AF65-F5344CB8AC3E}">
        <p14:creationId xmlns:p14="http://schemas.microsoft.com/office/powerpoint/2010/main" val="1726281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2111F5-3F12-6243-BD98-F43C154DA836}" type="datetimeFigureOut">
              <a:rPr lang="en-US" smtClean="0"/>
              <a:t>9/8/19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24D389-CBE8-C846-ACEA-4C702D860170}" type="slidenum">
              <a:rPr lang="en-US" smtClean="0"/>
              <a:t>‹#›</a:t>
            </a:fld>
            <a:endParaRPr lang="en-US"/>
          </a:p>
        </p:txBody>
      </p:sp>
    </p:spTree>
    <p:extLst>
      <p:ext uri="{BB962C8B-B14F-4D97-AF65-F5344CB8AC3E}">
        <p14:creationId xmlns:p14="http://schemas.microsoft.com/office/powerpoint/2010/main" val="1115301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2111F5-3F12-6243-BD98-F43C154DA836}" type="datetimeFigureOut">
              <a:rPr lang="en-US" smtClean="0"/>
              <a:t>9/8/19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4D389-CBE8-C846-ACEA-4C702D860170}" type="slidenum">
              <a:rPr lang="en-US" smtClean="0"/>
              <a:t>‹#›</a:t>
            </a:fld>
            <a:endParaRPr lang="en-US"/>
          </a:p>
        </p:txBody>
      </p:sp>
    </p:spTree>
    <p:extLst>
      <p:ext uri="{BB962C8B-B14F-4D97-AF65-F5344CB8AC3E}">
        <p14:creationId xmlns:p14="http://schemas.microsoft.com/office/powerpoint/2010/main" val="1631896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2111F5-3F12-6243-BD98-F43C154DA836}" type="datetimeFigureOut">
              <a:rPr lang="en-US" smtClean="0"/>
              <a:t>9/8/19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24D389-CBE8-C846-ACEA-4C702D860170}" type="slidenum">
              <a:rPr lang="en-US" smtClean="0"/>
              <a:t>‹#›</a:t>
            </a:fld>
            <a:endParaRPr lang="en-US"/>
          </a:p>
        </p:txBody>
      </p:sp>
    </p:spTree>
    <p:extLst>
      <p:ext uri="{BB962C8B-B14F-4D97-AF65-F5344CB8AC3E}">
        <p14:creationId xmlns:p14="http://schemas.microsoft.com/office/powerpoint/2010/main" val="1772080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111F5-3F12-6243-BD98-F43C154DA836}" type="datetimeFigureOut">
              <a:rPr lang="en-US" smtClean="0"/>
              <a:t>9/8/19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24D389-CBE8-C846-ACEA-4C702D860170}" type="slidenum">
              <a:rPr lang="en-US" smtClean="0"/>
              <a:t>‹#›</a:t>
            </a:fld>
            <a:endParaRPr lang="en-US"/>
          </a:p>
        </p:txBody>
      </p:sp>
    </p:spTree>
    <p:extLst>
      <p:ext uri="{BB962C8B-B14F-4D97-AF65-F5344CB8AC3E}">
        <p14:creationId xmlns:p14="http://schemas.microsoft.com/office/powerpoint/2010/main" val="2140374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time_continue=1&amp;v=xxYUw51xDc4" TargetMode="External"/><Relationship Id="rId2" Type="http://schemas.openxmlformats.org/officeDocument/2006/relationships/hyperlink" Target="http://www.un.org/millenniumgoals/2015_MDG_Report/pdf/MDG%202015%20rev%20(July%201).pdf"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s://www.theguardian.com/environment/2019/aug/28/greta-thunberg-arrival-in-new-york-delayed-by-rough-sea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instagram.com/p/B1tOrBjngif/?utm_source=ig_web_button_share_sheet" TargetMode="Externa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hyperlink" Target="https://twitter.com/SustDev/status/116968598999392256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www.youtube.com/watch?v=iU7IhINREcI"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ted.com/talks/greta_thunberg_the_disarming_case_to_act_right_now_on_climate?language=en"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cEUhHTlcDU&amp;t=1s" TargetMode="External"/><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time_continue=48&amp;v=RTRdtrsL9j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latin typeface="dearJoe 5 CASUAL PRO" panose="02000000000000000000" pitchFamily="2" charset="0"/>
              </a:rPr>
              <a:t>What are the biggest problems in the world today?</a:t>
            </a:r>
          </a:p>
        </p:txBody>
      </p:sp>
      <p:sp>
        <p:nvSpPr>
          <p:cNvPr id="3" name="Subtitle 2"/>
          <p:cNvSpPr>
            <a:spLocks noGrp="1"/>
          </p:cNvSpPr>
          <p:nvPr>
            <p:ph type="subTitle" idx="1"/>
          </p:nvPr>
        </p:nvSpPr>
        <p:spPr>
          <a:xfrm>
            <a:off x="575469" y="4586288"/>
            <a:ext cx="11041062" cy="1655762"/>
          </a:xfrm>
        </p:spPr>
        <p:txBody>
          <a:bodyPr>
            <a:normAutofit/>
          </a:bodyPr>
          <a:lstStyle/>
          <a:p>
            <a:pPr marL="457200" indent="-457200">
              <a:buAutoNum type="arabicParenR"/>
            </a:pPr>
            <a:r>
              <a:rPr lang="en-US" dirty="0"/>
              <a:t>On the post it notes list as many problems as you can think of people in the world face today. One issue per posit it. You have 4 minutes. When you have completed this stick them on the window. </a:t>
            </a:r>
          </a:p>
          <a:p>
            <a:pPr marL="457200" indent="-457200">
              <a:buAutoNum type="arabicParenR"/>
            </a:pPr>
            <a:r>
              <a:rPr lang="en-US" dirty="0"/>
              <a:t>How can you categorize them? </a:t>
            </a:r>
          </a:p>
        </p:txBody>
      </p:sp>
    </p:spTree>
    <p:extLst>
      <p:ext uri="{BB962C8B-B14F-4D97-AF65-F5344CB8AC3E}">
        <p14:creationId xmlns:p14="http://schemas.microsoft.com/office/powerpoint/2010/main" val="878696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earJoe 5 CASUAL PRO" panose="02000000000000000000" pitchFamily="2" charset="0"/>
              </a:rPr>
              <a:t>Health</a:t>
            </a:r>
            <a:r>
              <a:rPr lang="en-US" dirty="0"/>
              <a:t>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81725" y="3425825"/>
            <a:ext cx="2603500" cy="25527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250" y="465138"/>
            <a:ext cx="2413000" cy="2476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8150" y="3552825"/>
            <a:ext cx="2552700" cy="24257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6250" y="465138"/>
            <a:ext cx="2476500" cy="2451100"/>
          </a:xfrm>
          <a:prstGeom prst="rect">
            <a:avLst/>
          </a:prstGeom>
        </p:spPr>
      </p:pic>
      <p:pic>
        <p:nvPicPr>
          <p:cNvPr id="9" name="Picture 8">
            <a:extLst>
              <a:ext uri="{FF2B5EF4-FFF2-40B4-BE49-F238E27FC236}">
                <a16:creationId xmlns:a16="http://schemas.microsoft.com/office/drawing/2014/main" id="{5730A6EC-7128-1044-B1D4-4DC9636B418C}"/>
              </a:ext>
            </a:extLst>
          </p:cNvPr>
          <p:cNvPicPr>
            <a:picLocks noChangeAspect="1"/>
          </p:cNvPicPr>
          <p:nvPr/>
        </p:nvPicPr>
        <p:blipFill>
          <a:blip r:embed="rId6"/>
          <a:stretch>
            <a:fillRect/>
          </a:stretch>
        </p:blipFill>
        <p:spPr>
          <a:xfrm>
            <a:off x="838200" y="2086075"/>
            <a:ext cx="4396046" cy="2933499"/>
          </a:xfrm>
          <a:prstGeom prst="rect">
            <a:avLst/>
          </a:prstGeom>
        </p:spPr>
      </p:pic>
    </p:spTree>
    <p:extLst>
      <p:ext uri="{BB962C8B-B14F-4D97-AF65-F5344CB8AC3E}">
        <p14:creationId xmlns:p14="http://schemas.microsoft.com/office/powerpoint/2010/main" val="1146090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earJoe 5 CASUAL PRO" panose="02000000000000000000" pitchFamily="2" charset="0"/>
              </a:rPr>
              <a:t>Education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5000" y="363538"/>
            <a:ext cx="2819400" cy="26543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7500" y="3525837"/>
            <a:ext cx="2755900" cy="2921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0" y="274638"/>
            <a:ext cx="2819400" cy="2832100"/>
          </a:xfrm>
          <a:prstGeom prst="rect">
            <a:avLst/>
          </a:prstGeom>
        </p:spPr>
      </p:pic>
      <p:pic>
        <p:nvPicPr>
          <p:cNvPr id="8" name="Picture 7">
            <a:extLst>
              <a:ext uri="{FF2B5EF4-FFF2-40B4-BE49-F238E27FC236}">
                <a16:creationId xmlns:a16="http://schemas.microsoft.com/office/drawing/2014/main" id="{BB3AC912-1ECB-894C-9D3D-BA26C6B7AAE0}"/>
              </a:ext>
            </a:extLst>
          </p:cNvPr>
          <p:cNvPicPr>
            <a:picLocks noChangeAspect="1"/>
          </p:cNvPicPr>
          <p:nvPr/>
        </p:nvPicPr>
        <p:blipFill>
          <a:blip r:embed="rId5"/>
          <a:stretch>
            <a:fillRect/>
          </a:stretch>
        </p:blipFill>
        <p:spPr>
          <a:xfrm>
            <a:off x="562721" y="2822615"/>
            <a:ext cx="4970560" cy="2501739"/>
          </a:xfrm>
          <a:prstGeom prst="rect">
            <a:avLst/>
          </a:prstGeom>
        </p:spPr>
      </p:pic>
    </p:spTree>
    <p:extLst>
      <p:ext uri="{BB962C8B-B14F-4D97-AF65-F5344CB8AC3E}">
        <p14:creationId xmlns:p14="http://schemas.microsoft.com/office/powerpoint/2010/main" val="338843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earJoe 5 CASUAL PRO" panose="02000000000000000000" pitchFamily="2" charset="0"/>
              </a:rPr>
              <a:t>Safer world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3368675"/>
            <a:ext cx="2679700" cy="28321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09575"/>
            <a:ext cx="2552700" cy="26797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7512" y="3368675"/>
            <a:ext cx="2692400" cy="2768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037" y="306388"/>
            <a:ext cx="2641600" cy="2768600"/>
          </a:xfrm>
          <a:prstGeom prst="rect">
            <a:avLst/>
          </a:prstGeom>
        </p:spPr>
      </p:pic>
      <p:pic>
        <p:nvPicPr>
          <p:cNvPr id="8" name="Picture 7"/>
          <p:cNvPicPr>
            <a:picLocks noChangeAspect="1"/>
          </p:cNvPicPr>
          <p:nvPr/>
        </p:nvPicPr>
        <p:blipFill>
          <a:blip r:embed="rId6"/>
          <a:stretch>
            <a:fillRect/>
          </a:stretch>
        </p:blipFill>
        <p:spPr>
          <a:xfrm>
            <a:off x="722313" y="3557587"/>
            <a:ext cx="4432300" cy="1828800"/>
          </a:xfrm>
          <a:prstGeom prst="rect">
            <a:avLst/>
          </a:prstGeom>
        </p:spPr>
      </p:pic>
    </p:spTree>
    <p:extLst>
      <p:ext uri="{BB962C8B-B14F-4D97-AF65-F5344CB8AC3E}">
        <p14:creationId xmlns:p14="http://schemas.microsoft.com/office/powerpoint/2010/main" val="509233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latin typeface="dearJoe 5 CASUAL PRO" panose="02000000000000000000" pitchFamily="2" charset="0"/>
              </a:rPr>
              <a:t>Sustainability</a:t>
            </a:r>
            <a:br>
              <a:rPr lang="en-US" dirty="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48338" y="3713162"/>
            <a:ext cx="2908300" cy="28321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2938" y="517525"/>
            <a:ext cx="2933700" cy="28829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5425" y="3713162"/>
            <a:ext cx="2819400" cy="29337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3025" y="365125"/>
            <a:ext cx="3124200" cy="3035300"/>
          </a:xfrm>
          <a:prstGeom prst="rect">
            <a:avLst/>
          </a:prstGeom>
        </p:spPr>
      </p:pic>
      <p:pic>
        <p:nvPicPr>
          <p:cNvPr id="9" name="Picture 8">
            <a:extLst>
              <a:ext uri="{FF2B5EF4-FFF2-40B4-BE49-F238E27FC236}">
                <a16:creationId xmlns:a16="http://schemas.microsoft.com/office/drawing/2014/main" id="{93AADAA0-9734-624A-9E06-71F3A22AF728}"/>
              </a:ext>
            </a:extLst>
          </p:cNvPr>
          <p:cNvPicPr>
            <a:picLocks noChangeAspect="1"/>
          </p:cNvPicPr>
          <p:nvPr/>
        </p:nvPicPr>
        <p:blipFill>
          <a:blip r:embed="rId6"/>
          <a:stretch>
            <a:fillRect/>
          </a:stretch>
        </p:blipFill>
        <p:spPr>
          <a:xfrm>
            <a:off x="1242572" y="2291786"/>
            <a:ext cx="3498320" cy="4033777"/>
          </a:xfrm>
          <a:prstGeom prst="rect">
            <a:avLst/>
          </a:prstGeom>
        </p:spPr>
      </p:pic>
    </p:spTree>
    <p:extLst>
      <p:ext uri="{BB962C8B-B14F-4D97-AF65-F5344CB8AC3E}">
        <p14:creationId xmlns:p14="http://schemas.microsoft.com/office/powerpoint/2010/main" val="338089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earJoe 5 CASUAL PRO" panose="02000000000000000000" pitchFamily="2" charset="0"/>
              </a:rPr>
              <a:t>Environment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75300" y="314325"/>
            <a:ext cx="2882900" cy="30099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0163" y="3687763"/>
            <a:ext cx="3035300" cy="2984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0163" y="365125"/>
            <a:ext cx="2895600" cy="2908300"/>
          </a:xfrm>
          <a:prstGeom prst="rect">
            <a:avLst/>
          </a:prstGeom>
        </p:spPr>
      </p:pic>
      <p:pic>
        <p:nvPicPr>
          <p:cNvPr id="7" name="Picture 6"/>
          <p:cNvPicPr>
            <a:picLocks noChangeAspect="1"/>
          </p:cNvPicPr>
          <p:nvPr/>
        </p:nvPicPr>
        <p:blipFill>
          <a:blip r:embed="rId5"/>
          <a:stretch>
            <a:fillRect/>
          </a:stretch>
        </p:blipFill>
        <p:spPr>
          <a:xfrm>
            <a:off x="1052513" y="3405187"/>
            <a:ext cx="5715000" cy="3213100"/>
          </a:xfrm>
          <a:prstGeom prst="rect">
            <a:avLst/>
          </a:prstGeom>
        </p:spPr>
      </p:pic>
    </p:spTree>
    <p:extLst>
      <p:ext uri="{BB962C8B-B14F-4D97-AF65-F5344CB8AC3E}">
        <p14:creationId xmlns:p14="http://schemas.microsoft.com/office/powerpoint/2010/main" val="1864721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422A1-4B37-8947-A366-323125C39E86}"/>
              </a:ext>
            </a:extLst>
          </p:cNvPr>
          <p:cNvSpPr>
            <a:spLocks noGrp="1"/>
          </p:cNvSpPr>
          <p:nvPr>
            <p:ph type="title"/>
          </p:nvPr>
        </p:nvSpPr>
        <p:spPr>
          <a:xfrm rot="16200000">
            <a:off x="-1458698" y="3188538"/>
            <a:ext cx="5723162" cy="1615763"/>
          </a:xfrm>
        </p:spPr>
        <p:txBody>
          <a:bodyPr/>
          <a:lstStyle/>
          <a:p>
            <a:r>
              <a:rPr lang="en-US" dirty="0">
                <a:latin typeface="dearJoe 5 CASUAL PRO" panose="02000000000000000000" pitchFamily="2" charset="0"/>
              </a:rPr>
              <a:t>Test your knowledge….</a:t>
            </a:r>
          </a:p>
        </p:txBody>
      </p:sp>
      <p:pic>
        <p:nvPicPr>
          <p:cNvPr id="5" name="Content Placeholder 4">
            <a:extLst>
              <a:ext uri="{FF2B5EF4-FFF2-40B4-BE49-F238E27FC236}">
                <a16:creationId xmlns:a16="http://schemas.microsoft.com/office/drawing/2014/main" id="{5C732F2A-2C3E-B24D-9997-851B00B8DDF0}"/>
              </a:ext>
            </a:extLst>
          </p:cNvPr>
          <p:cNvPicPr>
            <a:picLocks noGrp="1" noChangeAspect="1"/>
          </p:cNvPicPr>
          <p:nvPr>
            <p:ph idx="1"/>
          </p:nvPr>
        </p:nvPicPr>
        <p:blipFill>
          <a:blip r:embed="rId2"/>
          <a:stretch>
            <a:fillRect/>
          </a:stretch>
        </p:blipFill>
        <p:spPr>
          <a:xfrm>
            <a:off x="2354483" y="206766"/>
            <a:ext cx="9065944" cy="6444467"/>
          </a:xfrm>
        </p:spPr>
      </p:pic>
      <p:pic>
        <p:nvPicPr>
          <p:cNvPr id="6" name="Picture 5">
            <a:extLst>
              <a:ext uri="{FF2B5EF4-FFF2-40B4-BE49-F238E27FC236}">
                <a16:creationId xmlns:a16="http://schemas.microsoft.com/office/drawing/2014/main" id="{35279E95-CDA9-534B-A1F7-F26A583F3571}"/>
              </a:ext>
            </a:extLst>
          </p:cNvPr>
          <p:cNvPicPr>
            <a:picLocks noChangeAspect="1"/>
          </p:cNvPicPr>
          <p:nvPr/>
        </p:nvPicPr>
        <p:blipFill>
          <a:blip r:embed="rId3"/>
          <a:stretch>
            <a:fillRect/>
          </a:stretch>
        </p:blipFill>
        <p:spPr>
          <a:xfrm>
            <a:off x="286600" y="81023"/>
            <a:ext cx="1773226" cy="1880886"/>
          </a:xfrm>
          <a:prstGeom prst="rect">
            <a:avLst/>
          </a:prstGeom>
        </p:spPr>
      </p:pic>
    </p:spTree>
    <p:extLst>
      <p:ext uri="{BB962C8B-B14F-4D97-AF65-F5344CB8AC3E}">
        <p14:creationId xmlns:p14="http://schemas.microsoft.com/office/powerpoint/2010/main" val="4094359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earJoe 5 CASUAL PRO" panose="02000000000000000000" pitchFamily="2" charset="0"/>
              </a:rPr>
              <a:t>Diamond 9</a:t>
            </a:r>
          </a:p>
        </p:txBody>
      </p:sp>
      <p:sp>
        <p:nvSpPr>
          <p:cNvPr id="3" name="Content Placeholder 2"/>
          <p:cNvSpPr>
            <a:spLocks noGrp="1"/>
          </p:cNvSpPr>
          <p:nvPr>
            <p:ph idx="1"/>
          </p:nvPr>
        </p:nvSpPr>
        <p:spPr/>
        <p:txBody>
          <a:bodyPr>
            <a:normAutofit fontScale="85000" lnSpcReduction="20000"/>
          </a:bodyPr>
          <a:lstStyle/>
          <a:p>
            <a:r>
              <a:rPr lang="en-US" dirty="0"/>
              <a:t>Display using a diamond, the order of importance of the goals. Your diamond should have take the following order;</a:t>
            </a:r>
          </a:p>
          <a:p>
            <a:endParaRPr lang="en-US" dirty="0"/>
          </a:p>
          <a:p>
            <a:r>
              <a:rPr lang="en-US" dirty="0"/>
              <a:t>1 (most important) </a:t>
            </a:r>
          </a:p>
          <a:p>
            <a:r>
              <a:rPr lang="en-US" dirty="0"/>
              <a:t>2 2 2 (3 goals in tied 2</a:t>
            </a:r>
            <a:r>
              <a:rPr lang="en-US" baseline="30000" dirty="0"/>
              <a:t>nd</a:t>
            </a:r>
            <a:r>
              <a:rPr lang="en-US" dirty="0"/>
              <a:t>)</a:t>
            </a:r>
          </a:p>
          <a:p>
            <a:r>
              <a:rPr lang="en-US" dirty="0"/>
              <a:t>3 3 3 3 (4 goals in tied 3</a:t>
            </a:r>
            <a:r>
              <a:rPr lang="en-US" baseline="30000" dirty="0"/>
              <a:t>rd</a:t>
            </a:r>
            <a:r>
              <a:rPr lang="en-US" dirty="0"/>
              <a:t>)</a:t>
            </a:r>
          </a:p>
          <a:p>
            <a:r>
              <a:rPr lang="en-US" dirty="0"/>
              <a:t>4 4 4 4 (4 goals in tied 4</a:t>
            </a:r>
            <a:r>
              <a:rPr lang="en-US" baseline="30000" dirty="0"/>
              <a:t>th</a:t>
            </a:r>
            <a:r>
              <a:rPr lang="en-US" dirty="0"/>
              <a:t>)</a:t>
            </a:r>
          </a:p>
          <a:p>
            <a:r>
              <a:rPr lang="en-US" dirty="0"/>
              <a:t>5 5 5 (3 goals in tied 5</a:t>
            </a:r>
            <a:r>
              <a:rPr lang="en-US" baseline="30000" dirty="0"/>
              <a:t>th</a:t>
            </a:r>
            <a:r>
              <a:rPr lang="en-US" dirty="0"/>
              <a:t>)</a:t>
            </a:r>
          </a:p>
          <a:p>
            <a:r>
              <a:rPr lang="en-US" dirty="0"/>
              <a:t>6 6 (2 least important goals) </a:t>
            </a:r>
          </a:p>
          <a:p>
            <a:endParaRPr lang="en-US" dirty="0"/>
          </a:p>
          <a:p>
            <a:r>
              <a:rPr lang="en-US" dirty="0"/>
              <a:t> Decide which goal you think is most important and justify with a paragraph.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1548" y="2836153"/>
            <a:ext cx="5522625" cy="2013166"/>
          </a:xfrm>
          <a:prstGeom prst="rect">
            <a:avLst/>
          </a:prstGeom>
        </p:spPr>
      </p:pic>
    </p:spTree>
    <p:extLst>
      <p:ext uri="{BB962C8B-B14F-4D97-AF65-F5344CB8AC3E}">
        <p14:creationId xmlns:p14="http://schemas.microsoft.com/office/powerpoint/2010/main" val="1504137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0DB27-CC7E-8C42-969D-5E9D82627F66}"/>
              </a:ext>
            </a:extLst>
          </p:cNvPr>
          <p:cNvSpPr>
            <a:spLocks noGrp="1"/>
          </p:cNvSpPr>
          <p:nvPr>
            <p:ph type="title"/>
          </p:nvPr>
        </p:nvSpPr>
        <p:spPr/>
        <p:txBody>
          <a:bodyPr/>
          <a:lstStyle/>
          <a:p>
            <a:r>
              <a:rPr lang="en-US" dirty="0">
                <a:latin typeface="dearJoe 5 CASUAL PRO" panose="02000000000000000000" pitchFamily="2" charset="0"/>
              </a:rPr>
              <a:t>Promote the goals</a:t>
            </a:r>
          </a:p>
        </p:txBody>
      </p:sp>
      <p:sp>
        <p:nvSpPr>
          <p:cNvPr id="3" name="Content Placeholder 2">
            <a:extLst>
              <a:ext uri="{FF2B5EF4-FFF2-40B4-BE49-F238E27FC236}">
                <a16:creationId xmlns:a16="http://schemas.microsoft.com/office/drawing/2014/main" id="{C797D369-6CDE-714A-AE0F-945B6ED0B748}"/>
              </a:ext>
            </a:extLst>
          </p:cNvPr>
          <p:cNvSpPr>
            <a:spLocks noGrp="1"/>
          </p:cNvSpPr>
          <p:nvPr>
            <p:ph idx="1"/>
          </p:nvPr>
        </p:nvSpPr>
        <p:spPr/>
        <p:txBody>
          <a:bodyPr>
            <a:normAutofit fontScale="85000" lnSpcReduction="20000"/>
          </a:bodyPr>
          <a:lstStyle/>
          <a:p>
            <a:r>
              <a:rPr lang="en-US" b="1" u="sng" dirty="0"/>
              <a:t>Objective: </a:t>
            </a:r>
            <a:r>
              <a:rPr lang="en-US" dirty="0"/>
              <a:t>Students are to complete their own Sustainable Development Goals School Campaign for 2015 - 2030</a:t>
            </a:r>
            <a:br>
              <a:rPr lang="en-US" dirty="0"/>
            </a:br>
            <a:endParaRPr lang="en-US" dirty="0"/>
          </a:p>
          <a:p>
            <a:pPr marL="0" indent="0">
              <a:buNone/>
            </a:pPr>
            <a:r>
              <a:rPr lang="en-US" dirty="0"/>
              <a:t>Create your own attractive display to promote the new goals around our school environment. You will be given a blank display as well as all the resources you need to create your display. </a:t>
            </a:r>
            <a:br>
              <a:rPr lang="en-US" dirty="0"/>
            </a:br>
            <a:br>
              <a:rPr lang="en-US" dirty="0"/>
            </a:br>
            <a:r>
              <a:rPr lang="en-US" dirty="0"/>
              <a:t>You will need to include your own celebrity poster (you!) as well as a short piece of work on </a:t>
            </a:r>
            <a:r>
              <a:rPr lang="en-US" b="1" u="sng" dirty="0">
                <a:hlinkClick r:id="rId2"/>
              </a:rPr>
              <a:t>what has happened since 2000</a:t>
            </a:r>
            <a:r>
              <a:rPr lang="en-US" dirty="0"/>
              <a:t>and what needs to happen by 2030.</a:t>
            </a:r>
            <a:br>
              <a:rPr lang="en-US" dirty="0"/>
            </a:br>
            <a:br>
              <a:rPr lang="en-US" dirty="0"/>
            </a:br>
            <a:r>
              <a:rPr lang="en-US" b="1" dirty="0"/>
              <a:t>Think!</a:t>
            </a:r>
            <a:br>
              <a:rPr lang="en-US" dirty="0"/>
            </a:br>
            <a:r>
              <a:rPr lang="en-US" dirty="0"/>
              <a:t>* What is your colour scheme?</a:t>
            </a:r>
            <a:br>
              <a:rPr lang="en-US" dirty="0"/>
            </a:br>
            <a:r>
              <a:rPr lang="en-US" dirty="0"/>
              <a:t>* Come to an agreement on the text font and size to standardize all posters.</a:t>
            </a:r>
            <a:br>
              <a:rPr lang="en-US" dirty="0"/>
            </a:br>
            <a:r>
              <a:rPr lang="en-US" dirty="0"/>
              <a:t>* What quotes can you add to your piece of the display</a:t>
            </a:r>
            <a:br>
              <a:rPr lang="en-US" dirty="0"/>
            </a:br>
            <a:r>
              <a:rPr lang="en-US" dirty="0"/>
              <a:t>* You'll need to laminate the posters so that they last for the rest of the year. </a:t>
            </a:r>
          </a:p>
        </p:txBody>
      </p:sp>
      <p:pic>
        <p:nvPicPr>
          <p:cNvPr id="4" name="Picture 3">
            <a:hlinkClick r:id="rId3"/>
            <a:extLst>
              <a:ext uri="{FF2B5EF4-FFF2-40B4-BE49-F238E27FC236}">
                <a16:creationId xmlns:a16="http://schemas.microsoft.com/office/drawing/2014/main" id="{A75313C2-C2EA-8F49-AFA2-A095FEA53570}"/>
              </a:ext>
            </a:extLst>
          </p:cNvPr>
          <p:cNvPicPr>
            <a:picLocks noChangeAspect="1"/>
          </p:cNvPicPr>
          <p:nvPr/>
        </p:nvPicPr>
        <p:blipFill>
          <a:blip r:embed="rId4"/>
          <a:stretch>
            <a:fillRect/>
          </a:stretch>
        </p:blipFill>
        <p:spPr>
          <a:xfrm>
            <a:off x="8046720" y="153559"/>
            <a:ext cx="2668270" cy="1380449"/>
          </a:xfrm>
          <a:prstGeom prst="rect">
            <a:avLst/>
          </a:prstGeom>
        </p:spPr>
      </p:pic>
    </p:spTree>
    <p:extLst>
      <p:ext uri="{BB962C8B-B14F-4D97-AF65-F5344CB8AC3E}">
        <p14:creationId xmlns:p14="http://schemas.microsoft.com/office/powerpoint/2010/main" val="3573717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52A43-2B77-4741-BB8B-61347BA43D2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54D0057-6895-DB41-BB2F-C18AEBD3BA2C}"/>
              </a:ext>
            </a:extLst>
          </p:cNvPr>
          <p:cNvPicPr>
            <a:picLocks noGrp="1" noChangeAspect="1"/>
          </p:cNvPicPr>
          <p:nvPr>
            <p:ph idx="1"/>
          </p:nvPr>
        </p:nvPicPr>
        <p:blipFill>
          <a:blip r:embed="rId2"/>
          <a:stretch>
            <a:fillRect/>
          </a:stretch>
        </p:blipFill>
        <p:spPr>
          <a:xfrm>
            <a:off x="204226" y="-12498"/>
            <a:ext cx="4430248" cy="4351338"/>
          </a:xfrm>
        </p:spPr>
      </p:pic>
      <p:pic>
        <p:nvPicPr>
          <p:cNvPr id="6" name="Picture 5">
            <a:extLst>
              <a:ext uri="{FF2B5EF4-FFF2-40B4-BE49-F238E27FC236}">
                <a16:creationId xmlns:a16="http://schemas.microsoft.com/office/drawing/2014/main" id="{08F1E3EC-019D-2F47-8558-D11810CC8E61}"/>
              </a:ext>
            </a:extLst>
          </p:cNvPr>
          <p:cNvPicPr>
            <a:picLocks noChangeAspect="1"/>
          </p:cNvPicPr>
          <p:nvPr/>
        </p:nvPicPr>
        <p:blipFill>
          <a:blip r:embed="rId3"/>
          <a:stretch>
            <a:fillRect/>
          </a:stretch>
        </p:blipFill>
        <p:spPr>
          <a:xfrm>
            <a:off x="5054600" y="774700"/>
            <a:ext cx="6299200" cy="5308600"/>
          </a:xfrm>
          <a:prstGeom prst="rect">
            <a:avLst/>
          </a:prstGeom>
        </p:spPr>
      </p:pic>
      <p:pic>
        <p:nvPicPr>
          <p:cNvPr id="7" name="Picture 6">
            <a:extLst>
              <a:ext uri="{FF2B5EF4-FFF2-40B4-BE49-F238E27FC236}">
                <a16:creationId xmlns:a16="http://schemas.microsoft.com/office/drawing/2014/main" id="{C1CEB02D-E4A7-EF46-975B-957ED84B6ED4}"/>
              </a:ext>
            </a:extLst>
          </p:cNvPr>
          <p:cNvPicPr>
            <a:picLocks noChangeAspect="1"/>
          </p:cNvPicPr>
          <p:nvPr/>
        </p:nvPicPr>
        <p:blipFill>
          <a:blip r:embed="rId4"/>
          <a:stretch>
            <a:fillRect/>
          </a:stretch>
        </p:blipFill>
        <p:spPr>
          <a:xfrm>
            <a:off x="962647" y="4338840"/>
            <a:ext cx="3671827" cy="2519160"/>
          </a:xfrm>
          <a:prstGeom prst="rect">
            <a:avLst/>
          </a:prstGeom>
        </p:spPr>
      </p:pic>
    </p:spTree>
    <p:extLst>
      <p:ext uri="{BB962C8B-B14F-4D97-AF65-F5344CB8AC3E}">
        <p14:creationId xmlns:p14="http://schemas.microsoft.com/office/powerpoint/2010/main" val="3086755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FBC03-CA14-0640-AE2D-9575E6F222C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A58898-C8B1-AE4B-AFB1-2B97FDB61DA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84D7A5F-7F3F-1449-B07A-D89B553B3E9B}"/>
              </a:ext>
            </a:extLst>
          </p:cNvPr>
          <p:cNvPicPr>
            <a:picLocks noChangeAspect="1"/>
          </p:cNvPicPr>
          <p:nvPr/>
        </p:nvPicPr>
        <p:blipFill>
          <a:blip r:embed="rId2"/>
          <a:stretch>
            <a:fillRect/>
          </a:stretch>
        </p:blipFill>
        <p:spPr>
          <a:xfrm>
            <a:off x="665577" y="611093"/>
            <a:ext cx="4858922" cy="3296614"/>
          </a:xfrm>
          <a:prstGeom prst="rect">
            <a:avLst/>
          </a:prstGeom>
        </p:spPr>
      </p:pic>
      <p:pic>
        <p:nvPicPr>
          <p:cNvPr id="5" name="Picture 4">
            <a:extLst>
              <a:ext uri="{FF2B5EF4-FFF2-40B4-BE49-F238E27FC236}">
                <a16:creationId xmlns:a16="http://schemas.microsoft.com/office/drawing/2014/main" id="{C4812BD2-43D7-6B4B-A7A9-352605709A8E}"/>
              </a:ext>
            </a:extLst>
          </p:cNvPr>
          <p:cNvPicPr>
            <a:picLocks noChangeAspect="1"/>
          </p:cNvPicPr>
          <p:nvPr/>
        </p:nvPicPr>
        <p:blipFill>
          <a:blip r:embed="rId3"/>
          <a:stretch>
            <a:fillRect/>
          </a:stretch>
        </p:blipFill>
        <p:spPr>
          <a:xfrm>
            <a:off x="6146965" y="1389998"/>
            <a:ext cx="3981450" cy="3296614"/>
          </a:xfrm>
          <a:prstGeom prst="rect">
            <a:avLst/>
          </a:prstGeom>
        </p:spPr>
      </p:pic>
      <p:pic>
        <p:nvPicPr>
          <p:cNvPr id="6" name="Picture 5">
            <a:extLst>
              <a:ext uri="{FF2B5EF4-FFF2-40B4-BE49-F238E27FC236}">
                <a16:creationId xmlns:a16="http://schemas.microsoft.com/office/drawing/2014/main" id="{18D637D3-9F52-7849-BE31-0922E8C1D88A}"/>
              </a:ext>
            </a:extLst>
          </p:cNvPr>
          <p:cNvPicPr>
            <a:picLocks noChangeAspect="1"/>
          </p:cNvPicPr>
          <p:nvPr/>
        </p:nvPicPr>
        <p:blipFill>
          <a:blip r:embed="rId4"/>
          <a:stretch>
            <a:fillRect/>
          </a:stretch>
        </p:blipFill>
        <p:spPr>
          <a:xfrm>
            <a:off x="2063585" y="4052264"/>
            <a:ext cx="3460914" cy="2440611"/>
          </a:xfrm>
          <a:prstGeom prst="rect">
            <a:avLst/>
          </a:prstGeom>
        </p:spPr>
      </p:pic>
    </p:spTree>
    <p:extLst>
      <p:ext uri="{BB962C8B-B14F-4D97-AF65-F5344CB8AC3E}">
        <p14:creationId xmlns:p14="http://schemas.microsoft.com/office/powerpoint/2010/main" val="1950119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39838" y="365125"/>
            <a:ext cx="10515600" cy="4351338"/>
          </a:xfrm>
        </p:spPr>
        <p:txBody>
          <a:bodyPr>
            <a:normAutofit/>
          </a:bodyPr>
          <a:lstStyle/>
          <a:p>
            <a:pPr marL="0" indent="0">
              <a:buNone/>
            </a:pPr>
            <a:r>
              <a:rPr lang="en-US" dirty="0">
                <a:latin typeface="dearJoe 5 CASUAL PRO" panose="02000000000000000000" pitchFamily="2" charset="0"/>
              </a:rPr>
              <a:t>What: </a:t>
            </a:r>
            <a:r>
              <a:rPr lang="en-US" dirty="0"/>
              <a:t>To understand the reasons behind the UN developing the global goals. </a:t>
            </a:r>
          </a:p>
          <a:p>
            <a:pPr marL="0" indent="0">
              <a:buNone/>
            </a:pPr>
            <a:r>
              <a:rPr lang="en-US" dirty="0">
                <a:latin typeface="dearJoe 5 CASUAL PRO" panose="02000000000000000000" pitchFamily="2" charset="0"/>
              </a:rPr>
              <a:t>Why: </a:t>
            </a:r>
            <a:r>
              <a:rPr lang="en-US" dirty="0"/>
              <a:t>To understand how we can all take action to create a better world in 2030</a:t>
            </a:r>
          </a:p>
          <a:p>
            <a:pPr marL="0" indent="0">
              <a:buNone/>
            </a:pPr>
            <a:r>
              <a:rPr lang="en-US" dirty="0">
                <a:latin typeface="dearJoe 5 CASUAL PRO" panose="02000000000000000000" pitchFamily="2" charset="0"/>
              </a:rPr>
              <a:t>How: </a:t>
            </a:r>
            <a:br>
              <a:rPr lang="en-US" dirty="0"/>
            </a:br>
            <a:r>
              <a:rPr lang="en-US" dirty="0"/>
              <a:t>• Understand the aims of the Global Goals</a:t>
            </a:r>
            <a:br>
              <a:rPr lang="en-US" dirty="0"/>
            </a:br>
            <a:r>
              <a:rPr lang="en-US" dirty="0"/>
              <a:t>• Draw connections between the Global Goals and your own lives</a:t>
            </a:r>
            <a:br>
              <a:rPr lang="en-US" dirty="0"/>
            </a:br>
            <a:r>
              <a:rPr lang="en-US" dirty="0"/>
              <a:t>• Design your own vision of a Global Goals country</a:t>
            </a:r>
            <a:br>
              <a:rPr lang="en-US" dirty="0"/>
            </a:br>
            <a:r>
              <a:rPr lang="en-US" dirty="0"/>
              <a:t>• Synthesize information and declare a personal pledge to take action for the Global Goals. </a:t>
            </a:r>
          </a:p>
          <a:p>
            <a:pPr marL="0" indent="0">
              <a:buNone/>
            </a:pPr>
            <a:endParaRPr lang="en-US" dirty="0"/>
          </a:p>
        </p:txBody>
      </p:sp>
      <p:pic>
        <p:nvPicPr>
          <p:cNvPr id="5" name="Picture 4">
            <a:extLst>
              <a:ext uri="{FF2B5EF4-FFF2-40B4-BE49-F238E27FC236}">
                <a16:creationId xmlns:a16="http://schemas.microsoft.com/office/drawing/2014/main" id="{077038D5-1D8B-7A48-8CDE-0366D74B1906}"/>
              </a:ext>
            </a:extLst>
          </p:cNvPr>
          <p:cNvPicPr>
            <a:picLocks noChangeAspect="1"/>
          </p:cNvPicPr>
          <p:nvPr/>
        </p:nvPicPr>
        <p:blipFill>
          <a:blip r:embed="rId2"/>
          <a:stretch>
            <a:fillRect/>
          </a:stretch>
        </p:blipFill>
        <p:spPr>
          <a:xfrm>
            <a:off x="8403220" y="4314189"/>
            <a:ext cx="3707757" cy="2543811"/>
          </a:xfrm>
          <a:prstGeom prst="rect">
            <a:avLst/>
          </a:prstGeom>
        </p:spPr>
      </p:pic>
      <p:pic>
        <p:nvPicPr>
          <p:cNvPr id="6" name="Picture 5">
            <a:extLst>
              <a:ext uri="{FF2B5EF4-FFF2-40B4-BE49-F238E27FC236}">
                <a16:creationId xmlns:a16="http://schemas.microsoft.com/office/drawing/2014/main" id="{FCEC03C2-6F77-084E-AAB4-1E992DAE25B5}"/>
              </a:ext>
            </a:extLst>
          </p:cNvPr>
          <p:cNvPicPr>
            <a:picLocks noChangeAspect="1"/>
          </p:cNvPicPr>
          <p:nvPr/>
        </p:nvPicPr>
        <p:blipFill>
          <a:blip r:embed="rId3"/>
          <a:stretch>
            <a:fillRect/>
          </a:stretch>
        </p:blipFill>
        <p:spPr>
          <a:xfrm>
            <a:off x="216060" y="5336705"/>
            <a:ext cx="7824486" cy="688346"/>
          </a:xfrm>
          <a:prstGeom prst="rect">
            <a:avLst/>
          </a:prstGeom>
        </p:spPr>
      </p:pic>
    </p:spTree>
    <p:extLst>
      <p:ext uri="{BB962C8B-B14F-4D97-AF65-F5344CB8AC3E}">
        <p14:creationId xmlns:p14="http://schemas.microsoft.com/office/powerpoint/2010/main" val="2022798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1BF97-28C0-7946-A3B3-9C95AD971B2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BB2190F-19CD-8A4A-B47A-A4B707E1A980}"/>
              </a:ext>
            </a:extLst>
          </p:cNvPr>
          <p:cNvPicPr>
            <a:picLocks noGrp="1" noChangeAspect="1"/>
          </p:cNvPicPr>
          <p:nvPr>
            <p:ph idx="1"/>
          </p:nvPr>
        </p:nvPicPr>
        <p:blipFill>
          <a:blip r:embed="rId2"/>
          <a:stretch>
            <a:fillRect/>
          </a:stretch>
        </p:blipFill>
        <p:spPr>
          <a:xfrm>
            <a:off x="349278" y="464395"/>
            <a:ext cx="6386372" cy="6245497"/>
          </a:xfrm>
        </p:spPr>
      </p:pic>
      <p:pic>
        <p:nvPicPr>
          <p:cNvPr id="6" name="Picture 5">
            <a:extLst>
              <a:ext uri="{FF2B5EF4-FFF2-40B4-BE49-F238E27FC236}">
                <a16:creationId xmlns:a16="http://schemas.microsoft.com/office/drawing/2014/main" id="{A33039E8-2FEB-1645-96F0-0FD42D3F1166}"/>
              </a:ext>
            </a:extLst>
          </p:cNvPr>
          <p:cNvPicPr>
            <a:picLocks noChangeAspect="1"/>
          </p:cNvPicPr>
          <p:nvPr/>
        </p:nvPicPr>
        <p:blipFill>
          <a:blip r:embed="rId3"/>
          <a:stretch>
            <a:fillRect/>
          </a:stretch>
        </p:blipFill>
        <p:spPr>
          <a:xfrm>
            <a:off x="6735650" y="365125"/>
            <a:ext cx="5237025" cy="2610856"/>
          </a:xfrm>
          <a:prstGeom prst="rect">
            <a:avLst/>
          </a:prstGeom>
        </p:spPr>
      </p:pic>
      <p:pic>
        <p:nvPicPr>
          <p:cNvPr id="8" name="Picture 7">
            <a:hlinkClick r:id="rId4"/>
            <a:extLst>
              <a:ext uri="{FF2B5EF4-FFF2-40B4-BE49-F238E27FC236}">
                <a16:creationId xmlns:a16="http://schemas.microsoft.com/office/drawing/2014/main" id="{C1DE1702-A805-164A-9D0B-AFC0A63BE9C0}"/>
              </a:ext>
            </a:extLst>
          </p:cNvPr>
          <p:cNvPicPr>
            <a:picLocks noChangeAspect="1"/>
          </p:cNvPicPr>
          <p:nvPr/>
        </p:nvPicPr>
        <p:blipFill>
          <a:blip r:embed="rId5"/>
          <a:stretch>
            <a:fillRect/>
          </a:stretch>
        </p:blipFill>
        <p:spPr>
          <a:xfrm>
            <a:off x="7152067" y="3429000"/>
            <a:ext cx="4095750" cy="2305050"/>
          </a:xfrm>
          <a:prstGeom prst="rect">
            <a:avLst/>
          </a:prstGeom>
        </p:spPr>
      </p:pic>
    </p:spTree>
    <p:extLst>
      <p:ext uri="{BB962C8B-B14F-4D97-AF65-F5344CB8AC3E}">
        <p14:creationId xmlns:p14="http://schemas.microsoft.com/office/powerpoint/2010/main" val="1317376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35A90-2C8F-AD43-8D51-6F27FBC395AE}"/>
              </a:ext>
            </a:extLst>
          </p:cNvPr>
          <p:cNvSpPr>
            <a:spLocks noGrp="1"/>
          </p:cNvSpPr>
          <p:nvPr>
            <p:ph type="title"/>
          </p:nvPr>
        </p:nvSpPr>
        <p:spPr/>
        <p:txBody>
          <a:bodyPr/>
          <a:lstStyle/>
          <a:p>
            <a:endParaRPr lang="en-US"/>
          </a:p>
        </p:txBody>
      </p:sp>
      <p:pic>
        <p:nvPicPr>
          <p:cNvPr id="5" name="Content Placeholder 4">
            <a:hlinkClick r:id="rId2"/>
            <a:extLst>
              <a:ext uri="{FF2B5EF4-FFF2-40B4-BE49-F238E27FC236}">
                <a16:creationId xmlns:a16="http://schemas.microsoft.com/office/drawing/2014/main" id="{3DD8673C-01E9-F846-82C5-8C09375B939E}"/>
              </a:ext>
            </a:extLst>
          </p:cNvPr>
          <p:cNvPicPr>
            <a:picLocks noGrp="1" noChangeAspect="1"/>
          </p:cNvPicPr>
          <p:nvPr>
            <p:ph idx="1"/>
          </p:nvPr>
        </p:nvPicPr>
        <p:blipFill>
          <a:blip r:embed="rId3"/>
          <a:stretch>
            <a:fillRect/>
          </a:stretch>
        </p:blipFill>
        <p:spPr>
          <a:xfrm>
            <a:off x="-266699" y="-31520"/>
            <a:ext cx="7077074" cy="6889520"/>
          </a:xfrm>
        </p:spPr>
      </p:pic>
      <p:pic>
        <p:nvPicPr>
          <p:cNvPr id="7" name="Picture 6">
            <a:hlinkClick r:id="rId4"/>
            <a:extLst>
              <a:ext uri="{FF2B5EF4-FFF2-40B4-BE49-F238E27FC236}">
                <a16:creationId xmlns:a16="http://schemas.microsoft.com/office/drawing/2014/main" id="{C6A86198-970E-EE4D-A769-24427911767A}"/>
              </a:ext>
            </a:extLst>
          </p:cNvPr>
          <p:cNvPicPr>
            <a:picLocks noChangeAspect="1"/>
          </p:cNvPicPr>
          <p:nvPr/>
        </p:nvPicPr>
        <p:blipFill>
          <a:blip r:embed="rId5"/>
          <a:stretch>
            <a:fillRect/>
          </a:stretch>
        </p:blipFill>
        <p:spPr>
          <a:xfrm>
            <a:off x="5548993" y="133350"/>
            <a:ext cx="6389914" cy="6858000"/>
          </a:xfrm>
          <a:prstGeom prst="rect">
            <a:avLst/>
          </a:prstGeom>
        </p:spPr>
      </p:pic>
    </p:spTree>
    <p:extLst>
      <p:ext uri="{BB962C8B-B14F-4D97-AF65-F5344CB8AC3E}">
        <p14:creationId xmlns:p14="http://schemas.microsoft.com/office/powerpoint/2010/main" val="3402730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65346-6D4E-B645-8858-5A0C73F8C0C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8EC3246-436D-C641-B628-68BCAC5D3733}"/>
              </a:ext>
            </a:extLst>
          </p:cNvPr>
          <p:cNvPicPr>
            <a:picLocks noGrp="1" noChangeAspect="1"/>
          </p:cNvPicPr>
          <p:nvPr>
            <p:ph idx="1"/>
          </p:nvPr>
        </p:nvPicPr>
        <p:blipFill>
          <a:blip r:embed="rId2"/>
          <a:stretch>
            <a:fillRect/>
          </a:stretch>
        </p:blipFill>
        <p:spPr>
          <a:xfrm>
            <a:off x="4885206" y="2166938"/>
            <a:ext cx="3327400" cy="3860800"/>
          </a:xfrm>
        </p:spPr>
      </p:pic>
      <p:pic>
        <p:nvPicPr>
          <p:cNvPr id="4" name="Picture 3">
            <a:extLst>
              <a:ext uri="{FF2B5EF4-FFF2-40B4-BE49-F238E27FC236}">
                <a16:creationId xmlns:a16="http://schemas.microsoft.com/office/drawing/2014/main" id="{B394D896-421B-2447-8157-308A013E524E}"/>
              </a:ext>
            </a:extLst>
          </p:cNvPr>
          <p:cNvPicPr>
            <a:picLocks noChangeAspect="1"/>
          </p:cNvPicPr>
          <p:nvPr/>
        </p:nvPicPr>
        <p:blipFill>
          <a:blip r:embed="rId3"/>
          <a:stretch>
            <a:fillRect/>
          </a:stretch>
        </p:blipFill>
        <p:spPr>
          <a:xfrm>
            <a:off x="0" y="225711"/>
            <a:ext cx="12192000" cy="1464977"/>
          </a:xfrm>
          <a:prstGeom prst="rect">
            <a:avLst/>
          </a:prstGeom>
        </p:spPr>
      </p:pic>
      <p:pic>
        <p:nvPicPr>
          <p:cNvPr id="8" name="Picture 7">
            <a:hlinkClick r:id="rId4"/>
            <a:extLst>
              <a:ext uri="{FF2B5EF4-FFF2-40B4-BE49-F238E27FC236}">
                <a16:creationId xmlns:a16="http://schemas.microsoft.com/office/drawing/2014/main" id="{5F55E604-56BD-0F45-BB6B-946CADBFE65B}"/>
              </a:ext>
            </a:extLst>
          </p:cNvPr>
          <p:cNvPicPr>
            <a:picLocks noChangeAspect="1"/>
          </p:cNvPicPr>
          <p:nvPr/>
        </p:nvPicPr>
        <p:blipFill>
          <a:blip r:embed="rId5"/>
          <a:stretch>
            <a:fillRect/>
          </a:stretch>
        </p:blipFill>
        <p:spPr>
          <a:xfrm>
            <a:off x="8337604" y="2166938"/>
            <a:ext cx="3644234" cy="3571876"/>
          </a:xfrm>
          <a:prstGeom prst="rect">
            <a:avLst/>
          </a:prstGeom>
        </p:spPr>
      </p:pic>
      <p:pic>
        <p:nvPicPr>
          <p:cNvPr id="9" name="Picture 8">
            <a:extLst>
              <a:ext uri="{FF2B5EF4-FFF2-40B4-BE49-F238E27FC236}">
                <a16:creationId xmlns:a16="http://schemas.microsoft.com/office/drawing/2014/main" id="{44AA7D13-7BB8-3849-9852-AF00093662B6}"/>
              </a:ext>
            </a:extLst>
          </p:cNvPr>
          <p:cNvPicPr>
            <a:picLocks noChangeAspect="1"/>
          </p:cNvPicPr>
          <p:nvPr/>
        </p:nvPicPr>
        <p:blipFill>
          <a:blip r:embed="rId6"/>
          <a:stretch>
            <a:fillRect/>
          </a:stretch>
        </p:blipFill>
        <p:spPr>
          <a:xfrm>
            <a:off x="509070" y="1646347"/>
            <a:ext cx="4077229" cy="1782653"/>
          </a:xfrm>
          <a:prstGeom prst="rect">
            <a:avLst/>
          </a:prstGeom>
        </p:spPr>
      </p:pic>
      <p:pic>
        <p:nvPicPr>
          <p:cNvPr id="10" name="Picture 9">
            <a:extLst>
              <a:ext uri="{FF2B5EF4-FFF2-40B4-BE49-F238E27FC236}">
                <a16:creationId xmlns:a16="http://schemas.microsoft.com/office/drawing/2014/main" id="{D88612E3-DAF6-A24F-AC0E-822C9EBD437F}"/>
              </a:ext>
            </a:extLst>
          </p:cNvPr>
          <p:cNvPicPr>
            <a:picLocks noChangeAspect="1"/>
          </p:cNvPicPr>
          <p:nvPr/>
        </p:nvPicPr>
        <p:blipFill>
          <a:blip r:embed="rId7"/>
          <a:stretch>
            <a:fillRect/>
          </a:stretch>
        </p:blipFill>
        <p:spPr>
          <a:xfrm>
            <a:off x="210162" y="3680684"/>
            <a:ext cx="4675044" cy="2812191"/>
          </a:xfrm>
          <a:prstGeom prst="rect">
            <a:avLst/>
          </a:prstGeom>
        </p:spPr>
      </p:pic>
    </p:spTree>
    <p:extLst>
      <p:ext uri="{BB962C8B-B14F-4D97-AF65-F5344CB8AC3E}">
        <p14:creationId xmlns:p14="http://schemas.microsoft.com/office/powerpoint/2010/main" val="1253954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CC47-8F1F-A343-A6F5-2CA25B7DC060}"/>
              </a:ext>
            </a:extLst>
          </p:cNvPr>
          <p:cNvSpPr>
            <a:spLocks noGrp="1"/>
          </p:cNvSpPr>
          <p:nvPr>
            <p:ph type="title"/>
          </p:nvPr>
        </p:nvSpPr>
        <p:spPr/>
        <p:txBody>
          <a:bodyPr/>
          <a:lstStyle/>
          <a:p>
            <a:endParaRPr lang="en-US"/>
          </a:p>
        </p:txBody>
      </p:sp>
      <p:pic>
        <p:nvPicPr>
          <p:cNvPr id="5" name="Content Placeholder 4">
            <a:hlinkClick r:id="rId2"/>
            <a:extLst>
              <a:ext uri="{FF2B5EF4-FFF2-40B4-BE49-F238E27FC236}">
                <a16:creationId xmlns:a16="http://schemas.microsoft.com/office/drawing/2014/main" id="{B37D7C1C-B919-2E44-A371-6030149725F1}"/>
              </a:ext>
            </a:extLst>
          </p:cNvPr>
          <p:cNvPicPr>
            <a:picLocks noGrp="1" noChangeAspect="1"/>
          </p:cNvPicPr>
          <p:nvPr>
            <p:ph idx="1"/>
          </p:nvPr>
        </p:nvPicPr>
        <p:blipFill>
          <a:blip r:embed="rId3"/>
          <a:stretch>
            <a:fillRect/>
          </a:stretch>
        </p:blipFill>
        <p:spPr>
          <a:xfrm>
            <a:off x="2020421" y="1027906"/>
            <a:ext cx="7617757" cy="4351338"/>
          </a:xfrm>
        </p:spPr>
      </p:pic>
    </p:spTree>
    <p:extLst>
      <p:ext uri="{BB962C8B-B14F-4D97-AF65-F5344CB8AC3E}">
        <p14:creationId xmlns:p14="http://schemas.microsoft.com/office/powerpoint/2010/main" val="2357761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4012C-46AE-6344-9E09-36A74C2C9C6A}"/>
              </a:ext>
            </a:extLst>
          </p:cNvPr>
          <p:cNvSpPr>
            <a:spLocks noGrp="1"/>
          </p:cNvSpPr>
          <p:nvPr>
            <p:ph type="title"/>
          </p:nvPr>
        </p:nvSpPr>
        <p:spPr/>
        <p:txBody>
          <a:bodyPr/>
          <a:lstStyle/>
          <a:p>
            <a:r>
              <a:rPr lang="en-US" dirty="0">
                <a:latin typeface="dearJoe 5 CASUAL PRO" panose="02000000000000000000" pitchFamily="2" charset="0"/>
              </a:rPr>
              <a:t>Love (the planet) Island </a:t>
            </a:r>
          </a:p>
        </p:txBody>
      </p:sp>
      <p:sp>
        <p:nvSpPr>
          <p:cNvPr id="3" name="Content Placeholder 2">
            <a:extLst>
              <a:ext uri="{FF2B5EF4-FFF2-40B4-BE49-F238E27FC236}">
                <a16:creationId xmlns:a16="http://schemas.microsoft.com/office/drawing/2014/main" id="{5288243D-2F0F-324D-A15F-63289B5E3CDB}"/>
              </a:ext>
            </a:extLst>
          </p:cNvPr>
          <p:cNvSpPr>
            <a:spLocks noGrp="1"/>
          </p:cNvSpPr>
          <p:nvPr>
            <p:ph idx="1"/>
          </p:nvPr>
        </p:nvSpPr>
        <p:spPr/>
        <p:txBody>
          <a:bodyPr>
            <a:normAutofit/>
          </a:bodyPr>
          <a:lstStyle/>
          <a:p>
            <a:pPr marL="0" indent="0">
              <a:buNone/>
            </a:pPr>
            <a:r>
              <a:rPr lang="en-US" dirty="0">
                <a:highlight>
                  <a:srgbClr val="FFFF00"/>
                </a:highlight>
              </a:rPr>
              <a:t>Design a Global Goals country </a:t>
            </a:r>
          </a:p>
          <a:p>
            <a:pPr marL="0" indent="0">
              <a:buNone/>
            </a:pPr>
            <a:r>
              <a:rPr lang="en-US" dirty="0"/>
              <a:t>In groups of 3-4 draw your own vision of what a country would like in 2030 if the Goals are achieved. </a:t>
            </a:r>
          </a:p>
          <a:p>
            <a:pPr marL="0" indent="0">
              <a:buNone/>
            </a:pPr>
            <a:r>
              <a:rPr lang="en-US" i="1" dirty="0"/>
              <a:t>-what facilities and infrastructures a country might need to look after its population, environment and natural resources? </a:t>
            </a:r>
            <a:r>
              <a:rPr lang="en-US" i="1" dirty="0" err="1"/>
              <a:t>E.g</a:t>
            </a:r>
            <a:r>
              <a:rPr lang="en-US" i="1" dirty="0"/>
              <a:t> schools, hospitals, water sources, waste management systems, safe roads. </a:t>
            </a:r>
          </a:p>
          <a:p>
            <a:pPr marL="0" indent="0">
              <a:buNone/>
            </a:pPr>
            <a:endParaRPr lang="en-US" dirty="0"/>
          </a:p>
        </p:txBody>
      </p:sp>
      <p:pic>
        <p:nvPicPr>
          <p:cNvPr id="4" name="Picture 3">
            <a:extLst>
              <a:ext uri="{FF2B5EF4-FFF2-40B4-BE49-F238E27FC236}">
                <a16:creationId xmlns:a16="http://schemas.microsoft.com/office/drawing/2014/main" id="{69F7F338-898F-FF49-B823-AD2F2EDCBCED}"/>
              </a:ext>
            </a:extLst>
          </p:cNvPr>
          <p:cNvPicPr>
            <a:picLocks noChangeAspect="1"/>
          </p:cNvPicPr>
          <p:nvPr/>
        </p:nvPicPr>
        <p:blipFill>
          <a:blip r:embed="rId2"/>
          <a:stretch>
            <a:fillRect/>
          </a:stretch>
        </p:blipFill>
        <p:spPr>
          <a:xfrm>
            <a:off x="6976928" y="-58579"/>
            <a:ext cx="4376872" cy="2172970"/>
          </a:xfrm>
          <a:prstGeom prst="rect">
            <a:avLst/>
          </a:prstGeom>
        </p:spPr>
      </p:pic>
      <p:pic>
        <p:nvPicPr>
          <p:cNvPr id="7" name="Picture 6">
            <a:extLst>
              <a:ext uri="{FF2B5EF4-FFF2-40B4-BE49-F238E27FC236}">
                <a16:creationId xmlns:a16="http://schemas.microsoft.com/office/drawing/2014/main" id="{A5FE0D9A-B7F4-5D4E-B52B-5096811B9D57}"/>
              </a:ext>
            </a:extLst>
          </p:cNvPr>
          <p:cNvPicPr>
            <a:picLocks noChangeAspect="1"/>
          </p:cNvPicPr>
          <p:nvPr/>
        </p:nvPicPr>
        <p:blipFill>
          <a:blip r:embed="rId3"/>
          <a:stretch>
            <a:fillRect/>
          </a:stretch>
        </p:blipFill>
        <p:spPr>
          <a:xfrm>
            <a:off x="838200" y="4793697"/>
            <a:ext cx="2544555" cy="1714340"/>
          </a:xfrm>
          <a:prstGeom prst="rect">
            <a:avLst/>
          </a:prstGeom>
        </p:spPr>
      </p:pic>
    </p:spTree>
    <p:extLst>
      <p:ext uri="{BB962C8B-B14F-4D97-AF65-F5344CB8AC3E}">
        <p14:creationId xmlns:p14="http://schemas.microsoft.com/office/powerpoint/2010/main" val="1115268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D6C85-682A-1C4E-8D1A-E43EB05473D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5CF0CDB-F062-9248-BBE4-02FF2F34F92E}"/>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C263E908-2311-E741-BE07-49EC2712A455}"/>
              </a:ext>
            </a:extLst>
          </p:cNvPr>
          <p:cNvPicPr>
            <a:picLocks noChangeAspect="1"/>
          </p:cNvPicPr>
          <p:nvPr/>
        </p:nvPicPr>
        <p:blipFill>
          <a:blip r:embed="rId2"/>
          <a:stretch>
            <a:fillRect/>
          </a:stretch>
        </p:blipFill>
        <p:spPr>
          <a:xfrm>
            <a:off x="0" y="0"/>
            <a:ext cx="7994579" cy="6858000"/>
          </a:xfrm>
          <a:prstGeom prst="rect">
            <a:avLst/>
          </a:prstGeom>
        </p:spPr>
      </p:pic>
      <p:sp>
        <p:nvSpPr>
          <p:cNvPr id="5" name="TextBox 4">
            <a:extLst>
              <a:ext uri="{FF2B5EF4-FFF2-40B4-BE49-F238E27FC236}">
                <a16:creationId xmlns:a16="http://schemas.microsoft.com/office/drawing/2014/main" id="{A2AFB562-69E9-C046-8E7A-4C4860A9ABC6}"/>
              </a:ext>
            </a:extLst>
          </p:cNvPr>
          <p:cNvSpPr txBox="1"/>
          <p:nvPr/>
        </p:nvSpPr>
        <p:spPr>
          <a:xfrm>
            <a:off x="7589520" y="365125"/>
            <a:ext cx="4602480" cy="4093428"/>
          </a:xfrm>
          <a:prstGeom prst="rect">
            <a:avLst/>
          </a:prstGeom>
          <a:noFill/>
        </p:spPr>
        <p:txBody>
          <a:bodyPr wrap="square" rtlCol="0">
            <a:spAutoFit/>
          </a:bodyPr>
          <a:lstStyle/>
          <a:p>
            <a:r>
              <a:rPr lang="en-US" sz="2200" dirty="0">
                <a:latin typeface="dearJoe 5 CASUAL PRO" panose="02000000000000000000" pitchFamily="2" charset="0"/>
              </a:rPr>
              <a:t>Love (the planet) island checklist</a:t>
            </a:r>
          </a:p>
          <a:p>
            <a:endParaRPr lang="en-US" sz="2200" dirty="0">
              <a:latin typeface="dearJoe 5 CASUAL PRO" panose="02000000000000000000" pitchFamily="2" charset="0"/>
            </a:endParaRPr>
          </a:p>
          <a:p>
            <a:pPr marL="285750" indent="-285750">
              <a:buFont typeface="Courier New" panose="02070309020205020404" pitchFamily="49" charset="0"/>
              <a:buChar char="o"/>
            </a:pPr>
            <a:r>
              <a:rPr lang="en-US" sz="2200" dirty="0">
                <a:latin typeface="Calibri" panose="020F0502020204030204" pitchFamily="34" charset="0"/>
                <a:cs typeface="Calibri" panose="020F0502020204030204" pitchFamily="34" charset="0"/>
              </a:rPr>
              <a:t>Include 8-10 of the goals</a:t>
            </a:r>
          </a:p>
          <a:p>
            <a:pPr marL="285750" indent="-285750">
              <a:buFont typeface="Courier New" panose="02070309020205020404" pitchFamily="49" charset="0"/>
              <a:buChar char="o"/>
            </a:pPr>
            <a:r>
              <a:rPr lang="en-US" sz="2200" dirty="0">
                <a:latin typeface="Calibri" panose="020F0502020204030204" pitchFamily="34" charset="0"/>
                <a:cs typeface="Calibri" panose="020F0502020204030204" pitchFamily="34" charset="0"/>
              </a:rPr>
              <a:t>How will you provide water?</a:t>
            </a:r>
          </a:p>
          <a:p>
            <a:pPr marL="285750" indent="-285750">
              <a:buFont typeface="Courier New" panose="02070309020205020404" pitchFamily="49" charset="0"/>
              <a:buChar char="o"/>
            </a:pPr>
            <a:r>
              <a:rPr lang="en-US" sz="2200" dirty="0">
                <a:latin typeface="Calibri" panose="020F0502020204030204" pitchFamily="34" charset="0"/>
                <a:cs typeface="Calibri" panose="020F0502020204030204" pitchFamily="34" charset="0"/>
              </a:rPr>
              <a:t>How will you provide food? </a:t>
            </a:r>
          </a:p>
          <a:p>
            <a:pPr marL="285750" indent="-285750">
              <a:buFont typeface="Courier New" panose="02070309020205020404" pitchFamily="49" charset="0"/>
              <a:buChar char="o"/>
            </a:pPr>
            <a:r>
              <a:rPr lang="en-US" sz="2200" dirty="0">
                <a:latin typeface="Calibri" panose="020F0502020204030204" pitchFamily="34" charset="0"/>
                <a:cs typeface="Calibri" panose="020F0502020204030204" pitchFamily="34" charset="0"/>
              </a:rPr>
              <a:t>How will you provide energy?</a:t>
            </a:r>
          </a:p>
          <a:p>
            <a:pPr marL="285750" indent="-285750">
              <a:buFont typeface="Courier New" panose="02070309020205020404" pitchFamily="49" charset="0"/>
              <a:buChar char="o"/>
            </a:pPr>
            <a:r>
              <a:rPr lang="en-US" sz="2200" dirty="0">
                <a:latin typeface="Calibri" panose="020F0502020204030204" pitchFamily="34" charset="0"/>
                <a:cs typeface="Calibri" panose="020F0502020204030204" pitchFamily="34" charset="0"/>
              </a:rPr>
              <a:t>How will you deal with the waste? </a:t>
            </a:r>
          </a:p>
          <a:p>
            <a:pPr marL="285750" indent="-285750">
              <a:buFont typeface="Courier New" panose="02070309020205020404" pitchFamily="49" charset="0"/>
              <a:buChar char="o"/>
            </a:pPr>
            <a:r>
              <a:rPr lang="en-US" sz="2200" dirty="0">
                <a:latin typeface="Calibri" panose="020F0502020204030204" pitchFamily="34" charset="0"/>
                <a:cs typeface="Calibri" panose="020F0502020204030204" pitchFamily="34" charset="0"/>
              </a:rPr>
              <a:t>How will you provide education?</a:t>
            </a:r>
          </a:p>
          <a:p>
            <a:pPr marL="285750" indent="-285750">
              <a:buFont typeface="Courier New" panose="02070309020205020404" pitchFamily="49" charset="0"/>
              <a:buChar char="o"/>
            </a:pPr>
            <a:r>
              <a:rPr lang="en-US" sz="2200" dirty="0">
                <a:latin typeface="Calibri" panose="020F0502020204030204" pitchFamily="34" charset="0"/>
                <a:cs typeface="Calibri" panose="020F0502020204030204" pitchFamily="34" charset="0"/>
              </a:rPr>
              <a:t>How will you create jobs?</a:t>
            </a:r>
          </a:p>
          <a:p>
            <a:pPr marL="285750" indent="-285750">
              <a:buFont typeface="Courier New" panose="02070309020205020404" pitchFamily="49" charset="0"/>
              <a:buChar char="o"/>
            </a:pPr>
            <a:r>
              <a:rPr lang="en-US" sz="2200" dirty="0">
                <a:latin typeface="Calibri" panose="020F0502020204030204" pitchFamily="34" charset="0"/>
                <a:cs typeface="Calibri" panose="020F0502020204030204" pitchFamily="34" charset="0"/>
              </a:rPr>
              <a:t>How will you provide housing?</a:t>
            </a:r>
          </a:p>
          <a:p>
            <a:pPr marL="285750" indent="-285750">
              <a:buFont typeface="Courier New" panose="02070309020205020404" pitchFamily="49" charset="0"/>
              <a:buChar char="o"/>
            </a:pPr>
            <a:r>
              <a:rPr lang="en-US" sz="2200" dirty="0">
                <a:latin typeface="Calibri" panose="020F0502020204030204" pitchFamily="34" charset="0"/>
                <a:cs typeface="Calibri" panose="020F0502020204030204" pitchFamily="34" charset="0"/>
              </a:rPr>
              <a:t>How will you provide transport? </a:t>
            </a:r>
          </a:p>
          <a:p>
            <a:pPr marL="285750" indent="-285750">
              <a:buFont typeface="Courier New" panose="02070309020205020404" pitchFamily="49" charset="0"/>
              <a:buChar char="o"/>
            </a:pPr>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16580CF-F093-5342-AE73-1127146FE4AA}"/>
              </a:ext>
            </a:extLst>
          </p:cNvPr>
          <p:cNvPicPr>
            <a:picLocks noChangeAspect="1"/>
          </p:cNvPicPr>
          <p:nvPr/>
        </p:nvPicPr>
        <p:blipFill>
          <a:blip r:embed="rId3"/>
          <a:stretch>
            <a:fillRect/>
          </a:stretch>
        </p:blipFill>
        <p:spPr>
          <a:xfrm>
            <a:off x="7589520" y="4685030"/>
            <a:ext cx="4376872" cy="2172970"/>
          </a:xfrm>
          <a:prstGeom prst="rect">
            <a:avLst/>
          </a:prstGeom>
        </p:spPr>
      </p:pic>
    </p:spTree>
    <p:extLst>
      <p:ext uri="{BB962C8B-B14F-4D97-AF65-F5344CB8AC3E}">
        <p14:creationId xmlns:p14="http://schemas.microsoft.com/office/powerpoint/2010/main" val="821831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D01B-35E8-2C40-998C-BC2F7C3C79E5}"/>
              </a:ext>
            </a:extLst>
          </p:cNvPr>
          <p:cNvSpPr>
            <a:spLocks noGrp="1"/>
          </p:cNvSpPr>
          <p:nvPr>
            <p:ph type="title"/>
          </p:nvPr>
        </p:nvSpPr>
        <p:spPr/>
        <p:txBody>
          <a:bodyPr/>
          <a:lstStyle/>
          <a:p>
            <a:r>
              <a:rPr lang="en-US" dirty="0">
                <a:latin typeface="dearJoe 5 CASUAL PRO" panose="02000000000000000000" pitchFamily="2" charset="0"/>
              </a:rPr>
              <a:t>Turning Learning into Action: Reflection </a:t>
            </a:r>
            <a:br>
              <a:rPr lang="en-US" dirty="0"/>
            </a:br>
            <a:endParaRPr lang="en-US" dirty="0"/>
          </a:p>
        </p:txBody>
      </p:sp>
      <p:sp>
        <p:nvSpPr>
          <p:cNvPr id="3" name="Content Placeholder 2">
            <a:extLst>
              <a:ext uri="{FF2B5EF4-FFF2-40B4-BE49-F238E27FC236}">
                <a16:creationId xmlns:a16="http://schemas.microsoft.com/office/drawing/2014/main" id="{5BD7480B-42F8-0444-B9D1-431A2E2F8AFC}"/>
              </a:ext>
            </a:extLst>
          </p:cNvPr>
          <p:cNvSpPr>
            <a:spLocks noGrp="1"/>
          </p:cNvSpPr>
          <p:nvPr>
            <p:ph idx="1"/>
          </p:nvPr>
        </p:nvSpPr>
        <p:spPr>
          <a:xfrm>
            <a:off x="386787" y="1253331"/>
            <a:ext cx="11805213" cy="4351338"/>
          </a:xfrm>
        </p:spPr>
        <p:txBody>
          <a:bodyPr/>
          <a:lstStyle/>
          <a:p>
            <a:pPr marL="0" indent="0">
              <a:buNone/>
            </a:pPr>
            <a:r>
              <a:rPr lang="en-US" dirty="0"/>
              <a:t>How could the  maps you have designed could become a reality in your own real country that you live?</a:t>
            </a:r>
          </a:p>
          <a:p>
            <a:pPr marL="0" indent="0">
              <a:buNone/>
            </a:pPr>
            <a:r>
              <a:rPr lang="en-US" dirty="0"/>
              <a:t> </a:t>
            </a:r>
            <a:r>
              <a:rPr lang="en-US" i="1" dirty="0"/>
              <a:t>How will we achieve this here? </a:t>
            </a:r>
          </a:p>
          <a:p>
            <a:pPr marL="0" indent="0">
              <a:buNone/>
            </a:pPr>
            <a:r>
              <a:rPr lang="en-US" i="1" dirty="0"/>
              <a:t>What would individuals need to do or change to ensure that this happens? </a:t>
            </a:r>
          </a:p>
          <a:p>
            <a:pPr marL="0" indent="0">
              <a:buNone/>
            </a:pPr>
            <a:r>
              <a:rPr lang="en-US" i="1" dirty="0"/>
              <a:t>What one thing could you do to help achieve the  goals? </a:t>
            </a:r>
            <a:endParaRPr lang="en-US" dirty="0"/>
          </a:p>
          <a:p>
            <a:endParaRPr lang="en-US" dirty="0"/>
          </a:p>
        </p:txBody>
      </p:sp>
      <p:pic>
        <p:nvPicPr>
          <p:cNvPr id="7" name="Picture 6">
            <a:extLst>
              <a:ext uri="{FF2B5EF4-FFF2-40B4-BE49-F238E27FC236}">
                <a16:creationId xmlns:a16="http://schemas.microsoft.com/office/drawing/2014/main" id="{3A75B614-8A2A-2A41-B480-4873643EB1EE}"/>
              </a:ext>
            </a:extLst>
          </p:cNvPr>
          <p:cNvPicPr>
            <a:picLocks noChangeAspect="1"/>
          </p:cNvPicPr>
          <p:nvPr/>
        </p:nvPicPr>
        <p:blipFill>
          <a:blip r:embed="rId2"/>
          <a:stretch>
            <a:fillRect/>
          </a:stretch>
        </p:blipFill>
        <p:spPr>
          <a:xfrm>
            <a:off x="7074392" y="3778221"/>
            <a:ext cx="4592888" cy="3079779"/>
          </a:xfrm>
          <a:prstGeom prst="rect">
            <a:avLst/>
          </a:prstGeom>
        </p:spPr>
      </p:pic>
      <p:pic>
        <p:nvPicPr>
          <p:cNvPr id="9" name="Picture 8">
            <a:hlinkClick r:id="rId3"/>
            <a:extLst>
              <a:ext uri="{FF2B5EF4-FFF2-40B4-BE49-F238E27FC236}">
                <a16:creationId xmlns:a16="http://schemas.microsoft.com/office/drawing/2014/main" id="{33C00A7F-771C-B04D-81D9-E67EE02D33FD}"/>
              </a:ext>
            </a:extLst>
          </p:cNvPr>
          <p:cNvPicPr>
            <a:picLocks noChangeAspect="1"/>
          </p:cNvPicPr>
          <p:nvPr/>
        </p:nvPicPr>
        <p:blipFill>
          <a:blip r:embed="rId4"/>
          <a:stretch>
            <a:fillRect/>
          </a:stretch>
        </p:blipFill>
        <p:spPr>
          <a:xfrm>
            <a:off x="838200" y="4209660"/>
            <a:ext cx="4534011" cy="2283215"/>
          </a:xfrm>
          <a:prstGeom prst="rect">
            <a:avLst/>
          </a:prstGeom>
        </p:spPr>
      </p:pic>
    </p:spTree>
    <p:extLst>
      <p:ext uri="{BB962C8B-B14F-4D97-AF65-F5344CB8AC3E}">
        <p14:creationId xmlns:p14="http://schemas.microsoft.com/office/powerpoint/2010/main" val="4266962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1B6AF8-54B1-D94B-9A2B-CA48B8A36612}"/>
              </a:ext>
            </a:extLst>
          </p:cNvPr>
          <p:cNvPicPr>
            <a:picLocks noChangeAspect="1"/>
          </p:cNvPicPr>
          <p:nvPr/>
        </p:nvPicPr>
        <p:blipFill>
          <a:blip r:embed="rId2"/>
          <a:stretch>
            <a:fillRect/>
          </a:stretch>
        </p:blipFill>
        <p:spPr>
          <a:xfrm>
            <a:off x="1949450" y="635000"/>
            <a:ext cx="8293100" cy="5588000"/>
          </a:xfrm>
          <a:prstGeom prst="rect">
            <a:avLst/>
          </a:prstGeom>
        </p:spPr>
      </p:pic>
    </p:spTree>
    <p:extLst>
      <p:ext uri="{BB962C8B-B14F-4D97-AF65-F5344CB8AC3E}">
        <p14:creationId xmlns:p14="http://schemas.microsoft.com/office/powerpoint/2010/main" val="3575856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14299"/>
            <a:ext cx="10515600" cy="1325563"/>
          </a:xfrm>
        </p:spPr>
        <p:txBody>
          <a:bodyPr/>
          <a:lstStyle/>
          <a:p>
            <a:r>
              <a:rPr lang="en-US" dirty="0">
                <a:latin typeface="dearJoe 5 CASUAL PRO" panose="02000000000000000000" pitchFamily="2" charset="0"/>
              </a:rPr>
              <a:t>What are the Global Goals? </a:t>
            </a:r>
          </a:p>
        </p:txBody>
      </p:sp>
      <p:sp>
        <p:nvSpPr>
          <p:cNvPr id="3" name="Content Placeholder 2"/>
          <p:cNvSpPr>
            <a:spLocks noGrp="1"/>
          </p:cNvSpPr>
          <p:nvPr>
            <p:ph idx="1"/>
          </p:nvPr>
        </p:nvSpPr>
        <p:spPr>
          <a:xfrm>
            <a:off x="838199" y="1127346"/>
            <a:ext cx="10515600" cy="4351338"/>
          </a:xfrm>
        </p:spPr>
        <p:txBody>
          <a:bodyPr/>
          <a:lstStyle/>
          <a:p>
            <a:pPr marL="0" indent="0">
              <a:buNone/>
            </a:pPr>
            <a:r>
              <a:rPr lang="en-US" dirty="0"/>
              <a:t>17 goals to reduce poverty by 2030</a:t>
            </a:r>
          </a:p>
          <a:p>
            <a:pPr marL="0" indent="0">
              <a:buNone/>
            </a:pPr>
            <a:r>
              <a:rPr lang="en-US" dirty="0"/>
              <a:t>Why do you think we have these?</a:t>
            </a:r>
          </a:p>
          <a:p>
            <a:pPr marL="0" indent="0">
              <a:buNone/>
            </a:pPr>
            <a:r>
              <a:rPr lang="en-US" dirty="0"/>
              <a:t>Do we need them?</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2743201"/>
            <a:ext cx="10974387" cy="4000500"/>
          </a:xfrm>
          <a:prstGeom prst="rect">
            <a:avLst/>
          </a:prstGeom>
        </p:spPr>
      </p:pic>
    </p:spTree>
    <p:extLst>
      <p:ext uri="{BB962C8B-B14F-4D97-AF65-F5344CB8AC3E}">
        <p14:creationId xmlns:p14="http://schemas.microsoft.com/office/powerpoint/2010/main" val="113890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47FCB-28B1-6648-87BD-51C71D3C20D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205C08-01C7-8B4A-9636-2C6AC258FF30}"/>
              </a:ext>
            </a:extLst>
          </p:cNvPr>
          <p:cNvSpPr>
            <a:spLocks noGrp="1"/>
          </p:cNvSpPr>
          <p:nvPr>
            <p:ph idx="1"/>
          </p:nvPr>
        </p:nvSpPr>
        <p:spPr/>
        <p:txBody>
          <a:bodyPr/>
          <a:lstStyle/>
          <a:p>
            <a:endParaRPr lang="en-US"/>
          </a:p>
        </p:txBody>
      </p:sp>
      <p:pic>
        <p:nvPicPr>
          <p:cNvPr id="4" name="Picture 3">
            <a:hlinkClick r:id="rId2"/>
            <a:extLst>
              <a:ext uri="{FF2B5EF4-FFF2-40B4-BE49-F238E27FC236}">
                <a16:creationId xmlns:a16="http://schemas.microsoft.com/office/drawing/2014/main" id="{E8B433FB-95F9-5442-8A22-4EE007476ED8}"/>
              </a:ext>
            </a:extLst>
          </p:cNvPr>
          <p:cNvPicPr>
            <a:picLocks noChangeAspect="1"/>
          </p:cNvPicPr>
          <p:nvPr/>
        </p:nvPicPr>
        <p:blipFill>
          <a:blip r:embed="rId3"/>
          <a:stretch>
            <a:fillRect/>
          </a:stretch>
        </p:blipFill>
        <p:spPr>
          <a:xfrm>
            <a:off x="896979" y="473517"/>
            <a:ext cx="10398042" cy="6019358"/>
          </a:xfrm>
          <a:prstGeom prst="rect">
            <a:avLst/>
          </a:prstGeom>
        </p:spPr>
      </p:pic>
      <p:sp>
        <p:nvSpPr>
          <p:cNvPr id="5" name="Rectangle 4">
            <a:extLst>
              <a:ext uri="{FF2B5EF4-FFF2-40B4-BE49-F238E27FC236}">
                <a16:creationId xmlns:a16="http://schemas.microsoft.com/office/drawing/2014/main" id="{58091155-E9E4-DE4C-AA89-FF7F20F849A2}"/>
              </a:ext>
            </a:extLst>
          </p:cNvPr>
          <p:cNvSpPr/>
          <p:nvPr/>
        </p:nvSpPr>
        <p:spPr>
          <a:xfrm>
            <a:off x="3048000" y="3105835"/>
            <a:ext cx="6096000" cy="369332"/>
          </a:xfrm>
          <a:prstGeom prst="rect">
            <a:avLst/>
          </a:prstGeom>
        </p:spPr>
        <p:txBody>
          <a:bodyPr>
            <a:spAutoFit/>
          </a:bodyPr>
          <a:lstStyle/>
          <a:p>
            <a:r>
              <a:rPr lang="en-US" dirty="0"/>
              <a:t>\</a:t>
            </a:r>
          </a:p>
        </p:txBody>
      </p:sp>
    </p:spTree>
    <p:extLst>
      <p:ext uri="{BB962C8B-B14F-4D97-AF65-F5344CB8AC3E}">
        <p14:creationId xmlns:p14="http://schemas.microsoft.com/office/powerpoint/2010/main" val="965275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earJoe 5 CASUAL PRO" panose="02000000000000000000" pitchFamily="2" charset="0"/>
              </a:rPr>
              <a:t>Memory game</a:t>
            </a:r>
          </a:p>
        </p:txBody>
      </p:sp>
      <p:sp>
        <p:nvSpPr>
          <p:cNvPr id="3" name="Content Placeholder 2"/>
          <p:cNvSpPr>
            <a:spLocks noGrp="1"/>
          </p:cNvSpPr>
          <p:nvPr>
            <p:ph idx="1"/>
          </p:nvPr>
        </p:nvSpPr>
        <p:spPr/>
        <p:txBody>
          <a:bodyPr/>
          <a:lstStyle/>
          <a:p>
            <a:pPr marL="0" indent="0">
              <a:buNone/>
            </a:pPr>
            <a:r>
              <a:rPr lang="en-US" dirty="0"/>
              <a:t>List the 17 Global goals</a:t>
            </a:r>
          </a:p>
        </p:txBody>
      </p:sp>
      <p:pic>
        <p:nvPicPr>
          <p:cNvPr id="4" name="Picture 3">
            <a:extLst>
              <a:ext uri="{FF2B5EF4-FFF2-40B4-BE49-F238E27FC236}">
                <a16:creationId xmlns:a16="http://schemas.microsoft.com/office/drawing/2014/main" id="{E4E165C9-B570-EA4A-B6F5-314A650D964B}"/>
              </a:ext>
            </a:extLst>
          </p:cNvPr>
          <p:cNvPicPr>
            <a:picLocks noChangeAspect="1"/>
          </p:cNvPicPr>
          <p:nvPr/>
        </p:nvPicPr>
        <p:blipFill>
          <a:blip r:embed="rId2"/>
          <a:stretch>
            <a:fillRect/>
          </a:stretch>
        </p:blipFill>
        <p:spPr>
          <a:xfrm>
            <a:off x="6192456" y="2797433"/>
            <a:ext cx="5918521" cy="4060568"/>
          </a:xfrm>
          <a:prstGeom prst="rect">
            <a:avLst/>
          </a:prstGeom>
        </p:spPr>
      </p:pic>
    </p:spTree>
    <p:extLst>
      <p:ext uri="{BB962C8B-B14F-4D97-AF65-F5344CB8AC3E}">
        <p14:creationId xmlns:p14="http://schemas.microsoft.com/office/powerpoint/2010/main" val="607899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355967"/>
            <a:ext cx="11454194" cy="4175404"/>
          </a:xfrm>
          <a:prstGeom prst="rect">
            <a:avLst/>
          </a:prstGeom>
        </p:spPr>
      </p:pic>
    </p:spTree>
    <p:extLst>
      <p:ext uri="{BB962C8B-B14F-4D97-AF65-F5344CB8AC3E}">
        <p14:creationId xmlns:p14="http://schemas.microsoft.com/office/powerpoint/2010/main" val="746587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earJoe 5 CASUAL PRO" panose="02000000000000000000" pitchFamily="2" charset="0"/>
              </a:rPr>
              <a:t>Learning about the goals</a:t>
            </a:r>
          </a:p>
        </p:txBody>
      </p:sp>
      <p:sp>
        <p:nvSpPr>
          <p:cNvPr id="3" name="Content Placeholder 2"/>
          <p:cNvSpPr>
            <a:spLocks noGrp="1"/>
          </p:cNvSpPr>
          <p:nvPr>
            <p:ph idx="1"/>
          </p:nvPr>
        </p:nvSpPr>
        <p:spPr/>
        <p:txBody>
          <a:bodyPr>
            <a:normAutofit fontScale="85000" lnSpcReduction="20000"/>
          </a:bodyPr>
          <a:lstStyle/>
          <a:p>
            <a:pPr marL="0" indent="0">
              <a:buNone/>
            </a:pPr>
            <a:r>
              <a:rPr lang="en-US" dirty="0"/>
              <a:t>Visit each station in groups (of 3 -4) to gather more information about the goals. You only have four minutes at each station! You will need to split the workload to ensure you manage your time effectively. Remember to fill out your prompt sheet to help you. </a:t>
            </a:r>
          </a:p>
          <a:p>
            <a:pPr marL="0" indent="0">
              <a:buNone/>
            </a:pPr>
            <a:r>
              <a:rPr lang="en-US" dirty="0"/>
              <a:t>Whilst at a station, each group should write down </a:t>
            </a:r>
            <a:r>
              <a:rPr lang="en-US" b="1" dirty="0"/>
              <a:t>at least one </a:t>
            </a:r>
            <a:r>
              <a:rPr lang="en-US" dirty="0"/>
              <a:t>fact that surprises you. Also come up with a question at each station that you would like to find out more about and could be investigated in future lessons or at home. </a:t>
            </a:r>
          </a:p>
          <a:p>
            <a:pPr marL="0" indent="0">
              <a:buNone/>
            </a:pPr>
            <a:endParaRPr lang="en-US" dirty="0"/>
          </a:p>
          <a:p>
            <a:pPr marL="0" indent="0">
              <a:buNone/>
            </a:pPr>
            <a:r>
              <a:rPr lang="en-US" dirty="0"/>
              <a:t>Stations to visit: </a:t>
            </a:r>
          </a:p>
          <a:p>
            <a:pPr marL="0" indent="0">
              <a:buNone/>
            </a:pPr>
            <a:endParaRPr lang="en-US" dirty="0"/>
          </a:p>
          <a:p>
            <a:pPr marL="0" indent="0">
              <a:buNone/>
            </a:pPr>
            <a:r>
              <a:rPr lang="en-US" dirty="0"/>
              <a:t>Poverty, Health , Education, Safer world, Sustainability, Environment </a:t>
            </a:r>
          </a:p>
          <a:p>
            <a:pPr marL="0" indent="0">
              <a:buNone/>
            </a:pPr>
            <a:endParaRPr lang="en-US" b="1" dirty="0">
              <a:solidFill>
                <a:srgbClr val="FF0000"/>
              </a:solidFill>
            </a:endParaRPr>
          </a:p>
          <a:p>
            <a:pPr marL="0" indent="0">
              <a:buNone/>
            </a:pPr>
            <a:r>
              <a:rPr lang="en-US" b="1" dirty="0">
                <a:solidFill>
                  <a:srgbClr val="FF0000"/>
                </a:solidFill>
              </a:rPr>
              <a:t>The goals have been grouped together in themes.</a:t>
            </a:r>
          </a:p>
          <a:p>
            <a:endParaRPr lang="en-US" dirty="0"/>
          </a:p>
        </p:txBody>
      </p:sp>
      <p:pic>
        <p:nvPicPr>
          <p:cNvPr id="4" name="Picture 3">
            <a:extLst>
              <a:ext uri="{FF2B5EF4-FFF2-40B4-BE49-F238E27FC236}">
                <a16:creationId xmlns:a16="http://schemas.microsoft.com/office/drawing/2014/main" id="{BB8896ED-E33B-C449-B4B6-272C74ABB031}"/>
              </a:ext>
            </a:extLst>
          </p:cNvPr>
          <p:cNvPicPr>
            <a:picLocks noChangeAspect="1"/>
          </p:cNvPicPr>
          <p:nvPr/>
        </p:nvPicPr>
        <p:blipFill>
          <a:blip r:embed="rId2"/>
          <a:stretch>
            <a:fillRect/>
          </a:stretch>
        </p:blipFill>
        <p:spPr>
          <a:xfrm>
            <a:off x="9399503" y="4849792"/>
            <a:ext cx="2792498" cy="1915872"/>
          </a:xfrm>
          <a:prstGeom prst="rect">
            <a:avLst/>
          </a:prstGeom>
        </p:spPr>
      </p:pic>
    </p:spTree>
    <p:extLst>
      <p:ext uri="{BB962C8B-B14F-4D97-AF65-F5344CB8AC3E}">
        <p14:creationId xmlns:p14="http://schemas.microsoft.com/office/powerpoint/2010/main" val="1918003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earJoe 5 CASUAL PRO" panose="02000000000000000000" pitchFamily="2" charset="0"/>
              </a:rPr>
              <a:t>Poverty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62700" y="785813"/>
            <a:ext cx="2451100" cy="25019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0850" y="785813"/>
            <a:ext cx="2540000" cy="25019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1900" y="3900488"/>
            <a:ext cx="2552700" cy="25019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0850" y="4014788"/>
            <a:ext cx="2552700" cy="2501900"/>
          </a:xfrm>
          <a:prstGeom prst="rect">
            <a:avLst/>
          </a:prstGeom>
        </p:spPr>
      </p:pic>
      <p:pic>
        <p:nvPicPr>
          <p:cNvPr id="9" name="Picture 8">
            <a:extLst>
              <a:ext uri="{FF2B5EF4-FFF2-40B4-BE49-F238E27FC236}">
                <a16:creationId xmlns:a16="http://schemas.microsoft.com/office/drawing/2014/main" id="{50887605-E3FB-904A-AFD9-E87C2044FB95}"/>
              </a:ext>
            </a:extLst>
          </p:cNvPr>
          <p:cNvPicPr>
            <a:picLocks noChangeAspect="1"/>
          </p:cNvPicPr>
          <p:nvPr/>
        </p:nvPicPr>
        <p:blipFill>
          <a:blip r:embed="rId5"/>
          <a:stretch>
            <a:fillRect/>
          </a:stretch>
        </p:blipFill>
        <p:spPr>
          <a:xfrm>
            <a:off x="671331" y="1971822"/>
            <a:ext cx="4708773" cy="3122259"/>
          </a:xfrm>
          <a:prstGeom prst="rect">
            <a:avLst/>
          </a:prstGeom>
        </p:spPr>
      </p:pic>
    </p:spTree>
    <p:extLst>
      <p:ext uri="{BB962C8B-B14F-4D97-AF65-F5344CB8AC3E}">
        <p14:creationId xmlns:p14="http://schemas.microsoft.com/office/powerpoint/2010/main" val="817139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2178</TotalTime>
  <Words>557</Words>
  <Application>Microsoft Macintosh PowerPoint</Application>
  <PresentationFormat>Widescreen</PresentationFormat>
  <Paragraphs>63</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Courier New</vt:lpstr>
      <vt:lpstr>dearJoe 5 CASUAL PRO</vt:lpstr>
      <vt:lpstr>Office Theme</vt:lpstr>
      <vt:lpstr>What are the biggest problems in the world today?</vt:lpstr>
      <vt:lpstr>PowerPoint Presentation</vt:lpstr>
      <vt:lpstr>PowerPoint Presentation</vt:lpstr>
      <vt:lpstr>What are the Global Goals? </vt:lpstr>
      <vt:lpstr>PowerPoint Presentation</vt:lpstr>
      <vt:lpstr>Memory game</vt:lpstr>
      <vt:lpstr>PowerPoint Presentation</vt:lpstr>
      <vt:lpstr>Learning about the goals</vt:lpstr>
      <vt:lpstr>Poverty </vt:lpstr>
      <vt:lpstr>Health </vt:lpstr>
      <vt:lpstr>Education </vt:lpstr>
      <vt:lpstr>Safer world</vt:lpstr>
      <vt:lpstr> Sustainability </vt:lpstr>
      <vt:lpstr>Environment</vt:lpstr>
      <vt:lpstr>Test your knowledge….</vt:lpstr>
      <vt:lpstr>Diamond 9</vt:lpstr>
      <vt:lpstr>Promote the goals</vt:lpstr>
      <vt:lpstr>PowerPoint Presentation</vt:lpstr>
      <vt:lpstr>PowerPoint Presentation</vt:lpstr>
      <vt:lpstr>PowerPoint Presentation</vt:lpstr>
      <vt:lpstr>PowerPoint Presentation</vt:lpstr>
      <vt:lpstr>PowerPoint Presentation</vt:lpstr>
      <vt:lpstr>PowerPoint Presentation</vt:lpstr>
      <vt:lpstr>Love (the planet) Island </vt:lpstr>
      <vt:lpstr>PowerPoint Presentation</vt:lpstr>
      <vt:lpstr>Turning Learning into Action: Reflection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are the biggest problems in the world face today?</dc:title>
  <dc:creator>Marco Cirillo</dc:creator>
  <cp:lastModifiedBy>Anna Bennett</cp:lastModifiedBy>
  <cp:revision>26</cp:revision>
  <cp:lastPrinted>2017-10-26T17:07:03Z</cp:lastPrinted>
  <dcterms:created xsi:type="dcterms:W3CDTF">2017-10-23T00:50:53Z</dcterms:created>
  <dcterms:modified xsi:type="dcterms:W3CDTF">2019-09-08T21:38:33Z</dcterms:modified>
</cp:coreProperties>
</file>