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63" r:id="rId2"/>
    <p:sldId id="257" r:id="rId3"/>
    <p:sldId id="264" r:id="rId4"/>
    <p:sldId id="259" r:id="rId5"/>
    <p:sldId id="260" r:id="rId6"/>
    <p:sldId id="256" r:id="rId7"/>
    <p:sldId id="261" r:id="rId8"/>
    <p:sldId id="270" r:id="rId9"/>
    <p:sldId id="262" r:id="rId10"/>
    <p:sldId id="267" r:id="rId11"/>
    <p:sldId id="268" r:id="rId12"/>
    <p:sldId id="266" r:id="rId13"/>
    <p:sldId id="265" r:id="rId14"/>
    <p:sldId id="274" r:id="rId15"/>
    <p:sldId id="275" r:id="rId16"/>
    <p:sldId id="277" r:id="rId17"/>
    <p:sldId id="276" r:id="rId18"/>
    <p:sldId id="310" r:id="rId19"/>
    <p:sldId id="288" r:id="rId20"/>
    <p:sldId id="269" r:id="rId21"/>
    <p:sldId id="272" r:id="rId22"/>
    <p:sldId id="273" r:id="rId23"/>
    <p:sldId id="271" r:id="rId24"/>
    <p:sldId id="258" r:id="rId25"/>
    <p:sldId id="312" r:id="rId26"/>
    <p:sldId id="279" r:id="rId27"/>
    <p:sldId id="284" r:id="rId28"/>
    <p:sldId id="285" r:id="rId29"/>
    <p:sldId id="286" r:id="rId30"/>
    <p:sldId id="280" r:id="rId31"/>
    <p:sldId id="296" r:id="rId32"/>
    <p:sldId id="295" r:id="rId33"/>
    <p:sldId id="304" r:id="rId34"/>
    <p:sldId id="289" r:id="rId35"/>
    <p:sldId id="303" r:id="rId36"/>
    <p:sldId id="287" r:id="rId37"/>
    <p:sldId id="281" r:id="rId38"/>
    <p:sldId id="293" r:id="rId39"/>
    <p:sldId id="290" r:id="rId40"/>
    <p:sldId id="297" r:id="rId41"/>
    <p:sldId id="302" r:id="rId42"/>
    <p:sldId id="298" r:id="rId43"/>
    <p:sldId id="294" r:id="rId44"/>
    <p:sldId id="299" r:id="rId45"/>
    <p:sldId id="292" r:id="rId46"/>
    <p:sldId id="301" r:id="rId47"/>
    <p:sldId id="300" r:id="rId48"/>
    <p:sldId id="291" r:id="rId49"/>
    <p:sldId id="306" r:id="rId50"/>
    <p:sldId id="307" r:id="rId51"/>
    <p:sldId id="308" r:id="rId52"/>
    <p:sldId id="309" r:id="rId53"/>
    <p:sldId id="311" r:id="rId54"/>
    <p:sldId id="305" r:id="rId55"/>
    <p:sldId id="282" r:id="rId56"/>
    <p:sldId id="283" r:id="rId5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038"/>
    <p:restoredTop sz="94632"/>
  </p:normalViewPr>
  <p:slideViewPr>
    <p:cSldViewPr snapToGrid="0" snapToObjects="1">
      <p:cViewPr varScale="1">
        <p:scale>
          <a:sx n="66" d="100"/>
          <a:sy n="66" d="100"/>
        </p:scale>
        <p:origin x="200" y="142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FE8239-F12D-0A4C-950A-E1360F43E64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37BBB0D-0046-474E-B190-964648806B6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6998154-4B8F-9E4A-B57E-BD18A45D77AC}"/>
              </a:ext>
            </a:extLst>
          </p:cNvPr>
          <p:cNvSpPr>
            <a:spLocks noGrp="1"/>
          </p:cNvSpPr>
          <p:nvPr>
            <p:ph type="dt" sz="half" idx="10"/>
          </p:nvPr>
        </p:nvSpPr>
        <p:spPr/>
        <p:txBody>
          <a:bodyPr/>
          <a:lstStyle/>
          <a:p>
            <a:fld id="{68C59535-DA22-DF40-8BA0-609DC88ED562}" type="datetimeFigureOut">
              <a:rPr lang="en-US" smtClean="0"/>
              <a:t>1/13/19</a:t>
            </a:fld>
            <a:endParaRPr lang="en-US"/>
          </a:p>
        </p:txBody>
      </p:sp>
      <p:sp>
        <p:nvSpPr>
          <p:cNvPr id="5" name="Footer Placeholder 4">
            <a:extLst>
              <a:ext uri="{FF2B5EF4-FFF2-40B4-BE49-F238E27FC236}">
                <a16:creationId xmlns:a16="http://schemas.microsoft.com/office/drawing/2014/main" id="{7563391E-5AB6-A14D-95CF-9F70B830CA5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93C6793-9FBF-2A45-AA2B-57668F501174}"/>
              </a:ext>
            </a:extLst>
          </p:cNvPr>
          <p:cNvSpPr>
            <a:spLocks noGrp="1"/>
          </p:cNvSpPr>
          <p:nvPr>
            <p:ph type="sldNum" sz="quarter" idx="12"/>
          </p:nvPr>
        </p:nvSpPr>
        <p:spPr/>
        <p:txBody>
          <a:bodyPr/>
          <a:lstStyle/>
          <a:p>
            <a:fld id="{374E7BDA-E024-1348-8DE7-E2AF3640B7C6}" type="slidenum">
              <a:rPr lang="en-US" smtClean="0"/>
              <a:t>‹#›</a:t>
            </a:fld>
            <a:endParaRPr lang="en-US"/>
          </a:p>
        </p:txBody>
      </p:sp>
    </p:spTree>
    <p:extLst>
      <p:ext uri="{BB962C8B-B14F-4D97-AF65-F5344CB8AC3E}">
        <p14:creationId xmlns:p14="http://schemas.microsoft.com/office/powerpoint/2010/main" val="25262818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C1989E-DEF6-6946-9F3F-9E2597480AD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782C61D-D862-084C-B4A3-D9506716AD28}"/>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336B3BA-4CA8-A541-8CA6-E89364756159}"/>
              </a:ext>
            </a:extLst>
          </p:cNvPr>
          <p:cNvSpPr>
            <a:spLocks noGrp="1"/>
          </p:cNvSpPr>
          <p:nvPr>
            <p:ph type="dt" sz="half" idx="10"/>
          </p:nvPr>
        </p:nvSpPr>
        <p:spPr/>
        <p:txBody>
          <a:bodyPr/>
          <a:lstStyle/>
          <a:p>
            <a:fld id="{68C59535-DA22-DF40-8BA0-609DC88ED562}" type="datetimeFigureOut">
              <a:rPr lang="en-US" smtClean="0"/>
              <a:t>1/13/19</a:t>
            </a:fld>
            <a:endParaRPr lang="en-US"/>
          </a:p>
        </p:txBody>
      </p:sp>
      <p:sp>
        <p:nvSpPr>
          <p:cNvPr id="5" name="Footer Placeholder 4">
            <a:extLst>
              <a:ext uri="{FF2B5EF4-FFF2-40B4-BE49-F238E27FC236}">
                <a16:creationId xmlns:a16="http://schemas.microsoft.com/office/drawing/2014/main" id="{7AA9388F-4F2B-9C43-B852-906C33B7EC4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489B1A3-B3DC-E04F-844A-092FA27A690C}"/>
              </a:ext>
            </a:extLst>
          </p:cNvPr>
          <p:cNvSpPr>
            <a:spLocks noGrp="1"/>
          </p:cNvSpPr>
          <p:nvPr>
            <p:ph type="sldNum" sz="quarter" idx="12"/>
          </p:nvPr>
        </p:nvSpPr>
        <p:spPr/>
        <p:txBody>
          <a:bodyPr/>
          <a:lstStyle/>
          <a:p>
            <a:fld id="{374E7BDA-E024-1348-8DE7-E2AF3640B7C6}" type="slidenum">
              <a:rPr lang="en-US" smtClean="0"/>
              <a:t>‹#›</a:t>
            </a:fld>
            <a:endParaRPr lang="en-US"/>
          </a:p>
        </p:txBody>
      </p:sp>
    </p:spTree>
    <p:extLst>
      <p:ext uri="{BB962C8B-B14F-4D97-AF65-F5344CB8AC3E}">
        <p14:creationId xmlns:p14="http://schemas.microsoft.com/office/powerpoint/2010/main" val="10194986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563F0D4-399E-0944-AE83-9D3B03AAF9D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C0E270E-2B90-6C4F-8ADC-92239FBDDBD4}"/>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A6D048-D3C4-3E49-AD1B-347277841AD1}"/>
              </a:ext>
            </a:extLst>
          </p:cNvPr>
          <p:cNvSpPr>
            <a:spLocks noGrp="1"/>
          </p:cNvSpPr>
          <p:nvPr>
            <p:ph type="dt" sz="half" idx="10"/>
          </p:nvPr>
        </p:nvSpPr>
        <p:spPr/>
        <p:txBody>
          <a:bodyPr/>
          <a:lstStyle/>
          <a:p>
            <a:fld id="{68C59535-DA22-DF40-8BA0-609DC88ED562}" type="datetimeFigureOut">
              <a:rPr lang="en-US" smtClean="0"/>
              <a:t>1/13/19</a:t>
            </a:fld>
            <a:endParaRPr lang="en-US"/>
          </a:p>
        </p:txBody>
      </p:sp>
      <p:sp>
        <p:nvSpPr>
          <p:cNvPr id="5" name="Footer Placeholder 4">
            <a:extLst>
              <a:ext uri="{FF2B5EF4-FFF2-40B4-BE49-F238E27FC236}">
                <a16:creationId xmlns:a16="http://schemas.microsoft.com/office/drawing/2014/main" id="{3358ACB2-B26D-FC4E-B8C3-A95D34F268C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46A3B51-3946-A946-88DA-8A5E4B2743DE}"/>
              </a:ext>
            </a:extLst>
          </p:cNvPr>
          <p:cNvSpPr>
            <a:spLocks noGrp="1"/>
          </p:cNvSpPr>
          <p:nvPr>
            <p:ph type="sldNum" sz="quarter" idx="12"/>
          </p:nvPr>
        </p:nvSpPr>
        <p:spPr/>
        <p:txBody>
          <a:bodyPr/>
          <a:lstStyle/>
          <a:p>
            <a:fld id="{374E7BDA-E024-1348-8DE7-E2AF3640B7C6}" type="slidenum">
              <a:rPr lang="en-US" smtClean="0"/>
              <a:t>‹#›</a:t>
            </a:fld>
            <a:endParaRPr lang="en-US"/>
          </a:p>
        </p:txBody>
      </p:sp>
    </p:spTree>
    <p:extLst>
      <p:ext uri="{BB962C8B-B14F-4D97-AF65-F5344CB8AC3E}">
        <p14:creationId xmlns:p14="http://schemas.microsoft.com/office/powerpoint/2010/main" val="246829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6ACC89-1E20-DC48-B1A7-F73B64E3023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E6E085C-DA1F-8442-AFD4-01D3B56981F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224DBE0-337D-8241-AC2B-5A88ED9801EB}"/>
              </a:ext>
            </a:extLst>
          </p:cNvPr>
          <p:cNvSpPr>
            <a:spLocks noGrp="1"/>
          </p:cNvSpPr>
          <p:nvPr>
            <p:ph type="dt" sz="half" idx="10"/>
          </p:nvPr>
        </p:nvSpPr>
        <p:spPr/>
        <p:txBody>
          <a:bodyPr/>
          <a:lstStyle/>
          <a:p>
            <a:fld id="{68C59535-DA22-DF40-8BA0-609DC88ED562}" type="datetimeFigureOut">
              <a:rPr lang="en-US" smtClean="0"/>
              <a:t>1/13/19</a:t>
            </a:fld>
            <a:endParaRPr lang="en-US"/>
          </a:p>
        </p:txBody>
      </p:sp>
      <p:sp>
        <p:nvSpPr>
          <p:cNvPr id="5" name="Footer Placeholder 4">
            <a:extLst>
              <a:ext uri="{FF2B5EF4-FFF2-40B4-BE49-F238E27FC236}">
                <a16:creationId xmlns:a16="http://schemas.microsoft.com/office/drawing/2014/main" id="{6513FB69-7C56-B84C-9D49-0FEEF9CB84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81B1E2D-DBF3-C94C-A51F-126BC1BE6C8C}"/>
              </a:ext>
            </a:extLst>
          </p:cNvPr>
          <p:cNvSpPr>
            <a:spLocks noGrp="1"/>
          </p:cNvSpPr>
          <p:nvPr>
            <p:ph type="sldNum" sz="quarter" idx="12"/>
          </p:nvPr>
        </p:nvSpPr>
        <p:spPr/>
        <p:txBody>
          <a:bodyPr/>
          <a:lstStyle/>
          <a:p>
            <a:fld id="{374E7BDA-E024-1348-8DE7-E2AF3640B7C6}" type="slidenum">
              <a:rPr lang="en-US" smtClean="0"/>
              <a:t>‹#›</a:t>
            </a:fld>
            <a:endParaRPr lang="en-US"/>
          </a:p>
        </p:txBody>
      </p:sp>
    </p:spTree>
    <p:extLst>
      <p:ext uri="{BB962C8B-B14F-4D97-AF65-F5344CB8AC3E}">
        <p14:creationId xmlns:p14="http://schemas.microsoft.com/office/powerpoint/2010/main" val="23761483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FC8E34-E10F-4840-B9A8-352F2BD7998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F6C74E7-7966-304B-BBA0-07AD08345A9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51FA1B84-5E60-5D4C-842E-BEFA037711C4}"/>
              </a:ext>
            </a:extLst>
          </p:cNvPr>
          <p:cNvSpPr>
            <a:spLocks noGrp="1"/>
          </p:cNvSpPr>
          <p:nvPr>
            <p:ph type="dt" sz="half" idx="10"/>
          </p:nvPr>
        </p:nvSpPr>
        <p:spPr/>
        <p:txBody>
          <a:bodyPr/>
          <a:lstStyle/>
          <a:p>
            <a:fld id="{68C59535-DA22-DF40-8BA0-609DC88ED562}" type="datetimeFigureOut">
              <a:rPr lang="en-US" smtClean="0"/>
              <a:t>1/13/19</a:t>
            </a:fld>
            <a:endParaRPr lang="en-US"/>
          </a:p>
        </p:txBody>
      </p:sp>
      <p:sp>
        <p:nvSpPr>
          <p:cNvPr id="5" name="Footer Placeholder 4">
            <a:extLst>
              <a:ext uri="{FF2B5EF4-FFF2-40B4-BE49-F238E27FC236}">
                <a16:creationId xmlns:a16="http://schemas.microsoft.com/office/drawing/2014/main" id="{8141C4BC-862E-2843-8FF5-90A64EC117C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C11C072-C3B2-704C-9972-4E331B703545}"/>
              </a:ext>
            </a:extLst>
          </p:cNvPr>
          <p:cNvSpPr>
            <a:spLocks noGrp="1"/>
          </p:cNvSpPr>
          <p:nvPr>
            <p:ph type="sldNum" sz="quarter" idx="12"/>
          </p:nvPr>
        </p:nvSpPr>
        <p:spPr/>
        <p:txBody>
          <a:bodyPr/>
          <a:lstStyle/>
          <a:p>
            <a:fld id="{374E7BDA-E024-1348-8DE7-E2AF3640B7C6}" type="slidenum">
              <a:rPr lang="en-US" smtClean="0"/>
              <a:t>‹#›</a:t>
            </a:fld>
            <a:endParaRPr lang="en-US"/>
          </a:p>
        </p:txBody>
      </p:sp>
    </p:spTree>
    <p:extLst>
      <p:ext uri="{BB962C8B-B14F-4D97-AF65-F5344CB8AC3E}">
        <p14:creationId xmlns:p14="http://schemas.microsoft.com/office/powerpoint/2010/main" val="28235823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EA4FBF-6644-C645-B37D-8B9843DD936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A510F32-7708-9642-B865-88273586567B}"/>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E36E330-6BC8-714F-9CD1-5CEF4D0F71FC}"/>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4B75C7E-9CC4-B540-8B03-07A0DF88DF3E}"/>
              </a:ext>
            </a:extLst>
          </p:cNvPr>
          <p:cNvSpPr>
            <a:spLocks noGrp="1"/>
          </p:cNvSpPr>
          <p:nvPr>
            <p:ph type="dt" sz="half" idx="10"/>
          </p:nvPr>
        </p:nvSpPr>
        <p:spPr/>
        <p:txBody>
          <a:bodyPr/>
          <a:lstStyle/>
          <a:p>
            <a:fld id="{68C59535-DA22-DF40-8BA0-609DC88ED562}" type="datetimeFigureOut">
              <a:rPr lang="en-US" smtClean="0"/>
              <a:t>1/13/19</a:t>
            </a:fld>
            <a:endParaRPr lang="en-US"/>
          </a:p>
        </p:txBody>
      </p:sp>
      <p:sp>
        <p:nvSpPr>
          <p:cNvPr id="6" name="Footer Placeholder 5">
            <a:extLst>
              <a:ext uri="{FF2B5EF4-FFF2-40B4-BE49-F238E27FC236}">
                <a16:creationId xmlns:a16="http://schemas.microsoft.com/office/drawing/2014/main" id="{3ACB65BB-0B27-134B-8AB7-FFDD30A3541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01125C9-9037-064B-B3EA-98FE05B6EEDE}"/>
              </a:ext>
            </a:extLst>
          </p:cNvPr>
          <p:cNvSpPr>
            <a:spLocks noGrp="1"/>
          </p:cNvSpPr>
          <p:nvPr>
            <p:ph type="sldNum" sz="quarter" idx="12"/>
          </p:nvPr>
        </p:nvSpPr>
        <p:spPr/>
        <p:txBody>
          <a:bodyPr/>
          <a:lstStyle/>
          <a:p>
            <a:fld id="{374E7BDA-E024-1348-8DE7-E2AF3640B7C6}" type="slidenum">
              <a:rPr lang="en-US" smtClean="0"/>
              <a:t>‹#›</a:t>
            </a:fld>
            <a:endParaRPr lang="en-US"/>
          </a:p>
        </p:txBody>
      </p:sp>
    </p:spTree>
    <p:extLst>
      <p:ext uri="{BB962C8B-B14F-4D97-AF65-F5344CB8AC3E}">
        <p14:creationId xmlns:p14="http://schemas.microsoft.com/office/powerpoint/2010/main" val="30832443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B3069F-B6DD-914C-94A7-F9A2D46676C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AC1D36E-FC1E-304B-A74E-018CD6D0D6E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D809D743-04C2-8546-B754-5DCA7680F806}"/>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6C2F3F4-35F5-FA4A-B161-013AF0E3FC0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2744824C-5739-A442-B021-E12E7E9994E5}"/>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AD7671D-EEF2-A344-A4C4-98913C0D9320}"/>
              </a:ext>
            </a:extLst>
          </p:cNvPr>
          <p:cNvSpPr>
            <a:spLocks noGrp="1"/>
          </p:cNvSpPr>
          <p:nvPr>
            <p:ph type="dt" sz="half" idx="10"/>
          </p:nvPr>
        </p:nvSpPr>
        <p:spPr/>
        <p:txBody>
          <a:bodyPr/>
          <a:lstStyle/>
          <a:p>
            <a:fld id="{68C59535-DA22-DF40-8BA0-609DC88ED562}" type="datetimeFigureOut">
              <a:rPr lang="en-US" smtClean="0"/>
              <a:t>1/13/19</a:t>
            </a:fld>
            <a:endParaRPr lang="en-US"/>
          </a:p>
        </p:txBody>
      </p:sp>
      <p:sp>
        <p:nvSpPr>
          <p:cNvPr id="8" name="Footer Placeholder 7">
            <a:extLst>
              <a:ext uri="{FF2B5EF4-FFF2-40B4-BE49-F238E27FC236}">
                <a16:creationId xmlns:a16="http://schemas.microsoft.com/office/drawing/2014/main" id="{E19680D6-0FD9-3B45-835C-BD732BCFDAE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5A168BA-B98D-0F43-9D41-E9E001129C28}"/>
              </a:ext>
            </a:extLst>
          </p:cNvPr>
          <p:cNvSpPr>
            <a:spLocks noGrp="1"/>
          </p:cNvSpPr>
          <p:nvPr>
            <p:ph type="sldNum" sz="quarter" idx="12"/>
          </p:nvPr>
        </p:nvSpPr>
        <p:spPr/>
        <p:txBody>
          <a:bodyPr/>
          <a:lstStyle/>
          <a:p>
            <a:fld id="{374E7BDA-E024-1348-8DE7-E2AF3640B7C6}" type="slidenum">
              <a:rPr lang="en-US" smtClean="0"/>
              <a:t>‹#›</a:t>
            </a:fld>
            <a:endParaRPr lang="en-US"/>
          </a:p>
        </p:txBody>
      </p:sp>
    </p:spTree>
    <p:extLst>
      <p:ext uri="{BB962C8B-B14F-4D97-AF65-F5344CB8AC3E}">
        <p14:creationId xmlns:p14="http://schemas.microsoft.com/office/powerpoint/2010/main" val="40710869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225A1B-B76F-174F-A2CA-A7DB8936483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EF91F1C-9658-9C46-90F1-D092F108EEA7}"/>
              </a:ext>
            </a:extLst>
          </p:cNvPr>
          <p:cNvSpPr>
            <a:spLocks noGrp="1"/>
          </p:cNvSpPr>
          <p:nvPr>
            <p:ph type="dt" sz="half" idx="10"/>
          </p:nvPr>
        </p:nvSpPr>
        <p:spPr/>
        <p:txBody>
          <a:bodyPr/>
          <a:lstStyle/>
          <a:p>
            <a:fld id="{68C59535-DA22-DF40-8BA0-609DC88ED562}" type="datetimeFigureOut">
              <a:rPr lang="en-US" smtClean="0"/>
              <a:t>1/13/19</a:t>
            </a:fld>
            <a:endParaRPr lang="en-US"/>
          </a:p>
        </p:txBody>
      </p:sp>
      <p:sp>
        <p:nvSpPr>
          <p:cNvPr id="4" name="Footer Placeholder 3">
            <a:extLst>
              <a:ext uri="{FF2B5EF4-FFF2-40B4-BE49-F238E27FC236}">
                <a16:creationId xmlns:a16="http://schemas.microsoft.com/office/drawing/2014/main" id="{C13DAED9-020A-5841-A89A-6F76CDC9D9B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9AE5494-8E97-E546-9D28-F85FE259B15F}"/>
              </a:ext>
            </a:extLst>
          </p:cNvPr>
          <p:cNvSpPr>
            <a:spLocks noGrp="1"/>
          </p:cNvSpPr>
          <p:nvPr>
            <p:ph type="sldNum" sz="quarter" idx="12"/>
          </p:nvPr>
        </p:nvSpPr>
        <p:spPr/>
        <p:txBody>
          <a:bodyPr/>
          <a:lstStyle/>
          <a:p>
            <a:fld id="{374E7BDA-E024-1348-8DE7-E2AF3640B7C6}" type="slidenum">
              <a:rPr lang="en-US" smtClean="0"/>
              <a:t>‹#›</a:t>
            </a:fld>
            <a:endParaRPr lang="en-US"/>
          </a:p>
        </p:txBody>
      </p:sp>
    </p:spTree>
    <p:extLst>
      <p:ext uri="{BB962C8B-B14F-4D97-AF65-F5344CB8AC3E}">
        <p14:creationId xmlns:p14="http://schemas.microsoft.com/office/powerpoint/2010/main" val="28214948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A369C9B-6904-834D-BC40-2D8AF01BE4AB}"/>
              </a:ext>
            </a:extLst>
          </p:cNvPr>
          <p:cNvSpPr>
            <a:spLocks noGrp="1"/>
          </p:cNvSpPr>
          <p:nvPr>
            <p:ph type="dt" sz="half" idx="10"/>
          </p:nvPr>
        </p:nvSpPr>
        <p:spPr/>
        <p:txBody>
          <a:bodyPr/>
          <a:lstStyle/>
          <a:p>
            <a:fld id="{68C59535-DA22-DF40-8BA0-609DC88ED562}" type="datetimeFigureOut">
              <a:rPr lang="en-US" smtClean="0"/>
              <a:t>1/13/19</a:t>
            </a:fld>
            <a:endParaRPr lang="en-US"/>
          </a:p>
        </p:txBody>
      </p:sp>
      <p:sp>
        <p:nvSpPr>
          <p:cNvPr id="3" name="Footer Placeholder 2">
            <a:extLst>
              <a:ext uri="{FF2B5EF4-FFF2-40B4-BE49-F238E27FC236}">
                <a16:creationId xmlns:a16="http://schemas.microsoft.com/office/drawing/2014/main" id="{1486E71F-61B0-8249-9C67-459EF3D847A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BABA774-A8A7-3247-884F-A02DBE378D27}"/>
              </a:ext>
            </a:extLst>
          </p:cNvPr>
          <p:cNvSpPr>
            <a:spLocks noGrp="1"/>
          </p:cNvSpPr>
          <p:nvPr>
            <p:ph type="sldNum" sz="quarter" idx="12"/>
          </p:nvPr>
        </p:nvSpPr>
        <p:spPr/>
        <p:txBody>
          <a:bodyPr/>
          <a:lstStyle/>
          <a:p>
            <a:fld id="{374E7BDA-E024-1348-8DE7-E2AF3640B7C6}" type="slidenum">
              <a:rPr lang="en-US" smtClean="0"/>
              <a:t>‹#›</a:t>
            </a:fld>
            <a:endParaRPr lang="en-US"/>
          </a:p>
        </p:txBody>
      </p:sp>
    </p:spTree>
    <p:extLst>
      <p:ext uri="{BB962C8B-B14F-4D97-AF65-F5344CB8AC3E}">
        <p14:creationId xmlns:p14="http://schemas.microsoft.com/office/powerpoint/2010/main" val="31542556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872670-BF0A-2045-91B7-71BE8CE1C5B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6B4710F-070B-CB4D-BE85-A3FDAB31CC1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C90D558-233F-3743-8E51-A7DC32A03EE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5130CAF-3023-0747-A393-B72D6929F66D}"/>
              </a:ext>
            </a:extLst>
          </p:cNvPr>
          <p:cNvSpPr>
            <a:spLocks noGrp="1"/>
          </p:cNvSpPr>
          <p:nvPr>
            <p:ph type="dt" sz="half" idx="10"/>
          </p:nvPr>
        </p:nvSpPr>
        <p:spPr/>
        <p:txBody>
          <a:bodyPr/>
          <a:lstStyle/>
          <a:p>
            <a:fld id="{68C59535-DA22-DF40-8BA0-609DC88ED562}" type="datetimeFigureOut">
              <a:rPr lang="en-US" smtClean="0"/>
              <a:t>1/13/19</a:t>
            </a:fld>
            <a:endParaRPr lang="en-US"/>
          </a:p>
        </p:txBody>
      </p:sp>
      <p:sp>
        <p:nvSpPr>
          <p:cNvPr id="6" name="Footer Placeholder 5">
            <a:extLst>
              <a:ext uri="{FF2B5EF4-FFF2-40B4-BE49-F238E27FC236}">
                <a16:creationId xmlns:a16="http://schemas.microsoft.com/office/drawing/2014/main" id="{9829242A-7872-CC48-9504-C02A095CE67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183CA21-85CD-334C-B364-AE213FDAE064}"/>
              </a:ext>
            </a:extLst>
          </p:cNvPr>
          <p:cNvSpPr>
            <a:spLocks noGrp="1"/>
          </p:cNvSpPr>
          <p:nvPr>
            <p:ph type="sldNum" sz="quarter" idx="12"/>
          </p:nvPr>
        </p:nvSpPr>
        <p:spPr/>
        <p:txBody>
          <a:bodyPr/>
          <a:lstStyle/>
          <a:p>
            <a:fld id="{374E7BDA-E024-1348-8DE7-E2AF3640B7C6}" type="slidenum">
              <a:rPr lang="en-US" smtClean="0"/>
              <a:t>‹#›</a:t>
            </a:fld>
            <a:endParaRPr lang="en-US"/>
          </a:p>
        </p:txBody>
      </p:sp>
    </p:spTree>
    <p:extLst>
      <p:ext uri="{BB962C8B-B14F-4D97-AF65-F5344CB8AC3E}">
        <p14:creationId xmlns:p14="http://schemas.microsoft.com/office/powerpoint/2010/main" val="9607245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6513B-A4C2-2C43-B43D-3712D097E7B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EF4664C-83F7-B444-9D6A-6D5EFCB6136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31800F7-CD9B-1242-9FD7-8D815C8F3E4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A7DB364-746F-064C-94ED-A147A3BCE410}"/>
              </a:ext>
            </a:extLst>
          </p:cNvPr>
          <p:cNvSpPr>
            <a:spLocks noGrp="1"/>
          </p:cNvSpPr>
          <p:nvPr>
            <p:ph type="dt" sz="half" idx="10"/>
          </p:nvPr>
        </p:nvSpPr>
        <p:spPr/>
        <p:txBody>
          <a:bodyPr/>
          <a:lstStyle/>
          <a:p>
            <a:fld id="{68C59535-DA22-DF40-8BA0-609DC88ED562}" type="datetimeFigureOut">
              <a:rPr lang="en-US" smtClean="0"/>
              <a:t>1/13/19</a:t>
            </a:fld>
            <a:endParaRPr lang="en-US"/>
          </a:p>
        </p:txBody>
      </p:sp>
      <p:sp>
        <p:nvSpPr>
          <p:cNvPr id="6" name="Footer Placeholder 5">
            <a:extLst>
              <a:ext uri="{FF2B5EF4-FFF2-40B4-BE49-F238E27FC236}">
                <a16:creationId xmlns:a16="http://schemas.microsoft.com/office/drawing/2014/main" id="{D6031CAD-617B-4F4E-BE00-865E801986C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5A4E8CA-0944-1845-B561-C211D48245E1}"/>
              </a:ext>
            </a:extLst>
          </p:cNvPr>
          <p:cNvSpPr>
            <a:spLocks noGrp="1"/>
          </p:cNvSpPr>
          <p:nvPr>
            <p:ph type="sldNum" sz="quarter" idx="12"/>
          </p:nvPr>
        </p:nvSpPr>
        <p:spPr/>
        <p:txBody>
          <a:bodyPr/>
          <a:lstStyle/>
          <a:p>
            <a:fld id="{374E7BDA-E024-1348-8DE7-E2AF3640B7C6}" type="slidenum">
              <a:rPr lang="en-US" smtClean="0"/>
              <a:t>‹#›</a:t>
            </a:fld>
            <a:endParaRPr lang="en-US"/>
          </a:p>
        </p:txBody>
      </p:sp>
    </p:spTree>
    <p:extLst>
      <p:ext uri="{BB962C8B-B14F-4D97-AF65-F5344CB8AC3E}">
        <p14:creationId xmlns:p14="http://schemas.microsoft.com/office/powerpoint/2010/main" val="42628678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4374E7A-B7A5-B744-8B5B-E40BC98B5F9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4EBF7AD-3B24-A74E-AE7A-B4316D0AF69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E54B963-F902-194C-AB07-7663CEF49F8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8C59535-DA22-DF40-8BA0-609DC88ED562}" type="datetimeFigureOut">
              <a:rPr lang="en-US" smtClean="0"/>
              <a:t>1/13/19</a:t>
            </a:fld>
            <a:endParaRPr lang="en-US"/>
          </a:p>
        </p:txBody>
      </p:sp>
      <p:sp>
        <p:nvSpPr>
          <p:cNvPr id="5" name="Footer Placeholder 4">
            <a:extLst>
              <a:ext uri="{FF2B5EF4-FFF2-40B4-BE49-F238E27FC236}">
                <a16:creationId xmlns:a16="http://schemas.microsoft.com/office/drawing/2014/main" id="{A8F33805-98C4-B54B-A4BE-9920D43EFF3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E015977-B625-C94C-A222-82057833730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4E7BDA-E024-1348-8DE7-E2AF3640B7C6}" type="slidenum">
              <a:rPr lang="en-US" smtClean="0"/>
              <a:t>‹#›</a:t>
            </a:fld>
            <a:endParaRPr lang="en-US"/>
          </a:p>
        </p:txBody>
      </p:sp>
    </p:spTree>
    <p:extLst>
      <p:ext uri="{BB962C8B-B14F-4D97-AF65-F5344CB8AC3E}">
        <p14:creationId xmlns:p14="http://schemas.microsoft.com/office/powerpoint/2010/main" val="302780316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s://www.youtube.com/watch?time_continue=631&amp;v=G2_5rPbUDNA"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s://www.forbes.com/sites/paulroderickgregory/2016/06/15/what-russias-dnc-hack-tells-us-about-hillary-clintons-private-email-server/#51d9efa12a4b"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https://www.youtube.com/watch?time_continue=180&amp;v=lH2gMNrUuEY"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hyperlink" Target="https://www.youtube.com/watch?v=1pxbQh-2gzs" TargetMode="Externa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hyperlink" Target="https://www.youtube.com/watch?time_continue=8&amp;v=i1ZyOk4La9Q" TargetMode="External"/><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hyperlink" Target="https://www.youtube.com/watch?time_continue=203&amp;v=SEbCbp1vc9Y" TargetMode="Externa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s://www.youtube.com/watch?v=gIRVySrZwD8" TargetMode="External"/><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hyperlink" Target="https://www.youtube.com/watch?v=1W0cZMtIfEQ" TargetMode="Externa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hyperlink" Target="https://www.youtube.com/watch?v=DwsC5Vi8f4A"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hyperlink" Target="https://www.theweek.co.uk/business/59410/nandos-tax-haven-network-exposed"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hyperlink" Target="https://money.cnn.com/2017/05/03/technology/apple-tim-cook-advanced-manufacturing/index.html" TargetMode="Externa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3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image" Target="../media/image47.png"/><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hyperlink" Target="https://www.youtube.com/watch?v=PeCjkA70A-k" TargetMode="Externa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hyperlink" Target="https://www.youtube.com/watch?v=FOSjN-5hWUs" TargetMode="External"/><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4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hyperlink" Target="https://www.youtube.com/watch?v=c1qeWhmY1jM&amp;feature=player_embedded" TargetMode="Externa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hyperlink" Target="https://www.youtube.com/watch?v=zxlgIbB_NtE" TargetMode="Externa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hyperlink" Target="https://www.youtube.com/watch?v=nRQCz3rOQpc" TargetMode="External"/><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46.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hyperlink" Target="https://www.procurious.com/blog-content/2015/07/3d-printing-supply-chain-infographic.jpg" TargetMode="Externa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hyperlink" Target="https://www.youtube.com/watch?v=6CSIYNDU5yY" TargetMode="Externa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53.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www.wired.co.uk/article/infoporn-cyberattacks-state-sponsored-hacking" TargetMode="External"/><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5909F0E-FF58-4648-94C1-701AA94A1815}"/>
              </a:ext>
            </a:extLst>
          </p:cNvPr>
          <p:cNvPicPr>
            <a:picLocks noChangeAspect="1"/>
          </p:cNvPicPr>
          <p:nvPr/>
        </p:nvPicPr>
        <p:blipFill>
          <a:blip r:embed="rId2"/>
          <a:stretch>
            <a:fillRect/>
          </a:stretch>
        </p:blipFill>
        <p:spPr>
          <a:xfrm>
            <a:off x="0" y="-54775"/>
            <a:ext cx="12358688" cy="6912775"/>
          </a:xfrm>
          <a:prstGeom prst="rect">
            <a:avLst/>
          </a:prstGeom>
        </p:spPr>
      </p:pic>
      <p:sp>
        <p:nvSpPr>
          <p:cNvPr id="4" name="Title 3">
            <a:extLst>
              <a:ext uri="{FF2B5EF4-FFF2-40B4-BE49-F238E27FC236}">
                <a16:creationId xmlns:a16="http://schemas.microsoft.com/office/drawing/2014/main" id="{C97F2876-8198-2640-8872-9E879AA4B896}"/>
              </a:ext>
            </a:extLst>
          </p:cNvPr>
          <p:cNvSpPr>
            <a:spLocks noGrp="1"/>
          </p:cNvSpPr>
          <p:nvPr>
            <p:ph type="title"/>
          </p:nvPr>
        </p:nvSpPr>
        <p:spPr>
          <a:xfrm>
            <a:off x="1663700" y="4005263"/>
            <a:ext cx="10515600" cy="2852737"/>
          </a:xfrm>
        </p:spPr>
        <p:txBody>
          <a:bodyPr/>
          <a:lstStyle/>
          <a:p>
            <a:r>
              <a:rPr lang="en-US" b="1" dirty="0">
                <a:latin typeface="dearJoe 5 CASUAL PRO" panose="02000000000000000000" pitchFamily="2" charset="0"/>
              </a:rPr>
              <a:t>Geopolitical and economic risks</a:t>
            </a:r>
            <a:br>
              <a:rPr lang="en-US" b="1" dirty="0"/>
            </a:br>
            <a:endParaRPr lang="en-US" dirty="0"/>
          </a:p>
        </p:txBody>
      </p:sp>
      <p:sp>
        <p:nvSpPr>
          <p:cNvPr id="5" name="Text Placeholder 4">
            <a:extLst>
              <a:ext uri="{FF2B5EF4-FFF2-40B4-BE49-F238E27FC236}">
                <a16:creationId xmlns:a16="http://schemas.microsoft.com/office/drawing/2014/main" id="{B7FE656E-7F0D-A648-9914-60F6439B4C11}"/>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801680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10F041-D5D0-F24A-9301-51381EEAB599}"/>
              </a:ext>
            </a:extLst>
          </p:cNvPr>
          <p:cNvSpPr>
            <a:spLocks noGrp="1"/>
          </p:cNvSpPr>
          <p:nvPr>
            <p:ph type="title"/>
          </p:nvPr>
        </p:nvSpPr>
        <p:spPr/>
        <p:txBody>
          <a:bodyPr/>
          <a:lstStyle/>
          <a:p>
            <a:r>
              <a:rPr lang="en-US" dirty="0"/>
              <a:t>How easy is it to get Hacked? </a:t>
            </a:r>
          </a:p>
        </p:txBody>
      </p:sp>
      <p:pic>
        <p:nvPicPr>
          <p:cNvPr id="9" name="Content Placeholder 8">
            <a:hlinkClick r:id="rId2"/>
            <a:extLst>
              <a:ext uri="{FF2B5EF4-FFF2-40B4-BE49-F238E27FC236}">
                <a16:creationId xmlns:a16="http://schemas.microsoft.com/office/drawing/2014/main" id="{A3FECA90-AC56-4142-83A5-E1BF5C9505F6}"/>
              </a:ext>
            </a:extLst>
          </p:cNvPr>
          <p:cNvPicPr>
            <a:picLocks noGrp="1" noChangeAspect="1"/>
          </p:cNvPicPr>
          <p:nvPr>
            <p:ph idx="1"/>
          </p:nvPr>
        </p:nvPicPr>
        <p:blipFill>
          <a:blip r:embed="rId3"/>
          <a:stretch>
            <a:fillRect/>
          </a:stretch>
        </p:blipFill>
        <p:spPr>
          <a:xfrm>
            <a:off x="2627489" y="1690688"/>
            <a:ext cx="7445352" cy="4202112"/>
          </a:xfrm>
        </p:spPr>
      </p:pic>
    </p:spTree>
    <p:extLst>
      <p:ext uri="{BB962C8B-B14F-4D97-AF65-F5344CB8AC3E}">
        <p14:creationId xmlns:p14="http://schemas.microsoft.com/office/powerpoint/2010/main" val="40238985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735295-2818-2B43-9A57-6CFFB5BF9F7D}"/>
              </a:ext>
            </a:extLst>
          </p:cNvPr>
          <p:cNvSpPr>
            <a:spLocks noGrp="1"/>
          </p:cNvSpPr>
          <p:nvPr>
            <p:ph type="title"/>
          </p:nvPr>
        </p:nvSpPr>
        <p:spPr/>
        <p:txBody>
          <a:bodyPr/>
          <a:lstStyle/>
          <a:p>
            <a:r>
              <a:rPr lang="en-US" dirty="0"/>
              <a:t>Hacking of Clinton emails </a:t>
            </a:r>
          </a:p>
        </p:txBody>
      </p:sp>
      <p:sp>
        <p:nvSpPr>
          <p:cNvPr id="3" name="Content Placeholder 2">
            <a:extLst>
              <a:ext uri="{FF2B5EF4-FFF2-40B4-BE49-F238E27FC236}">
                <a16:creationId xmlns:a16="http://schemas.microsoft.com/office/drawing/2014/main" id="{EC1B5581-2F14-9446-9066-670068F18C73}"/>
              </a:ext>
            </a:extLst>
          </p:cNvPr>
          <p:cNvSpPr>
            <a:spLocks noGrp="1"/>
          </p:cNvSpPr>
          <p:nvPr>
            <p:ph idx="1"/>
          </p:nvPr>
        </p:nvSpPr>
        <p:spPr/>
        <p:txBody>
          <a:bodyPr>
            <a:normAutofit/>
          </a:bodyPr>
          <a:lstStyle/>
          <a:p>
            <a:pPr marL="0" indent="0">
              <a:buNone/>
            </a:pPr>
            <a:r>
              <a:rPr lang="en-US" sz="1600" dirty="0">
                <a:hlinkClick r:id="rId2"/>
              </a:rPr>
              <a:t>https://</a:t>
            </a:r>
            <a:r>
              <a:rPr lang="en-US" sz="1600" dirty="0" err="1">
                <a:hlinkClick r:id="rId2"/>
              </a:rPr>
              <a:t>www.forbes.com</a:t>
            </a:r>
            <a:r>
              <a:rPr lang="en-US" sz="1600" dirty="0">
                <a:hlinkClick r:id="rId2"/>
              </a:rPr>
              <a:t>/sites/</a:t>
            </a:r>
            <a:r>
              <a:rPr lang="en-US" sz="1600" dirty="0" err="1">
                <a:hlinkClick r:id="rId2"/>
              </a:rPr>
              <a:t>paulroderickgregory</a:t>
            </a:r>
            <a:r>
              <a:rPr lang="en-US" sz="1600" dirty="0">
                <a:hlinkClick r:id="rId2"/>
              </a:rPr>
              <a:t>/2016/06/15/what-russias-dnc-hack-tells-us-about-hillary-clintons-private-email-server/#51d9efa12a4b</a:t>
            </a:r>
            <a:endParaRPr lang="en-US" sz="1600" dirty="0"/>
          </a:p>
        </p:txBody>
      </p:sp>
      <p:pic>
        <p:nvPicPr>
          <p:cNvPr id="5" name="Picture 4">
            <a:extLst>
              <a:ext uri="{FF2B5EF4-FFF2-40B4-BE49-F238E27FC236}">
                <a16:creationId xmlns:a16="http://schemas.microsoft.com/office/drawing/2014/main" id="{B55AA1C4-251E-C540-A796-9BE2B966BCF3}"/>
              </a:ext>
            </a:extLst>
          </p:cNvPr>
          <p:cNvPicPr>
            <a:picLocks noChangeAspect="1"/>
          </p:cNvPicPr>
          <p:nvPr/>
        </p:nvPicPr>
        <p:blipFill>
          <a:blip r:embed="rId3"/>
          <a:stretch>
            <a:fillRect/>
          </a:stretch>
        </p:blipFill>
        <p:spPr>
          <a:xfrm>
            <a:off x="457200" y="2457679"/>
            <a:ext cx="5226050" cy="4035196"/>
          </a:xfrm>
          <a:prstGeom prst="rect">
            <a:avLst/>
          </a:prstGeom>
        </p:spPr>
      </p:pic>
      <p:sp>
        <p:nvSpPr>
          <p:cNvPr id="6" name="TextBox 5">
            <a:extLst>
              <a:ext uri="{FF2B5EF4-FFF2-40B4-BE49-F238E27FC236}">
                <a16:creationId xmlns:a16="http://schemas.microsoft.com/office/drawing/2014/main" id="{CC815301-78E0-9C49-9058-195E0A5BB478}"/>
              </a:ext>
            </a:extLst>
          </p:cNvPr>
          <p:cNvSpPr txBox="1"/>
          <p:nvPr/>
        </p:nvSpPr>
        <p:spPr>
          <a:xfrm>
            <a:off x="6186311" y="2457679"/>
            <a:ext cx="5283200" cy="2862322"/>
          </a:xfrm>
          <a:prstGeom prst="rect">
            <a:avLst/>
          </a:prstGeom>
          <a:noFill/>
        </p:spPr>
        <p:txBody>
          <a:bodyPr wrap="square" rtlCol="0">
            <a:spAutoFit/>
          </a:bodyPr>
          <a:lstStyle/>
          <a:p>
            <a:r>
              <a:rPr lang="en-US" dirty="0"/>
              <a:t> According to </a:t>
            </a:r>
            <a:r>
              <a:rPr lang="en-US" i="1" dirty="0"/>
              <a:t>Forbes</a:t>
            </a:r>
            <a:r>
              <a:rPr lang="en-US" dirty="0"/>
              <a:t>, during the US 2016 presidential election it became evident that Russian hackers had been able to get into the email of the Democratic National Committee, but they had also managed to get into the private emails of Hillary Clinton. It would appear that they had access to her private emails since 2013 and particularly her correspondence with her trusted adviser Sidney Blumenthal. This is an example of how an important individual can have their email account hacked.</a:t>
            </a:r>
          </a:p>
        </p:txBody>
      </p:sp>
    </p:spTree>
    <p:extLst>
      <p:ext uri="{BB962C8B-B14F-4D97-AF65-F5344CB8AC3E}">
        <p14:creationId xmlns:p14="http://schemas.microsoft.com/office/powerpoint/2010/main" val="32910290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476BF7-8D32-7940-BFFB-1DABCB08E411}"/>
              </a:ext>
            </a:extLst>
          </p:cNvPr>
          <p:cNvSpPr>
            <a:spLocks noGrp="1"/>
          </p:cNvSpPr>
          <p:nvPr>
            <p:ph type="title"/>
          </p:nvPr>
        </p:nvSpPr>
        <p:spPr/>
        <p:txBody>
          <a:bodyPr/>
          <a:lstStyle/>
          <a:p>
            <a:r>
              <a:rPr lang="en-US" b="1" dirty="0">
                <a:latin typeface="dearJoe 5 CASUAL PRO" panose="02000000000000000000" pitchFamily="2" charset="0"/>
              </a:rPr>
              <a:t>Surveillance</a:t>
            </a:r>
            <a:br>
              <a:rPr lang="en-US" b="1" dirty="0"/>
            </a:br>
            <a:endParaRPr lang="en-US" dirty="0"/>
          </a:p>
        </p:txBody>
      </p:sp>
      <p:pic>
        <p:nvPicPr>
          <p:cNvPr id="5" name="Content Placeholder 4">
            <a:extLst>
              <a:ext uri="{FF2B5EF4-FFF2-40B4-BE49-F238E27FC236}">
                <a16:creationId xmlns:a16="http://schemas.microsoft.com/office/drawing/2014/main" id="{1AC7BD99-8FCF-924E-9A6F-7CA072194513}"/>
              </a:ext>
            </a:extLst>
          </p:cNvPr>
          <p:cNvPicPr>
            <a:picLocks noGrp="1" noChangeAspect="1"/>
          </p:cNvPicPr>
          <p:nvPr>
            <p:ph idx="1"/>
          </p:nvPr>
        </p:nvPicPr>
        <p:blipFill>
          <a:blip r:embed="rId2"/>
          <a:stretch>
            <a:fillRect/>
          </a:stretch>
        </p:blipFill>
        <p:spPr>
          <a:xfrm>
            <a:off x="5197475" y="84931"/>
            <a:ext cx="6769100" cy="1689100"/>
          </a:xfrm>
        </p:spPr>
      </p:pic>
      <p:pic>
        <p:nvPicPr>
          <p:cNvPr id="7" name="Picture 6">
            <a:extLst>
              <a:ext uri="{FF2B5EF4-FFF2-40B4-BE49-F238E27FC236}">
                <a16:creationId xmlns:a16="http://schemas.microsoft.com/office/drawing/2014/main" id="{A4D9283E-59D0-A34A-8B71-3EDBE4A62E3A}"/>
              </a:ext>
            </a:extLst>
          </p:cNvPr>
          <p:cNvPicPr>
            <a:picLocks noChangeAspect="1"/>
          </p:cNvPicPr>
          <p:nvPr/>
        </p:nvPicPr>
        <p:blipFill>
          <a:blip r:embed="rId3"/>
          <a:stretch>
            <a:fillRect/>
          </a:stretch>
        </p:blipFill>
        <p:spPr>
          <a:xfrm>
            <a:off x="695325" y="1774031"/>
            <a:ext cx="5741742" cy="4934744"/>
          </a:xfrm>
          <a:prstGeom prst="rect">
            <a:avLst/>
          </a:prstGeom>
        </p:spPr>
      </p:pic>
      <p:sp>
        <p:nvSpPr>
          <p:cNvPr id="8" name="TextBox 7">
            <a:extLst>
              <a:ext uri="{FF2B5EF4-FFF2-40B4-BE49-F238E27FC236}">
                <a16:creationId xmlns:a16="http://schemas.microsoft.com/office/drawing/2014/main" id="{A0FD889C-0F60-6847-AE55-FA37D03DF5CB}"/>
              </a:ext>
            </a:extLst>
          </p:cNvPr>
          <p:cNvSpPr txBox="1"/>
          <p:nvPr/>
        </p:nvSpPr>
        <p:spPr>
          <a:xfrm>
            <a:off x="7286625" y="2400300"/>
            <a:ext cx="4200525" cy="2031325"/>
          </a:xfrm>
          <a:prstGeom prst="rect">
            <a:avLst/>
          </a:prstGeom>
          <a:noFill/>
        </p:spPr>
        <p:txBody>
          <a:bodyPr wrap="square" rtlCol="0">
            <a:spAutoFit/>
          </a:bodyPr>
          <a:lstStyle/>
          <a:p>
            <a:r>
              <a:rPr lang="en-US" dirty="0"/>
              <a:t>Read kognity: </a:t>
            </a:r>
            <a:r>
              <a:rPr lang="en-US" b="1" dirty="0"/>
              <a:t>6.1.1 </a:t>
            </a:r>
          </a:p>
          <a:p>
            <a:r>
              <a:rPr lang="en-US" b="1" dirty="0"/>
              <a:t>Threats to individuals and businesses </a:t>
            </a:r>
            <a:r>
              <a:rPr lang="en-US" dirty="0"/>
              <a:t>and/ or textbook page 619</a:t>
            </a:r>
          </a:p>
          <a:p>
            <a:endParaRPr lang="en-US" b="1" dirty="0"/>
          </a:p>
          <a:p>
            <a:r>
              <a:rPr lang="en-US" dirty="0"/>
              <a:t>And make notes on surveillance and government surveillance </a:t>
            </a:r>
          </a:p>
          <a:p>
            <a:endParaRPr lang="en-US" dirty="0"/>
          </a:p>
        </p:txBody>
      </p:sp>
    </p:spTree>
    <p:extLst>
      <p:ext uri="{BB962C8B-B14F-4D97-AF65-F5344CB8AC3E}">
        <p14:creationId xmlns:p14="http://schemas.microsoft.com/office/powerpoint/2010/main" val="27467645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83E418-21D4-DF40-94E0-04CCA044DF7A}"/>
              </a:ext>
            </a:extLst>
          </p:cNvPr>
          <p:cNvSpPr>
            <a:spLocks noGrp="1"/>
          </p:cNvSpPr>
          <p:nvPr>
            <p:ph type="title"/>
          </p:nvPr>
        </p:nvSpPr>
        <p:spPr/>
        <p:txBody>
          <a:bodyPr/>
          <a:lstStyle/>
          <a:p>
            <a:r>
              <a:rPr lang="en-US" dirty="0">
                <a:latin typeface="dearJoe 5 CASUAL PRO" panose="02000000000000000000" pitchFamily="2" charset="0"/>
              </a:rPr>
              <a:t>Facial recognition technology in China</a:t>
            </a:r>
          </a:p>
        </p:txBody>
      </p:sp>
      <p:pic>
        <p:nvPicPr>
          <p:cNvPr id="5" name="Content Placeholder 4">
            <a:hlinkClick r:id="rId2"/>
            <a:extLst>
              <a:ext uri="{FF2B5EF4-FFF2-40B4-BE49-F238E27FC236}">
                <a16:creationId xmlns:a16="http://schemas.microsoft.com/office/drawing/2014/main" id="{C8FCFD9A-FD29-A94B-BADA-26A3CF598514}"/>
              </a:ext>
            </a:extLst>
          </p:cNvPr>
          <p:cNvPicPr>
            <a:picLocks noGrp="1" noChangeAspect="1"/>
          </p:cNvPicPr>
          <p:nvPr>
            <p:ph idx="1"/>
          </p:nvPr>
        </p:nvPicPr>
        <p:blipFill>
          <a:blip r:embed="rId3"/>
          <a:stretch>
            <a:fillRect/>
          </a:stretch>
        </p:blipFill>
        <p:spPr>
          <a:xfrm>
            <a:off x="180975" y="1434307"/>
            <a:ext cx="5486400" cy="3505200"/>
          </a:xfrm>
        </p:spPr>
      </p:pic>
      <p:sp>
        <p:nvSpPr>
          <p:cNvPr id="6" name="TextBox 5">
            <a:extLst>
              <a:ext uri="{FF2B5EF4-FFF2-40B4-BE49-F238E27FC236}">
                <a16:creationId xmlns:a16="http://schemas.microsoft.com/office/drawing/2014/main" id="{1E51994D-24BE-8840-822C-20D51BBFCAAE}"/>
              </a:ext>
            </a:extLst>
          </p:cNvPr>
          <p:cNvSpPr txBox="1"/>
          <p:nvPr/>
        </p:nvSpPr>
        <p:spPr>
          <a:xfrm>
            <a:off x="6175022" y="1535289"/>
            <a:ext cx="5328356" cy="2862322"/>
          </a:xfrm>
          <a:prstGeom prst="rect">
            <a:avLst/>
          </a:prstGeom>
          <a:noFill/>
        </p:spPr>
        <p:txBody>
          <a:bodyPr wrap="square" rtlCol="0">
            <a:spAutoFit/>
          </a:bodyPr>
          <a:lstStyle/>
          <a:p>
            <a:r>
              <a:rPr lang="en-US" dirty="0"/>
              <a:t>Watch The Economist video about the development of  facial recognition technology in China. </a:t>
            </a:r>
          </a:p>
          <a:p>
            <a:endParaRPr lang="en-US" dirty="0"/>
          </a:p>
          <a:p>
            <a:endParaRPr lang="en-US" dirty="0"/>
          </a:p>
          <a:p>
            <a:pPr marL="285750" indent="-285750">
              <a:buFontTx/>
              <a:buChar char="-"/>
            </a:pPr>
            <a:r>
              <a:rPr lang="en-US" dirty="0"/>
              <a:t>What is it used for? </a:t>
            </a:r>
          </a:p>
          <a:p>
            <a:pPr marL="285750" indent="-285750">
              <a:buFontTx/>
              <a:buChar char="-"/>
            </a:pPr>
            <a:r>
              <a:rPr lang="en-US" dirty="0"/>
              <a:t>What are the benefits?</a:t>
            </a:r>
          </a:p>
          <a:p>
            <a:pPr marL="285750" indent="-285750">
              <a:buFontTx/>
              <a:buChar char="-"/>
            </a:pPr>
            <a:r>
              <a:rPr lang="en-US" dirty="0"/>
              <a:t>How is it a </a:t>
            </a:r>
            <a:r>
              <a:rPr lang="en-US" b="1" dirty="0"/>
              <a:t>risk </a:t>
            </a:r>
            <a:r>
              <a:rPr lang="en-US" dirty="0"/>
              <a:t>to personal freedom? </a:t>
            </a:r>
          </a:p>
          <a:p>
            <a:pPr marL="285750" indent="-285750">
              <a:buFontTx/>
              <a:buChar char="-"/>
            </a:pPr>
            <a:endParaRPr lang="en-US" b="1" dirty="0"/>
          </a:p>
          <a:p>
            <a:pPr marL="285750" indent="-285750">
              <a:buFontTx/>
              <a:buChar char="-"/>
            </a:pPr>
            <a:endParaRPr lang="en-US" b="1" dirty="0"/>
          </a:p>
          <a:p>
            <a:r>
              <a:rPr lang="en-US" b="1" dirty="0"/>
              <a:t>Synoptic link:</a:t>
            </a:r>
            <a:r>
              <a:rPr lang="en-US" dirty="0"/>
              <a:t> Smart cities (Urban optional unit)</a:t>
            </a:r>
            <a:endParaRPr lang="en-US" b="1" dirty="0"/>
          </a:p>
        </p:txBody>
      </p:sp>
    </p:spTree>
    <p:extLst>
      <p:ext uri="{BB962C8B-B14F-4D97-AF65-F5344CB8AC3E}">
        <p14:creationId xmlns:p14="http://schemas.microsoft.com/office/powerpoint/2010/main" val="25491954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4A14B9-9584-7544-9810-20F1FC70B079}"/>
              </a:ext>
            </a:extLst>
          </p:cNvPr>
          <p:cNvSpPr>
            <a:spLocks noGrp="1"/>
          </p:cNvSpPr>
          <p:nvPr>
            <p:ph type="title"/>
          </p:nvPr>
        </p:nvSpPr>
        <p:spPr/>
        <p:txBody>
          <a:bodyPr/>
          <a:lstStyle/>
          <a:p>
            <a:r>
              <a:rPr lang="en-US" dirty="0">
                <a:latin typeface="dearJoe 5 CASUAL PRO" panose="02000000000000000000" pitchFamily="2" charset="0"/>
              </a:rPr>
              <a:t>Managing risk…of global flows of data  </a:t>
            </a:r>
          </a:p>
        </p:txBody>
      </p:sp>
      <p:pic>
        <p:nvPicPr>
          <p:cNvPr id="5" name="Content Placeholder 4">
            <a:extLst>
              <a:ext uri="{FF2B5EF4-FFF2-40B4-BE49-F238E27FC236}">
                <a16:creationId xmlns:a16="http://schemas.microsoft.com/office/drawing/2014/main" id="{8C08DF65-EEC9-A747-8CC4-E3EED5035C9E}"/>
              </a:ext>
            </a:extLst>
          </p:cNvPr>
          <p:cNvPicPr>
            <a:picLocks noGrp="1" noChangeAspect="1"/>
          </p:cNvPicPr>
          <p:nvPr>
            <p:ph idx="1"/>
          </p:nvPr>
        </p:nvPicPr>
        <p:blipFill>
          <a:blip r:embed="rId2"/>
          <a:stretch>
            <a:fillRect/>
          </a:stretch>
        </p:blipFill>
        <p:spPr>
          <a:xfrm>
            <a:off x="962967" y="1443037"/>
            <a:ext cx="9938396" cy="5172715"/>
          </a:xfrm>
        </p:spPr>
      </p:pic>
      <p:sp>
        <p:nvSpPr>
          <p:cNvPr id="6" name="Oval 5">
            <a:extLst>
              <a:ext uri="{FF2B5EF4-FFF2-40B4-BE49-F238E27FC236}">
                <a16:creationId xmlns:a16="http://schemas.microsoft.com/office/drawing/2014/main" id="{B0330732-06FA-0148-8D56-08EAC95BB27B}"/>
              </a:ext>
            </a:extLst>
          </p:cNvPr>
          <p:cNvSpPr/>
          <p:nvPr/>
        </p:nvSpPr>
        <p:spPr>
          <a:xfrm>
            <a:off x="3729038" y="4800600"/>
            <a:ext cx="5486400" cy="40005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79608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A4CCCE-CA65-FB4B-B135-9B2694FB3694}"/>
              </a:ext>
            </a:extLst>
          </p:cNvPr>
          <p:cNvSpPr>
            <a:spLocks noGrp="1"/>
          </p:cNvSpPr>
          <p:nvPr>
            <p:ph type="title"/>
          </p:nvPr>
        </p:nvSpPr>
        <p:spPr/>
        <p:txBody>
          <a:bodyPr/>
          <a:lstStyle/>
          <a:p>
            <a:endParaRPr lang="en-US"/>
          </a:p>
        </p:txBody>
      </p:sp>
      <p:pic>
        <p:nvPicPr>
          <p:cNvPr id="6" name="Content Placeholder 5">
            <a:hlinkClick r:id="rId2"/>
            <a:extLst>
              <a:ext uri="{FF2B5EF4-FFF2-40B4-BE49-F238E27FC236}">
                <a16:creationId xmlns:a16="http://schemas.microsoft.com/office/drawing/2014/main" id="{CF16BBB7-15E8-D349-AF70-82752E53A65B}"/>
              </a:ext>
            </a:extLst>
          </p:cNvPr>
          <p:cNvPicPr>
            <a:picLocks noGrp="1" noChangeAspect="1"/>
          </p:cNvPicPr>
          <p:nvPr>
            <p:ph idx="1"/>
          </p:nvPr>
        </p:nvPicPr>
        <p:blipFill>
          <a:blip r:embed="rId3"/>
          <a:stretch>
            <a:fillRect/>
          </a:stretch>
        </p:blipFill>
        <p:spPr>
          <a:xfrm>
            <a:off x="6461669" y="2257249"/>
            <a:ext cx="4892131" cy="3209925"/>
          </a:xfrm>
        </p:spPr>
      </p:pic>
      <p:pic>
        <p:nvPicPr>
          <p:cNvPr id="4" name="Picture 3">
            <a:extLst>
              <a:ext uri="{FF2B5EF4-FFF2-40B4-BE49-F238E27FC236}">
                <a16:creationId xmlns:a16="http://schemas.microsoft.com/office/drawing/2014/main" id="{771FFA2D-7D4E-1347-8613-99DE73CAB9B6}"/>
              </a:ext>
            </a:extLst>
          </p:cNvPr>
          <p:cNvPicPr>
            <a:picLocks noChangeAspect="1"/>
          </p:cNvPicPr>
          <p:nvPr/>
        </p:nvPicPr>
        <p:blipFill>
          <a:blip r:embed="rId4"/>
          <a:stretch>
            <a:fillRect/>
          </a:stretch>
        </p:blipFill>
        <p:spPr>
          <a:xfrm>
            <a:off x="920804" y="207609"/>
            <a:ext cx="9695637" cy="2168525"/>
          </a:xfrm>
          <a:prstGeom prst="rect">
            <a:avLst/>
          </a:prstGeom>
        </p:spPr>
      </p:pic>
      <p:pic>
        <p:nvPicPr>
          <p:cNvPr id="11" name="Picture 10">
            <a:hlinkClick r:id="rId5"/>
            <a:extLst>
              <a:ext uri="{FF2B5EF4-FFF2-40B4-BE49-F238E27FC236}">
                <a16:creationId xmlns:a16="http://schemas.microsoft.com/office/drawing/2014/main" id="{71410891-55B9-AE43-B6CA-09B2431EEF23}"/>
              </a:ext>
            </a:extLst>
          </p:cNvPr>
          <p:cNvPicPr>
            <a:picLocks noChangeAspect="1"/>
          </p:cNvPicPr>
          <p:nvPr/>
        </p:nvPicPr>
        <p:blipFill>
          <a:blip r:embed="rId6"/>
          <a:stretch>
            <a:fillRect/>
          </a:stretch>
        </p:blipFill>
        <p:spPr>
          <a:xfrm>
            <a:off x="651923" y="2376134"/>
            <a:ext cx="4730779" cy="3095448"/>
          </a:xfrm>
          <a:prstGeom prst="rect">
            <a:avLst/>
          </a:prstGeom>
        </p:spPr>
      </p:pic>
      <p:sp>
        <p:nvSpPr>
          <p:cNvPr id="12" name="TextBox 11">
            <a:extLst>
              <a:ext uri="{FF2B5EF4-FFF2-40B4-BE49-F238E27FC236}">
                <a16:creationId xmlns:a16="http://schemas.microsoft.com/office/drawing/2014/main" id="{3552D3D2-D385-C640-916C-5C49CF6D5A42}"/>
              </a:ext>
            </a:extLst>
          </p:cNvPr>
          <p:cNvSpPr txBox="1"/>
          <p:nvPr/>
        </p:nvSpPr>
        <p:spPr>
          <a:xfrm>
            <a:off x="1083733" y="5746044"/>
            <a:ext cx="9708445" cy="369332"/>
          </a:xfrm>
          <a:prstGeom prst="rect">
            <a:avLst/>
          </a:prstGeom>
          <a:solidFill>
            <a:srgbClr val="FFFF00"/>
          </a:solidFill>
        </p:spPr>
        <p:txBody>
          <a:bodyPr wrap="square" rtlCol="0">
            <a:spAutoFit/>
          </a:bodyPr>
          <a:lstStyle/>
          <a:p>
            <a:r>
              <a:rPr lang="en-US" dirty="0"/>
              <a:t>What ways can organizations and individuals attempt to protect themselves from cyber attacks?</a:t>
            </a:r>
          </a:p>
        </p:txBody>
      </p:sp>
    </p:spTree>
    <p:extLst>
      <p:ext uri="{BB962C8B-B14F-4D97-AF65-F5344CB8AC3E}">
        <p14:creationId xmlns:p14="http://schemas.microsoft.com/office/powerpoint/2010/main" val="7422271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28D441-5892-834E-AA0F-7AC5ADD6D890}"/>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683D6708-BC2C-F44B-8B47-06B4AEEC15B5}"/>
              </a:ext>
            </a:extLst>
          </p:cNvPr>
          <p:cNvPicPr>
            <a:picLocks noGrp="1" noChangeAspect="1"/>
          </p:cNvPicPr>
          <p:nvPr>
            <p:ph idx="1"/>
          </p:nvPr>
        </p:nvPicPr>
        <p:blipFill>
          <a:blip r:embed="rId2"/>
          <a:stretch>
            <a:fillRect/>
          </a:stretch>
        </p:blipFill>
        <p:spPr>
          <a:xfrm>
            <a:off x="1195387" y="351346"/>
            <a:ext cx="8736265" cy="6155308"/>
          </a:xfrm>
        </p:spPr>
      </p:pic>
    </p:spTree>
    <p:extLst>
      <p:ext uri="{BB962C8B-B14F-4D97-AF65-F5344CB8AC3E}">
        <p14:creationId xmlns:p14="http://schemas.microsoft.com/office/powerpoint/2010/main" val="20090876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148449-4DA9-2748-9ACA-9881A84C2C68}"/>
              </a:ext>
            </a:extLst>
          </p:cNvPr>
          <p:cNvSpPr>
            <a:spLocks noGrp="1"/>
          </p:cNvSpPr>
          <p:nvPr>
            <p:ph type="title"/>
          </p:nvPr>
        </p:nvSpPr>
        <p:spPr/>
        <p:txBody>
          <a:bodyPr/>
          <a:lstStyle/>
          <a:p>
            <a:r>
              <a:rPr lang="en-US" dirty="0">
                <a:latin typeface="dearJoe 5 CASUAL PRO" panose="02000000000000000000" pitchFamily="2" charset="0"/>
              </a:rPr>
              <a:t>Bitcoin</a:t>
            </a:r>
          </a:p>
        </p:txBody>
      </p:sp>
      <p:pic>
        <p:nvPicPr>
          <p:cNvPr id="5" name="Content Placeholder 4">
            <a:hlinkClick r:id="rId2"/>
            <a:extLst>
              <a:ext uri="{FF2B5EF4-FFF2-40B4-BE49-F238E27FC236}">
                <a16:creationId xmlns:a16="http://schemas.microsoft.com/office/drawing/2014/main" id="{D984B2CB-2823-7847-8816-525A2FB38944}"/>
              </a:ext>
            </a:extLst>
          </p:cNvPr>
          <p:cNvPicPr>
            <a:picLocks noGrp="1" noChangeAspect="1"/>
          </p:cNvPicPr>
          <p:nvPr>
            <p:ph idx="1"/>
          </p:nvPr>
        </p:nvPicPr>
        <p:blipFill>
          <a:blip r:embed="rId3"/>
          <a:stretch>
            <a:fillRect/>
          </a:stretch>
        </p:blipFill>
        <p:spPr>
          <a:xfrm>
            <a:off x="1031729" y="1690688"/>
            <a:ext cx="6371099" cy="3552825"/>
          </a:xfrm>
        </p:spPr>
      </p:pic>
      <p:sp>
        <p:nvSpPr>
          <p:cNvPr id="6" name="TextBox 5">
            <a:extLst>
              <a:ext uri="{FF2B5EF4-FFF2-40B4-BE49-F238E27FC236}">
                <a16:creationId xmlns:a16="http://schemas.microsoft.com/office/drawing/2014/main" id="{DCA04361-1966-184D-9392-9FDC7662EA91}"/>
              </a:ext>
            </a:extLst>
          </p:cNvPr>
          <p:cNvSpPr txBox="1"/>
          <p:nvPr/>
        </p:nvSpPr>
        <p:spPr>
          <a:xfrm>
            <a:off x="7052733" y="143977"/>
            <a:ext cx="2359378" cy="1477328"/>
          </a:xfrm>
          <a:prstGeom prst="rect">
            <a:avLst/>
          </a:prstGeom>
          <a:noFill/>
        </p:spPr>
        <p:txBody>
          <a:bodyPr wrap="square" rtlCol="0">
            <a:spAutoFit/>
          </a:bodyPr>
          <a:lstStyle/>
          <a:p>
            <a:r>
              <a:rPr lang="en-US" b="1" dirty="0"/>
              <a:t>Bitcoin</a:t>
            </a:r>
            <a:r>
              <a:rPr lang="en-US" dirty="0"/>
              <a:t> is a cyber currency that can be purchased online and used like any other currency. </a:t>
            </a:r>
          </a:p>
        </p:txBody>
      </p:sp>
      <p:sp>
        <p:nvSpPr>
          <p:cNvPr id="7" name="TextBox 6">
            <a:extLst>
              <a:ext uri="{FF2B5EF4-FFF2-40B4-BE49-F238E27FC236}">
                <a16:creationId xmlns:a16="http://schemas.microsoft.com/office/drawing/2014/main" id="{D1CFFFA6-25B7-8E40-AF9F-1F1783D130D2}"/>
              </a:ext>
            </a:extLst>
          </p:cNvPr>
          <p:cNvSpPr txBox="1"/>
          <p:nvPr/>
        </p:nvSpPr>
        <p:spPr>
          <a:xfrm>
            <a:off x="8232422" y="2252203"/>
            <a:ext cx="3322284" cy="3693319"/>
          </a:xfrm>
          <a:prstGeom prst="rect">
            <a:avLst/>
          </a:prstGeom>
          <a:solidFill>
            <a:srgbClr val="FFFF00"/>
          </a:solidFill>
        </p:spPr>
        <p:txBody>
          <a:bodyPr wrap="square" rtlCol="0">
            <a:spAutoFit/>
          </a:bodyPr>
          <a:lstStyle/>
          <a:p>
            <a:r>
              <a:rPr lang="en-US" dirty="0">
                <a:latin typeface="dearJoe 5 CASUAL PRO" panose="02000000000000000000" pitchFamily="2" charset="0"/>
              </a:rPr>
              <a:t>Managing risk…of global flows of data </a:t>
            </a:r>
            <a:endParaRPr lang="en-US" dirty="0"/>
          </a:p>
          <a:p>
            <a:r>
              <a:rPr lang="en-US" dirty="0"/>
              <a:t>Use the textbook page or kognity </a:t>
            </a:r>
            <a:r>
              <a:rPr lang="en-US" b="1" dirty="0"/>
              <a:t>6.3.4 </a:t>
            </a:r>
          </a:p>
          <a:p>
            <a:r>
              <a:rPr lang="en-US" b="1" dirty="0"/>
              <a:t>New technologies to help reduce risk and increase resilience</a:t>
            </a:r>
          </a:p>
          <a:p>
            <a:r>
              <a:rPr lang="en-US" dirty="0"/>
              <a:t> 645-647 to </a:t>
            </a:r>
          </a:p>
          <a:p>
            <a:pPr marL="342900" indent="-342900">
              <a:buAutoNum type="arabicPeriod"/>
            </a:pPr>
            <a:r>
              <a:rPr lang="en-US" dirty="0"/>
              <a:t>Explain why cybersecurity has become a major  global issue</a:t>
            </a:r>
          </a:p>
          <a:p>
            <a:pPr marL="342900" indent="-342900">
              <a:buAutoNum type="arabicPeriod"/>
            </a:pPr>
            <a:r>
              <a:rPr lang="en-US" dirty="0"/>
              <a:t>Explain what is trying to be combat the issue</a:t>
            </a:r>
          </a:p>
          <a:p>
            <a:pPr marL="342900" indent="-342900">
              <a:buAutoNum type="arabicPeriod"/>
            </a:pPr>
            <a:r>
              <a:rPr lang="en-US" dirty="0"/>
              <a:t>Comment on why it is difficult to deal with</a:t>
            </a:r>
          </a:p>
        </p:txBody>
      </p:sp>
    </p:spTree>
    <p:extLst>
      <p:ext uri="{BB962C8B-B14F-4D97-AF65-F5344CB8AC3E}">
        <p14:creationId xmlns:p14="http://schemas.microsoft.com/office/powerpoint/2010/main" val="19676940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08584A-86D7-814F-B972-072AF18CF986}"/>
              </a:ext>
            </a:extLst>
          </p:cNvPr>
          <p:cNvSpPr>
            <a:spLocks noGrp="1"/>
          </p:cNvSpPr>
          <p:nvPr>
            <p:ph type="title"/>
          </p:nvPr>
        </p:nvSpPr>
        <p:spPr/>
        <p:txBody>
          <a:bodyPr/>
          <a:lstStyle/>
          <a:p>
            <a:r>
              <a:rPr lang="en-US" dirty="0">
                <a:latin typeface="dearJoe 5 CASUAL PRO" panose="02000000000000000000" pitchFamily="2" charset="0"/>
              </a:rPr>
              <a:t>E- passports</a:t>
            </a:r>
          </a:p>
        </p:txBody>
      </p:sp>
      <p:pic>
        <p:nvPicPr>
          <p:cNvPr id="5" name="Content Placeholder 4">
            <a:extLst>
              <a:ext uri="{FF2B5EF4-FFF2-40B4-BE49-F238E27FC236}">
                <a16:creationId xmlns:a16="http://schemas.microsoft.com/office/drawing/2014/main" id="{E4B55AE5-9AFE-F04C-A851-7F098242862B}"/>
              </a:ext>
            </a:extLst>
          </p:cNvPr>
          <p:cNvPicPr>
            <a:picLocks noGrp="1" noChangeAspect="1"/>
          </p:cNvPicPr>
          <p:nvPr>
            <p:ph idx="1"/>
          </p:nvPr>
        </p:nvPicPr>
        <p:blipFill>
          <a:blip r:embed="rId2"/>
          <a:stretch>
            <a:fillRect/>
          </a:stretch>
        </p:blipFill>
        <p:spPr>
          <a:xfrm>
            <a:off x="3929061" y="161925"/>
            <a:ext cx="8083299" cy="2092325"/>
          </a:xfrm>
        </p:spPr>
      </p:pic>
      <p:pic>
        <p:nvPicPr>
          <p:cNvPr id="7" name="Picture 6">
            <a:hlinkClick r:id="rId3"/>
            <a:extLst>
              <a:ext uri="{FF2B5EF4-FFF2-40B4-BE49-F238E27FC236}">
                <a16:creationId xmlns:a16="http://schemas.microsoft.com/office/drawing/2014/main" id="{85A3DB97-9F3F-BE4F-B062-5D5387F9AD6B}"/>
              </a:ext>
            </a:extLst>
          </p:cNvPr>
          <p:cNvPicPr>
            <a:picLocks noChangeAspect="1"/>
          </p:cNvPicPr>
          <p:nvPr/>
        </p:nvPicPr>
        <p:blipFill>
          <a:blip r:embed="rId4"/>
          <a:stretch>
            <a:fillRect/>
          </a:stretch>
        </p:blipFill>
        <p:spPr>
          <a:xfrm>
            <a:off x="1006475" y="2800351"/>
            <a:ext cx="6350000" cy="3606800"/>
          </a:xfrm>
          <a:prstGeom prst="rect">
            <a:avLst/>
          </a:prstGeom>
        </p:spPr>
      </p:pic>
    </p:spTree>
    <p:extLst>
      <p:ext uri="{BB962C8B-B14F-4D97-AF65-F5344CB8AC3E}">
        <p14:creationId xmlns:p14="http://schemas.microsoft.com/office/powerpoint/2010/main" val="20374794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6202ED-9611-5D48-AD46-1FB31A71CD45}"/>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F6F79F06-82BE-B848-A894-BC0D66810ED0}"/>
              </a:ext>
            </a:extLst>
          </p:cNvPr>
          <p:cNvSpPr>
            <a:spLocks noGrp="1"/>
          </p:cNvSpPr>
          <p:nvPr>
            <p:ph type="body" idx="1"/>
          </p:nvPr>
        </p:nvSpPr>
        <p:spPr/>
        <p:txBody>
          <a:bodyPr/>
          <a:lstStyle/>
          <a:p>
            <a:endParaRPr lang="en-US"/>
          </a:p>
        </p:txBody>
      </p:sp>
      <p:pic>
        <p:nvPicPr>
          <p:cNvPr id="5" name="Picture 4">
            <a:extLst>
              <a:ext uri="{FF2B5EF4-FFF2-40B4-BE49-F238E27FC236}">
                <a16:creationId xmlns:a16="http://schemas.microsoft.com/office/drawing/2014/main" id="{22182E3B-BCD4-4F47-B0BC-36B3AAC2FC9F}"/>
              </a:ext>
            </a:extLst>
          </p:cNvPr>
          <p:cNvPicPr>
            <a:picLocks noChangeAspect="1"/>
          </p:cNvPicPr>
          <p:nvPr/>
        </p:nvPicPr>
        <p:blipFill>
          <a:blip r:embed="rId2"/>
          <a:stretch>
            <a:fillRect/>
          </a:stretch>
        </p:blipFill>
        <p:spPr>
          <a:xfrm>
            <a:off x="802205" y="328613"/>
            <a:ext cx="10557945" cy="6183412"/>
          </a:xfrm>
          <a:prstGeom prst="rect">
            <a:avLst/>
          </a:prstGeom>
        </p:spPr>
      </p:pic>
      <p:sp>
        <p:nvSpPr>
          <p:cNvPr id="4" name="Oval 3">
            <a:extLst>
              <a:ext uri="{FF2B5EF4-FFF2-40B4-BE49-F238E27FC236}">
                <a16:creationId xmlns:a16="http://schemas.microsoft.com/office/drawing/2014/main" id="{2B879436-63FD-994F-8692-5E756DC70CC7}"/>
              </a:ext>
            </a:extLst>
          </p:cNvPr>
          <p:cNvSpPr/>
          <p:nvPr/>
        </p:nvSpPr>
        <p:spPr>
          <a:xfrm>
            <a:off x="3499555" y="1811339"/>
            <a:ext cx="6649156" cy="44644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733900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12FF1E-C1F7-5841-8A4D-93692371850B}"/>
              </a:ext>
            </a:extLst>
          </p:cNvPr>
          <p:cNvSpPr>
            <a:spLocks noGrp="1"/>
          </p:cNvSpPr>
          <p:nvPr>
            <p:ph type="title"/>
          </p:nvPr>
        </p:nvSpPr>
        <p:spPr/>
        <p:txBody>
          <a:bodyPr/>
          <a:lstStyle/>
          <a:p>
            <a:r>
              <a:rPr lang="en-US" dirty="0">
                <a:latin typeface="dearJoe 5 CASUAL PRO" panose="02000000000000000000" pitchFamily="2" charset="0"/>
              </a:rPr>
              <a:t>Why?</a:t>
            </a:r>
          </a:p>
        </p:txBody>
      </p:sp>
      <p:sp>
        <p:nvSpPr>
          <p:cNvPr id="6" name="TextBox 5">
            <a:extLst>
              <a:ext uri="{FF2B5EF4-FFF2-40B4-BE49-F238E27FC236}">
                <a16:creationId xmlns:a16="http://schemas.microsoft.com/office/drawing/2014/main" id="{5962AC5D-DC0B-114F-9A1F-A42844149422}"/>
              </a:ext>
            </a:extLst>
          </p:cNvPr>
          <p:cNvSpPr txBox="1"/>
          <p:nvPr/>
        </p:nvSpPr>
        <p:spPr>
          <a:xfrm>
            <a:off x="2596444" y="183587"/>
            <a:ext cx="7439378" cy="1846659"/>
          </a:xfrm>
          <a:prstGeom prst="rect">
            <a:avLst/>
          </a:prstGeom>
          <a:noFill/>
        </p:spPr>
        <p:txBody>
          <a:bodyPr wrap="square" rtlCol="0">
            <a:spAutoFit/>
          </a:bodyPr>
          <a:lstStyle/>
          <a:p>
            <a:r>
              <a:rPr lang="en-US" sz="3200" dirty="0"/>
              <a:t>The advantages of globalization must be weighed against heightened </a:t>
            </a:r>
            <a:r>
              <a:rPr lang="en-US" sz="3200" b="1" dirty="0"/>
              <a:t>possibilities</a:t>
            </a:r>
            <a:r>
              <a:rPr lang="en-US" sz="3200" dirty="0"/>
              <a:t> of new geopolitical and economic risks</a:t>
            </a:r>
          </a:p>
          <a:p>
            <a:endParaRPr lang="en-US" dirty="0"/>
          </a:p>
        </p:txBody>
      </p:sp>
      <p:pic>
        <p:nvPicPr>
          <p:cNvPr id="11" name="Content Placeholder 10">
            <a:extLst>
              <a:ext uri="{FF2B5EF4-FFF2-40B4-BE49-F238E27FC236}">
                <a16:creationId xmlns:a16="http://schemas.microsoft.com/office/drawing/2014/main" id="{6BD36A5D-D421-2D46-B6D7-CF75E3FAF37C}"/>
              </a:ext>
            </a:extLst>
          </p:cNvPr>
          <p:cNvPicPr>
            <a:picLocks noGrp="1" noChangeAspect="1"/>
          </p:cNvPicPr>
          <p:nvPr>
            <p:ph idx="1"/>
          </p:nvPr>
        </p:nvPicPr>
        <p:blipFill>
          <a:blip r:embed="rId2"/>
          <a:stretch>
            <a:fillRect/>
          </a:stretch>
        </p:blipFill>
        <p:spPr>
          <a:xfrm>
            <a:off x="838200" y="2030246"/>
            <a:ext cx="4013200" cy="1790700"/>
          </a:xfrm>
        </p:spPr>
      </p:pic>
      <p:pic>
        <p:nvPicPr>
          <p:cNvPr id="4" name="Picture 3">
            <a:extLst>
              <a:ext uri="{FF2B5EF4-FFF2-40B4-BE49-F238E27FC236}">
                <a16:creationId xmlns:a16="http://schemas.microsoft.com/office/drawing/2014/main" id="{07A057C8-505D-C449-9C1B-FF5557A40776}"/>
              </a:ext>
            </a:extLst>
          </p:cNvPr>
          <p:cNvPicPr>
            <a:picLocks noChangeAspect="1"/>
          </p:cNvPicPr>
          <p:nvPr/>
        </p:nvPicPr>
        <p:blipFill>
          <a:blip r:embed="rId3"/>
          <a:stretch>
            <a:fillRect/>
          </a:stretch>
        </p:blipFill>
        <p:spPr>
          <a:xfrm>
            <a:off x="5917770" y="2415360"/>
            <a:ext cx="5247898" cy="2623949"/>
          </a:xfrm>
          <a:prstGeom prst="rect">
            <a:avLst/>
          </a:prstGeom>
        </p:spPr>
      </p:pic>
      <p:pic>
        <p:nvPicPr>
          <p:cNvPr id="12" name="Picture 11">
            <a:extLst>
              <a:ext uri="{FF2B5EF4-FFF2-40B4-BE49-F238E27FC236}">
                <a16:creationId xmlns:a16="http://schemas.microsoft.com/office/drawing/2014/main" id="{22282803-F340-1643-B495-C405D00595C8}"/>
              </a:ext>
            </a:extLst>
          </p:cNvPr>
          <p:cNvPicPr>
            <a:picLocks noChangeAspect="1"/>
          </p:cNvPicPr>
          <p:nvPr/>
        </p:nvPicPr>
        <p:blipFill>
          <a:blip r:embed="rId4"/>
          <a:stretch>
            <a:fillRect/>
          </a:stretch>
        </p:blipFill>
        <p:spPr>
          <a:xfrm>
            <a:off x="1450729" y="4160504"/>
            <a:ext cx="2788141" cy="2358522"/>
          </a:xfrm>
          <a:prstGeom prst="rect">
            <a:avLst/>
          </a:prstGeom>
        </p:spPr>
      </p:pic>
    </p:spTree>
    <p:extLst>
      <p:ext uri="{BB962C8B-B14F-4D97-AF65-F5344CB8AC3E}">
        <p14:creationId xmlns:p14="http://schemas.microsoft.com/office/powerpoint/2010/main" val="17646096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931A23-CC3C-0F49-9817-B75ABA1CCD3A}"/>
              </a:ext>
            </a:extLst>
          </p:cNvPr>
          <p:cNvSpPr>
            <a:spLocks noGrp="1"/>
          </p:cNvSpPr>
          <p:nvPr>
            <p:ph type="title"/>
          </p:nvPr>
        </p:nvSpPr>
        <p:spPr/>
        <p:txBody>
          <a:bodyPr/>
          <a:lstStyle/>
          <a:p>
            <a:r>
              <a:rPr lang="en-US" dirty="0">
                <a:latin typeface="dearJoe 5 CASUAL PRO" panose="02000000000000000000" pitchFamily="2" charset="0"/>
              </a:rPr>
              <a:t>Risks to supply chain flows </a:t>
            </a:r>
          </a:p>
        </p:txBody>
      </p:sp>
      <p:pic>
        <p:nvPicPr>
          <p:cNvPr id="5" name="Content Placeholder 4">
            <a:extLst>
              <a:ext uri="{FF2B5EF4-FFF2-40B4-BE49-F238E27FC236}">
                <a16:creationId xmlns:a16="http://schemas.microsoft.com/office/drawing/2014/main" id="{0513D20D-486E-6E44-ADC6-FBFCDDD78532}"/>
              </a:ext>
            </a:extLst>
          </p:cNvPr>
          <p:cNvPicPr>
            <a:picLocks noGrp="1" noChangeAspect="1"/>
          </p:cNvPicPr>
          <p:nvPr>
            <p:ph idx="1"/>
          </p:nvPr>
        </p:nvPicPr>
        <p:blipFill>
          <a:blip r:embed="rId2"/>
          <a:stretch>
            <a:fillRect/>
          </a:stretch>
        </p:blipFill>
        <p:spPr>
          <a:xfrm>
            <a:off x="1494454" y="1188198"/>
            <a:ext cx="8164513" cy="1852063"/>
          </a:xfrm>
        </p:spPr>
      </p:pic>
      <p:sp>
        <p:nvSpPr>
          <p:cNvPr id="7" name="TextBox 6">
            <a:extLst>
              <a:ext uri="{FF2B5EF4-FFF2-40B4-BE49-F238E27FC236}">
                <a16:creationId xmlns:a16="http://schemas.microsoft.com/office/drawing/2014/main" id="{EAEBCEC3-62AB-0A45-8285-3D3FA4D89E99}"/>
              </a:ext>
            </a:extLst>
          </p:cNvPr>
          <p:cNvSpPr txBox="1"/>
          <p:nvPr/>
        </p:nvSpPr>
        <p:spPr>
          <a:xfrm>
            <a:off x="1038577" y="3031068"/>
            <a:ext cx="10019947" cy="369332"/>
          </a:xfrm>
          <a:prstGeom prst="rect">
            <a:avLst/>
          </a:prstGeom>
          <a:noFill/>
        </p:spPr>
        <p:txBody>
          <a:bodyPr wrap="square" rtlCol="0">
            <a:spAutoFit/>
          </a:bodyPr>
          <a:lstStyle/>
          <a:p>
            <a:r>
              <a:rPr lang="en-US" dirty="0"/>
              <a:t>Supply chain disruptions can be caused by economic, environmental,  political or technological issues  </a:t>
            </a:r>
          </a:p>
        </p:txBody>
      </p:sp>
      <p:pic>
        <p:nvPicPr>
          <p:cNvPr id="9" name="Picture 8">
            <a:extLst>
              <a:ext uri="{FF2B5EF4-FFF2-40B4-BE49-F238E27FC236}">
                <a16:creationId xmlns:a16="http://schemas.microsoft.com/office/drawing/2014/main" id="{4E17145C-9B68-C74B-93F7-A88F60584259}"/>
              </a:ext>
            </a:extLst>
          </p:cNvPr>
          <p:cNvPicPr>
            <a:picLocks noChangeAspect="1"/>
          </p:cNvPicPr>
          <p:nvPr/>
        </p:nvPicPr>
        <p:blipFill>
          <a:blip r:embed="rId3"/>
          <a:stretch>
            <a:fillRect/>
          </a:stretch>
        </p:blipFill>
        <p:spPr>
          <a:xfrm>
            <a:off x="2628900" y="3457601"/>
            <a:ext cx="7186613" cy="3193261"/>
          </a:xfrm>
          <a:prstGeom prst="rect">
            <a:avLst/>
          </a:prstGeom>
        </p:spPr>
      </p:pic>
    </p:spTree>
    <p:extLst>
      <p:ext uri="{BB962C8B-B14F-4D97-AF65-F5344CB8AC3E}">
        <p14:creationId xmlns:p14="http://schemas.microsoft.com/office/powerpoint/2010/main" val="18466834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BF2442-66B6-E84A-9795-57A2F93B5172}"/>
              </a:ext>
            </a:extLst>
          </p:cNvPr>
          <p:cNvSpPr>
            <a:spLocks noGrp="1"/>
          </p:cNvSpPr>
          <p:nvPr>
            <p:ph type="title"/>
          </p:nvPr>
        </p:nvSpPr>
        <p:spPr/>
        <p:txBody>
          <a:bodyPr/>
          <a:lstStyle/>
          <a:p>
            <a:r>
              <a:rPr lang="en-US" dirty="0"/>
              <a:t>Summary</a:t>
            </a:r>
          </a:p>
        </p:txBody>
      </p:sp>
      <p:pic>
        <p:nvPicPr>
          <p:cNvPr id="5" name="Content Placeholder 4">
            <a:extLst>
              <a:ext uri="{FF2B5EF4-FFF2-40B4-BE49-F238E27FC236}">
                <a16:creationId xmlns:a16="http://schemas.microsoft.com/office/drawing/2014/main" id="{8E3CD77C-4124-1C48-885F-07A5494D32E9}"/>
              </a:ext>
            </a:extLst>
          </p:cNvPr>
          <p:cNvPicPr>
            <a:picLocks noGrp="1" noChangeAspect="1"/>
          </p:cNvPicPr>
          <p:nvPr>
            <p:ph idx="1"/>
          </p:nvPr>
        </p:nvPicPr>
        <p:blipFill>
          <a:blip r:embed="rId2"/>
          <a:stretch>
            <a:fillRect/>
          </a:stretch>
        </p:blipFill>
        <p:spPr>
          <a:xfrm>
            <a:off x="3616444" y="193675"/>
            <a:ext cx="7199194" cy="6582384"/>
          </a:xfrm>
        </p:spPr>
      </p:pic>
      <p:sp>
        <p:nvSpPr>
          <p:cNvPr id="6" name="TextBox 5">
            <a:extLst>
              <a:ext uri="{FF2B5EF4-FFF2-40B4-BE49-F238E27FC236}">
                <a16:creationId xmlns:a16="http://schemas.microsoft.com/office/drawing/2014/main" id="{3E2FD7CD-083B-8C47-B6E8-D4CAF3B0D3D4}"/>
              </a:ext>
            </a:extLst>
          </p:cNvPr>
          <p:cNvSpPr txBox="1"/>
          <p:nvPr/>
        </p:nvSpPr>
        <p:spPr>
          <a:xfrm>
            <a:off x="406400" y="1885244"/>
            <a:ext cx="2810933" cy="1477328"/>
          </a:xfrm>
          <a:prstGeom prst="rect">
            <a:avLst/>
          </a:prstGeom>
          <a:noFill/>
        </p:spPr>
        <p:txBody>
          <a:bodyPr wrap="square" rtlCol="0">
            <a:spAutoFit/>
          </a:bodyPr>
          <a:lstStyle/>
          <a:p>
            <a:r>
              <a:rPr lang="en-US" dirty="0"/>
              <a:t>Task: Read the embedded pdf on the Weebly and table 6.2 on the right to make notes on factors that may disrupt supply chains. </a:t>
            </a:r>
          </a:p>
        </p:txBody>
      </p:sp>
    </p:spTree>
    <p:extLst>
      <p:ext uri="{BB962C8B-B14F-4D97-AF65-F5344CB8AC3E}">
        <p14:creationId xmlns:p14="http://schemas.microsoft.com/office/powerpoint/2010/main" val="42430745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3A7AD9-EA37-B64C-92F1-9824387C7D8C}"/>
              </a:ext>
            </a:extLst>
          </p:cNvPr>
          <p:cNvSpPr>
            <a:spLocks noGrp="1"/>
          </p:cNvSpPr>
          <p:nvPr>
            <p:ph type="title"/>
          </p:nvPr>
        </p:nvSpPr>
        <p:spPr/>
        <p:txBody>
          <a:bodyPr/>
          <a:lstStyle/>
          <a:p>
            <a:r>
              <a:rPr lang="en-US" dirty="0">
                <a:latin typeface="dearJoe 5 CASUAL PRO" panose="02000000000000000000" pitchFamily="2" charset="0"/>
              </a:rPr>
              <a:t>Think: </a:t>
            </a:r>
            <a:r>
              <a:rPr lang="en-US" dirty="0"/>
              <a:t>what are the biggest </a:t>
            </a:r>
            <a:r>
              <a:rPr lang="en-US" b="1" u="sng" dirty="0"/>
              <a:t>risks</a:t>
            </a:r>
            <a:r>
              <a:rPr lang="en-US" dirty="0"/>
              <a:t> according to this diagram</a:t>
            </a:r>
          </a:p>
        </p:txBody>
      </p:sp>
      <p:pic>
        <p:nvPicPr>
          <p:cNvPr id="5" name="Content Placeholder 4">
            <a:extLst>
              <a:ext uri="{FF2B5EF4-FFF2-40B4-BE49-F238E27FC236}">
                <a16:creationId xmlns:a16="http://schemas.microsoft.com/office/drawing/2014/main" id="{F9A8675F-7CA1-1949-A8C7-4C6B66CD8DDC}"/>
              </a:ext>
            </a:extLst>
          </p:cNvPr>
          <p:cNvPicPr>
            <a:picLocks noGrp="1" noChangeAspect="1"/>
          </p:cNvPicPr>
          <p:nvPr>
            <p:ph idx="1"/>
          </p:nvPr>
        </p:nvPicPr>
        <p:blipFill>
          <a:blip r:embed="rId2"/>
          <a:stretch>
            <a:fillRect/>
          </a:stretch>
        </p:blipFill>
        <p:spPr>
          <a:xfrm>
            <a:off x="2584599" y="1825625"/>
            <a:ext cx="7022802" cy="4351338"/>
          </a:xfrm>
        </p:spPr>
      </p:pic>
    </p:spTree>
    <p:extLst>
      <p:ext uri="{BB962C8B-B14F-4D97-AF65-F5344CB8AC3E}">
        <p14:creationId xmlns:p14="http://schemas.microsoft.com/office/powerpoint/2010/main" val="38015946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191CC1-F2A2-7E4A-A355-7EEC40CB383D}"/>
              </a:ext>
            </a:extLst>
          </p:cNvPr>
          <p:cNvSpPr>
            <a:spLocks noGrp="1"/>
          </p:cNvSpPr>
          <p:nvPr>
            <p:ph type="title"/>
          </p:nvPr>
        </p:nvSpPr>
        <p:spPr/>
        <p:txBody>
          <a:bodyPr/>
          <a:lstStyle/>
          <a:p>
            <a:r>
              <a:rPr lang="en-US" u="sng" dirty="0">
                <a:latin typeface="dearJoe 5 CASUAL PRO" panose="02000000000000000000" pitchFamily="2" charset="0"/>
              </a:rPr>
              <a:t>Case study:​​ </a:t>
            </a:r>
            <a:r>
              <a:rPr lang="en-US" dirty="0">
                <a:latin typeface="dearJoe 5 CASUAL PRO" panose="02000000000000000000" pitchFamily="2" charset="0"/>
              </a:rPr>
              <a:t>Supply Chain disruption after Japanese tsunami</a:t>
            </a:r>
          </a:p>
        </p:txBody>
      </p:sp>
      <p:sp>
        <p:nvSpPr>
          <p:cNvPr id="3" name="Content Placeholder 2">
            <a:extLst>
              <a:ext uri="{FF2B5EF4-FFF2-40B4-BE49-F238E27FC236}">
                <a16:creationId xmlns:a16="http://schemas.microsoft.com/office/drawing/2014/main" id="{DBF3D4C7-8DA1-9A47-BF53-495D01E80F8C}"/>
              </a:ext>
            </a:extLst>
          </p:cNvPr>
          <p:cNvSpPr>
            <a:spLocks noGrp="1"/>
          </p:cNvSpPr>
          <p:nvPr>
            <p:ph idx="1"/>
          </p:nvPr>
        </p:nvSpPr>
        <p:spPr/>
        <p:txBody>
          <a:bodyPr/>
          <a:lstStyle/>
          <a:p>
            <a:pPr marL="0" indent="0">
              <a:buNone/>
            </a:pPr>
            <a:r>
              <a:rPr lang="en-US" dirty="0">
                <a:hlinkClick r:id="rId2"/>
              </a:rPr>
              <a:t>https://</a:t>
            </a:r>
            <a:r>
              <a:rPr lang="en-US" dirty="0" err="1">
                <a:hlinkClick r:id="rId2"/>
              </a:rPr>
              <a:t>www.youtube.com</a:t>
            </a:r>
            <a:r>
              <a:rPr lang="en-US" dirty="0">
                <a:hlinkClick r:id="rId2"/>
              </a:rPr>
              <a:t>/</a:t>
            </a:r>
            <a:r>
              <a:rPr lang="en-US" dirty="0" err="1">
                <a:hlinkClick r:id="rId2"/>
              </a:rPr>
              <a:t>watch?v</a:t>
            </a:r>
            <a:r>
              <a:rPr lang="en-US" dirty="0">
                <a:hlinkClick r:id="rId2"/>
              </a:rPr>
              <a:t>=1W0cZMtIfEQ</a:t>
            </a:r>
            <a:endParaRPr lang="en-US" dirty="0"/>
          </a:p>
        </p:txBody>
      </p:sp>
      <p:pic>
        <p:nvPicPr>
          <p:cNvPr id="5" name="Picture 4">
            <a:extLst>
              <a:ext uri="{FF2B5EF4-FFF2-40B4-BE49-F238E27FC236}">
                <a16:creationId xmlns:a16="http://schemas.microsoft.com/office/drawing/2014/main" id="{17F9D321-09A4-9546-8F00-496988DE305F}"/>
              </a:ext>
            </a:extLst>
          </p:cNvPr>
          <p:cNvPicPr>
            <a:picLocks noChangeAspect="1"/>
          </p:cNvPicPr>
          <p:nvPr/>
        </p:nvPicPr>
        <p:blipFill>
          <a:blip r:embed="rId3"/>
          <a:stretch>
            <a:fillRect/>
          </a:stretch>
        </p:blipFill>
        <p:spPr>
          <a:xfrm>
            <a:off x="438150" y="2514600"/>
            <a:ext cx="8382000" cy="3797300"/>
          </a:xfrm>
          <a:prstGeom prst="rect">
            <a:avLst/>
          </a:prstGeom>
        </p:spPr>
      </p:pic>
      <p:sp>
        <p:nvSpPr>
          <p:cNvPr id="6" name="TextBox 5">
            <a:extLst>
              <a:ext uri="{FF2B5EF4-FFF2-40B4-BE49-F238E27FC236}">
                <a16:creationId xmlns:a16="http://schemas.microsoft.com/office/drawing/2014/main" id="{63CDB1DB-196D-B944-8CA3-55B4D2F657A6}"/>
              </a:ext>
            </a:extLst>
          </p:cNvPr>
          <p:cNvSpPr txBox="1"/>
          <p:nvPr/>
        </p:nvSpPr>
        <p:spPr>
          <a:xfrm>
            <a:off x="9272588" y="2128838"/>
            <a:ext cx="2714625" cy="2862322"/>
          </a:xfrm>
          <a:prstGeom prst="rect">
            <a:avLst/>
          </a:prstGeom>
          <a:noFill/>
        </p:spPr>
        <p:txBody>
          <a:bodyPr wrap="square" rtlCol="0">
            <a:spAutoFit/>
          </a:bodyPr>
          <a:lstStyle/>
          <a:p>
            <a:r>
              <a:rPr lang="en-US" sz="2000" dirty="0"/>
              <a:t>Watch the video and embedded textbook/ in thinking information on the Weebly</a:t>
            </a:r>
          </a:p>
          <a:p>
            <a:endParaRPr lang="en-US" sz="2000" dirty="0"/>
          </a:p>
          <a:p>
            <a:r>
              <a:rPr lang="en-US" sz="2000" i="1" dirty="0"/>
              <a:t>Which companies supply chains were impacted by the tsunami?</a:t>
            </a:r>
          </a:p>
        </p:txBody>
      </p:sp>
    </p:spTree>
    <p:extLst>
      <p:ext uri="{BB962C8B-B14F-4D97-AF65-F5344CB8AC3E}">
        <p14:creationId xmlns:p14="http://schemas.microsoft.com/office/powerpoint/2010/main" val="25989109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A44B52-E0D0-6C4E-8B3D-010E75700588}"/>
              </a:ext>
            </a:extLst>
          </p:cNvPr>
          <p:cNvSpPr>
            <a:spLocks noGrp="1"/>
          </p:cNvSpPr>
          <p:nvPr>
            <p:ph type="title"/>
          </p:nvPr>
        </p:nvSpPr>
        <p:spPr/>
        <p:txBody>
          <a:bodyPr/>
          <a:lstStyle/>
          <a:p>
            <a:r>
              <a:rPr lang="en-US" dirty="0"/>
              <a:t>Example question </a:t>
            </a:r>
          </a:p>
        </p:txBody>
      </p:sp>
      <p:sp>
        <p:nvSpPr>
          <p:cNvPr id="3" name="Content Placeholder 2">
            <a:extLst>
              <a:ext uri="{FF2B5EF4-FFF2-40B4-BE49-F238E27FC236}">
                <a16:creationId xmlns:a16="http://schemas.microsoft.com/office/drawing/2014/main" id="{68D36F68-5910-214D-B559-2AA0963ECEBB}"/>
              </a:ext>
            </a:extLst>
          </p:cNvPr>
          <p:cNvSpPr>
            <a:spLocks noGrp="1"/>
          </p:cNvSpPr>
          <p:nvPr>
            <p:ph idx="1"/>
          </p:nvPr>
        </p:nvSpPr>
        <p:spPr/>
        <p:txBody>
          <a:bodyPr/>
          <a:lstStyle/>
          <a:p>
            <a:r>
              <a:rPr lang="en-US" dirty="0"/>
              <a:t>“Power struggles between places present the greatest threat to the ‘normal lives’ of individuals and businesses.” Discuss this statement. [16]</a:t>
            </a:r>
          </a:p>
        </p:txBody>
      </p:sp>
    </p:spTree>
    <p:extLst>
      <p:ext uri="{BB962C8B-B14F-4D97-AF65-F5344CB8AC3E}">
        <p14:creationId xmlns:p14="http://schemas.microsoft.com/office/powerpoint/2010/main" val="41967218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C48C8AE-8195-7649-AA47-24EF8B77909A}"/>
              </a:ext>
            </a:extLst>
          </p:cNvPr>
          <p:cNvSpPr>
            <a:spLocks noGrp="1"/>
          </p:cNvSpPr>
          <p:nvPr>
            <p:ph type="title"/>
          </p:nvPr>
        </p:nvSpPr>
        <p:spPr>
          <a:xfrm>
            <a:off x="228600" y="374218"/>
            <a:ext cx="11963400" cy="1325563"/>
          </a:xfrm>
        </p:spPr>
        <p:txBody>
          <a:bodyPr>
            <a:normAutofit fontScale="90000"/>
          </a:bodyPr>
          <a:lstStyle/>
          <a:p>
            <a:r>
              <a:rPr lang="en-US" i="1" dirty="0"/>
              <a:t>“Power struggles between places present the greatest threat to the ‘normal lives’ of individuals and businesses.” Discuss this statement. [16]</a:t>
            </a:r>
            <a:br>
              <a:rPr lang="en-US" dirty="0"/>
            </a:br>
            <a:endParaRPr lang="en-US" dirty="0"/>
          </a:p>
        </p:txBody>
      </p:sp>
      <p:sp>
        <p:nvSpPr>
          <p:cNvPr id="5" name="Text Placeholder 4">
            <a:extLst>
              <a:ext uri="{FF2B5EF4-FFF2-40B4-BE49-F238E27FC236}">
                <a16:creationId xmlns:a16="http://schemas.microsoft.com/office/drawing/2014/main" id="{BB7FCA7C-EFE9-2E48-8446-9E17F7ED33E3}"/>
              </a:ext>
            </a:extLst>
          </p:cNvPr>
          <p:cNvSpPr>
            <a:spLocks noGrp="1"/>
          </p:cNvSpPr>
          <p:nvPr>
            <p:ph type="body" idx="1"/>
          </p:nvPr>
        </p:nvSpPr>
        <p:spPr>
          <a:xfrm>
            <a:off x="839788" y="1681163"/>
            <a:ext cx="5157787" cy="584055"/>
          </a:xfrm>
        </p:spPr>
        <p:txBody>
          <a:bodyPr/>
          <a:lstStyle/>
          <a:p>
            <a:r>
              <a:rPr lang="en-US" dirty="0">
                <a:solidFill>
                  <a:srgbClr val="FF0000"/>
                </a:solidFill>
              </a:rPr>
              <a:t>Threats from power struggles</a:t>
            </a:r>
          </a:p>
        </p:txBody>
      </p:sp>
      <p:sp>
        <p:nvSpPr>
          <p:cNvPr id="6" name="Content Placeholder 5">
            <a:extLst>
              <a:ext uri="{FF2B5EF4-FFF2-40B4-BE49-F238E27FC236}">
                <a16:creationId xmlns:a16="http://schemas.microsoft.com/office/drawing/2014/main" id="{2EDA2436-AE70-7F40-B20D-1F9FCD656881}"/>
              </a:ext>
            </a:extLst>
          </p:cNvPr>
          <p:cNvSpPr>
            <a:spLocks noGrp="1"/>
          </p:cNvSpPr>
          <p:nvPr>
            <p:ph sz="half" idx="2"/>
          </p:nvPr>
        </p:nvSpPr>
        <p:spPr>
          <a:xfrm>
            <a:off x="188068" y="2265218"/>
            <a:ext cx="5809507" cy="4426527"/>
          </a:xfrm>
        </p:spPr>
        <p:txBody>
          <a:bodyPr>
            <a:normAutofit fontScale="47500" lnSpcReduction="20000"/>
          </a:bodyPr>
          <a:lstStyle/>
          <a:p>
            <a:r>
              <a:rPr lang="en-US" sz="2900" dirty="0"/>
              <a:t>Hacking of businesses and the personal information of citizens by other nation states makes companies and individuals vulnerable e.g. theft of money from businesses, theft of personal data of individuals e.g. personal passwords, leaks of emails for high profile individuals e.g. Hilary Clinton/Sony executives. </a:t>
            </a:r>
            <a:r>
              <a:rPr lang="en-US" sz="2900" b="1" dirty="0"/>
              <a:t>Make sure to use examples that show that these hacks are the result of power struggles between places.</a:t>
            </a:r>
          </a:p>
          <a:p>
            <a:r>
              <a:rPr lang="en-US" sz="2900" dirty="0"/>
              <a:t>Sanctions imposed on Russia disrupted the operations of US/EU oil companies in the country.</a:t>
            </a:r>
          </a:p>
          <a:p>
            <a:r>
              <a:rPr lang="en-US" sz="2900" dirty="0"/>
              <a:t>Terror attacks on holiday makers are the result of power struggles between terrorist groups and certain nation states e.g. the US./UK. These threaten the lives of ordinary people and harm tourist businesses within the countries hat experience attacks e.g. loss of tourism in Tunisia.</a:t>
            </a:r>
          </a:p>
          <a:p>
            <a:r>
              <a:rPr lang="en-US" sz="2900" dirty="0"/>
              <a:t>Individual liberty is threatened by state sponsored surveillance which is justified by threats posed by ‘bad actors’ e.g. terrorist groups.</a:t>
            </a:r>
          </a:p>
          <a:p>
            <a:r>
              <a:rPr lang="en-US" sz="2900" dirty="0"/>
              <a:t>War/conflict: Many countries have been attacked or undermined by rival powers since 1945. (many examples could be included here). Use of drones in conflict situations is controversial – 10% of deaths in drone attacks are civilians.</a:t>
            </a:r>
          </a:p>
          <a:p>
            <a:r>
              <a:rPr lang="en-US" sz="2900" dirty="0"/>
              <a:t>The use of sovereign wealth funds to purchase foreign assets. The goal of this is for other nation states to exert their influence and diversify their income sources. Critics view these sales as a loss of sovereignty.</a:t>
            </a:r>
          </a:p>
          <a:p>
            <a:endParaRPr lang="en-US" dirty="0"/>
          </a:p>
        </p:txBody>
      </p:sp>
      <p:sp>
        <p:nvSpPr>
          <p:cNvPr id="7" name="Text Placeholder 6">
            <a:extLst>
              <a:ext uri="{FF2B5EF4-FFF2-40B4-BE49-F238E27FC236}">
                <a16:creationId xmlns:a16="http://schemas.microsoft.com/office/drawing/2014/main" id="{D5CCD251-FFA2-A249-ACEB-C42CEB961D86}"/>
              </a:ext>
            </a:extLst>
          </p:cNvPr>
          <p:cNvSpPr>
            <a:spLocks noGrp="1"/>
          </p:cNvSpPr>
          <p:nvPr>
            <p:ph type="body" sz="quarter" idx="3"/>
          </p:nvPr>
        </p:nvSpPr>
        <p:spPr>
          <a:xfrm>
            <a:off x="6172200" y="1681163"/>
            <a:ext cx="5183188" cy="584055"/>
          </a:xfrm>
        </p:spPr>
        <p:txBody>
          <a:bodyPr/>
          <a:lstStyle/>
          <a:p>
            <a:r>
              <a:rPr lang="en-US" dirty="0">
                <a:solidFill>
                  <a:srgbClr val="FF0000"/>
                </a:solidFill>
              </a:rPr>
              <a:t>Other threats to individuals/businesses</a:t>
            </a:r>
          </a:p>
        </p:txBody>
      </p:sp>
      <p:sp>
        <p:nvSpPr>
          <p:cNvPr id="8" name="Content Placeholder 7">
            <a:extLst>
              <a:ext uri="{FF2B5EF4-FFF2-40B4-BE49-F238E27FC236}">
                <a16:creationId xmlns:a16="http://schemas.microsoft.com/office/drawing/2014/main" id="{5EBCFCE8-83BA-194E-ADE2-C002AA34C8B9}"/>
              </a:ext>
            </a:extLst>
          </p:cNvPr>
          <p:cNvSpPr>
            <a:spLocks noGrp="1"/>
          </p:cNvSpPr>
          <p:nvPr>
            <p:ph sz="quarter" idx="4"/>
          </p:nvPr>
        </p:nvSpPr>
        <p:spPr>
          <a:xfrm>
            <a:off x="6172200" y="2265218"/>
            <a:ext cx="5831732" cy="4426527"/>
          </a:xfrm>
        </p:spPr>
        <p:txBody>
          <a:bodyPr>
            <a:noAutofit/>
          </a:bodyPr>
          <a:lstStyle/>
          <a:p>
            <a:r>
              <a:rPr lang="en-US" sz="1600" dirty="0"/>
              <a:t>Moral and ethical hazards due to the bad publicity that TNCs can receive. For example, Apple’s reputation was severely damaged by workers suicides in the Foxconn factories they use to manufacture their </a:t>
            </a:r>
            <a:r>
              <a:rPr lang="en-US" sz="1600" dirty="0" err="1"/>
              <a:t>iphones</a:t>
            </a:r>
            <a:r>
              <a:rPr lang="en-US" sz="1600" dirty="0"/>
              <a:t>.</a:t>
            </a:r>
          </a:p>
          <a:p>
            <a:r>
              <a:rPr lang="en-US" sz="1600" dirty="0"/>
              <a:t>Tax avoidance by TNCs e.g. Starbucks gives them a bad reputation and may lead to boycotts.</a:t>
            </a:r>
          </a:p>
          <a:p>
            <a:r>
              <a:rPr lang="en-US" sz="1600" dirty="0"/>
              <a:t>Individuals and businesses are threatened by  ‘Black Swan’ events (rare events, that are difficult to predict and cause widespread disruption across the globe) – such as the earthquake and tsunami that struck Japan and  or the Global Financial Crisis.</a:t>
            </a:r>
          </a:p>
          <a:p>
            <a:r>
              <a:rPr lang="en-US" sz="1600" dirty="0"/>
              <a:t>Physical threats e.g. the eruption of  airlines due to the eruption of an Icelandic volcano grounded flights for weeks in 2010.</a:t>
            </a:r>
          </a:p>
          <a:p>
            <a:r>
              <a:rPr lang="en-US" sz="1600" dirty="0"/>
              <a:t>Businesses are threatened by changes in technology e.g. the emergence of Amazon has resulted in many closures of high street shops as people are doing their shopping online. 3D printing means that people will be able to produce products at home and will not need to buy them e.g. products with simple designs like hearing aids.</a:t>
            </a:r>
          </a:p>
        </p:txBody>
      </p:sp>
    </p:spTree>
    <p:extLst>
      <p:ext uri="{BB962C8B-B14F-4D97-AF65-F5344CB8AC3E}">
        <p14:creationId xmlns:p14="http://schemas.microsoft.com/office/powerpoint/2010/main" val="248673100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B54BDF-A300-8844-A7AF-7E9C5B8A31C7}"/>
              </a:ext>
            </a:extLst>
          </p:cNvPr>
          <p:cNvSpPr>
            <a:spLocks noGrp="1"/>
          </p:cNvSpPr>
          <p:nvPr>
            <p:ph type="ctrTitle"/>
          </p:nvPr>
        </p:nvSpPr>
        <p:spPr/>
        <p:txBody>
          <a:bodyPr/>
          <a:lstStyle/>
          <a:p>
            <a:br>
              <a:rPr lang="en-US" dirty="0"/>
            </a:br>
            <a:r>
              <a:rPr lang="en-US" b="1" dirty="0">
                <a:latin typeface="dearJoe 5 CASUAL PRO" panose="02000000000000000000" pitchFamily="2" charset="0"/>
              </a:rPr>
              <a:t>Economic threats to states</a:t>
            </a:r>
            <a:endParaRPr lang="en-US" dirty="0">
              <a:latin typeface="dearJoe 5 CASUAL PRO" panose="02000000000000000000" pitchFamily="2" charset="0"/>
            </a:endParaRPr>
          </a:p>
        </p:txBody>
      </p:sp>
      <p:sp>
        <p:nvSpPr>
          <p:cNvPr id="3" name="Subtitle 2">
            <a:extLst>
              <a:ext uri="{FF2B5EF4-FFF2-40B4-BE49-F238E27FC236}">
                <a16:creationId xmlns:a16="http://schemas.microsoft.com/office/drawing/2014/main" id="{12717F85-7A15-9F43-B3AD-C11D441FD0D4}"/>
              </a:ext>
            </a:extLst>
          </p:cNvPr>
          <p:cNvSpPr>
            <a:spLocks noGrp="1"/>
          </p:cNvSpPr>
          <p:nvPr>
            <p:ph type="subTitle" idx="1"/>
          </p:nvPr>
        </p:nvSpPr>
        <p:spPr/>
        <p:txBody>
          <a:bodyPr/>
          <a:lstStyle/>
          <a:p>
            <a:r>
              <a:rPr lang="en-US" dirty="0"/>
              <a:t>New and emerging threats to the political and economic sovereignty of states:</a:t>
            </a:r>
          </a:p>
          <a:p>
            <a:pPr lvl="1"/>
            <a:r>
              <a:rPr lang="en-US" dirty="0"/>
              <a:t>profit repatriation and tax avoidance by TNCs and wealthy individuals </a:t>
            </a:r>
          </a:p>
          <a:p>
            <a:endParaRPr lang="en-US" b="1" dirty="0"/>
          </a:p>
        </p:txBody>
      </p:sp>
      <p:sp>
        <p:nvSpPr>
          <p:cNvPr id="5" name="TextBox 4">
            <a:extLst>
              <a:ext uri="{FF2B5EF4-FFF2-40B4-BE49-F238E27FC236}">
                <a16:creationId xmlns:a16="http://schemas.microsoft.com/office/drawing/2014/main" id="{A2A7C4E6-7630-AE47-876E-E6C2EEC176C0}"/>
              </a:ext>
            </a:extLst>
          </p:cNvPr>
          <p:cNvSpPr txBox="1"/>
          <p:nvPr/>
        </p:nvSpPr>
        <p:spPr>
          <a:xfrm>
            <a:off x="7279105" y="445168"/>
            <a:ext cx="3561348" cy="1754326"/>
          </a:xfrm>
          <a:prstGeom prst="rect">
            <a:avLst/>
          </a:prstGeom>
          <a:solidFill>
            <a:srgbClr val="FFFF00"/>
          </a:solidFill>
        </p:spPr>
        <p:txBody>
          <a:bodyPr wrap="square" rtlCol="0">
            <a:spAutoFit/>
          </a:bodyPr>
          <a:lstStyle/>
          <a:p>
            <a:r>
              <a:rPr lang="en-US" dirty="0">
                <a:latin typeface="dearJoe 5 CASUAL PRO" panose="02000000000000000000" pitchFamily="2" charset="0"/>
              </a:rPr>
              <a:t>Why: </a:t>
            </a:r>
            <a:r>
              <a:rPr lang="en-US" dirty="0"/>
              <a:t>The advantages of globalization must be weighed against heightened</a:t>
            </a:r>
            <a:br>
              <a:rPr lang="en-US" dirty="0"/>
            </a:br>
            <a:r>
              <a:rPr lang="en-US" b="1" dirty="0"/>
              <a:t>possibilities</a:t>
            </a:r>
            <a:r>
              <a:rPr lang="en-US" dirty="0"/>
              <a:t> of new geopolitical and economic risks</a:t>
            </a:r>
          </a:p>
          <a:p>
            <a:endParaRPr lang="en-US" dirty="0"/>
          </a:p>
        </p:txBody>
      </p:sp>
      <p:pic>
        <p:nvPicPr>
          <p:cNvPr id="7" name="Picture 6">
            <a:extLst>
              <a:ext uri="{FF2B5EF4-FFF2-40B4-BE49-F238E27FC236}">
                <a16:creationId xmlns:a16="http://schemas.microsoft.com/office/drawing/2014/main" id="{DFDE073E-AEEC-2F4A-B955-E7E1F296B219}"/>
              </a:ext>
            </a:extLst>
          </p:cNvPr>
          <p:cNvPicPr>
            <a:picLocks noChangeAspect="1"/>
          </p:cNvPicPr>
          <p:nvPr/>
        </p:nvPicPr>
        <p:blipFill>
          <a:blip r:embed="rId2"/>
          <a:stretch>
            <a:fillRect/>
          </a:stretch>
        </p:blipFill>
        <p:spPr>
          <a:xfrm>
            <a:off x="434016" y="354152"/>
            <a:ext cx="6460496" cy="1962011"/>
          </a:xfrm>
          <a:prstGeom prst="rect">
            <a:avLst/>
          </a:prstGeom>
        </p:spPr>
      </p:pic>
      <p:pic>
        <p:nvPicPr>
          <p:cNvPr id="9" name="Picture 8">
            <a:extLst>
              <a:ext uri="{FF2B5EF4-FFF2-40B4-BE49-F238E27FC236}">
                <a16:creationId xmlns:a16="http://schemas.microsoft.com/office/drawing/2014/main" id="{069444EE-7458-C84C-974F-94AF3DB307A4}"/>
              </a:ext>
            </a:extLst>
          </p:cNvPr>
          <p:cNvPicPr>
            <a:picLocks noChangeAspect="1"/>
          </p:cNvPicPr>
          <p:nvPr/>
        </p:nvPicPr>
        <p:blipFill>
          <a:blip r:embed="rId3"/>
          <a:stretch>
            <a:fillRect/>
          </a:stretch>
        </p:blipFill>
        <p:spPr>
          <a:xfrm>
            <a:off x="5078805" y="4804499"/>
            <a:ext cx="2485632" cy="1862276"/>
          </a:xfrm>
          <a:prstGeom prst="rect">
            <a:avLst/>
          </a:prstGeom>
        </p:spPr>
      </p:pic>
    </p:spTree>
    <p:extLst>
      <p:ext uri="{BB962C8B-B14F-4D97-AF65-F5344CB8AC3E}">
        <p14:creationId xmlns:p14="http://schemas.microsoft.com/office/powerpoint/2010/main" val="370200708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1A179A-56CC-074F-AE19-F3C247329914}"/>
              </a:ext>
            </a:extLst>
          </p:cNvPr>
          <p:cNvSpPr>
            <a:spLocks noGrp="1"/>
          </p:cNvSpPr>
          <p:nvPr>
            <p:ph type="title"/>
          </p:nvPr>
        </p:nvSpPr>
        <p:spPr/>
        <p:txBody>
          <a:bodyPr/>
          <a:lstStyle/>
          <a:p>
            <a:r>
              <a:rPr lang="en-US" dirty="0">
                <a:latin typeface="dearJoe 5 CASUAL PRO" panose="02000000000000000000" pitchFamily="2" charset="0"/>
              </a:rPr>
              <a:t>Threats to state sovereignty </a:t>
            </a:r>
          </a:p>
        </p:txBody>
      </p:sp>
      <p:sp>
        <p:nvSpPr>
          <p:cNvPr id="3" name="Content Placeholder 2">
            <a:extLst>
              <a:ext uri="{FF2B5EF4-FFF2-40B4-BE49-F238E27FC236}">
                <a16:creationId xmlns:a16="http://schemas.microsoft.com/office/drawing/2014/main" id="{3F4159CE-1F20-B340-A462-1E74F5547010}"/>
              </a:ext>
            </a:extLst>
          </p:cNvPr>
          <p:cNvSpPr>
            <a:spLocks noGrp="1"/>
          </p:cNvSpPr>
          <p:nvPr>
            <p:ph idx="1"/>
          </p:nvPr>
        </p:nvSpPr>
        <p:spPr/>
        <p:txBody>
          <a:bodyPr>
            <a:normAutofit/>
          </a:bodyPr>
          <a:lstStyle/>
          <a:p>
            <a:pPr marL="0" indent="0">
              <a:buNone/>
            </a:pPr>
            <a:r>
              <a:rPr lang="en-US" dirty="0"/>
              <a:t>The rational for retreating from globalisation is rooted, for some people, in the valid concern that actual political and/ or economic sovereignty has been/ or is being surrendered. </a:t>
            </a:r>
          </a:p>
          <a:p>
            <a:endParaRPr lang="en-US" dirty="0"/>
          </a:p>
          <a:p>
            <a:pPr marL="0" indent="0">
              <a:buNone/>
            </a:pPr>
            <a:r>
              <a:rPr lang="en-US" dirty="0">
                <a:solidFill>
                  <a:srgbClr val="FF0000"/>
                </a:solidFill>
              </a:rPr>
              <a:t>Political sovereignty: </a:t>
            </a:r>
            <a:r>
              <a:rPr lang="en-US" dirty="0"/>
              <a:t>The freedom of a state to govern itself fully independent of any foreign power. </a:t>
            </a:r>
            <a:endParaRPr lang="en-US" dirty="0">
              <a:solidFill>
                <a:srgbClr val="FF0000"/>
              </a:solidFill>
            </a:endParaRPr>
          </a:p>
          <a:p>
            <a:pPr marL="0" indent="0">
              <a:buNone/>
            </a:pPr>
            <a:endParaRPr lang="en-US" dirty="0">
              <a:solidFill>
                <a:srgbClr val="FF0000"/>
              </a:solidFill>
            </a:endParaRPr>
          </a:p>
          <a:p>
            <a:pPr marL="0" indent="0">
              <a:buNone/>
            </a:pPr>
            <a:r>
              <a:rPr lang="en-US" dirty="0">
                <a:solidFill>
                  <a:srgbClr val="FF0000"/>
                </a:solidFill>
              </a:rPr>
              <a:t>Economic sovereignty:  </a:t>
            </a:r>
            <a:r>
              <a:rPr lang="en-US" dirty="0"/>
              <a:t>The freedom of a state from any outside intervention in it’s markets and trading relationships</a:t>
            </a:r>
          </a:p>
        </p:txBody>
      </p:sp>
    </p:spTree>
    <p:extLst>
      <p:ext uri="{BB962C8B-B14F-4D97-AF65-F5344CB8AC3E}">
        <p14:creationId xmlns:p14="http://schemas.microsoft.com/office/powerpoint/2010/main" val="205690429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ADC4B-2D3F-5D4F-8D96-20DF62376440}"/>
              </a:ext>
            </a:extLst>
          </p:cNvPr>
          <p:cNvSpPr>
            <a:spLocks noGrp="1"/>
          </p:cNvSpPr>
          <p:nvPr>
            <p:ph type="title"/>
          </p:nvPr>
        </p:nvSpPr>
        <p:spPr/>
        <p:txBody>
          <a:bodyPr/>
          <a:lstStyle/>
          <a:p>
            <a:r>
              <a:rPr lang="en-US" dirty="0"/>
              <a:t>Profit repatriation and tax avoidance by wealthy TNCs and people</a:t>
            </a:r>
          </a:p>
        </p:txBody>
      </p:sp>
      <p:pic>
        <p:nvPicPr>
          <p:cNvPr id="5" name="Content Placeholder 4">
            <a:extLst>
              <a:ext uri="{FF2B5EF4-FFF2-40B4-BE49-F238E27FC236}">
                <a16:creationId xmlns:a16="http://schemas.microsoft.com/office/drawing/2014/main" id="{C0507526-9A98-C347-B8A8-EF94414679F1}"/>
              </a:ext>
            </a:extLst>
          </p:cNvPr>
          <p:cNvPicPr>
            <a:picLocks noGrp="1" noChangeAspect="1"/>
          </p:cNvPicPr>
          <p:nvPr>
            <p:ph idx="1"/>
          </p:nvPr>
        </p:nvPicPr>
        <p:blipFill>
          <a:blip r:embed="rId2"/>
          <a:stretch>
            <a:fillRect/>
          </a:stretch>
        </p:blipFill>
        <p:spPr>
          <a:xfrm>
            <a:off x="513727" y="1925638"/>
            <a:ext cx="2620622" cy="4351338"/>
          </a:xfrm>
        </p:spPr>
      </p:pic>
      <p:sp>
        <p:nvSpPr>
          <p:cNvPr id="3" name="TextBox 2">
            <a:extLst>
              <a:ext uri="{FF2B5EF4-FFF2-40B4-BE49-F238E27FC236}">
                <a16:creationId xmlns:a16="http://schemas.microsoft.com/office/drawing/2014/main" id="{97EB3C16-FE72-9747-8337-E2EE219DE02F}"/>
              </a:ext>
            </a:extLst>
          </p:cNvPr>
          <p:cNvSpPr txBox="1"/>
          <p:nvPr/>
        </p:nvSpPr>
        <p:spPr>
          <a:xfrm>
            <a:off x="3812583" y="2485480"/>
            <a:ext cx="7780149" cy="3231654"/>
          </a:xfrm>
          <a:prstGeom prst="rect">
            <a:avLst/>
          </a:prstGeom>
          <a:noFill/>
        </p:spPr>
        <p:txBody>
          <a:bodyPr wrap="square" rtlCol="0">
            <a:spAutoFit/>
          </a:bodyPr>
          <a:lstStyle/>
          <a:p>
            <a:r>
              <a:rPr lang="en-US" sz="2400" dirty="0"/>
              <a:t>The taxes that TNCs pay in the states where they are domiciled play a vital role in providing governments much needed money for health, education ad welfare.  Apple, which is head quartered in California paid  the US government $6 billion in 2012. </a:t>
            </a:r>
          </a:p>
          <a:p>
            <a:r>
              <a:rPr lang="en-US" sz="2400" dirty="0"/>
              <a:t>Many use globalizing strategies to reduce their tax burden and increase payouts to shareholders instead.</a:t>
            </a:r>
          </a:p>
          <a:p>
            <a:endParaRPr lang="en-US" dirty="0"/>
          </a:p>
          <a:p>
            <a:endParaRPr lang="en-US" dirty="0"/>
          </a:p>
        </p:txBody>
      </p:sp>
    </p:spTree>
    <p:extLst>
      <p:ext uri="{BB962C8B-B14F-4D97-AF65-F5344CB8AC3E}">
        <p14:creationId xmlns:p14="http://schemas.microsoft.com/office/powerpoint/2010/main" val="245542082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D04792-7807-FC41-AAC6-87CF80B5AAF1}"/>
              </a:ext>
            </a:extLst>
          </p:cNvPr>
          <p:cNvSpPr>
            <a:spLocks noGrp="1"/>
          </p:cNvSpPr>
          <p:nvPr>
            <p:ph type="title"/>
          </p:nvPr>
        </p:nvSpPr>
        <p:spPr>
          <a:xfrm>
            <a:off x="509588" y="379413"/>
            <a:ext cx="10515600" cy="1325563"/>
          </a:xfrm>
        </p:spPr>
        <p:txBody>
          <a:bodyPr>
            <a:normAutofit fontScale="90000"/>
          </a:bodyPr>
          <a:lstStyle/>
          <a:p>
            <a:r>
              <a:rPr lang="en-US" b="1" dirty="0">
                <a:latin typeface="dearJoe 5 CASUAL PRO" panose="02000000000000000000" pitchFamily="2" charset="0"/>
              </a:rPr>
              <a:t>Tax Avoidance in the UK: </a:t>
            </a:r>
            <a:r>
              <a:rPr lang="en-US" b="1" dirty="0"/>
              <a:t>Places, Processes, Spatial Interactions and Power</a:t>
            </a:r>
            <a:br>
              <a:rPr lang="en-US" b="1" dirty="0"/>
            </a:br>
            <a:endParaRPr lang="en-US" dirty="0"/>
          </a:p>
        </p:txBody>
      </p:sp>
      <p:sp>
        <p:nvSpPr>
          <p:cNvPr id="3" name="Content Placeholder 2">
            <a:extLst>
              <a:ext uri="{FF2B5EF4-FFF2-40B4-BE49-F238E27FC236}">
                <a16:creationId xmlns:a16="http://schemas.microsoft.com/office/drawing/2014/main" id="{FDE27D2D-8A37-E347-A341-0E5621889AC7}"/>
              </a:ext>
            </a:extLst>
          </p:cNvPr>
          <p:cNvSpPr>
            <a:spLocks noGrp="1"/>
          </p:cNvSpPr>
          <p:nvPr>
            <p:ph idx="1"/>
          </p:nvPr>
        </p:nvSpPr>
        <p:spPr/>
        <p:txBody>
          <a:bodyPr/>
          <a:lstStyle/>
          <a:p>
            <a:pPr marL="0" indent="0">
              <a:buNone/>
            </a:pPr>
            <a:r>
              <a:rPr lang="en-US" dirty="0"/>
              <a:t>Watch the following video from the BBC on corporation tax avoidance in the UK. Make notes on</a:t>
            </a:r>
          </a:p>
          <a:p>
            <a:r>
              <a:rPr lang="en-US" dirty="0"/>
              <a:t>The amount of tax avoided</a:t>
            </a:r>
          </a:p>
          <a:p>
            <a:r>
              <a:rPr lang="en-US" dirty="0"/>
              <a:t>The reasons for it</a:t>
            </a:r>
          </a:p>
          <a:p>
            <a:r>
              <a:rPr lang="en-US" dirty="0"/>
              <a:t>Its impact on the UK</a:t>
            </a:r>
          </a:p>
          <a:p>
            <a:endParaRPr lang="en-US" dirty="0"/>
          </a:p>
        </p:txBody>
      </p:sp>
      <p:pic>
        <p:nvPicPr>
          <p:cNvPr id="5" name="Picture 4">
            <a:hlinkClick r:id="rId2"/>
            <a:extLst>
              <a:ext uri="{FF2B5EF4-FFF2-40B4-BE49-F238E27FC236}">
                <a16:creationId xmlns:a16="http://schemas.microsoft.com/office/drawing/2014/main" id="{0EBCBE68-31E3-C346-B31B-2610C35EB47A}"/>
              </a:ext>
            </a:extLst>
          </p:cNvPr>
          <p:cNvPicPr>
            <a:picLocks noChangeAspect="1"/>
          </p:cNvPicPr>
          <p:nvPr/>
        </p:nvPicPr>
        <p:blipFill>
          <a:blip r:embed="rId3"/>
          <a:stretch>
            <a:fillRect/>
          </a:stretch>
        </p:blipFill>
        <p:spPr>
          <a:xfrm>
            <a:off x="5637603" y="2528888"/>
            <a:ext cx="4162034" cy="2735262"/>
          </a:xfrm>
          <a:prstGeom prst="rect">
            <a:avLst/>
          </a:prstGeom>
        </p:spPr>
      </p:pic>
    </p:spTree>
    <p:extLst>
      <p:ext uri="{BB962C8B-B14F-4D97-AF65-F5344CB8AC3E}">
        <p14:creationId xmlns:p14="http://schemas.microsoft.com/office/powerpoint/2010/main" val="8264474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6202ED-9611-5D48-AD46-1FB31A71CD45}"/>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F6F79F06-82BE-B848-A894-BC0D66810ED0}"/>
              </a:ext>
            </a:extLst>
          </p:cNvPr>
          <p:cNvSpPr>
            <a:spLocks noGrp="1"/>
          </p:cNvSpPr>
          <p:nvPr>
            <p:ph type="body" idx="1"/>
          </p:nvPr>
        </p:nvSpPr>
        <p:spPr/>
        <p:txBody>
          <a:bodyPr/>
          <a:lstStyle/>
          <a:p>
            <a:endParaRPr lang="en-US"/>
          </a:p>
        </p:txBody>
      </p:sp>
      <p:pic>
        <p:nvPicPr>
          <p:cNvPr id="5" name="Picture 4">
            <a:extLst>
              <a:ext uri="{FF2B5EF4-FFF2-40B4-BE49-F238E27FC236}">
                <a16:creationId xmlns:a16="http://schemas.microsoft.com/office/drawing/2014/main" id="{22182E3B-BCD4-4F47-B0BC-36B3AAC2FC9F}"/>
              </a:ext>
            </a:extLst>
          </p:cNvPr>
          <p:cNvPicPr>
            <a:picLocks noChangeAspect="1"/>
          </p:cNvPicPr>
          <p:nvPr/>
        </p:nvPicPr>
        <p:blipFill>
          <a:blip r:embed="rId2"/>
          <a:stretch>
            <a:fillRect/>
          </a:stretch>
        </p:blipFill>
        <p:spPr>
          <a:xfrm>
            <a:off x="802205" y="328613"/>
            <a:ext cx="10557945" cy="6183412"/>
          </a:xfrm>
          <a:prstGeom prst="rect">
            <a:avLst/>
          </a:prstGeom>
        </p:spPr>
      </p:pic>
    </p:spTree>
    <p:extLst>
      <p:ext uri="{BB962C8B-B14F-4D97-AF65-F5344CB8AC3E}">
        <p14:creationId xmlns:p14="http://schemas.microsoft.com/office/powerpoint/2010/main" val="75930675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0CB9AE-3A4D-9B4C-BFC5-43094D75A1D2}"/>
              </a:ext>
            </a:extLst>
          </p:cNvPr>
          <p:cNvSpPr>
            <a:spLocks noGrp="1"/>
          </p:cNvSpPr>
          <p:nvPr>
            <p:ph type="title"/>
          </p:nvPr>
        </p:nvSpPr>
        <p:spPr/>
        <p:txBody>
          <a:bodyPr/>
          <a:lstStyle/>
          <a:p>
            <a:r>
              <a:rPr lang="en-US" dirty="0"/>
              <a:t>How does Nando's avoid paying tax in the UK?</a:t>
            </a:r>
          </a:p>
        </p:txBody>
      </p:sp>
      <p:pic>
        <p:nvPicPr>
          <p:cNvPr id="5" name="Content Placeholder 4">
            <a:extLst>
              <a:ext uri="{FF2B5EF4-FFF2-40B4-BE49-F238E27FC236}">
                <a16:creationId xmlns:a16="http://schemas.microsoft.com/office/drawing/2014/main" id="{B7787E44-2901-8245-9FEA-D8CBF608654E}"/>
              </a:ext>
            </a:extLst>
          </p:cNvPr>
          <p:cNvPicPr>
            <a:picLocks noGrp="1" noChangeAspect="1"/>
          </p:cNvPicPr>
          <p:nvPr>
            <p:ph idx="1"/>
          </p:nvPr>
        </p:nvPicPr>
        <p:blipFill>
          <a:blip r:embed="rId2"/>
          <a:stretch>
            <a:fillRect/>
          </a:stretch>
        </p:blipFill>
        <p:spPr>
          <a:xfrm>
            <a:off x="114301" y="1495437"/>
            <a:ext cx="4229100" cy="2915516"/>
          </a:xfrm>
        </p:spPr>
      </p:pic>
      <p:pic>
        <p:nvPicPr>
          <p:cNvPr id="7" name="Picture 6">
            <a:extLst>
              <a:ext uri="{FF2B5EF4-FFF2-40B4-BE49-F238E27FC236}">
                <a16:creationId xmlns:a16="http://schemas.microsoft.com/office/drawing/2014/main" id="{EBFD51F4-A276-BC46-932C-5B55018FF796}"/>
              </a:ext>
            </a:extLst>
          </p:cNvPr>
          <p:cNvPicPr>
            <a:picLocks noChangeAspect="1"/>
          </p:cNvPicPr>
          <p:nvPr/>
        </p:nvPicPr>
        <p:blipFill>
          <a:blip r:embed="rId3"/>
          <a:stretch>
            <a:fillRect/>
          </a:stretch>
        </p:blipFill>
        <p:spPr>
          <a:xfrm>
            <a:off x="423794" y="4667417"/>
            <a:ext cx="3498850" cy="2040160"/>
          </a:xfrm>
          <a:prstGeom prst="rect">
            <a:avLst/>
          </a:prstGeom>
        </p:spPr>
      </p:pic>
      <p:sp>
        <p:nvSpPr>
          <p:cNvPr id="8" name="TextBox 7">
            <a:extLst>
              <a:ext uri="{FF2B5EF4-FFF2-40B4-BE49-F238E27FC236}">
                <a16:creationId xmlns:a16="http://schemas.microsoft.com/office/drawing/2014/main" id="{22542B70-C704-544F-AAB4-7C0BFF94F2C5}"/>
              </a:ext>
            </a:extLst>
          </p:cNvPr>
          <p:cNvSpPr txBox="1"/>
          <p:nvPr/>
        </p:nvSpPr>
        <p:spPr>
          <a:xfrm>
            <a:off x="5353050" y="5561517"/>
            <a:ext cx="6838950" cy="369332"/>
          </a:xfrm>
          <a:prstGeom prst="rect">
            <a:avLst/>
          </a:prstGeom>
          <a:noFill/>
        </p:spPr>
        <p:txBody>
          <a:bodyPr wrap="square" rtlCol="0">
            <a:spAutoFit/>
          </a:bodyPr>
          <a:lstStyle/>
          <a:p>
            <a:r>
              <a:rPr lang="en-US" dirty="0">
                <a:hlinkClick r:id="rId4"/>
              </a:rPr>
              <a:t>Nando's tax haven network exposed</a:t>
            </a:r>
            <a:endParaRPr lang="en-US" dirty="0"/>
          </a:p>
        </p:txBody>
      </p:sp>
      <p:pic>
        <p:nvPicPr>
          <p:cNvPr id="11" name="Picture 10">
            <a:extLst>
              <a:ext uri="{FF2B5EF4-FFF2-40B4-BE49-F238E27FC236}">
                <a16:creationId xmlns:a16="http://schemas.microsoft.com/office/drawing/2014/main" id="{920EFE02-1EBE-6540-BF76-1076D5F76CB4}"/>
              </a:ext>
            </a:extLst>
          </p:cNvPr>
          <p:cNvPicPr>
            <a:picLocks noChangeAspect="1"/>
          </p:cNvPicPr>
          <p:nvPr/>
        </p:nvPicPr>
        <p:blipFill>
          <a:blip r:embed="rId5"/>
          <a:stretch>
            <a:fillRect/>
          </a:stretch>
        </p:blipFill>
        <p:spPr>
          <a:xfrm>
            <a:off x="5450888" y="1787625"/>
            <a:ext cx="5262423" cy="2915516"/>
          </a:xfrm>
          <a:prstGeom prst="rect">
            <a:avLst/>
          </a:prstGeom>
        </p:spPr>
      </p:pic>
      <p:sp>
        <p:nvSpPr>
          <p:cNvPr id="12" name="TextBox 11">
            <a:extLst>
              <a:ext uri="{FF2B5EF4-FFF2-40B4-BE49-F238E27FC236}">
                <a16:creationId xmlns:a16="http://schemas.microsoft.com/office/drawing/2014/main" id="{0E3975EA-A250-E54C-89CA-7966CCE366AA}"/>
              </a:ext>
            </a:extLst>
          </p:cNvPr>
          <p:cNvSpPr txBox="1"/>
          <p:nvPr/>
        </p:nvSpPr>
        <p:spPr>
          <a:xfrm>
            <a:off x="5450888" y="5095248"/>
            <a:ext cx="1373050" cy="369332"/>
          </a:xfrm>
          <a:prstGeom prst="rect">
            <a:avLst/>
          </a:prstGeom>
          <a:noFill/>
        </p:spPr>
        <p:txBody>
          <a:bodyPr wrap="square" rtlCol="0">
            <a:spAutoFit/>
          </a:bodyPr>
          <a:lstStyle/>
          <a:p>
            <a:r>
              <a:rPr lang="en-US" dirty="0"/>
              <a:t>Read: </a:t>
            </a:r>
          </a:p>
        </p:txBody>
      </p:sp>
      <p:sp>
        <p:nvSpPr>
          <p:cNvPr id="13" name="TextBox 12">
            <a:extLst>
              <a:ext uri="{FF2B5EF4-FFF2-40B4-BE49-F238E27FC236}">
                <a16:creationId xmlns:a16="http://schemas.microsoft.com/office/drawing/2014/main" id="{63E2A06B-4B6E-F449-949B-66FF34F09D0C}"/>
              </a:ext>
            </a:extLst>
          </p:cNvPr>
          <p:cNvSpPr txBox="1"/>
          <p:nvPr/>
        </p:nvSpPr>
        <p:spPr>
          <a:xfrm>
            <a:off x="5409475" y="1310771"/>
            <a:ext cx="1373050" cy="369332"/>
          </a:xfrm>
          <a:prstGeom prst="rect">
            <a:avLst/>
          </a:prstGeom>
          <a:noFill/>
        </p:spPr>
        <p:txBody>
          <a:bodyPr wrap="square" rtlCol="0">
            <a:spAutoFit/>
          </a:bodyPr>
          <a:lstStyle/>
          <a:p>
            <a:r>
              <a:rPr lang="en-US" dirty="0"/>
              <a:t>Watch: </a:t>
            </a:r>
          </a:p>
        </p:txBody>
      </p:sp>
    </p:spTree>
    <p:extLst>
      <p:ext uri="{BB962C8B-B14F-4D97-AF65-F5344CB8AC3E}">
        <p14:creationId xmlns:p14="http://schemas.microsoft.com/office/powerpoint/2010/main" val="141590325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7441B3B0-514B-A340-B8C1-CCE17737F5B1}"/>
              </a:ext>
            </a:extLst>
          </p:cNvPr>
          <p:cNvPicPr>
            <a:picLocks noGrp="1" noChangeAspect="1"/>
          </p:cNvPicPr>
          <p:nvPr>
            <p:ph idx="1"/>
          </p:nvPr>
        </p:nvPicPr>
        <p:blipFill>
          <a:blip r:embed="rId2"/>
          <a:stretch>
            <a:fillRect/>
          </a:stretch>
        </p:blipFill>
        <p:spPr>
          <a:xfrm>
            <a:off x="298451" y="719137"/>
            <a:ext cx="8265841" cy="5648325"/>
          </a:xfrm>
        </p:spPr>
      </p:pic>
      <p:pic>
        <p:nvPicPr>
          <p:cNvPr id="6" name="Picture 5">
            <a:extLst>
              <a:ext uri="{FF2B5EF4-FFF2-40B4-BE49-F238E27FC236}">
                <a16:creationId xmlns:a16="http://schemas.microsoft.com/office/drawing/2014/main" id="{160BCFAC-7631-A948-B986-43F1393E18A6}"/>
              </a:ext>
            </a:extLst>
          </p:cNvPr>
          <p:cNvPicPr>
            <a:picLocks noChangeAspect="1"/>
          </p:cNvPicPr>
          <p:nvPr/>
        </p:nvPicPr>
        <p:blipFill>
          <a:blip r:embed="rId3"/>
          <a:stretch>
            <a:fillRect/>
          </a:stretch>
        </p:blipFill>
        <p:spPr>
          <a:xfrm>
            <a:off x="8936853" y="182562"/>
            <a:ext cx="2256609" cy="1690688"/>
          </a:xfrm>
          <a:prstGeom prst="rect">
            <a:avLst/>
          </a:prstGeom>
        </p:spPr>
      </p:pic>
      <p:sp>
        <p:nvSpPr>
          <p:cNvPr id="7" name="TextBox 6">
            <a:extLst>
              <a:ext uri="{FF2B5EF4-FFF2-40B4-BE49-F238E27FC236}">
                <a16:creationId xmlns:a16="http://schemas.microsoft.com/office/drawing/2014/main" id="{66D7AACA-2C7D-974C-8E71-BD9BD63C686E}"/>
              </a:ext>
            </a:extLst>
          </p:cNvPr>
          <p:cNvSpPr txBox="1"/>
          <p:nvPr/>
        </p:nvSpPr>
        <p:spPr>
          <a:xfrm>
            <a:off x="8830741" y="2357438"/>
            <a:ext cx="3062808" cy="1477328"/>
          </a:xfrm>
          <a:prstGeom prst="rect">
            <a:avLst/>
          </a:prstGeom>
          <a:noFill/>
        </p:spPr>
        <p:txBody>
          <a:bodyPr wrap="square" rtlCol="0">
            <a:spAutoFit/>
          </a:bodyPr>
          <a:lstStyle/>
          <a:p>
            <a:r>
              <a:rPr lang="en-US" dirty="0"/>
              <a:t>Why did Apple pay such low taxes?</a:t>
            </a:r>
          </a:p>
          <a:p>
            <a:r>
              <a:rPr lang="en-US" dirty="0"/>
              <a:t>Why did Ireland not want the money back? </a:t>
            </a:r>
          </a:p>
          <a:p>
            <a:endParaRPr lang="en-US" dirty="0"/>
          </a:p>
        </p:txBody>
      </p:sp>
    </p:spTree>
    <p:extLst>
      <p:ext uri="{BB962C8B-B14F-4D97-AF65-F5344CB8AC3E}">
        <p14:creationId xmlns:p14="http://schemas.microsoft.com/office/powerpoint/2010/main" val="386389291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004A2-2D1C-1348-9125-7595E892AEDA}"/>
              </a:ext>
            </a:extLst>
          </p:cNvPr>
          <p:cNvSpPr>
            <a:spLocks noGrp="1"/>
          </p:cNvSpPr>
          <p:nvPr>
            <p:ph type="title"/>
          </p:nvPr>
        </p:nvSpPr>
        <p:spPr>
          <a:xfrm>
            <a:off x="342900" y="365125"/>
            <a:ext cx="11010899" cy="1325563"/>
          </a:xfrm>
        </p:spPr>
        <p:txBody>
          <a:bodyPr/>
          <a:lstStyle/>
          <a:p>
            <a:r>
              <a:rPr lang="en-US" dirty="0">
                <a:latin typeface="dearJoe 5 CASUAL PRO" panose="02000000000000000000" pitchFamily="2" charset="0"/>
              </a:rPr>
              <a:t>Managing risk- reshoring by TNCs</a:t>
            </a:r>
          </a:p>
        </p:txBody>
      </p:sp>
      <p:pic>
        <p:nvPicPr>
          <p:cNvPr id="5" name="Content Placeholder 4">
            <a:extLst>
              <a:ext uri="{FF2B5EF4-FFF2-40B4-BE49-F238E27FC236}">
                <a16:creationId xmlns:a16="http://schemas.microsoft.com/office/drawing/2014/main" id="{3881AED2-3ED5-224D-8BC9-116BE0B2A158}"/>
              </a:ext>
            </a:extLst>
          </p:cNvPr>
          <p:cNvPicPr>
            <a:picLocks noGrp="1" noChangeAspect="1"/>
          </p:cNvPicPr>
          <p:nvPr>
            <p:ph idx="1"/>
          </p:nvPr>
        </p:nvPicPr>
        <p:blipFill>
          <a:blip r:embed="rId2"/>
          <a:stretch>
            <a:fillRect/>
          </a:stretch>
        </p:blipFill>
        <p:spPr>
          <a:xfrm>
            <a:off x="838199" y="2299493"/>
            <a:ext cx="4546355" cy="4351338"/>
          </a:xfrm>
        </p:spPr>
      </p:pic>
      <p:pic>
        <p:nvPicPr>
          <p:cNvPr id="8" name="Picture 7">
            <a:extLst>
              <a:ext uri="{FF2B5EF4-FFF2-40B4-BE49-F238E27FC236}">
                <a16:creationId xmlns:a16="http://schemas.microsoft.com/office/drawing/2014/main" id="{2169A2F3-708C-2C4F-94E1-BFE9B5E9B766}"/>
              </a:ext>
            </a:extLst>
          </p:cNvPr>
          <p:cNvPicPr>
            <a:picLocks noChangeAspect="1"/>
          </p:cNvPicPr>
          <p:nvPr/>
        </p:nvPicPr>
        <p:blipFill>
          <a:blip r:embed="rId3"/>
          <a:stretch>
            <a:fillRect/>
          </a:stretch>
        </p:blipFill>
        <p:spPr>
          <a:xfrm>
            <a:off x="5543552" y="1690688"/>
            <a:ext cx="6100762" cy="1869588"/>
          </a:xfrm>
          <a:prstGeom prst="rect">
            <a:avLst/>
          </a:prstGeom>
        </p:spPr>
      </p:pic>
      <p:sp>
        <p:nvSpPr>
          <p:cNvPr id="9" name="TextBox 8">
            <a:extLst>
              <a:ext uri="{FF2B5EF4-FFF2-40B4-BE49-F238E27FC236}">
                <a16:creationId xmlns:a16="http://schemas.microsoft.com/office/drawing/2014/main" id="{F79AEB4A-84C9-9A4B-978B-C29C87BEE4FD}"/>
              </a:ext>
            </a:extLst>
          </p:cNvPr>
          <p:cNvSpPr txBox="1"/>
          <p:nvPr/>
        </p:nvSpPr>
        <p:spPr>
          <a:xfrm>
            <a:off x="5886450" y="3560276"/>
            <a:ext cx="5467349" cy="2677656"/>
          </a:xfrm>
          <a:prstGeom prst="rect">
            <a:avLst/>
          </a:prstGeom>
          <a:noFill/>
        </p:spPr>
        <p:txBody>
          <a:bodyPr wrap="square" rtlCol="0">
            <a:spAutoFit/>
          </a:bodyPr>
          <a:lstStyle/>
          <a:p>
            <a:r>
              <a:rPr lang="en-US" sz="2400" dirty="0"/>
              <a:t>In an attempt to attract US companies to </a:t>
            </a:r>
            <a:r>
              <a:rPr lang="en-US" sz="2400" dirty="0" err="1"/>
              <a:t>reshore</a:t>
            </a:r>
            <a:r>
              <a:rPr lang="en-US" sz="2400" dirty="0"/>
              <a:t>, President Donald Trump wishes to cut corporate tax from 39.6% to 15%. He also wants to allow US companies not to be taxed on profits made overseas. This would be a great incentive for companies to return to the USA. </a:t>
            </a:r>
          </a:p>
        </p:txBody>
      </p:sp>
    </p:spTree>
    <p:extLst>
      <p:ext uri="{BB962C8B-B14F-4D97-AF65-F5344CB8AC3E}">
        <p14:creationId xmlns:p14="http://schemas.microsoft.com/office/powerpoint/2010/main" val="398865717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B24FEC4-4A06-6E44-8D69-1D87E3A88B98}"/>
              </a:ext>
            </a:extLst>
          </p:cNvPr>
          <p:cNvSpPr>
            <a:spLocks noGrp="1"/>
          </p:cNvSpPr>
          <p:nvPr>
            <p:ph idx="1"/>
          </p:nvPr>
        </p:nvSpPr>
        <p:spPr>
          <a:xfrm>
            <a:off x="838200" y="811212"/>
            <a:ext cx="10515600" cy="4351338"/>
          </a:xfrm>
        </p:spPr>
        <p:txBody>
          <a:bodyPr/>
          <a:lstStyle/>
          <a:p>
            <a:pPr marL="0" indent="0">
              <a:buNone/>
            </a:pPr>
            <a:r>
              <a:rPr lang="en-US" dirty="0">
                <a:hlinkClick r:id="rId2"/>
              </a:rPr>
              <a:t>https://</a:t>
            </a:r>
            <a:r>
              <a:rPr lang="en-US" dirty="0" err="1">
                <a:hlinkClick r:id="rId2"/>
              </a:rPr>
              <a:t>money.cnn.com</a:t>
            </a:r>
            <a:r>
              <a:rPr lang="en-US" dirty="0">
                <a:hlinkClick r:id="rId2"/>
              </a:rPr>
              <a:t>/2017/05/03/technology/apple-</a:t>
            </a:r>
            <a:r>
              <a:rPr lang="en-US" dirty="0" err="1">
                <a:hlinkClick r:id="rId2"/>
              </a:rPr>
              <a:t>tim</a:t>
            </a:r>
            <a:r>
              <a:rPr lang="en-US" dirty="0">
                <a:hlinkClick r:id="rId2"/>
              </a:rPr>
              <a:t>-cook-advanced-manufacturing/</a:t>
            </a:r>
            <a:r>
              <a:rPr lang="en-US" dirty="0" err="1">
                <a:hlinkClick r:id="rId2"/>
              </a:rPr>
              <a:t>index.html</a:t>
            </a:r>
            <a:endParaRPr lang="en-US" dirty="0"/>
          </a:p>
        </p:txBody>
      </p:sp>
      <p:pic>
        <p:nvPicPr>
          <p:cNvPr id="5" name="Picture 4">
            <a:extLst>
              <a:ext uri="{FF2B5EF4-FFF2-40B4-BE49-F238E27FC236}">
                <a16:creationId xmlns:a16="http://schemas.microsoft.com/office/drawing/2014/main" id="{440103E6-8177-C24E-9C77-082780B6D5F0}"/>
              </a:ext>
            </a:extLst>
          </p:cNvPr>
          <p:cNvPicPr>
            <a:picLocks noChangeAspect="1"/>
          </p:cNvPicPr>
          <p:nvPr/>
        </p:nvPicPr>
        <p:blipFill>
          <a:blip r:embed="rId3"/>
          <a:stretch>
            <a:fillRect/>
          </a:stretch>
        </p:blipFill>
        <p:spPr>
          <a:xfrm>
            <a:off x="38100" y="1690688"/>
            <a:ext cx="7962900" cy="3752850"/>
          </a:xfrm>
          <a:prstGeom prst="rect">
            <a:avLst/>
          </a:prstGeom>
        </p:spPr>
      </p:pic>
      <p:pic>
        <p:nvPicPr>
          <p:cNvPr id="7" name="Picture 6">
            <a:extLst>
              <a:ext uri="{FF2B5EF4-FFF2-40B4-BE49-F238E27FC236}">
                <a16:creationId xmlns:a16="http://schemas.microsoft.com/office/drawing/2014/main" id="{9659F677-0539-5647-A34E-402458B97CCD}"/>
              </a:ext>
            </a:extLst>
          </p:cNvPr>
          <p:cNvPicPr>
            <a:picLocks noChangeAspect="1"/>
          </p:cNvPicPr>
          <p:nvPr/>
        </p:nvPicPr>
        <p:blipFill>
          <a:blip r:embed="rId4"/>
          <a:stretch>
            <a:fillRect/>
          </a:stretch>
        </p:blipFill>
        <p:spPr>
          <a:xfrm>
            <a:off x="7458682" y="3587751"/>
            <a:ext cx="4437436" cy="2473325"/>
          </a:xfrm>
          <a:prstGeom prst="rect">
            <a:avLst/>
          </a:prstGeom>
        </p:spPr>
      </p:pic>
    </p:spTree>
    <p:extLst>
      <p:ext uri="{BB962C8B-B14F-4D97-AF65-F5344CB8AC3E}">
        <p14:creationId xmlns:p14="http://schemas.microsoft.com/office/powerpoint/2010/main" val="79828740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04F5B2-47A1-E143-9885-94E4B9A3FB11}"/>
              </a:ext>
            </a:extLst>
          </p:cNvPr>
          <p:cNvSpPr>
            <a:spLocks noGrp="1"/>
          </p:cNvSpPr>
          <p:nvPr>
            <p:ph type="title"/>
          </p:nvPr>
        </p:nvSpPr>
        <p:spPr>
          <a:xfrm>
            <a:off x="838200" y="365125"/>
            <a:ext cx="4899329" cy="2563813"/>
          </a:xfrm>
        </p:spPr>
        <p:txBody>
          <a:bodyPr>
            <a:normAutofit fontScale="90000"/>
          </a:bodyPr>
          <a:lstStyle/>
          <a:p>
            <a:r>
              <a:rPr lang="en-US" b="1" dirty="0">
                <a:latin typeface="dearJoe 5 CASUAL PRO" panose="02000000000000000000" pitchFamily="2" charset="0"/>
              </a:rPr>
              <a:t>Tax Avoidance by Wealthy Individuals- </a:t>
            </a:r>
            <a:r>
              <a:rPr lang="en-US" b="1" dirty="0"/>
              <a:t>Processes and Power</a:t>
            </a:r>
            <a:br>
              <a:rPr lang="en-US" b="1" dirty="0"/>
            </a:br>
            <a:endParaRPr lang="en-US" dirty="0"/>
          </a:p>
        </p:txBody>
      </p:sp>
      <p:pic>
        <p:nvPicPr>
          <p:cNvPr id="5" name="Content Placeholder 4">
            <a:extLst>
              <a:ext uri="{FF2B5EF4-FFF2-40B4-BE49-F238E27FC236}">
                <a16:creationId xmlns:a16="http://schemas.microsoft.com/office/drawing/2014/main" id="{26C1FD58-634B-3649-A8E2-A8D00463C69F}"/>
              </a:ext>
            </a:extLst>
          </p:cNvPr>
          <p:cNvPicPr>
            <a:picLocks noGrp="1" noChangeAspect="1"/>
          </p:cNvPicPr>
          <p:nvPr>
            <p:ph idx="1"/>
          </p:nvPr>
        </p:nvPicPr>
        <p:blipFill>
          <a:blip r:embed="rId2"/>
          <a:stretch>
            <a:fillRect/>
          </a:stretch>
        </p:blipFill>
        <p:spPr>
          <a:xfrm>
            <a:off x="6096000" y="365125"/>
            <a:ext cx="5630633" cy="6308732"/>
          </a:xfrm>
        </p:spPr>
      </p:pic>
      <p:sp>
        <p:nvSpPr>
          <p:cNvPr id="6" name="TextBox 5">
            <a:extLst>
              <a:ext uri="{FF2B5EF4-FFF2-40B4-BE49-F238E27FC236}">
                <a16:creationId xmlns:a16="http://schemas.microsoft.com/office/drawing/2014/main" id="{52DA6E07-FC54-D842-A6E3-45401B0707AA}"/>
              </a:ext>
            </a:extLst>
          </p:cNvPr>
          <p:cNvSpPr txBox="1"/>
          <p:nvPr/>
        </p:nvSpPr>
        <p:spPr>
          <a:xfrm>
            <a:off x="485775" y="2514600"/>
            <a:ext cx="5043488" cy="4062651"/>
          </a:xfrm>
          <a:prstGeom prst="rect">
            <a:avLst/>
          </a:prstGeom>
          <a:noFill/>
        </p:spPr>
        <p:txBody>
          <a:bodyPr wrap="square" rtlCol="0">
            <a:spAutoFit/>
          </a:bodyPr>
          <a:lstStyle/>
          <a:p>
            <a:pPr marL="285750" indent="-285750">
              <a:buFontTx/>
              <a:buChar char="-"/>
            </a:pPr>
            <a:r>
              <a:rPr lang="en-US" sz="2000" dirty="0"/>
              <a:t>Many wealthy people live in countries where there  is a lower tax rate (i.e. Jenson Button lives in Monaco where there is zero tax rate</a:t>
            </a:r>
          </a:p>
          <a:p>
            <a:pPr marL="285750" indent="-285750">
              <a:buFontTx/>
              <a:buChar char="-"/>
            </a:pPr>
            <a:r>
              <a:rPr lang="en-US" sz="2000" dirty="0"/>
              <a:t>Pay someone to sort out taxes</a:t>
            </a:r>
          </a:p>
          <a:p>
            <a:pPr marL="285750" indent="-285750">
              <a:buFontTx/>
              <a:buChar char="-"/>
            </a:pPr>
            <a:r>
              <a:rPr lang="en-US" sz="2000" dirty="0"/>
              <a:t>Pay their spouse a small wage to claim 2 tax allowances</a:t>
            </a:r>
          </a:p>
          <a:p>
            <a:pPr marL="285750" indent="-285750">
              <a:buFontTx/>
              <a:buChar char="-"/>
            </a:pPr>
            <a:r>
              <a:rPr lang="en-US" sz="2000" dirty="0"/>
              <a:t>Start a small new company (in countries such as Switzerland there are tax breaks for start up companies)</a:t>
            </a:r>
          </a:p>
          <a:p>
            <a:pPr marL="285750" indent="-285750">
              <a:buFontTx/>
              <a:buChar char="-"/>
            </a:pPr>
            <a:r>
              <a:rPr lang="en-US" sz="2000" dirty="0"/>
              <a:t>Give to charity (In countries such as the USA tax donations are tax- deductible) </a:t>
            </a:r>
          </a:p>
          <a:p>
            <a:pPr marL="285750" indent="-285750">
              <a:buFontTx/>
              <a:buChar char="-"/>
            </a:pPr>
            <a:endParaRPr lang="en-US" dirty="0"/>
          </a:p>
        </p:txBody>
      </p:sp>
    </p:spTree>
    <p:extLst>
      <p:ext uri="{BB962C8B-B14F-4D97-AF65-F5344CB8AC3E}">
        <p14:creationId xmlns:p14="http://schemas.microsoft.com/office/powerpoint/2010/main" val="38046743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ABFE37-4973-A145-8C88-AB3074F079B9}"/>
              </a:ext>
            </a:extLst>
          </p:cNvPr>
          <p:cNvSpPr>
            <a:spLocks noGrp="1"/>
          </p:cNvSpPr>
          <p:nvPr>
            <p:ph type="title"/>
          </p:nvPr>
        </p:nvSpPr>
        <p:spPr/>
        <p:txBody>
          <a:bodyPr/>
          <a:lstStyle/>
          <a:p>
            <a:r>
              <a:rPr lang="en-US" dirty="0"/>
              <a:t>Tax havens</a:t>
            </a:r>
          </a:p>
        </p:txBody>
      </p:sp>
      <p:pic>
        <p:nvPicPr>
          <p:cNvPr id="5" name="Content Placeholder 4">
            <a:extLst>
              <a:ext uri="{FF2B5EF4-FFF2-40B4-BE49-F238E27FC236}">
                <a16:creationId xmlns:a16="http://schemas.microsoft.com/office/drawing/2014/main" id="{6B0E6EE9-6743-504C-8F94-CE5E89F16E2E}"/>
              </a:ext>
            </a:extLst>
          </p:cNvPr>
          <p:cNvPicPr>
            <a:picLocks noGrp="1" noChangeAspect="1"/>
          </p:cNvPicPr>
          <p:nvPr>
            <p:ph idx="1"/>
          </p:nvPr>
        </p:nvPicPr>
        <p:blipFill>
          <a:blip r:embed="rId2"/>
          <a:stretch>
            <a:fillRect/>
          </a:stretch>
        </p:blipFill>
        <p:spPr>
          <a:xfrm>
            <a:off x="4425451" y="365125"/>
            <a:ext cx="7492551" cy="6321425"/>
          </a:xfrm>
        </p:spPr>
      </p:pic>
      <p:pic>
        <p:nvPicPr>
          <p:cNvPr id="7" name="Picture 6">
            <a:extLst>
              <a:ext uri="{FF2B5EF4-FFF2-40B4-BE49-F238E27FC236}">
                <a16:creationId xmlns:a16="http://schemas.microsoft.com/office/drawing/2014/main" id="{B8EFD281-C995-114E-9D72-DCABE1117F5F}"/>
              </a:ext>
            </a:extLst>
          </p:cNvPr>
          <p:cNvPicPr>
            <a:picLocks noChangeAspect="1"/>
          </p:cNvPicPr>
          <p:nvPr/>
        </p:nvPicPr>
        <p:blipFill>
          <a:blip r:embed="rId3"/>
          <a:stretch>
            <a:fillRect/>
          </a:stretch>
        </p:blipFill>
        <p:spPr>
          <a:xfrm>
            <a:off x="374361" y="1956593"/>
            <a:ext cx="4514930" cy="800894"/>
          </a:xfrm>
          <a:prstGeom prst="rect">
            <a:avLst/>
          </a:prstGeom>
        </p:spPr>
      </p:pic>
      <p:sp>
        <p:nvSpPr>
          <p:cNvPr id="8" name="TextBox 7">
            <a:extLst>
              <a:ext uri="{FF2B5EF4-FFF2-40B4-BE49-F238E27FC236}">
                <a16:creationId xmlns:a16="http://schemas.microsoft.com/office/drawing/2014/main" id="{F7972A76-1B00-FE4F-815B-C1CED7734B0F}"/>
              </a:ext>
            </a:extLst>
          </p:cNvPr>
          <p:cNvSpPr txBox="1"/>
          <p:nvPr/>
        </p:nvSpPr>
        <p:spPr>
          <a:xfrm>
            <a:off x="374361" y="3128963"/>
            <a:ext cx="4426239" cy="3128962"/>
          </a:xfrm>
          <a:prstGeom prst="rect">
            <a:avLst/>
          </a:prstGeom>
          <a:noFill/>
        </p:spPr>
        <p:txBody>
          <a:bodyPr wrap="square" rtlCol="0">
            <a:spAutoFit/>
          </a:bodyPr>
          <a:lstStyle/>
          <a:p>
            <a:r>
              <a:rPr lang="en-US" dirty="0"/>
              <a:t> If companies or individuals have their wealth stored in a tax haven rather than the country where most of their operations are based, it means that the operations-based country receives less money and may not have enough money to pay for social services such as pensions and health care or education. Portugal, Italy and Greece have all been severely affected by corporations and individuals avoiding paying tax in their country.</a:t>
            </a:r>
          </a:p>
        </p:txBody>
      </p:sp>
    </p:spTree>
    <p:extLst>
      <p:ext uri="{BB962C8B-B14F-4D97-AF65-F5344CB8AC3E}">
        <p14:creationId xmlns:p14="http://schemas.microsoft.com/office/powerpoint/2010/main" val="365946741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1E8881-02F3-534A-89EE-E5686AEFDB95}"/>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FB36AFAD-9AE2-8047-AEE9-95E9767E1DEB}"/>
              </a:ext>
            </a:extLst>
          </p:cNvPr>
          <p:cNvPicPr>
            <a:picLocks noGrp="1" noChangeAspect="1"/>
          </p:cNvPicPr>
          <p:nvPr>
            <p:ph idx="1"/>
          </p:nvPr>
        </p:nvPicPr>
        <p:blipFill>
          <a:blip r:embed="rId2"/>
          <a:stretch>
            <a:fillRect/>
          </a:stretch>
        </p:blipFill>
        <p:spPr>
          <a:xfrm>
            <a:off x="800856" y="365125"/>
            <a:ext cx="10590287" cy="5811838"/>
          </a:xfrm>
        </p:spPr>
      </p:pic>
      <p:sp>
        <p:nvSpPr>
          <p:cNvPr id="6" name="TextBox 5">
            <a:extLst>
              <a:ext uri="{FF2B5EF4-FFF2-40B4-BE49-F238E27FC236}">
                <a16:creationId xmlns:a16="http://schemas.microsoft.com/office/drawing/2014/main" id="{5267396C-3005-DD47-B920-34EFC9C38026}"/>
              </a:ext>
            </a:extLst>
          </p:cNvPr>
          <p:cNvSpPr txBox="1"/>
          <p:nvPr/>
        </p:nvSpPr>
        <p:spPr>
          <a:xfrm>
            <a:off x="4538134" y="6175022"/>
            <a:ext cx="6853009" cy="646331"/>
          </a:xfrm>
          <a:prstGeom prst="rect">
            <a:avLst/>
          </a:prstGeom>
          <a:solidFill>
            <a:srgbClr val="FFFF00"/>
          </a:solidFill>
        </p:spPr>
        <p:txBody>
          <a:bodyPr wrap="square" rtlCol="0">
            <a:spAutoFit/>
          </a:bodyPr>
          <a:lstStyle/>
          <a:p>
            <a:r>
              <a:rPr lang="en-US" dirty="0"/>
              <a:t>1. Describe the pattern the map shows</a:t>
            </a:r>
          </a:p>
          <a:p>
            <a:r>
              <a:rPr lang="en-US" dirty="0"/>
              <a:t>2. Discuss the impacts of capital flight on the economies of countries</a:t>
            </a:r>
          </a:p>
        </p:txBody>
      </p:sp>
    </p:spTree>
    <p:extLst>
      <p:ext uri="{BB962C8B-B14F-4D97-AF65-F5344CB8AC3E}">
        <p14:creationId xmlns:p14="http://schemas.microsoft.com/office/powerpoint/2010/main" val="424094068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31DCBF-63C1-2649-B25F-569225DF36B0}"/>
              </a:ext>
            </a:extLst>
          </p:cNvPr>
          <p:cNvSpPr>
            <a:spLocks noGrp="1"/>
          </p:cNvSpPr>
          <p:nvPr>
            <p:ph type="title"/>
          </p:nvPr>
        </p:nvSpPr>
        <p:spPr/>
        <p:txBody>
          <a:bodyPr/>
          <a:lstStyle/>
          <a:p>
            <a:r>
              <a:rPr lang="en-US" dirty="0"/>
              <a:t>Exam question </a:t>
            </a:r>
          </a:p>
        </p:txBody>
      </p:sp>
      <p:graphicFrame>
        <p:nvGraphicFramePr>
          <p:cNvPr id="4" name="Content Placeholder 3">
            <a:extLst>
              <a:ext uri="{FF2B5EF4-FFF2-40B4-BE49-F238E27FC236}">
                <a16:creationId xmlns:a16="http://schemas.microsoft.com/office/drawing/2014/main" id="{4C7BF542-96FD-C747-904D-DB5E3700C27B}"/>
              </a:ext>
            </a:extLst>
          </p:cNvPr>
          <p:cNvGraphicFramePr>
            <a:graphicFrameLocks noGrp="1"/>
          </p:cNvGraphicFramePr>
          <p:nvPr>
            <p:ph idx="1"/>
            <p:extLst>
              <p:ext uri="{D42A27DB-BD31-4B8C-83A1-F6EECF244321}">
                <p14:modId xmlns:p14="http://schemas.microsoft.com/office/powerpoint/2010/main" val="330638366"/>
              </p:ext>
            </p:extLst>
          </p:nvPr>
        </p:nvGraphicFramePr>
        <p:xfrm>
          <a:off x="838200" y="2035534"/>
          <a:ext cx="10515600" cy="891540"/>
        </p:xfrm>
        <a:graphic>
          <a:graphicData uri="http://schemas.openxmlformats.org/drawingml/2006/table">
            <a:tbl>
              <a:tblPr/>
              <a:tblGrid>
                <a:gridCol w="10515600">
                  <a:extLst>
                    <a:ext uri="{9D8B030D-6E8A-4147-A177-3AD203B41FA5}">
                      <a16:colId xmlns:a16="http://schemas.microsoft.com/office/drawing/2014/main" val="1588041463"/>
                    </a:ext>
                  </a:extLst>
                </a:gridCol>
              </a:tblGrid>
              <a:tr h="0">
                <a:tc>
                  <a:txBody>
                    <a:bodyPr/>
                    <a:lstStyle/>
                    <a:p>
                      <a:pPr algn="ctr"/>
                      <a:r>
                        <a:rPr lang="en-US" sz="2800" dirty="0"/>
                        <a:t>Evaluate the threat posed to the political and economic sovereignty of states by profit repatriation and tax avoidance by TNCs. [12]</a:t>
                      </a:r>
                    </a:p>
                  </a:txBody>
                  <a:tcPr marL="19050" marR="19050" marT="19050" marB="19050" anchor="ctr">
                    <a:lnL>
                      <a:noFill/>
                    </a:lnL>
                    <a:lnR>
                      <a:noFill/>
                    </a:lnR>
                    <a:lnT>
                      <a:noFill/>
                    </a:lnT>
                    <a:lnB>
                      <a:noFill/>
                    </a:lnB>
                  </a:tcPr>
                </a:tc>
                <a:extLst>
                  <a:ext uri="{0D108BD9-81ED-4DB2-BD59-A6C34878D82A}">
                    <a16:rowId xmlns:a16="http://schemas.microsoft.com/office/drawing/2014/main" val="4108931730"/>
                  </a:ext>
                </a:extLst>
              </a:tr>
            </a:tbl>
          </a:graphicData>
        </a:graphic>
      </p:graphicFrame>
    </p:spTree>
    <p:extLst>
      <p:ext uri="{BB962C8B-B14F-4D97-AF65-F5344CB8AC3E}">
        <p14:creationId xmlns:p14="http://schemas.microsoft.com/office/powerpoint/2010/main" val="106022072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3E5AFB-3AE7-3D4D-929F-0699891BDE70}"/>
              </a:ext>
            </a:extLst>
          </p:cNvPr>
          <p:cNvSpPr>
            <a:spLocks noGrp="1"/>
          </p:cNvSpPr>
          <p:nvPr>
            <p:ph type="title"/>
          </p:nvPr>
        </p:nvSpPr>
        <p:spPr/>
        <p:txBody>
          <a:bodyPr>
            <a:normAutofit fontScale="90000"/>
          </a:bodyPr>
          <a:lstStyle/>
          <a:p>
            <a:r>
              <a:rPr lang="en-US" b="1" dirty="0"/>
              <a:t>6.1.4 </a:t>
            </a:r>
            <a:br>
              <a:rPr lang="en-US" b="1" dirty="0"/>
            </a:br>
            <a:r>
              <a:rPr lang="en-US" b="1" dirty="0"/>
              <a:t>Technological threats to states</a:t>
            </a:r>
            <a:br>
              <a:rPr lang="en-US" b="1" dirty="0"/>
            </a:br>
            <a:endParaRPr lang="en-US" dirty="0"/>
          </a:p>
        </p:txBody>
      </p:sp>
      <p:pic>
        <p:nvPicPr>
          <p:cNvPr id="12" name="Content Placeholder 11">
            <a:extLst>
              <a:ext uri="{FF2B5EF4-FFF2-40B4-BE49-F238E27FC236}">
                <a16:creationId xmlns:a16="http://schemas.microsoft.com/office/drawing/2014/main" id="{94410E37-EC31-9045-8517-EA6C3520B159}"/>
              </a:ext>
            </a:extLst>
          </p:cNvPr>
          <p:cNvPicPr>
            <a:picLocks noGrp="1" noChangeAspect="1"/>
          </p:cNvPicPr>
          <p:nvPr>
            <p:ph idx="1"/>
          </p:nvPr>
        </p:nvPicPr>
        <p:blipFill>
          <a:blip r:embed="rId2"/>
          <a:stretch>
            <a:fillRect/>
          </a:stretch>
        </p:blipFill>
        <p:spPr>
          <a:xfrm>
            <a:off x="2606945" y="1825625"/>
            <a:ext cx="6978109" cy="4351338"/>
          </a:xfrm>
        </p:spPr>
      </p:pic>
    </p:spTree>
    <p:extLst>
      <p:ext uri="{BB962C8B-B14F-4D97-AF65-F5344CB8AC3E}">
        <p14:creationId xmlns:p14="http://schemas.microsoft.com/office/powerpoint/2010/main" val="207907125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8311C7-8984-664D-AA42-71C1AF35C20B}"/>
              </a:ext>
            </a:extLst>
          </p:cNvPr>
          <p:cNvSpPr>
            <a:spLocks noGrp="1"/>
          </p:cNvSpPr>
          <p:nvPr>
            <p:ph type="title"/>
          </p:nvPr>
        </p:nvSpPr>
        <p:spPr>
          <a:xfrm>
            <a:off x="94702" y="665162"/>
            <a:ext cx="12002595" cy="1325563"/>
          </a:xfrm>
        </p:spPr>
        <p:txBody>
          <a:bodyPr>
            <a:normAutofit/>
          </a:bodyPr>
          <a:lstStyle/>
          <a:p>
            <a:r>
              <a:rPr lang="en-US" b="1" dirty="0">
                <a:latin typeface="dearJoe 5 CASUAL PRO" panose="02000000000000000000" pitchFamily="2" charset="0"/>
              </a:rPr>
              <a:t>Drones as a Security Threat- </a:t>
            </a:r>
            <a:r>
              <a:rPr lang="en-US" b="1" dirty="0"/>
              <a:t>Processes and Power</a:t>
            </a:r>
            <a:br>
              <a:rPr lang="en-US" b="1" dirty="0"/>
            </a:br>
            <a:endParaRPr lang="en-US" dirty="0"/>
          </a:p>
        </p:txBody>
      </p:sp>
      <p:pic>
        <p:nvPicPr>
          <p:cNvPr id="5" name="Content Placeholder 4">
            <a:extLst>
              <a:ext uri="{FF2B5EF4-FFF2-40B4-BE49-F238E27FC236}">
                <a16:creationId xmlns:a16="http://schemas.microsoft.com/office/drawing/2014/main" id="{EE7A61FB-780C-574C-AC14-2BAB4FF0A3F7}"/>
              </a:ext>
            </a:extLst>
          </p:cNvPr>
          <p:cNvPicPr>
            <a:picLocks noGrp="1" noChangeAspect="1"/>
          </p:cNvPicPr>
          <p:nvPr>
            <p:ph idx="1"/>
          </p:nvPr>
        </p:nvPicPr>
        <p:blipFill>
          <a:blip r:embed="rId2"/>
          <a:stretch>
            <a:fillRect/>
          </a:stretch>
        </p:blipFill>
        <p:spPr>
          <a:xfrm>
            <a:off x="459264" y="1690688"/>
            <a:ext cx="3318558" cy="2752359"/>
          </a:xfrm>
        </p:spPr>
      </p:pic>
      <p:pic>
        <p:nvPicPr>
          <p:cNvPr id="7" name="Picture 6">
            <a:extLst>
              <a:ext uri="{FF2B5EF4-FFF2-40B4-BE49-F238E27FC236}">
                <a16:creationId xmlns:a16="http://schemas.microsoft.com/office/drawing/2014/main" id="{890C7B4A-85AA-5747-B29B-03FDD572A9C7}"/>
              </a:ext>
            </a:extLst>
          </p:cNvPr>
          <p:cNvPicPr>
            <a:picLocks noChangeAspect="1"/>
          </p:cNvPicPr>
          <p:nvPr/>
        </p:nvPicPr>
        <p:blipFill>
          <a:blip r:embed="rId3"/>
          <a:stretch>
            <a:fillRect/>
          </a:stretch>
        </p:blipFill>
        <p:spPr>
          <a:xfrm>
            <a:off x="3777822" y="1690689"/>
            <a:ext cx="4219347" cy="2501107"/>
          </a:xfrm>
          <a:prstGeom prst="rect">
            <a:avLst/>
          </a:prstGeom>
        </p:spPr>
      </p:pic>
      <p:pic>
        <p:nvPicPr>
          <p:cNvPr id="9" name="Picture 8">
            <a:extLst>
              <a:ext uri="{FF2B5EF4-FFF2-40B4-BE49-F238E27FC236}">
                <a16:creationId xmlns:a16="http://schemas.microsoft.com/office/drawing/2014/main" id="{5DD5B6A3-041A-C741-995D-EA57560C2B8B}"/>
              </a:ext>
            </a:extLst>
          </p:cNvPr>
          <p:cNvPicPr>
            <a:picLocks noChangeAspect="1"/>
          </p:cNvPicPr>
          <p:nvPr/>
        </p:nvPicPr>
        <p:blipFill>
          <a:blip r:embed="rId4"/>
          <a:stretch>
            <a:fillRect/>
          </a:stretch>
        </p:blipFill>
        <p:spPr>
          <a:xfrm>
            <a:off x="8205292" y="1690688"/>
            <a:ext cx="3797303" cy="2501108"/>
          </a:xfrm>
          <a:prstGeom prst="rect">
            <a:avLst/>
          </a:prstGeom>
        </p:spPr>
      </p:pic>
      <p:pic>
        <p:nvPicPr>
          <p:cNvPr id="11" name="Picture 10">
            <a:extLst>
              <a:ext uri="{FF2B5EF4-FFF2-40B4-BE49-F238E27FC236}">
                <a16:creationId xmlns:a16="http://schemas.microsoft.com/office/drawing/2014/main" id="{023062BC-7889-2049-AD66-955BA2456C9B}"/>
              </a:ext>
            </a:extLst>
          </p:cNvPr>
          <p:cNvPicPr>
            <a:picLocks noChangeAspect="1"/>
          </p:cNvPicPr>
          <p:nvPr/>
        </p:nvPicPr>
        <p:blipFill>
          <a:blip r:embed="rId5"/>
          <a:stretch>
            <a:fillRect/>
          </a:stretch>
        </p:blipFill>
        <p:spPr>
          <a:xfrm>
            <a:off x="459264" y="4493815"/>
            <a:ext cx="2832007" cy="2381932"/>
          </a:xfrm>
          <a:prstGeom prst="rect">
            <a:avLst/>
          </a:prstGeom>
        </p:spPr>
      </p:pic>
      <p:pic>
        <p:nvPicPr>
          <p:cNvPr id="13" name="Picture 12">
            <a:extLst>
              <a:ext uri="{FF2B5EF4-FFF2-40B4-BE49-F238E27FC236}">
                <a16:creationId xmlns:a16="http://schemas.microsoft.com/office/drawing/2014/main" id="{D46D401F-EF76-4C4A-8902-7CE1F60E2A12}"/>
              </a:ext>
            </a:extLst>
          </p:cNvPr>
          <p:cNvPicPr>
            <a:picLocks noChangeAspect="1"/>
          </p:cNvPicPr>
          <p:nvPr/>
        </p:nvPicPr>
        <p:blipFill>
          <a:blip r:embed="rId6"/>
          <a:stretch>
            <a:fillRect/>
          </a:stretch>
        </p:blipFill>
        <p:spPr>
          <a:xfrm>
            <a:off x="3777822" y="4274265"/>
            <a:ext cx="3318558" cy="2583735"/>
          </a:xfrm>
          <a:prstGeom prst="rect">
            <a:avLst/>
          </a:prstGeom>
        </p:spPr>
      </p:pic>
      <p:pic>
        <p:nvPicPr>
          <p:cNvPr id="14" name="Content Placeholder 4">
            <a:extLst>
              <a:ext uri="{FF2B5EF4-FFF2-40B4-BE49-F238E27FC236}">
                <a16:creationId xmlns:a16="http://schemas.microsoft.com/office/drawing/2014/main" id="{C49A25A0-7EB4-CE48-B000-C62D41A4D906}"/>
              </a:ext>
            </a:extLst>
          </p:cNvPr>
          <p:cNvPicPr>
            <a:picLocks noChangeAspect="1"/>
          </p:cNvPicPr>
          <p:nvPr/>
        </p:nvPicPr>
        <p:blipFill>
          <a:blip r:embed="rId7"/>
          <a:stretch>
            <a:fillRect/>
          </a:stretch>
        </p:blipFill>
        <p:spPr>
          <a:xfrm>
            <a:off x="7095536" y="4504562"/>
            <a:ext cx="5255472" cy="1923701"/>
          </a:xfrm>
          <a:prstGeom prst="rect">
            <a:avLst/>
          </a:prstGeom>
        </p:spPr>
      </p:pic>
    </p:spTree>
    <p:extLst>
      <p:ext uri="{BB962C8B-B14F-4D97-AF65-F5344CB8AC3E}">
        <p14:creationId xmlns:p14="http://schemas.microsoft.com/office/powerpoint/2010/main" val="37632949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5A9854-FDA5-BD47-BE81-B23C1C0BC6A2}"/>
              </a:ext>
            </a:extLst>
          </p:cNvPr>
          <p:cNvSpPr>
            <a:spLocks noGrp="1"/>
          </p:cNvSpPr>
          <p:nvPr>
            <p:ph type="title"/>
          </p:nvPr>
        </p:nvSpPr>
        <p:spPr/>
        <p:txBody>
          <a:bodyPr/>
          <a:lstStyle/>
          <a:p>
            <a:r>
              <a:rPr lang="en-US" dirty="0">
                <a:latin typeface="dearJoe 5 CASUAL PRO" panose="02000000000000000000" pitchFamily="2" charset="0"/>
              </a:rPr>
              <a:t>How:</a:t>
            </a:r>
          </a:p>
        </p:txBody>
      </p:sp>
      <p:sp>
        <p:nvSpPr>
          <p:cNvPr id="3" name="Content Placeholder 2">
            <a:extLst>
              <a:ext uri="{FF2B5EF4-FFF2-40B4-BE49-F238E27FC236}">
                <a16:creationId xmlns:a16="http://schemas.microsoft.com/office/drawing/2014/main" id="{831036AB-040A-C649-B961-B4D40CF34935}"/>
              </a:ext>
            </a:extLst>
          </p:cNvPr>
          <p:cNvSpPr>
            <a:spLocks noGrp="1"/>
          </p:cNvSpPr>
          <p:nvPr>
            <p:ph idx="1"/>
          </p:nvPr>
        </p:nvSpPr>
        <p:spPr/>
        <p:txBody>
          <a:bodyPr>
            <a:normAutofit fontScale="70000" lnSpcReduction="20000"/>
          </a:bodyPr>
          <a:lstStyle/>
          <a:p>
            <a:pPr marL="0" indent="0">
              <a:buNone/>
            </a:pPr>
            <a:r>
              <a:rPr lang="en-US" dirty="0"/>
              <a:t>To explore this we are going to examine:</a:t>
            </a:r>
          </a:p>
          <a:p>
            <a:r>
              <a:rPr lang="en-US" dirty="0"/>
              <a:t>the risk to individuals from hacking and identity theft</a:t>
            </a:r>
          </a:p>
          <a:p>
            <a:r>
              <a:rPr lang="en-US" dirty="0"/>
              <a:t>the role that TNCs and governments play in putting individuals under constant </a:t>
            </a:r>
            <a:r>
              <a:rPr lang="en-US" dirty="0">
                <a:solidFill>
                  <a:srgbClr val="FF0000"/>
                </a:solidFill>
              </a:rPr>
              <a:t>surveillance- case study facial recognition in China</a:t>
            </a:r>
          </a:p>
          <a:p>
            <a:r>
              <a:rPr lang="en-US" dirty="0"/>
              <a:t>Risks to supply chain flows- </a:t>
            </a:r>
            <a:r>
              <a:rPr lang="en-US" dirty="0">
                <a:solidFill>
                  <a:srgbClr val="FF0000"/>
                </a:solidFill>
              </a:rPr>
              <a:t>Case study the of supply chain disruption after Japan’s 2011 tsunami </a:t>
            </a:r>
          </a:p>
          <a:p>
            <a:r>
              <a:rPr lang="en-US" dirty="0"/>
              <a:t>the ability of individuals and companies to avoid paying tax by the use of tax havens</a:t>
            </a:r>
          </a:p>
          <a:p>
            <a:r>
              <a:rPr lang="en-US" dirty="0"/>
              <a:t>how cartels of TNCs and countries can control basic supplies of resources that we all use</a:t>
            </a:r>
          </a:p>
          <a:p>
            <a:r>
              <a:rPr lang="en-US" dirty="0"/>
              <a:t>how new developments in technology such as drones and 3D printers have the potential to put copyright, patents, trade secrets and trademarks beyond the control of any government</a:t>
            </a:r>
          </a:p>
          <a:p>
            <a:r>
              <a:rPr lang="en-US" dirty="0"/>
              <a:t>how drones can make individuals and states less secure through their military use</a:t>
            </a:r>
          </a:p>
          <a:p>
            <a:r>
              <a:rPr lang="en-US" dirty="0"/>
              <a:t>the growth of </a:t>
            </a:r>
            <a:r>
              <a:rPr lang="en-US" dirty="0" err="1"/>
              <a:t>tribalisation</a:t>
            </a:r>
            <a:r>
              <a:rPr lang="en-US" dirty="0"/>
              <a:t> as a </a:t>
            </a:r>
            <a:r>
              <a:rPr lang="en-US" dirty="0">
                <a:solidFill>
                  <a:srgbClr val="FF0000"/>
                </a:solidFill>
              </a:rPr>
              <a:t>reaction against the process of globalisation in many European countries and the USA.</a:t>
            </a:r>
          </a:p>
          <a:p>
            <a:endParaRPr lang="en-US" dirty="0"/>
          </a:p>
        </p:txBody>
      </p:sp>
    </p:spTree>
    <p:extLst>
      <p:ext uri="{BB962C8B-B14F-4D97-AF65-F5344CB8AC3E}">
        <p14:creationId xmlns:p14="http://schemas.microsoft.com/office/powerpoint/2010/main" val="249995864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CBBEB5-9FF2-AE4E-8D2D-5BDA1B9ABD28}"/>
              </a:ext>
            </a:extLst>
          </p:cNvPr>
          <p:cNvSpPr>
            <a:spLocks noGrp="1"/>
          </p:cNvSpPr>
          <p:nvPr>
            <p:ph type="title"/>
          </p:nvPr>
        </p:nvSpPr>
        <p:spPr/>
        <p:txBody>
          <a:bodyPr/>
          <a:lstStyle/>
          <a:p>
            <a:r>
              <a:rPr lang="en-US" dirty="0"/>
              <a:t>How drones can improve your lifestyle?</a:t>
            </a:r>
          </a:p>
        </p:txBody>
      </p:sp>
      <p:pic>
        <p:nvPicPr>
          <p:cNvPr id="5" name="Content Placeholder 4">
            <a:hlinkClick r:id="rId2"/>
            <a:extLst>
              <a:ext uri="{FF2B5EF4-FFF2-40B4-BE49-F238E27FC236}">
                <a16:creationId xmlns:a16="http://schemas.microsoft.com/office/drawing/2014/main" id="{DFECA013-9EBB-714B-B8A1-48A4E44EB98B}"/>
              </a:ext>
            </a:extLst>
          </p:cNvPr>
          <p:cNvPicPr>
            <a:picLocks noGrp="1" noChangeAspect="1"/>
          </p:cNvPicPr>
          <p:nvPr>
            <p:ph idx="1"/>
          </p:nvPr>
        </p:nvPicPr>
        <p:blipFill>
          <a:blip r:embed="rId3"/>
          <a:stretch>
            <a:fillRect/>
          </a:stretch>
        </p:blipFill>
        <p:spPr>
          <a:xfrm>
            <a:off x="293300" y="2014787"/>
            <a:ext cx="4988312" cy="2828425"/>
          </a:xfrm>
        </p:spPr>
      </p:pic>
      <p:sp>
        <p:nvSpPr>
          <p:cNvPr id="6" name="TextBox 5">
            <a:extLst>
              <a:ext uri="{FF2B5EF4-FFF2-40B4-BE49-F238E27FC236}">
                <a16:creationId xmlns:a16="http://schemas.microsoft.com/office/drawing/2014/main" id="{4BC5848C-30D3-D84C-B5FA-CA35176B5753}"/>
              </a:ext>
            </a:extLst>
          </p:cNvPr>
          <p:cNvSpPr txBox="1"/>
          <p:nvPr/>
        </p:nvSpPr>
        <p:spPr>
          <a:xfrm>
            <a:off x="579863" y="1690688"/>
            <a:ext cx="2631688" cy="369332"/>
          </a:xfrm>
          <a:prstGeom prst="rect">
            <a:avLst/>
          </a:prstGeom>
          <a:noFill/>
        </p:spPr>
        <p:txBody>
          <a:bodyPr wrap="square" rtlCol="0">
            <a:spAutoFit/>
          </a:bodyPr>
          <a:lstStyle/>
          <a:p>
            <a:r>
              <a:rPr lang="en-US" dirty="0"/>
              <a:t>Watch: </a:t>
            </a:r>
          </a:p>
        </p:txBody>
      </p:sp>
      <p:sp>
        <p:nvSpPr>
          <p:cNvPr id="7" name="TextBox 6">
            <a:extLst>
              <a:ext uri="{FF2B5EF4-FFF2-40B4-BE49-F238E27FC236}">
                <a16:creationId xmlns:a16="http://schemas.microsoft.com/office/drawing/2014/main" id="{CA2AC3CE-2499-AB42-81F8-70E8891E9459}"/>
              </a:ext>
            </a:extLst>
          </p:cNvPr>
          <p:cNvSpPr txBox="1"/>
          <p:nvPr/>
        </p:nvSpPr>
        <p:spPr>
          <a:xfrm>
            <a:off x="5114926" y="1875354"/>
            <a:ext cx="4519612" cy="4801314"/>
          </a:xfrm>
          <a:prstGeom prst="rect">
            <a:avLst/>
          </a:prstGeom>
          <a:noFill/>
        </p:spPr>
        <p:txBody>
          <a:bodyPr wrap="square" rtlCol="0">
            <a:spAutoFit/>
          </a:bodyPr>
          <a:lstStyle/>
          <a:p>
            <a:pPr marL="285750" indent="-285750">
              <a:buFontTx/>
              <a:buChar char="-"/>
            </a:pPr>
            <a:r>
              <a:rPr lang="en-US" sz="2400" dirty="0"/>
              <a:t>Can Be used for surveillance in natural and man made disasters- i.e. survey damage, locate victims, help the police search for lost children and monitor large crowds</a:t>
            </a:r>
          </a:p>
          <a:p>
            <a:pPr marL="285750" indent="-285750">
              <a:buFontTx/>
              <a:buChar char="-"/>
            </a:pPr>
            <a:r>
              <a:rPr lang="en-US" sz="2400" dirty="0"/>
              <a:t>Make structural surveys of buildings</a:t>
            </a:r>
          </a:p>
          <a:p>
            <a:pPr marL="285750" indent="-285750">
              <a:buFontTx/>
              <a:buChar char="-"/>
            </a:pPr>
            <a:r>
              <a:rPr lang="en-US" sz="2400" dirty="0"/>
              <a:t>Monitor environmental conditions</a:t>
            </a:r>
          </a:p>
          <a:p>
            <a:pPr marL="285750" indent="-285750">
              <a:buFontTx/>
              <a:buChar char="-"/>
            </a:pPr>
            <a:r>
              <a:rPr lang="en-US" sz="2400" dirty="0"/>
              <a:t>Provide farmers with information</a:t>
            </a:r>
          </a:p>
          <a:p>
            <a:pPr marL="285750" indent="-285750">
              <a:buFontTx/>
              <a:buChar char="-"/>
            </a:pPr>
            <a:endParaRPr lang="en-US" dirty="0"/>
          </a:p>
        </p:txBody>
      </p:sp>
      <p:pic>
        <p:nvPicPr>
          <p:cNvPr id="9" name="Picture 8">
            <a:extLst>
              <a:ext uri="{FF2B5EF4-FFF2-40B4-BE49-F238E27FC236}">
                <a16:creationId xmlns:a16="http://schemas.microsoft.com/office/drawing/2014/main" id="{9A5CB079-DC9E-144D-8400-DC61E1CA5CC3}"/>
              </a:ext>
            </a:extLst>
          </p:cNvPr>
          <p:cNvPicPr>
            <a:picLocks noChangeAspect="1"/>
          </p:cNvPicPr>
          <p:nvPr/>
        </p:nvPicPr>
        <p:blipFill>
          <a:blip r:embed="rId4"/>
          <a:stretch>
            <a:fillRect/>
          </a:stretch>
        </p:blipFill>
        <p:spPr>
          <a:xfrm>
            <a:off x="9319726" y="4180430"/>
            <a:ext cx="2696062" cy="2280632"/>
          </a:xfrm>
          <a:prstGeom prst="rect">
            <a:avLst/>
          </a:prstGeom>
        </p:spPr>
      </p:pic>
    </p:spTree>
    <p:extLst>
      <p:ext uri="{BB962C8B-B14F-4D97-AF65-F5344CB8AC3E}">
        <p14:creationId xmlns:p14="http://schemas.microsoft.com/office/powerpoint/2010/main" val="414428716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A6B874-3FE7-D149-8954-69FF67F05C8D}"/>
              </a:ext>
            </a:extLst>
          </p:cNvPr>
          <p:cNvSpPr>
            <a:spLocks noGrp="1"/>
          </p:cNvSpPr>
          <p:nvPr>
            <p:ph type="title"/>
          </p:nvPr>
        </p:nvSpPr>
        <p:spPr/>
        <p:txBody>
          <a:bodyPr/>
          <a:lstStyle/>
          <a:p>
            <a:r>
              <a:rPr lang="en-US" dirty="0">
                <a:latin typeface="dearJoe 5 CASUAL PRO" panose="02000000000000000000" pitchFamily="2" charset="0"/>
              </a:rPr>
              <a:t>The benefits of drones</a:t>
            </a:r>
          </a:p>
        </p:txBody>
      </p:sp>
      <p:sp>
        <p:nvSpPr>
          <p:cNvPr id="6" name="TextBox 5">
            <a:extLst>
              <a:ext uri="{FF2B5EF4-FFF2-40B4-BE49-F238E27FC236}">
                <a16:creationId xmlns:a16="http://schemas.microsoft.com/office/drawing/2014/main" id="{CA8FCEB8-BEFE-2C46-8C44-C1C8DBDD8EA6}"/>
              </a:ext>
            </a:extLst>
          </p:cNvPr>
          <p:cNvSpPr txBox="1"/>
          <p:nvPr/>
        </p:nvSpPr>
        <p:spPr>
          <a:xfrm>
            <a:off x="6443663" y="2000250"/>
            <a:ext cx="4271962" cy="3693319"/>
          </a:xfrm>
          <a:prstGeom prst="rect">
            <a:avLst/>
          </a:prstGeom>
          <a:noFill/>
        </p:spPr>
        <p:txBody>
          <a:bodyPr wrap="square" rtlCol="0">
            <a:spAutoFit/>
          </a:bodyPr>
          <a:lstStyle/>
          <a:p>
            <a:r>
              <a:rPr lang="en-US" dirty="0"/>
              <a:t>In Rwanda, the American startup Zipline has partnered with the government to launch the world’s first commercial drone delivery service, ferrying vital medical supplies to its far-flung hospitals by air.</a:t>
            </a:r>
          </a:p>
          <a:p>
            <a:endParaRPr lang="en-US" dirty="0"/>
          </a:p>
          <a:p>
            <a:r>
              <a:rPr lang="en-US" dirty="0" err="1"/>
              <a:t>Unicef</a:t>
            </a:r>
            <a:r>
              <a:rPr lang="en-US" dirty="0"/>
              <a:t> is working with Rwanda and Malawi to help deliver needed medicines to remote regions. They have found that by using drones they can cut the delivery time of drugs to minutes instead of hours or days.</a:t>
            </a:r>
          </a:p>
          <a:p>
            <a:br>
              <a:rPr lang="en-US" dirty="0"/>
            </a:br>
            <a:endParaRPr lang="en-US" dirty="0"/>
          </a:p>
        </p:txBody>
      </p:sp>
      <p:pic>
        <p:nvPicPr>
          <p:cNvPr id="10" name="Content Placeholder 9">
            <a:hlinkClick r:id="rId2"/>
            <a:extLst>
              <a:ext uri="{FF2B5EF4-FFF2-40B4-BE49-F238E27FC236}">
                <a16:creationId xmlns:a16="http://schemas.microsoft.com/office/drawing/2014/main" id="{81903A6C-4EF1-0F49-BA10-B3C3F4931935}"/>
              </a:ext>
            </a:extLst>
          </p:cNvPr>
          <p:cNvPicPr>
            <a:picLocks noGrp="1" noChangeAspect="1"/>
          </p:cNvPicPr>
          <p:nvPr>
            <p:ph idx="1"/>
          </p:nvPr>
        </p:nvPicPr>
        <p:blipFill>
          <a:blip r:embed="rId3"/>
          <a:stretch>
            <a:fillRect/>
          </a:stretch>
        </p:blipFill>
        <p:spPr>
          <a:xfrm>
            <a:off x="450850" y="2118518"/>
            <a:ext cx="5297488" cy="2998787"/>
          </a:xfrm>
        </p:spPr>
      </p:pic>
      <p:pic>
        <p:nvPicPr>
          <p:cNvPr id="12" name="Picture 11">
            <a:extLst>
              <a:ext uri="{FF2B5EF4-FFF2-40B4-BE49-F238E27FC236}">
                <a16:creationId xmlns:a16="http://schemas.microsoft.com/office/drawing/2014/main" id="{389FAD96-9134-5846-AC69-DC47E58BFBD3}"/>
              </a:ext>
            </a:extLst>
          </p:cNvPr>
          <p:cNvPicPr>
            <a:picLocks noChangeAspect="1"/>
          </p:cNvPicPr>
          <p:nvPr/>
        </p:nvPicPr>
        <p:blipFill>
          <a:blip r:embed="rId4"/>
          <a:stretch>
            <a:fillRect/>
          </a:stretch>
        </p:blipFill>
        <p:spPr>
          <a:xfrm>
            <a:off x="7862593" y="121473"/>
            <a:ext cx="1829388" cy="1800196"/>
          </a:xfrm>
          <a:prstGeom prst="rect">
            <a:avLst/>
          </a:prstGeom>
        </p:spPr>
      </p:pic>
    </p:spTree>
    <p:extLst>
      <p:ext uri="{BB962C8B-B14F-4D97-AF65-F5344CB8AC3E}">
        <p14:creationId xmlns:p14="http://schemas.microsoft.com/office/powerpoint/2010/main" val="402846419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13F5C6-9DEC-6D44-81D7-696B32FBFBAC}"/>
              </a:ext>
            </a:extLst>
          </p:cNvPr>
          <p:cNvSpPr>
            <a:spLocks noGrp="1"/>
          </p:cNvSpPr>
          <p:nvPr>
            <p:ph type="title"/>
          </p:nvPr>
        </p:nvSpPr>
        <p:spPr/>
        <p:txBody>
          <a:bodyPr/>
          <a:lstStyle/>
          <a:p>
            <a:r>
              <a:rPr lang="en-US" dirty="0"/>
              <a:t>Different drone users </a:t>
            </a:r>
          </a:p>
        </p:txBody>
      </p:sp>
      <p:pic>
        <p:nvPicPr>
          <p:cNvPr id="5" name="Content Placeholder 4">
            <a:extLst>
              <a:ext uri="{FF2B5EF4-FFF2-40B4-BE49-F238E27FC236}">
                <a16:creationId xmlns:a16="http://schemas.microsoft.com/office/drawing/2014/main" id="{38AB4B69-B578-034E-8A44-780F71CABC2E}"/>
              </a:ext>
            </a:extLst>
          </p:cNvPr>
          <p:cNvPicPr>
            <a:picLocks noGrp="1" noChangeAspect="1"/>
          </p:cNvPicPr>
          <p:nvPr>
            <p:ph idx="1"/>
          </p:nvPr>
        </p:nvPicPr>
        <p:blipFill>
          <a:blip r:embed="rId2"/>
          <a:stretch>
            <a:fillRect/>
          </a:stretch>
        </p:blipFill>
        <p:spPr>
          <a:xfrm>
            <a:off x="838200" y="1903450"/>
            <a:ext cx="10515600" cy="3051100"/>
          </a:xfrm>
        </p:spPr>
      </p:pic>
    </p:spTree>
    <p:extLst>
      <p:ext uri="{BB962C8B-B14F-4D97-AF65-F5344CB8AC3E}">
        <p14:creationId xmlns:p14="http://schemas.microsoft.com/office/powerpoint/2010/main" val="244917863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5E5127-6FAA-B941-9EB7-2A6DB6614089}"/>
              </a:ext>
            </a:extLst>
          </p:cNvPr>
          <p:cNvSpPr>
            <a:spLocks noGrp="1"/>
          </p:cNvSpPr>
          <p:nvPr>
            <p:ph type="title"/>
          </p:nvPr>
        </p:nvSpPr>
        <p:spPr/>
        <p:txBody>
          <a:bodyPr/>
          <a:lstStyle/>
          <a:p>
            <a:r>
              <a:rPr lang="en-US" b="1" dirty="0"/>
              <a:t>Internal threats to states- Drones in the USA</a:t>
            </a:r>
            <a:br>
              <a:rPr lang="en-US" b="1" dirty="0"/>
            </a:br>
            <a:endParaRPr lang="en-US" dirty="0"/>
          </a:p>
        </p:txBody>
      </p:sp>
      <p:pic>
        <p:nvPicPr>
          <p:cNvPr id="5" name="Content Placeholder 4">
            <a:hlinkClick r:id="rId2"/>
            <a:extLst>
              <a:ext uri="{FF2B5EF4-FFF2-40B4-BE49-F238E27FC236}">
                <a16:creationId xmlns:a16="http://schemas.microsoft.com/office/drawing/2014/main" id="{2A9F58E4-E077-F94B-A64C-0783D5A355F3}"/>
              </a:ext>
            </a:extLst>
          </p:cNvPr>
          <p:cNvPicPr>
            <a:picLocks noGrp="1" noChangeAspect="1"/>
          </p:cNvPicPr>
          <p:nvPr>
            <p:ph idx="1"/>
          </p:nvPr>
        </p:nvPicPr>
        <p:blipFill>
          <a:blip r:embed="rId3"/>
          <a:stretch>
            <a:fillRect/>
          </a:stretch>
        </p:blipFill>
        <p:spPr>
          <a:xfrm>
            <a:off x="299041" y="1982788"/>
            <a:ext cx="6383981" cy="3564389"/>
          </a:xfrm>
        </p:spPr>
      </p:pic>
      <p:sp>
        <p:nvSpPr>
          <p:cNvPr id="6" name="TextBox 5">
            <a:extLst>
              <a:ext uri="{FF2B5EF4-FFF2-40B4-BE49-F238E27FC236}">
                <a16:creationId xmlns:a16="http://schemas.microsoft.com/office/drawing/2014/main" id="{F301C2FA-2260-4542-AB82-5B1984D55955}"/>
              </a:ext>
            </a:extLst>
          </p:cNvPr>
          <p:cNvSpPr txBox="1"/>
          <p:nvPr/>
        </p:nvSpPr>
        <p:spPr>
          <a:xfrm>
            <a:off x="7029450" y="1800225"/>
            <a:ext cx="3328988" cy="1200329"/>
          </a:xfrm>
          <a:prstGeom prst="rect">
            <a:avLst/>
          </a:prstGeom>
          <a:noFill/>
        </p:spPr>
        <p:txBody>
          <a:bodyPr wrap="square" rtlCol="0">
            <a:spAutoFit/>
          </a:bodyPr>
          <a:lstStyle/>
          <a:p>
            <a:r>
              <a:rPr lang="en-US" dirty="0"/>
              <a:t>Make notes from kognity (</a:t>
            </a:r>
            <a:r>
              <a:rPr lang="en-US" b="1" dirty="0"/>
              <a:t>6.1.4 </a:t>
            </a:r>
          </a:p>
          <a:p>
            <a:r>
              <a:rPr lang="en-US" b="1" dirty="0"/>
              <a:t>Technological threats to states) </a:t>
            </a:r>
            <a:r>
              <a:rPr lang="en-US" dirty="0"/>
              <a:t>on the internal threats from drones in the USA</a:t>
            </a:r>
          </a:p>
        </p:txBody>
      </p:sp>
    </p:spTree>
    <p:extLst>
      <p:ext uri="{BB962C8B-B14F-4D97-AF65-F5344CB8AC3E}">
        <p14:creationId xmlns:p14="http://schemas.microsoft.com/office/powerpoint/2010/main" val="132953510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CEB2F4-A0B6-8A4D-86A4-9A7628543A83}"/>
              </a:ext>
            </a:extLst>
          </p:cNvPr>
          <p:cNvSpPr>
            <a:spLocks noGrp="1"/>
          </p:cNvSpPr>
          <p:nvPr>
            <p:ph type="title"/>
          </p:nvPr>
        </p:nvSpPr>
        <p:spPr/>
        <p:txBody>
          <a:bodyPr>
            <a:normAutofit fontScale="90000"/>
          </a:bodyPr>
          <a:lstStyle/>
          <a:p>
            <a:r>
              <a:rPr lang="en-US" b="1" dirty="0"/>
              <a:t>External threats to states: the use of military drones</a:t>
            </a:r>
            <a:br>
              <a:rPr lang="en-US" b="1" dirty="0"/>
            </a:br>
            <a:br>
              <a:rPr lang="en-US" dirty="0"/>
            </a:br>
            <a:r>
              <a:rPr lang="en-US" dirty="0"/>
              <a:t> </a:t>
            </a:r>
          </a:p>
        </p:txBody>
      </p:sp>
      <p:pic>
        <p:nvPicPr>
          <p:cNvPr id="5" name="Content Placeholder 4">
            <a:hlinkClick r:id="rId2"/>
            <a:extLst>
              <a:ext uri="{FF2B5EF4-FFF2-40B4-BE49-F238E27FC236}">
                <a16:creationId xmlns:a16="http://schemas.microsoft.com/office/drawing/2014/main" id="{B07BD47D-C41E-184A-A43D-933E6D5CFA2A}"/>
              </a:ext>
            </a:extLst>
          </p:cNvPr>
          <p:cNvPicPr>
            <a:picLocks noGrp="1" noChangeAspect="1"/>
          </p:cNvPicPr>
          <p:nvPr>
            <p:ph idx="1"/>
          </p:nvPr>
        </p:nvPicPr>
        <p:blipFill>
          <a:blip r:embed="rId3"/>
          <a:stretch>
            <a:fillRect/>
          </a:stretch>
        </p:blipFill>
        <p:spPr>
          <a:xfrm>
            <a:off x="495317" y="1317829"/>
            <a:ext cx="4132307" cy="2354060"/>
          </a:xfrm>
        </p:spPr>
      </p:pic>
      <p:sp>
        <p:nvSpPr>
          <p:cNvPr id="6" name="Rectangle 5">
            <a:extLst>
              <a:ext uri="{FF2B5EF4-FFF2-40B4-BE49-F238E27FC236}">
                <a16:creationId xmlns:a16="http://schemas.microsoft.com/office/drawing/2014/main" id="{36F3EBDC-A453-204D-867F-EBFC162A72E9}"/>
              </a:ext>
            </a:extLst>
          </p:cNvPr>
          <p:cNvSpPr/>
          <p:nvPr/>
        </p:nvSpPr>
        <p:spPr>
          <a:xfrm>
            <a:off x="700087" y="948496"/>
            <a:ext cx="4532331" cy="369332"/>
          </a:xfrm>
          <a:prstGeom prst="rect">
            <a:avLst/>
          </a:prstGeom>
        </p:spPr>
        <p:txBody>
          <a:bodyPr wrap="none">
            <a:spAutoFit/>
          </a:bodyPr>
          <a:lstStyle/>
          <a:p>
            <a:r>
              <a:rPr lang="en-US" dirty="0">
                <a:latin typeface="Roboto"/>
              </a:rPr>
              <a:t>Drone attacks in Yemen mostly hit civilians</a:t>
            </a:r>
            <a:endParaRPr lang="en-US" b="0" i="0" u="none" strike="noStrike" dirty="0">
              <a:effectLst/>
              <a:latin typeface="Roboto"/>
            </a:endParaRPr>
          </a:p>
        </p:txBody>
      </p:sp>
      <p:sp>
        <p:nvSpPr>
          <p:cNvPr id="7" name="TextBox 6">
            <a:extLst>
              <a:ext uri="{FF2B5EF4-FFF2-40B4-BE49-F238E27FC236}">
                <a16:creationId xmlns:a16="http://schemas.microsoft.com/office/drawing/2014/main" id="{0B51B285-FC90-EA40-9FDC-8C86616DB14D}"/>
              </a:ext>
            </a:extLst>
          </p:cNvPr>
          <p:cNvSpPr txBox="1"/>
          <p:nvPr/>
        </p:nvSpPr>
        <p:spPr>
          <a:xfrm>
            <a:off x="6488097" y="664115"/>
            <a:ext cx="3328988" cy="6463308"/>
          </a:xfrm>
          <a:prstGeom prst="rect">
            <a:avLst/>
          </a:prstGeom>
          <a:noFill/>
        </p:spPr>
        <p:txBody>
          <a:bodyPr wrap="square" rtlCol="0">
            <a:spAutoFit/>
          </a:bodyPr>
          <a:lstStyle/>
          <a:p>
            <a:r>
              <a:rPr lang="en-US" dirty="0">
                <a:highlight>
                  <a:srgbClr val="FFFF00"/>
                </a:highlight>
              </a:rPr>
              <a:t>Make notes from kognity (</a:t>
            </a:r>
            <a:r>
              <a:rPr lang="en-US" b="1" dirty="0">
                <a:highlight>
                  <a:srgbClr val="FFFF00"/>
                </a:highlight>
              </a:rPr>
              <a:t>6.1.4 </a:t>
            </a:r>
          </a:p>
          <a:p>
            <a:r>
              <a:rPr lang="en-US" b="1" dirty="0">
                <a:highlight>
                  <a:srgbClr val="FFFF00"/>
                </a:highlight>
              </a:rPr>
              <a:t>Technological threats to states) </a:t>
            </a:r>
            <a:r>
              <a:rPr lang="en-US" dirty="0">
                <a:highlight>
                  <a:srgbClr val="FFFF00"/>
                </a:highlight>
              </a:rPr>
              <a:t>on the use of military drones</a:t>
            </a:r>
          </a:p>
          <a:p>
            <a:endParaRPr lang="en-US" dirty="0"/>
          </a:p>
          <a:p>
            <a:endParaRPr lang="en-US" dirty="0"/>
          </a:p>
          <a:p>
            <a:r>
              <a:rPr lang="en-US" dirty="0"/>
              <a:t>Drones have been used by the US Air Force and the UK's Royal Air Force to carry out attacks on militants in Pakistan, Syria and Afghanistan.</a:t>
            </a:r>
          </a:p>
          <a:p>
            <a:r>
              <a:rPr lang="en-US" dirty="0"/>
              <a:t> Provide surveillance and intelligence gathering activities in areas that would be hostile for normal aircraft. </a:t>
            </a:r>
          </a:p>
          <a:p>
            <a:r>
              <a:rPr lang="en-US" dirty="0"/>
              <a:t>Can be used to listen to mobile telephone conversations, and to locate roadside bombs or devices on landing sites. </a:t>
            </a:r>
          </a:p>
          <a:p>
            <a:r>
              <a:rPr lang="en-US" dirty="0"/>
              <a:t>-Provide surveillance on local groups to see what the normal </a:t>
            </a:r>
            <a:r>
              <a:rPr lang="en-US" dirty="0" err="1"/>
              <a:t>behaviour</a:t>
            </a:r>
            <a:r>
              <a:rPr lang="en-US" dirty="0"/>
              <a:t> of the group is.</a:t>
            </a:r>
          </a:p>
          <a:p>
            <a:endParaRPr lang="en-US" dirty="0"/>
          </a:p>
          <a:p>
            <a:endParaRPr lang="en-US" dirty="0"/>
          </a:p>
        </p:txBody>
      </p:sp>
      <p:sp>
        <p:nvSpPr>
          <p:cNvPr id="8" name="TextBox 7">
            <a:extLst>
              <a:ext uri="{FF2B5EF4-FFF2-40B4-BE49-F238E27FC236}">
                <a16:creationId xmlns:a16="http://schemas.microsoft.com/office/drawing/2014/main" id="{1CF12EA2-EA60-1D46-80B1-A3AA0912318A}"/>
              </a:ext>
            </a:extLst>
          </p:cNvPr>
          <p:cNvSpPr txBox="1"/>
          <p:nvPr/>
        </p:nvSpPr>
        <p:spPr>
          <a:xfrm>
            <a:off x="0" y="3710033"/>
            <a:ext cx="6345221" cy="2585323"/>
          </a:xfrm>
          <a:prstGeom prst="rect">
            <a:avLst/>
          </a:prstGeom>
          <a:noFill/>
        </p:spPr>
        <p:txBody>
          <a:bodyPr wrap="square" rtlCol="0">
            <a:spAutoFit/>
          </a:bodyPr>
          <a:lstStyle/>
          <a:p>
            <a:r>
              <a:rPr lang="en-US" dirty="0"/>
              <a:t>There have been concerns about the collateral damage, with many more innocent people being killed than just the intended targets. Some estimate that 80–90% of the victims are innocent civilians. One such strike in the remote region of North Waziristan in Pakistan killed 40 people – mostly civilians – in March 2011. It is believed that most of these people were people attending a tribal meeting. In an attack in December 2013 in Yemen, a wedding party who were driving to the feast in cars were attacked by four Hellfire missiles delivered from US drones, killing 12 people.</a:t>
            </a:r>
          </a:p>
        </p:txBody>
      </p:sp>
    </p:spTree>
    <p:extLst>
      <p:ext uri="{BB962C8B-B14F-4D97-AF65-F5344CB8AC3E}">
        <p14:creationId xmlns:p14="http://schemas.microsoft.com/office/powerpoint/2010/main" val="107511231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F4DCA6-AF23-5F44-8F6C-904C74CB4364}"/>
              </a:ext>
            </a:extLst>
          </p:cNvPr>
          <p:cNvSpPr>
            <a:spLocks noGrp="1"/>
          </p:cNvSpPr>
          <p:nvPr>
            <p:ph type="title"/>
          </p:nvPr>
        </p:nvSpPr>
        <p:spPr/>
        <p:txBody>
          <a:bodyPr>
            <a:normAutofit fontScale="90000"/>
          </a:bodyPr>
          <a:lstStyle/>
          <a:p>
            <a:r>
              <a:rPr lang="en-US" dirty="0"/>
              <a:t> </a:t>
            </a:r>
            <a:r>
              <a:rPr lang="en-US" b="1" dirty="0"/>
              <a:t> Technological threats to states- 3D Printing: The Third Industrial Revolution </a:t>
            </a:r>
            <a:br>
              <a:rPr lang="en-US" dirty="0"/>
            </a:br>
            <a:endParaRPr lang="en-US" dirty="0"/>
          </a:p>
        </p:txBody>
      </p:sp>
      <p:sp>
        <p:nvSpPr>
          <p:cNvPr id="3" name="Content Placeholder 2">
            <a:extLst>
              <a:ext uri="{FF2B5EF4-FFF2-40B4-BE49-F238E27FC236}">
                <a16:creationId xmlns:a16="http://schemas.microsoft.com/office/drawing/2014/main" id="{DA504A30-4537-A940-B4F1-8E232880B62E}"/>
              </a:ext>
            </a:extLst>
          </p:cNvPr>
          <p:cNvSpPr>
            <a:spLocks noGrp="1"/>
          </p:cNvSpPr>
          <p:nvPr>
            <p:ph idx="1"/>
          </p:nvPr>
        </p:nvSpPr>
        <p:spPr>
          <a:xfrm>
            <a:off x="338667" y="2427287"/>
            <a:ext cx="6319308" cy="4351338"/>
          </a:xfrm>
        </p:spPr>
        <p:txBody>
          <a:bodyPr>
            <a:normAutofit lnSpcReduction="10000"/>
          </a:bodyPr>
          <a:lstStyle/>
          <a:p>
            <a:pPr marL="0" indent="0">
              <a:buNone/>
            </a:pPr>
            <a:br>
              <a:rPr lang="en-US" dirty="0"/>
            </a:br>
            <a:r>
              <a:rPr lang="en-US" dirty="0"/>
              <a:t>3D printing has important implications for </a:t>
            </a:r>
            <a:r>
              <a:rPr lang="en-US" dirty="0">
                <a:highlight>
                  <a:srgbClr val="FFFF00"/>
                </a:highlight>
              </a:rPr>
              <a:t>state sovereignty  </a:t>
            </a:r>
            <a:r>
              <a:rPr lang="en-US" dirty="0"/>
              <a:t>and the ability of governments to control what can pass across state borders. I.e. it is easier for a state to intercept an illegal shipment of guns than the blueprint to be emailed to a 3D printer. </a:t>
            </a:r>
          </a:p>
          <a:p>
            <a:pPr marL="0" indent="0">
              <a:buNone/>
            </a:pPr>
            <a:r>
              <a:rPr lang="en-US" dirty="0"/>
              <a:t>This creates a </a:t>
            </a:r>
            <a:r>
              <a:rPr lang="en-US" dirty="0">
                <a:highlight>
                  <a:srgbClr val="FFFF00"/>
                </a:highlight>
              </a:rPr>
              <a:t>technological disruption</a:t>
            </a:r>
            <a:r>
              <a:rPr lang="en-US" dirty="0"/>
              <a:t>- physical commodity movements are being replaced with information exchanges which are harder to control. </a:t>
            </a:r>
          </a:p>
        </p:txBody>
      </p:sp>
      <p:pic>
        <p:nvPicPr>
          <p:cNvPr id="5" name="Picture 4">
            <a:hlinkClick r:id="rId2"/>
            <a:extLst>
              <a:ext uri="{FF2B5EF4-FFF2-40B4-BE49-F238E27FC236}">
                <a16:creationId xmlns:a16="http://schemas.microsoft.com/office/drawing/2014/main" id="{EB00B128-F857-D047-9D03-8E1A1F9671A0}"/>
              </a:ext>
            </a:extLst>
          </p:cNvPr>
          <p:cNvPicPr>
            <a:picLocks noChangeAspect="1"/>
          </p:cNvPicPr>
          <p:nvPr/>
        </p:nvPicPr>
        <p:blipFill>
          <a:blip r:embed="rId3"/>
          <a:stretch>
            <a:fillRect/>
          </a:stretch>
        </p:blipFill>
        <p:spPr>
          <a:xfrm>
            <a:off x="7452254" y="3429000"/>
            <a:ext cx="4206875" cy="2822050"/>
          </a:xfrm>
          <a:prstGeom prst="rect">
            <a:avLst/>
          </a:prstGeom>
        </p:spPr>
      </p:pic>
      <p:pic>
        <p:nvPicPr>
          <p:cNvPr id="8" name="Picture 7">
            <a:extLst>
              <a:ext uri="{FF2B5EF4-FFF2-40B4-BE49-F238E27FC236}">
                <a16:creationId xmlns:a16="http://schemas.microsoft.com/office/drawing/2014/main" id="{677EFDD3-51E2-7141-86A6-F0E3FF09167C}"/>
              </a:ext>
            </a:extLst>
          </p:cNvPr>
          <p:cNvPicPr>
            <a:picLocks noChangeAspect="1"/>
          </p:cNvPicPr>
          <p:nvPr/>
        </p:nvPicPr>
        <p:blipFill>
          <a:blip r:embed="rId4"/>
          <a:stretch>
            <a:fillRect/>
          </a:stretch>
        </p:blipFill>
        <p:spPr>
          <a:xfrm>
            <a:off x="2771775" y="1345799"/>
            <a:ext cx="6315075" cy="1426378"/>
          </a:xfrm>
          <a:prstGeom prst="rect">
            <a:avLst/>
          </a:prstGeom>
        </p:spPr>
      </p:pic>
    </p:spTree>
    <p:extLst>
      <p:ext uri="{BB962C8B-B14F-4D97-AF65-F5344CB8AC3E}">
        <p14:creationId xmlns:p14="http://schemas.microsoft.com/office/powerpoint/2010/main" val="148298262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A8A2C1-6102-BC46-8064-AC70FB3BD366}"/>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3C52C47A-CB9F-0743-AE5A-BB38B3EB52DA}"/>
              </a:ext>
            </a:extLst>
          </p:cNvPr>
          <p:cNvPicPr>
            <a:picLocks noGrp="1" noChangeAspect="1"/>
          </p:cNvPicPr>
          <p:nvPr>
            <p:ph idx="1"/>
          </p:nvPr>
        </p:nvPicPr>
        <p:blipFill>
          <a:blip r:embed="rId2"/>
          <a:stretch>
            <a:fillRect/>
          </a:stretch>
        </p:blipFill>
        <p:spPr>
          <a:xfrm>
            <a:off x="838200" y="1690688"/>
            <a:ext cx="10515600" cy="3191415"/>
          </a:xfrm>
        </p:spPr>
      </p:pic>
    </p:spTree>
    <p:extLst>
      <p:ext uri="{BB962C8B-B14F-4D97-AF65-F5344CB8AC3E}">
        <p14:creationId xmlns:p14="http://schemas.microsoft.com/office/powerpoint/2010/main" val="143283794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0D4B4A-4D22-054A-9F3D-6EAC8A624695}"/>
              </a:ext>
            </a:extLst>
          </p:cNvPr>
          <p:cNvSpPr>
            <a:spLocks noGrp="1"/>
          </p:cNvSpPr>
          <p:nvPr>
            <p:ph type="title"/>
          </p:nvPr>
        </p:nvSpPr>
        <p:spPr/>
        <p:txBody>
          <a:bodyPr/>
          <a:lstStyle/>
          <a:p>
            <a:r>
              <a:rPr lang="en-US" b="1" dirty="0"/>
              <a:t> Technological threats to states- 3D Printing: The Third Industrial Revolution </a:t>
            </a:r>
            <a:endParaRPr lang="en-US" dirty="0"/>
          </a:p>
        </p:txBody>
      </p:sp>
      <p:sp>
        <p:nvSpPr>
          <p:cNvPr id="3" name="Content Placeholder 2">
            <a:extLst>
              <a:ext uri="{FF2B5EF4-FFF2-40B4-BE49-F238E27FC236}">
                <a16:creationId xmlns:a16="http://schemas.microsoft.com/office/drawing/2014/main" id="{1D017534-E851-D345-B39E-84F9139AE8C6}"/>
              </a:ext>
            </a:extLst>
          </p:cNvPr>
          <p:cNvSpPr>
            <a:spLocks noGrp="1"/>
          </p:cNvSpPr>
          <p:nvPr>
            <p:ph idx="1"/>
          </p:nvPr>
        </p:nvSpPr>
        <p:spPr/>
        <p:txBody>
          <a:bodyPr>
            <a:normAutofit fontScale="77500" lnSpcReduction="20000"/>
          </a:bodyPr>
          <a:lstStyle/>
          <a:p>
            <a:pPr marL="0" indent="0">
              <a:buNone/>
            </a:pPr>
            <a:r>
              <a:rPr lang="en-US" dirty="0"/>
              <a:t>1. How is 3D printing likely to disrupt scale economies? </a:t>
            </a:r>
          </a:p>
          <a:p>
            <a:pPr marL="0" indent="0">
              <a:buNone/>
            </a:pPr>
            <a:br>
              <a:rPr lang="en-US" dirty="0"/>
            </a:br>
            <a:endParaRPr lang="en-US" dirty="0"/>
          </a:p>
          <a:p>
            <a:pPr marL="0" indent="0">
              <a:buNone/>
            </a:pPr>
            <a:r>
              <a:rPr lang="en-US" dirty="0"/>
              <a:t>2. How is 3D printing likely to benefit smaller companies? </a:t>
            </a:r>
          </a:p>
          <a:p>
            <a:pPr marL="0" indent="0">
              <a:buNone/>
            </a:pPr>
            <a:br>
              <a:rPr lang="en-US" dirty="0"/>
            </a:br>
            <a:endParaRPr lang="en-US" dirty="0"/>
          </a:p>
          <a:p>
            <a:pPr marL="0" indent="0">
              <a:buNone/>
            </a:pPr>
            <a:r>
              <a:rPr lang="en-US" dirty="0"/>
              <a:t>3. How will this change the global supply chain? </a:t>
            </a:r>
          </a:p>
          <a:p>
            <a:pPr marL="0" indent="0">
              <a:buNone/>
            </a:pPr>
            <a:br>
              <a:rPr lang="en-US" dirty="0"/>
            </a:br>
            <a:endParaRPr lang="en-US" dirty="0"/>
          </a:p>
          <a:p>
            <a:pPr marL="0" indent="0">
              <a:buNone/>
            </a:pPr>
            <a:r>
              <a:rPr lang="en-US" dirty="0"/>
              <a:t>4. What sectors are currently benefiting from 3D printing? </a:t>
            </a:r>
          </a:p>
          <a:p>
            <a:pPr marL="0" indent="0">
              <a:buNone/>
            </a:pPr>
            <a:br>
              <a:rPr lang="en-US" dirty="0"/>
            </a:br>
            <a:endParaRPr lang="en-US" dirty="0"/>
          </a:p>
          <a:p>
            <a:pPr marL="0" indent="0">
              <a:buNone/>
            </a:pPr>
            <a:r>
              <a:rPr lang="en-US" dirty="0"/>
              <a:t>5. What will be the wider societal changes brought about by 3D printing? </a:t>
            </a:r>
          </a:p>
          <a:p>
            <a:endParaRPr lang="en-US" dirty="0"/>
          </a:p>
        </p:txBody>
      </p:sp>
      <p:sp>
        <p:nvSpPr>
          <p:cNvPr id="4" name="TextBox 3">
            <a:extLst>
              <a:ext uri="{FF2B5EF4-FFF2-40B4-BE49-F238E27FC236}">
                <a16:creationId xmlns:a16="http://schemas.microsoft.com/office/drawing/2014/main" id="{C85FB467-ED4A-CD41-8E1F-138EA12C6F19}"/>
              </a:ext>
            </a:extLst>
          </p:cNvPr>
          <p:cNvSpPr txBox="1"/>
          <p:nvPr/>
        </p:nvSpPr>
        <p:spPr>
          <a:xfrm>
            <a:off x="7738004" y="3429000"/>
            <a:ext cx="4301066" cy="923330"/>
          </a:xfrm>
          <a:prstGeom prst="rect">
            <a:avLst/>
          </a:prstGeom>
          <a:solidFill>
            <a:srgbClr val="FFFF00"/>
          </a:solidFill>
        </p:spPr>
        <p:txBody>
          <a:bodyPr wrap="square" rtlCol="0">
            <a:spAutoFit/>
          </a:bodyPr>
          <a:lstStyle/>
          <a:p>
            <a:r>
              <a:rPr lang="en-US" dirty="0"/>
              <a:t>Using the embedded video and ‘In-thinking’ sheet, textbooks  and  infographic answer the questions to the left</a:t>
            </a:r>
          </a:p>
        </p:txBody>
      </p:sp>
    </p:spTree>
    <p:extLst>
      <p:ext uri="{BB962C8B-B14F-4D97-AF65-F5344CB8AC3E}">
        <p14:creationId xmlns:p14="http://schemas.microsoft.com/office/powerpoint/2010/main" val="288046047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7C73C9-B661-814D-896C-FAC7D9F1FF2D}"/>
              </a:ext>
            </a:extLst>
          </p:cNvPr>
          <p:cNvSpPr>
            <a:spLocks noGrp="1"/>
          </p:cNvSpPr>
          <p:nvPr>
            <p:ph type="title"/>
          </p:nvPr>
        </p:nvSpPr>
        <p:spPr>
          <a:xfrm>
            <a:off x="838200" y="365125"/>
            <a:ext cx="6634163" cy="1325563"/>
          </a:xfrm>
        </p:spPr>
        <p:txBody>
          <a:bodyPr>
            <a:normAutofit fontScale="90000"/>
          </a:bodyPr>
          <a:lstStyle/>
          <a:p>
            <a:r>
              <a:rPr lang="en-US" b="1" dirty="0">
                <a:latin typeface="dearJoe 5 CASUAL PRO" panose="02000000000000000000" pitchFamily="2" charset="0"/>
              </a:rPr>
              <a:t>The Threats of 3D Printing on Economic Sovereignty</a:t>
            </a:r>
            <a:br>
              <a:rPr lang="en-US" b="1" dirty="0"/>
            </a:br>
            <a:endParaRPr lang="en-US" dirty="0"/>
          </a:p>
        </p:txBody>
      </p:sp>
      <p:sp>
        <p:nvSpPr>
          <p:cNvPr id="3" name="Content Placeholder 2">
            <a:extLst>
              <a:ext uri="{FF2B5EF4-FFF2-40B4-BE49-F238E27FC236}">
                <a16:creationId xmlns:a16="http://schemas.microsoft.com/office/drawing/2014/main" id="{FA9BB2C6-3C0C-E94D-88B0-0CBBC55DB6A6}"/>
              </a:ext>
            </a:extLst>
          </p:cNvPr>
          <p:cNvSpPr>
            <a:spLocks noGrp="1"/>
          </p:cNvSpPr>
          <p:nvPr>
            <p:ph idx="1"/>
          </p:nvPr>
        </p:nvSpPr>
        <p:spPr>
          <a:xfrm>
            <a:off x="614364" y="2218620"/>
            <a:ext cx="6423124" cy="2735086"/>
          </a:xfrm>
        </p:spPr>
        <p:txBody>
          <a:bodyPr>
            <a:normAutofit lnSpcReduction="10000"/>
          </a:bodyPr>
          <a:lstStyle/>
          <a:p>
            <a:pPr marL="0" indent="0">
              <a:buNone/>
            </a:pPr>
            <a:r>
              <a:rPr lang="en-US" dirty="0"/>
              <a:t>Study the infographic and describe the disruption 3D printing will have on the global supply chain and economic sovereignty</a:t>
            </a:r>
          </a:p>
          <a:p>
            <a:pPr marL="0" indent="0">
              <a:buNone/>
            </a:pPr>
            <a:r>
              <a:rPr lang="en-US" dirty="0">
                <a:hlinkClick r:id="rId2"/>
              </a:rPr>
              <a:t>https://www.procurious.com/blog-content/2015/07/3d-printing-supply-chain-infographic.jpg</a:t>
            </a:r>
            <a:endParaRPr lang="en-US" dirty="0"/>
          </a:p>
        </p:txBody>
      </p:sp>
      <p:pic>
        <p:nvPicPr>
          <p:cNvPr id="5" name="Picture 4">
            <a:extLst>
              <a:ext uri="{FF2B5EF4-FFF2-40B4-BE49-F238E27FC236}">
                <a16:creationId xmlns:a16="http://schemas.microsoft.com/office/drawing/2014/main" id="{B7248108-44A7-794A-8593-5E925F5364DD}"/>
              </a:ext>
            </a:extLst>
          </p:cNvPr>
          <p:cNvPicPr>
            <a:picLocks noChangeAspect="1"/>
          </p:cNvPicPr>
          <p:nvPr/>
        </p:nvPicPr>
        <p:blipFill>
          <a:blip r:embed="rId3"/>
          <a:stretch>
            <a:fillRect/>
          </a:stretch>
        </p:blipFill>
        <p:spPr>
          <a:xfrm>
            <a:off x="7925727" y="157163"/>
            <a:ext cx="3651909" cy="6586537"/>
          </a:xfrm>
          <a:prstGeom prst="rect">
            <a:avLst/>
          </a:prstGeom>
        </p:spPr>
      </p:pic>
    </p:spTree>
    <p:extLst>
      <p:ext uri="{BB962C8B-B14F-4D97-AF65-F5344CB8AC3E}">
        <p14:creationId xmlns:p14="http://schemas.microsoft.com/office/powerpoint/2010/main" val="134388984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AC2B39-79F7-E247-BE3E-1C0FAFCE212E}"/>
              </a:ext>
            </a:extLst>
          </p:cNvPr>
          <p:cNvSpPr>
            <a:spLocks noGrp="1"/>
          </p:cNvSpPr>
          <p:nvPr>
            <p:ph type="title"/>
          </p:nvPr>
        </p:nvSpPr>
        <p:spPr/>
        <p:txBody>
          <a:bodyPr/>
          <a:lstStyle/>
          <a:p>
            <a:r>
              <a:rPr lang="en-US" dirty="0">
                <a:latin typeface="dearJoe 5 CASUAL PRO" panose="02000000000000000000" pitchFamily="2" charset="0"/>
              </a:rPr>
              <a:t>Geopolitical tension/ conflict</a:t>
            </a:r>
          </a:p>
        </p:txBody>
      </p:sp>
      <p:sp>
        <p:nvSpPr>
          <p:cNvPr id="3" name="Content Placeholder 2">
            <a:extLst>
              <a:ext uri="{FF2B5EF4-FFF2-40B4-BE49-F238E27FC236}">
                <a16:creationId xmlns:a16="http://schemas.microsoft.com/office/drawing/2014/main" id="{111C9D8E-EC60-F747-81E5-5E035F3EC561}"/>
              </a:ext>
            </a:extLst>
          </p:cNvPr>
          <p:cNvSpPr>
            <a:spLocks noGrp="1"/>
          </p:cNvSpPr>
          <p:nvPr>
            <p:ph idx="1"/>
          </p:nvPr>
        </p:nvSpPr>
        <p:spPr/>
        <p:txBody>
          <a:bodyPr/>
          <a:lstStyle/>
          <a:p>
            <a:endParaRPr lang="en-US" dirty="0"/>
          </a:p>
        </p:txBody>
      </p:sp>
      <p:pic>
        <p:nvPicPr>
          <p:cNvPr id="4" name="Picture 3">
            <a:extLst>
              <a:ext uri="{FF2B5EF4-FFF2-40B4-BE49-F238E27FC236}">
                <a16:creationId xmlns:a16="http://schemas.microsoft.com/office/drawing/2014/main" id="{64E398DA-9EEB-004A-9169-112C74FC81B9}"/>
              </a:ext>
            </a:extLst>
          </p:cNvPr>
          <p:cNvPicPr>
            <a:picLocks noChangeAspect="1"/>
          </p:cNvPicPr>
          <p:nvPr/>
        </p:nvPicPr>
        <p:blipFill>
          <a:blip r:embed="rId2"/>
          <a:stretch>
            <a:fillRect/>
          </a:stretch>
        </p:blipFill>
        <p:spPr>
          <a:xfrm>
            <a:off x="1500188" y="1690687"/>
            <a:ext cx="8758237" cy="5129387"/>
          </a:xfrm>
          <a:prstGeom prst="rect">
            <a:avLst/>
          </a:prstGeom>
        </p:spPr>
      </p:pic>
      <p:sp>
        <p:nvSpPr>
          <p:cNvPr id="5" name="Oval 4">
            <a:extLst>
              <a:ext uri="{FF2B5EF4-FFF2-40B4-BE49-F238E27FC236}">
                <a16:creationId xmlns:a16="http://schemas.microsoft.com/office/drawing/2014/main" id="{EB518D53-D1F8-1542-8B02-69BB7DC0D467}"/>
              </a:ext>
            </a:extLst>
          </p:cNvPr>
          <p:cNvSpPr/>
          <p:nvPr/>
        </p:nvSpPr>
        <p:spPr>
          <a:xfrm>
            <a:off x="3743325" y="4902994"/>
            <a:ext cx="5372100" cy="52863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063659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A5C114-1C37-FC4F-A4DB-E19AB46FC85E}"/>
              </a:ext>
            </a:extLst>
          </p:cNvPr>
          <p:cNvSpPr>
            <a:spLocks noGrp="1"/>
          </p:cNvSpPr>
          <p:nvPr>
            <p:ph type="title"/>
          </p:nvPr>
        </p:nvSpPr>
        <p:spPr/>
        <p:txBody>
          <a:bodyPr/>
          <a:lstStyle/>
          <a:p>
            <a:r>
              <a:rPr lang="en-US" dirty="0">
                <a:latin typeface="dearJoe 5 CASUAL PRO" panose="02000000000000000000" pitchFamily="2" charset="0"/>
              </a:rPr>
              <a:t>Risk </a:t>
            </a:r>
          </a:p>
        </p:txBody>
      </p:sp>
      <p:sp>
        <p:nvSpPr>
          <p:cNvPr id="3" name="Content Placeholder 2">
            <a:extLst>
              <a:ext uri="{FF2B5EF4-FFF2-40B4-BE49-F238E27FC236}">
                <a16:creationId xmlns:a16="http://schemas.microsoft.com/office/drawing/2014/main" id="{83B5D0A3-DF9F-F34B-AF97-D92BC200554F}"/>
              </a:ext>
            </a:extLst>
          </p:cNvPr>
          <p:cNvSpPr>
            <a:spLocks noGrp="1"/>
          </p:cNvSpPr>
          <p:nvPr>
            <p:ph idx="1"/>
          </p:nvPr>
        </p:nvSpPr>
        <p:spPr/>
        <p:txBody>
          <a:bodyPr/>
          <a:lstStyle/>
          <a:p>
            <a:pPr marL="0" indent="0">
              <a:buNone/>
            </a:pPr>
            <a:r>
              <a:rPr lang="en-US" dirty="0"/>
              <a:t>A real or perceived threat against any aspect of social or economic life. </a:t>
            </a:r>
          </a:p>
          <a:p>
            <a:pPr marL="0" indent="0">
              <a:buNone/>
            </a:pPr>
            <a:endParaRPr lang="en-US" dirty="0"/>
          </a:p>
          <a:p>
            <a:pPr marL="0" indent="0">
              <a:buNone/>
            </a:pPr>
            <a:r>
              <a:rPr lang="en-US" dirty="0"/>
              <a:t>Globalisation has meant that states, societies and businesses face an increasing number and range of hazard risks. </a:t>
            </a:r>
          </a:p>
          <a:p>
            <a:pPr marL="0" indent="0">
              <a:buNone/>
            </a:pPr>
            <a:endParaRPr lang="en-US" dirty="0"/>
          </a:p>
          <a:p>
            <a:pPr marL="0" indent="0">
              <a:buNone/>
            </a:pPr>
            <a:endParaRPr lang="en-US" dirty="0"/>
          </a:p>
        </p:txBody>
      </p:sp>
      <p:pic>
        <p:nvPicPr>
          <p:cNvPr id="5" name="Picture 4">
            <a:extLst>
              <a:ext uri="{FF2B5EF4-FFF2-40B4-BE49-F238E27FC236}">
                <a16:creationId xmlns:a16="http://schemas.microsoft.com/office/drawing/2014/main" id="{D170A822-1DB0-7549-A3B5-69689FFD0381}"/>
              </a:ext>
            </a:extLst>
          </p:cNvPr>
          <p:cNvPicPr>
            <a:picLocks noChangeAspect="1"/>
          </p:cNvPicPr>
          <p:nvPr/>
        </p:nvPicPr>
        <p:blipFill>
          <a:blip r:embed="rId2"/>
          <a:stretch>
            <a:fillRect/>
          </a:stretch>
        </p:blipFill>
        <p:spPr>
          <a:xfrm rot="16200000">
            <a:off x="4679461" y="1857375"/>
            <a:ext cx="2833077" cy="6858000"/>
          </a:xfrm>
          <a:prstGeom prst="rect">
            <a:avLst/>
          </a:prstGeom>
        </p:spPr>
      </p:pic>
    </p:spTree>
    <p:extLst>
      <p:ext uri="{BB962C8B-B14F-4D97-AF65-F5344CB8AC3E}">
        <p14:creationId xmlns:p14="http://schemas.microsoft.com/office/powerpoint/2010/main" val="222839050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502729-74D6-7C41-9AD8-8CD8DE5BA789}"/>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6B705B89-4362-3D46-ADF6-360663EC7467}"/>
              </a:ext>
            </a:extLst>
          </p:cNvPr>
          <p:cNvSpPr>
            <a:spLocks noGrp="1"/>
          </p:cNvSpPr>
          <p:nvPr>
            <p:ph idx="1"/>
          </p:nvPr>
        </p:nvSpPr>
        <p:spPr/>
        <p:txBody>
          <a:bodyPr/>
          <a:lstStyle/>
          <a:p>
            <a:pPr marL="0" indent="0">
              <a:buNone/>
            </a:pPr>
            <a:endParaRPr lang="en-US" dirty="0"/>
          </a:p>
          <a:p>
            <a:pPr marL="0" indent="0">
              <a:buNone/>
            </a:pPr>
            <a:endParaRPr lang="en-US" dirty="0"/>
          </a:p>
          <a:p>
            <a:pPr marL="0" indent="0">
              <a:buNone/>
            </a:pPr>
            <a:endParaRPr lang="en-US" dirty="0"/>
          </a:p>
          <a:p>
            <a:pPr marL="0" indent="0">
              <a:buNone/>
            </a:pPr>
            <a:r>
              <a:rPr lang="en-US" dirty="0"/>
              <a:t>This is a process that has caused several countries around the world to start to look more inward.</a:t>
            </a:r>
          </a:p>
        </p:txBody>
      </p:sp>
      <p:pic>
        <p:nvPicPr>
          <p:cNvPr id="5" name="Picture 4">
            <a:extLst>
              <a:ext uri="{FF2B5EF4-FFF2-40B4-BE49-F238E27FC236}">
                <a16:creationId xmlns:a16="http://schemas.microsoft.com/office/drawing/2014/main" id="{97868A3E-4F9A-764E-BC3F-7EF208A351D2}"/>
              </a:ext>
            </a:extLst>
          </p:cNvPr>
          <p:cNvPicPr>
            <a:picLocks noChangeAspect="1"/>
          </p:cNvPicPr>
          <p:nvPr/>
        </p:nvPicPr>
        <p:blipFill>
          <a:blip r:embed="rId2"/>
          <a:stretch>
            <a:fillRect/>
          </a:stretch>
        </p:blipFill>
        <p:spPr>
          <a:xfrm>
            <a:off x="1466849" y="626269"/>
            <a:ext cx="9694069" cy="2263775"/>
          </a:xfrm>
          <a:prstGeom prst="rect">
            <a:avLst/>
          </a:prstGeom>
        </p:spPr>
      </p:pic>
    </p:spTree>
    <p:extLst>
      <p:ext uri="{BB962C8B-B14F-4D97-AF65-F5344CB8AC3E}">
        <p14:creationId xmlns:p14="http://schemas.microsoft.com/office/powerpoint/2010/main" val="271888792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C88BC-1F90-C74D-AFC6-74C735E4FE2E}"/>
              </a:ext>
            </a:extLst>
          </p:cNvPr>
          <p:cNvSpPr>
            <a:spLocks noGrp="1"/>
          </p:cNvSpPr>
          <p:nvPr>
            <p:ph type="title"/>
          </p:nvPr>
        </p:nvSpPr>
        <p:spPr/>
        <p:txBody>
          <a:bodyPr/>
          <a:lstStyle/>
          <a:p>
            <a:r>
              <a:rPr lang="en-US" dirty="0">
                <a:latin typeface="dearJoe 5 CASUAL PRO" panose="02000000000000000000" pitchFamily="2" charset="0"/>
              </a:rPr>
              <a:t>Example 1: ‘America first’ </a:t>
            </a:r>
          </a:p>
        </p:txBody>
      </p:sp>
      <p:sp>
        <p:nvSpPr>
          <p:cNvPr id="3" name="Content Placeholder 2">
            <a:extLst>
              <a:ext uri="{FF2B5EF4-FFF2-40B4-BE49-F238E27FC236}">
                <a16:creationId xmlns:a16="http://schemas.microsoft.com/office/drawing/2014/main" id="{D4D636FA-6D33-C142-9BFC-E0EB887CF177}"/>
              </a:ext>
            </a:extLst>
          </p:cNvPr>
          <p:cNvSpPr>
            <a:spLocks noGrp="1"/>
          </p:cNvSpPr>
          <p:nvPr>
            <p:ph idx="1"/>
          </p:nvPr>
        </p:nvSpPr>
        <p:spPr/>
        <p:txBody>
          <a:bodyPr/>
          <a:lstStyle/>
          <a:p>
            <a:pPr marL="0" indent="0">
              <a:buNone/>
            </a:pPr>
            <a:r>
              <a:rPr lang="en-US" dirty="0"/>
              <a:t>Donald Trump in his election manifesto kept referring back to the theme of 'America First' and making the USA a great power </a:t>
            </a:r>
            <a:r>
              <a:rPr lang="en-US" i="1" dirty="0"/>
              <a:t>again</a:t>
            </a:r>
            <a:r>
              <a:rPr lang="en-US" dirty="0"/>
              <a:t> by restoring coal mining and ensuring US companies kept their businesses in the USA. Associated with this policy has been an attempt to 'protect' American society by imposing strict immigration bans. These developments in the USA can represent a push back against globalisation.</a:t>
            </a:r>
          </a:p>
          <a:p>
            <a:endParaRPr lang="en-US" dirty="0"/>
          </a:p>
          <a:p>
            <a:pPr marL="0" indent="0">
              <a:buNone/>
            </a:pPr>
            <a:endParaRPr lang="en-US" dirty="0"/>
          </a:p>
        </p:txBody>
      </p:sp>
      <p:pic>
        <p:nvPicPr>
          <p:cNvPr id="5" name="Picture 4">
            <a:extLst>
              <a:ext uri="{FF2B5EF4-FFF2-40B4-BE49-F238E27FC236}">
                <a16:creationId xmlns:a16="http://schemas.microsoft.com/office/drawing/2014/main" id="{9A7A95EF-75D8-D846-98C9-DC75CFDCB415}"/>
              </a:ext>
            </a:extLst>
          </p:cNvPr>
          <p:cNvPicPr>
            <a:picLocks noChangeAspect="1"/>
          </p:cNvPicPr>
          <p:nvPr/>
        </p:nvPicPr>
        <p:blipFill>
          <a:blip r:embed="rId2"/>
          <a:stretch>
            <a:fillRect/>
          </a:stretch>
        </p:blipFill>
        <p:spPr>
          <a:xfrm>
            <a:off x="3322527" y="4257676"/>
            <a:ext cx="2414698" cy="2451100"/>
          </a:xfrm>
          <a:prstGeom prst="rect">
            <a:avLst/>
          </a:prstGeom>
        </p:spPr>
      </p:pic>
    </p:spTree>
    <p:extLst>
      <p:ext uri="{BB962C8B-B14F-4D97-AF65-F5344CB8AC3E}">
        <p14:creationId xmlns:p14="http://schemas.microsoft.com/office/powerpoint/2010/main" val="322576290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DC008D-B1B1-E54A-A958-C6C0CACBA557}"/>
              </a:ext>
            </a:extLst>
          </p:cNvPr>
          <p:cNvSpPr>
            <a:spLocks noGrp="1"/>
          </p:cNvSpPr>
          <p:nvPr>
            <p:ph type="title"/>
          </p:nvPr>
        </p:nvSpPr>
        <p:spPr/>
        <p:txBody>
          <a:bodyPr/>
          <a:lstStyle/>
          <a:p>
            <a:r>
              <a:rPr lang="en-US" dirty="0">
                <a:latin typeface="dearJoe 5 CASUAL PRO" panose="02000000000000000000" pitchFamily="2" charset="0"/>
              </a:rPr>
              <a:t>Example 2: Brexit</a:t>
            </a:r>
          </a:p>
        </p:txBody>
      </p:sp>
      <p:sp>
        <p:nvSpPr>
          <p:cNvPr id="3" name="Content Placeholder 2">
            <a:extLst>
              <a:ext uri="{FF2B5EF4-FFF2-40B4-BE49-F238E27FC236}">
                <a16:creationId xmlns:a16="http://schemas.microsoft.com/office/drawing/2014/main" id="{B3B129B9-2048-ED46-A81F-FD80D40BE579}"/>
              </a:ext>
            </a:extLst>
          </p:cNvPr>
          <p:cNvSpPr>
            <a:spLocks noGrp="1"/>
          </p:cNvSpPr>
          <p:nvPr>
            <p:ph idx="1"/>
          </p:nvPr>
        </p:nvSpPr>
        <p:spPr/>
        <p:txBody>
          <a:bodyPr/>
          <a:lstStyle/>
          <a:p>
            <a:pPr marL="0" indent="0">
              <a:buNone/>
            </a:pPr>
            <a:r>
              <a:rPr lang="en-US" dirty="0"/>
              <a:t>In the UK, a decision was made by referendum for the UK to leave the European Union (EU) (a process known as Brexit). The vote was supported by largely older English voters who wanted to reduce immigration and also not be governed by the EU's regulations. It was argued that Britain would do better economically if it severed its links with the EU.</a:t>
            </a:r>
          </a:p>
          <a:p>
            <a:pPr marL="0" indent="0">
              <a:buNone/>
            </a:pPr>
            <a:br>
              <a:rPr lang="en-US" dirty="0"/>
            </a:br>
            <a:endParaRPr lang="en-US" dirty="0"/>
          </a:p>
          <a:p>
            <a:endParaRPr lang="en-US" dirty="0"/>
          </a:p>
        </p:txBody>
      </p:sp>
      <p:pic>
        <p:nvPicPr>
          <p:cNvPr id="5" name="Picture 4">
            <a:hlinkClick r:id="rId2"/>
            <a:extLst>
              <a:ext uri="{FF2B5EF4-FFF2-40B4-BE49-F238E27FC236}">
                <a16:creationId xmlns:a16="http://schemas.microsoft.com/office/drawing/2014/main" id="{108A22B4-99B9-3F41-9BA0-978D02BCE2EC}"/>
              </a:ext>
            </a:extLst>
          </p:cNvPr>
          <p:cNvPicPr>
            <a:picLocks noChangeAspect="1"/>
          </p:cNvPicPr>
          <p:nvPr/>
        </p:nvPicPr>
        <p:blipFill>
          <a:blip r:embed="rId3"/>
          <a:stretch>
            <a:fillRect/>
          </a:stretch>
        </p:blipFill>
        <p:spPr>
          <a:xfrm>
            <a:off x="4971390" y="3843338"/>
            <a:ext cx="4901271" cy="2801936"/>
          </a:xfrm>
          <a:prstGeom prst="rect">
            <a:avLst/>
          </a:prstGeom>
        </p:spPr>
      </p:pic>
      <p:pic>
        <p:nvPicPr>
          <p:cNvPr id="7" name="Picture 6">
            <a:extLst>
              <a:ext uri="{FF2B5EF4-FFF2-40B4-BE49-F238E27FC236}">
                <a16:creationId xmlns:a16="http://schemas.microsoft.com/office/drawing/2014/main" id="{122FA545-F20B-1042-BA07-35008957DD83}"/>
              </a:ext>
            </a:extLst>
          </p:cNvPr>
          <p:cNvPicPr>
            <a:picLocks noChangeAspect="1"/>
          </p:cNvPicPr>
          <p:nvPr/>
        </p:nvPicPr>
        <p:blipFill>
          <a:blip r:embed="rId4"/>
          <a:stretch>
            <a:fillRect/>
          </a:stretch>
        </p:blipFill>
        <p:spPr>
          <a:xfrm>
            <a:off x="6924675" y="212726"/>
            <a:ext cx="2733674" cy="1366837"/>
          </a:xfrm>
          <a:prstGeom prst="rect">
            <a:avLst/>
          </a:prstGeom>
        </p:spPr>
      </p:pic>
    </p:spTree>
    <p:extLst>
      <p:ext uri="{BB962C8B-B14F-4D97-AF65-F5344CB8AC3E}">
        <p14:creationId xmlns:p14="http://schemas.microsoft.com/office/powerpoint/2010/main" val="16500550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C177339D-0FA8-5A45-9F8B-C26B949349D0}"/>
              </a:ext>
            </a:extLst>
          </p:cNvPr>
          <p:cNvPicPr>
            <a:picLocks noGrp="1" noChangeAspect="1"/>
          </p:cNvPicPr>
          <p:nvPr>
            <p:ph idx="1"/>
          </p:nvPr>
        </p:nvPicPr>
        <p:blipFill>
          <a:blip r:embed="rId2"/>
          <a:stretch>
            <a:fillRect/>
          </a:stretch>
        </p:blipFill>
        <p:spPr>
          <a:xfrm>
            <a:off x="2147618" y="171002"/>
            <a:ext cx="7510732" cy="6515995"/>
          </a:xfrm>
        </p:spPr>
      </p:pic>
    </p:spTree>
    <p:extLst>
      <p:ext uri="{BB962C8B-B14F-4D97-AF65-F5344CB8AC3E}">
        <p14:creationId xmlns:p14="http://schemas.microsoft.com/office/powerpoint/2010/main" val="425365377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DD5808-FD51-3945-96E6-959AB70103A2}"/>
              </a:ext>
            </a:extLst>
          </p:cNvPr>
          <p:cNvSpPr>
            <a:spLocks noGrp="1"/>
          </p:cNvSpPr>
          <p:nvPr>
            <p:ph type="title"/>
          </p:nvPr>
        </p:nvSpPr>
        <p:spPr/>
        <p:txBody>
          <a:bodyPr/>
          <a:lstStyle/>
          <a:p>
            <a:r>
              <a:rPr lang="en-US" dirty="0"/>
              <a:t>Exam question</a:t>
            </a:r>
          </a:p>
        </p:txBody>
      </p:sp>
      <p:sp>
        <p:nvSpPr>
          <p:cNvPr id="3" name="Content Placeholder 2">
            <a:extLst>
              <a:ext uri="{FF2B5EF4-FFF2-40B4-BE49-F238E27FC236}">
                <a16:creationId xmlns:a16="http://schemas.microsoft.com/office/drawing/2014/main" id="{736B8A7C-87CB-304D-996A-DD5BA87F2BB3}"/>
              </a:ext>
            </a:extLst>
          </p:cNvPr>
          <p:cNvSpPr>
            <a:spLocks noGrp="1"/>
          </p:cNvSpPr>
          <p:nvPr>
            <p:ph idx="1"/>
          </p:nvPr>
        </p:nvSpPr>
        <p:spPr/>
        <p:txBody>
          <a:bodyPr/>
          <a:lstStyle/>
          <a:p>
            <a:pPr marL="0" indent="0">
              <a:buNone/>
            </a:pPr>
            <a:r>
              <a:rPr lang="en-US" i="1" dirty="0"/>
              <a:t>Examine the extent to which globalisation is responsible for increasing nationalism. [16 marks]</a:t>
            </a:r>
            <a:endParaRPr lang="en-US" dirty="0"/>
          </a:p>
        </p:txBody>
      </p:sp>
    </p:spTree>
    <p:extLst>
      <p:ext uri="{BB962C8B-B14F-4D97-AF65-F5344CB8AC3E}">
        <p14:creationId xmlns:p14="http://schemas.microsoft.com/office/powerpoint/2010/main" val="97741518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F56F9C-7875-E043-9DDF-6D90975BD9C5}"/>
              </a:ext>
            </a:extLst>
          </p:cNvPr>
          <p:cNvSpPr>
            <a:spLocks noGrp="1"/>
          </p:cNvSpPr>
          <p:nvPr>
            <p:ph type="title"/>
          </p:nvPr>
        </p:nvSpPr>
        <p:spPr/>
        <p:txBody>
          <a:bodyPr>
            <a:normAutofit fontScale="90000"/>
          </a:bodyPr>
          <a:lstStyle/>
          <a:p>
            <a:r>
              <a:rPr lang="en-US" dirty="0">
                <a:latin typeface="dearJoe 5 CASUAL PRO" panose="02000000000000000000" pitchFamily="2" charset="0"/>
              </a:rPr>
              <a:t>Exam question: </a:t>
            </a:r>
            <a:r>
              <a:rPr lang="en-US" sz="3600" dirty="0"/>
              <a:t>Globalisation is now in retreat because of the risks it has created. Discuss this statement (16)</a:t>
            </a:r>
          </a:p>
        </p:txBody>
      </p:sp>
      <p:pic>
        <p:nvPicPr>
          <p:cNvPr id="5" name="Content Placeholder 4">
            <a:extLst>
              <a:ext uri="{FF2B5EF4-FFF2-40B4-BE49-F238E27FC236}">
                <a16:creationId xmlns:a16="http://schemas.microsoft.com/office/drawing/2014/main" id="{74299229-CAA8-FE47-99D2-3D816E86A65F}"/>
              </a:ext>
            </a:extLst>
          </p:cNvPr>
          <p:cNvPicPr>
            <a:picLocks noGrp="1" noChangeAspect="1"/>
          </p:cNvPicPr>
          <p:nvPr>
            <p:ph idx="1"/>
          </p:nvPr>
        </p:nvPicPr>
        <p:blipFill>
          <a:blip r:embed="rId2"/>
          <a:stretch>
            <a:fillRect/>
          </a:stretch>
        </p:blipFill>
        <p:spPr>
          <a:xfrm rot="16200000">
            <a:off x="3173645" y="-55331"/>
            <a:ext cx="5311311" cy="8515351"/>
          </a:xfrm>
        </p:spPr>
      </p:pic>
    </p:spTree>
    <p:extLst>
      <p:ext uri="{BB962C8B-B14F-4D97-AF65-F5344CB8AC3E}">
        <p14:creationId xmlns:p14="http://schemas.microsoft.com/office/powerpoint/2010/main" val="161635528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0120D1-BB6C-1E4B-BE25-8322B04C8E0D}"/>
              </a:ext>
            </a:extLst>
          </p:cNvPr>
          <p:cNvSpPr>
            <a:spLocks noGrp="1"/>
          </p:cNvSpPr>
          <p:nvPr>
            <p:ph type="title"/>
          </p:nvPr>
        </p:nvSpPr>
        <p:spPr/>
        <p:txBody>
          <a:bodyPr/>
          <a:lstStyle/>
          <a:p>
            <a:r>
              <a:rPr lang="en-US" dirty="0">
                <a:latin typeface="dearJoe 5 CASUAL PRO" panose="02000000000000000000" pitchFamily="2" charset="0"/>
              </a:rPr>
              <a:t>Exam question</a:t>
            </a:r>
          </a:p>
        </p:txBody>
      </p:sp>
      <p:sp>
        <p:nvSpPr>
          <p:cNvPr id="3" name="Content Placeholder 2">
            <a:extLst>
              <a:ext uri="{FF2B5EF4-FFF2-40B4-BE49-F238E27FC236}">
                <a16:creationId xmlns:a16="http://schemas.microsoft.com/office/drawing/2014/main" id="{D5815AA8-B075-DF4E-95A6-8135784C13CE}"/>
              </a:ext>
            </a:extLst>
          </p:cNvPr>
          <p:cNvSpPr>
            <a:spLocks noGrp="1"/>
          </p:cNvSpPr>
          <p:nvPr>
            <p:ph idx="1"/>
          </p:nvPr>
        </p:nvSpPr>
        <p:spPr/>
        <p:txBody>
          <a:bodyPr/>
          <a:lstStyle/>
          <a:p>
            <a:pPr marL="0" indent="0">
              <a:buNone/>
            </a:pPr>
            <a:r>
              <a:rPr lang="en-US" dirty="0"/>
              <a:t>Evaluate the success of strategies used to manage the negative impacts of </a:t>
            </a:r>
            <a:r>
              <a:rPr lang="en-US" dirty="0" err="1"/>
              <a:t>globalisation</a:t>
            </a:r>
            <a:r>
              <a:rPr lang="en-US" dirty="0"/>
              <a:t> on people and places. (16 marks)</a:t>
            </a:r>
          </a:p>
        </p:txBody>
      </p:sp>
    </p:spTree>
    <p:extLst>
      <p:ext uri="{BB962C8B-B14F-4D97-AF65-F5344CB8AC3E}">
        <p14:creationId xmlns:p14="http://schemas.microsoft.com/office/powerpoint/2010/main" val="36764749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3E60EE-D1E2-D547-A553-DEFFAAEFC4D2}"/>
              </a:ext>
            </a:extLst>
          </p:cNvPr>
          <p:cNvSpPr>
            <a:spLocks noGrp="1"/>
          </p:cNvSpPr>
          <p:nvPr>
            <p:ph type="ctrTitle"/>
          </p:nvPr>
        </p:nvSpPr>
        <p:spPr/>
        <p:txBody>
          <a:bodyPr>
            <a:normAutofit fontScale="90000"/>
          </a:bodyPr>
          <a:lstStyle/>
          <a:p>
            <a:r>
              <a:rPr lang="en-US" b="1" dirty="0">
                <a:latin typeface="dearJoe 5 CASUAL PRO" panose="02000000000000000000" pitchFamily="2" charset="0"/>
              </a:rPr>
              <a:t>Threats to individuals and businesses</a:t>
            </a:r>
            <a:br>
              <a:rPr lang="en-US" b="1" dirty="0"/>
            </a:br>
            <a:endParaRPr lang="en-US" dirty="0"/>
          </a:p>
        </p:txBody>
      </p:sp>
      <p:sp>
        <p:nvSpPr>
          <p:cNvPr id="3" name="Subtitle 2">
            <a:extLst>
              <a:ext uri="{FF2B5EF4-FFF2-40B4-BE49-F238E27FC236}">
                <a16:creationId xmlns:a16="http://schemas.microsoft.com/office/drawing/2014/main" id="{3362AC93-7ABF-BB41-9265-3CE71F1DA937}"/>
              </a:ext>
            </a:extLst>
          </p:cNvPr>
          <p:cNvSpPr>
            <a:spLocks noGrp="1"/>
          </p:cNvSpPr>
          <p:nvPr>
            <p:ph type="subTitle" idx="1"/>
          </p:nvPr>
        </p:nvSpPr>
        <p:spPr>
          <a:xfrm>
            <a:off x="1524000" y="3072717"/>
            <a:ext cx="9144000" cy="1655762"/>
          </a:xfrm>
        </p:spPr>
        <p:txBody>
          <a:bodyPr/>
          <a:lstStyle/>
          <a:p>
            <a:r>
              <a:rPr lang="en-US" dirty="0">
                <a:latin typeface="dearJoe 5 CASUAL PRO" panose="02000000000000000000" pitchFamily="2" charset="0"/>
              </a:rPr>
              <a:t>What: </a:t>
            </a:r>
            <a:r>
              <a:rPr lang="en-US" dirty="0"/>
              <a:t>Hacking, identity theft and the implications of surveillance for personal freedoms</a:t>
            </a:r>
          </a:p>
          <a:p>
            <a:pPr lvl="1"/>
            <a:r>
              <a:rPr lang="en-US" dirty="0"/>
              <a:t>Political, economic and physical risks to global supply chain flows</a:t>
            </a:r>
          </a:p>
          <a:p>
            <a:endParaRPr lang="en-US" dirty="0"/>
          </a:p>
        </p:txBody>
      </p:sp>
      <p:pic>
        <p:nvPicPr>
          <p:cNvPr id="4" name="Content Placeholder 4">
            <a:extLst>
              <a:ext uri="{FF2B5EF4-FFF2-40B4-BE49-F238E27FC236}">
                <a16:creationId xmlns:a16="http://schemas.microsoft.com/office/drawing/2014/main" id="{E1D76949-9577-054A-A790-6CABA03A8414}"/>
              </a:ext>
            </a:extLst>
          </p:cNvPr>
          <p:cNvPicPr>
            <a:picLocks noChangeAspect="1"/>
          </p:cNvPicPr>
          <p:nvPr/>
        </p:nvPicPr>
        <p:blipFill>
          <a:blip r:embed="rId2"/>
          <a:stretch>
            <a:fillRect/>
          </a:stretch>
        </p:blipFill>
        <p:spPr>
          <a:xfrm>
            <a:off x="414336" y="4548764"/>
            <a:ext cx="6700839" cy="2130069"/>
          </a:xfrm>
          <a:prstGeom prst="rect">
            <a:avLst/>
          </a:prstGeom>
        </p:spPr>
      </p:pic>
    </p:spTree>
    <p:extLst>
      <p:ext uri="{BB962C8B-B14F-4D97-AF65-F5344CB8AC3E}">
        <p14:creationId xmlns:p14="http://schemas.microsoft.com/office/powerpoint/2010/main" val="14022850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A2F283-841D-F04E-9996-887427B8C1FC}"/>
              </a:ext>
            </a:extLst>
          </p:cNvPr>
          <p:cNvSpPr>
            <a:spLocks noGrp="1"/>
          </p:cNvSpPr>
          <p:nvPr>
            <p:ph type="title"/>
          </p:nvPr>
        </p:nvSpPr>
        <p:spPr/>
        <p:txBody>
          <a:bodyPr/>
          <a:lstStyle/>
          <a:p>
            <a:r>
              <a:rPr lang="en-US" dirty="0">
                <a:latin typeface="dearJoe 5 CASUAL PRO" panose="02000000000000000000" pitchFamily="2" charset="0"/>
              </a:rPr>
              <a:t>Hacking and identity theft </a:t>
            </a:r>
          </a:p>
        </p:txBody>
      </p:sp>
      <p:pic>
        <p:nvPicPr>
          <p:cNvPr id="5" name="Content Placeholder 4">
            <a:extLst>
              <a:ext uri="{FF2B5EF4-FFF2-40B4-BE49-F238E27FC236}">
                <a16:creationId xmlns:a16="http://schemas.microsoft.com/office/drawing/2014/main" id="{148C0636-0C08-1C41-A29E-4F4FAC65B545}"/>
              </a:ext>
            </a:extLst>
          </p:cNvPr>
          <p:cNvPicPr>
            <a:picLocks noGrp="1" noChangeAspect="1"/>
          </p:cNvPicPr>
          <p:nvPr>
            <p:ph idx="1"/>
          </p:nvPr>
        </p:nvPicPr>
        <p:blipFill>
          <a:blip r:embed="rId2"/>
          <a:stretch>
            <a:fillRect/>
          </a:stretch>
        </p:blipFill>
        <p:spPr>
          <a:xfrm>
            <a:off x="263524" y="1419311"/>
            <a:ext cx="9294813" cy="2009689"/>
          </a:xfrm>
        </p:spPr>
      </p:pic>
      <p:pic>
        <p:nvPicPr>
          <p:cNvPr id="6" name="Picture 5">
            <a:extLst>
              <a:ext uri="{FF2B5EF4-FFF2-40B4-BE49-F238E27FC236}">
                <a16:creationId xmlns:a16="http://schemas.microsoft.com/office/drawing/2014/main" id="{EBFD2A16-E7D3-5942-AEB2-8269305C52DD}"/>
              </a:ext>
            </a:extLst>
          </p:cNvPr>
          <p:cNvPicPr>
            <a:picLocks noChangeAspect="1"/>
          </p:cNvPicPr>
          <p:nvPr/>
        </p:nvPicPr>
        <p:blipFill>
          <a:blip r:embed="rId3"/>
          <a:stretch>
            <a:fillRect/>
          </a:stretch>
        </p:blipFill>
        <p:spPr>
          <a:xfrm>
            <a:off x="216316" y="3439381"/>
            <a:ext cx="9713496" cy="2009689"/>
          </a:xfrm>
          <a:prstGeom prst="rect">
            <a:avLst/>
          </a:prstGeom>
        </p:spPr>
      </p:pic>
      <p:sp>
        <p:nvSpPr>
          <p:cNvPr id="3" name="TextBox 2">
            <a:extLst>
              <a:ext uri="{FF2B5EF4-FFF2-40B4-BE49-F238E27FC236}">
                <a16:creationId xmlns:a16="http://schemas.microsoft.com/office/drawing/2014/main" id="{3627A1BC-20A2-5041-AE28-23FC8511F912}"/>
              </a:ext>
            </a:extLst>
          </p:cNvPr>
          <p:cNvSpPr txBox="1"/>
          <p:nvPr/>
        </p:nvSpPr>
        <p:spPr>
          <a:xfrm>
            <a:off x="9929812" y="1027906"/>
            <a:ext cx="1998664" cy="2862322"/>
          </a:xfrm>
          <a:prstGeom prst="rect">
            <a:avLst/>
          </a:prstGeom>
          <a:noFill/>
        </p:spPr>
        <p:txBody>
          <a:bodyPr wrap="square" rtlCol="0">
            <a:spAutoFit/>
          </a:bodyPr>
          <a:lstStyle/>
          <a:p>
            <a:r>
              <a:rPr lang="en-US" dirty="0"/>
              <a:t>Make notes from textbook p617-618 or kognity </a:t>
            </a:r>
            <a:br>
              <a:rPr lang="en-US" b="1" dirty="0"/>
            </a:br>
            <a:r>
              <a:rPr lang="en-US" b="1" i="1" dirty="0"/>
              <a:t>6.1.1 </a:t>
            </a:r>
          </a:p>
          <a:p>
            <a:r>
              <a:rPr lang="en-US" b="1" i="1" dirty="0"/>
              <a:t>Threats to individuals and businesses </a:t>
            </a:r>
            <a:r>
              <a:rPr lang="en-US" dirty="0"/>
              <a:t>on hacking and identity theft </a:t>
            </a:r>
            <a:r>
              <a:rPr lang="en-US" b="1" i="1" dirty="0"/>
              <a:t> </a:t>
            </a:r>
          </a:p>
          <a:p>
            <a:endParaRPr lang="en-US" dirty="0"/>
          </a:p>
        </p:txBody>
      </p:sp>
    </p:spTree>
    <p:extLst>
      <p:ext uri="{BB962C8B-B14F-4D97-AF65-F5344CB8AC3E}">
        <p14:creationId xmlns:p14="http://schemas.microsoft.com/office/powerpoint/2010/main" val="11716073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FD6AC5-6855-9A43-9B87-13FC7E367796}"/>
              </a:ext>
            </a:extLst>
          </p:cNvPr>
          <p:cNvSpPr>
            <a:spLocks noGrp="1"/>
          </p:cNvSpPr>
          <p:nvPr>
            <p:ph type="title"/>
          </p:nvPr>
        </p:nvSpPr>
        <p:spPr/>
        <p:txBody>
          <a:bodyPr/>
          <a:lstStyle/>
          <a:p>
            <a:r>
              <a:rPr lang="en-US" dirty="0"/>
              <a:t>Examples of cyber attacks </a:t>
            </a:r>
          </a:p>
        </p:txBody>
      </p:sp>
      <p:pic>
        <p:nvPicPr>
          <p:cNvPr id="5" name="Content Placeholder 4">
            <a:extLst>
              <a:ext uri="{FF2B5EF4-FFF2-40B4-BE49-F238E27FC236}">
                <a16:creationId xmlns:a16="http://schemas.microsoft.com/office/drawing/2014/main" id="{B865F997-4D4D-854E-8F5C-0192AB30FC7D}"/>
              </a:ext>
            </a:extLst>
          </p:cNvPr>
          <p:cNvPicPr>
            <a:picLocks noGrp="1" noChangeAspect="1"/>
          </p:cNvPicPr>
          <p:nvPr>
            <p:ph idx="1"/>
          </p:nvPr>
        </p:nvPicPr>
        <p:blipFill>
          <a:blip r:embed="rId2"/>
          <a:stretch>
            <a:fillRect/>
          </a:stretch>
        </p:blipFill>
        <p:spPr>
          <a:xfrm>
            <a:off x="676275" y="2095638"/>
            <a:ext cx="6439542" cy="4351338"/>
          </a:xfrm>
        </p:spPr>
      </p:pic>
      <p:sp>
        <p:nvSpPr>
          <p:cNvPr id="6" name="TextBox 5">
            <a:extLst>
              <a:ext uri="{FF2B5EF4-FFF2-40B4-BE49-F238E27FC236}">
                <a16:creationId xmlns:a16="http://schemas.microsoft.com/office/drawing/2014/main" id="{6EC78DE9-8743-8742-8305-149A1667F18F}"/>
              </a:ext>
            </a:extLst>
          </p:cNvPr>
          <p:cNvSpPr txBox="1"/>
          <p:nvPr/>
        </p:nvSpPr>
        <p:spPr>
          <a:xfrm>
            <a:off x="7815263" y="2243138"/>
            <a:ext cx="3700462" cy="1754326"/>
          </a:xfrm>
          <a:prstGeom prst="rect">
            <a:avLst/>
          </a:prstGeom>
          <a:noFill/>
        </p:spPr>
        <p:txBody>
          <a:bodyPr wrap="square" rtlCol="0">
            <a:spAutoFit/>
          </a:bodyPr>
          <a:lstStyle/>
          <a:p>
            <a:r>
              <a:rPr lang="en-US" dirty="0"/>
              <a:t>Read: </a:t>
            </a:r>
            <a:r>
              <a:rPr lang="en-US" b="1" dirty="0"/>
              <a:t>Cyberattacks have created an invisible but vast war zone</a:t>
            </a:r>
          </a:p>
          <a:p>
            <a:r>
              <a:rPr lang="en-US" dirty="0"/>
              <a:t> </a:t>
            </a:r>
            <a:r>
              <a:rPr lang="en-US" dirty="0">
                <a:hlinkClick r:id="rId3"/>
              </a:rPr>
              <a:t>https://www.wired.co.uk/article/infoporn-cyberattacks-state-sponsored-hacking</a:t>
            </a:r>
            <a:endParaRPr lang="en-US" dirty="0"/>
          </a:p>
        </p:txBody>
      </p:sp>
    </p:spTree>
    <p:extLst>
      <p:ext uri="{BB962C8B-B14F-4D97-AF65-F5344CB8AC3E}">
        <p14:creationId xmlns:p14="http://schemas.microsoft.com/office/powerpoint/2010/main" val="13876461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7A23C9-8D8E-9541-A90F-65E608E12231}"/>
              </a:ext>
            </a:extLst>
          </p:cNvPr>
          <p:cNvSpPr>
            <a:spLocks noGrp="1"/>
          </p:cNvSpPr>
          <p:nvPr>
            <p:ph type="title"/>
          </p:nvPr>
        </p:nvSpPr>
        <p:spPr/>
        <p:txBody>
          <a:bodyPr/>
          <a:lstStyle/>
          <a:p>
            <a:r>
              <a:rPr lang="en-US" dirty="0"/>
              <a:t>Hacking threats </a:t>
            </a:r>
          </a:p>
        </p:txBody>
      </p:sp>
      <p:pic>
        <p:nvPicPr>
          <p:cNvPr id="5" name="Content Placeholder 4">
            <a:extLst>
              <a:ext uri="{FF2B5EF4-FFF2-40B4-BE49-F238E27FC236}">
                <a16:creationId xmlns:a16="http://schemas.microsoft.com/office/drawing/2014/main" id="{8F112BB5-02E7-EF40-AE75-FA244CD2D67E}"/>
              </a:ext>
            </a:extLst>
          </p:cNvPr>
          <p:cNvPicPr>
            <a:picLocks noGrp="1" noChangeAspect="1"/>
          </p:cNvPicPr>
          <p:nvPr>
            <p:ph idx="1"/>
          </p:nvPr>
        </p:nvPicPr>
        <p:blipFill>
          <a:blip r:embed="rId2"/>
          <a:stretch>
            <a:fillRect/>
          </a:stretch>
        </p:blipFill>
        <p:spPr>
          <a:xfrm rot="16200000">
            <a:off x="4936002" y="-2709708"/>
            <a:ext cx="2319995" cy="11912290"/>
          </a:xfrm>
        </p:spPr>
      </p:pic>
    </p:spTree>
    <p:extLst>
      <p:ext uri="{BB962C8B-B14F-4D97-AF65-F5344CB8AC3E}">
        <p14:creationId xmlns:p14="http://schemas.microsoft.com/office/powerpoint/2010/main" val="413900238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2496</TotalTime>
  <Words>1855</Words>
  <Application>Microsoft Macintosh PowerPoint</Application>
  <PresentationFormat>Widescreen</PresentationFormat>
  <Paragraphs>183</Paragraphs>
  <Slides>56</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56</vt:i4>
      </vt:variant>
    </vt:vector>
  </HeadingPairs>
  <TitlesOfParts>
    <vt:vector size="62" baseType="lpstr">
      <vt:lpstr>Arial</vt:lpstr>
      <vt:lpstr>Calibri</vt:lpstr>
      <vt:lpstr>Calibri Light</vt:lpstr>
      <vt:lpstr>dearJoe 5 CASUAL PRO</vt:lpstr>
      <vt:lpstr>Roboto</vt:lpstr>
      <vt:lpstr>Office Theme</vt:lpstr>
      <vt:lpstr>Geopolitical and economic risks </vt:lpstr>
      <vt:lpstr>Why?</vt:lpstr>
      <vt:lpstr>PowerPoint Presentation</vt:lpstr>
      <vt:lpstr>How:</vt:lpstr>
      <vt:lpstr>Risk </vt:lpstr>
      <vt:lpstr>Threats to individuals and businesses </vt:lpstr>
      <vt:lpstr>Hacking and identity theft </vt:lpstr>
      <vt:lpstr>Examples of cyber attacks </vt:lpstr>
      <vt:lpstr>Hacking threats </vt:lpstr>
      <vt:lpstr>How easy is it to get Hacked? </vt:lpstr>
      <vt:lpstr>Hacking of Clinton emails </vt:lpstr>
      <vt:lpstr>Surveillance </vt:lpstr>
      <vt:lpstr>Facial recognition technology in China</vt:lpstr>
      <vt:lpstr>Managing risk…of global flows of data  </vt:lpstr>
      <vt:lpstr>PowerPoint Presentation</vt:lpstr>
      <vt:lpstr>PowerPoint Presentation</vt:lpstr>
      <vt:lpstr>Bitcoin</vt:lpstr>
      <vt:lpstr>E- passports</vt:lpstr>
      <vt:lpstr>PowerPoint Presentation</vt:lpstr>
      <vt:lpstr>Risks to supply chain flows </vt:lpstr>
      <vt:lpstr>Summary</vt:lpstr>
      <vt:lpstr>Think: what are the biggest risks according to this diagram</vt:lpstr>
      <vt:lpstr>Case study:​​ Supply Chain disruption after Japanese tsunami</vt:lpstr>
      <vt:lpstr>Example question </vt:lpstr>
      <vt:lpstr>“Power struggles between places present the greatest threat to the ‘normal lives’ of individuals and businesses.” Discuss this statement. [16] </vt:lpstr>
      <vt:lpstr> Economic threats to states</vt:lpstr>
      <vt:lpstr>Threats to state sovereignty </vt:lpstr>
      <vt:lpstr>Profit repatriation and tax avoidance by wealthy TNCs and people</vt:lpstr>
      <vt:lpstr>Tax Avoidance in the UK: Places, Processes, Spatial Interactions and Power </vt:lpstr>
      <vt:lpstr>How does Nando's avoid paying tax in the UK?</vt:lpstr>
      <vt:lpstr>PowerPoint Presentation</vt:lpstr>
      <vt:lpstr>Managing risk- reshoring by TNCs</vt:lpstr>
      <vt:lpstr>PowerPoint Presentation</vt:lpstr>
      <vt:lpstr>Tax Avoidance by Wealthy Individuals- Processes and Power </vt:lpstr>
      <vt:lpstr>Tax havens</vt:lpstr>
      <vt:lpstr>PowerPoint Presentation</vt:lpstr>
      <vt:lpstr>Exam question </vt:lpstr>
      <vt:lpstr>6.1.4  Technological threats to states </vt:lpstr>
      <vt:lpstr>Drones as a Security Threat- Processes and Power </vt:lpstr>
      <vt:lpstr>How drones can improve your lifestyle?</vt:lpstr>
      <vt:lpstr>The benefits of drones</vt:lpstr>
      <vt:lpstr>Different drone users </vt:lpstr>
      <vt:lpstr>Internal threats to states- Drones in the USA </vt:lpstr>
      <vt:lpstr>External threats to states: the use of military drones   </vt:lpstr>
      <vt:lpstr>  Technological threats to states- 3D Printing: The Third Industrial Revolution  </vt:lpstr>
      <vt:lpstr>PowerPoint Presentation</vt:lpstr>
      <vt:lpstr> Technological threats to states- 3D Printing: The Third Industrial Revolution </vt:lpstr>
      <vt:lpstr>The Threats of 3D Printing on Economic Sovereignty </vt:lpstr>
      <vt:lpstr>Geopolitical tension/ conflict</vt:lpstr>
      <vt:lpstr>PowerPoint Presentation</vt:lpstr>
      <vt:lpstr>Example 1: ‘America first’ </vt:lpstr>
      <vt:lpstr>Example 2: Brexit</vt:lpstr>
      <vt:lpstr>PowerPoint Presentation</vt:lpstr>
      <vt:lpstr>Exam question</vt:lpstr>
      <vt:lpstr>Exam question: Globalisation is now in retreat because of the risks it has created. Discuss this statement (16)</vt:lpstr>
      <vt:lpstr>Exam question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Threats to individuals and businesses </dc:title>
  <dc:creator>Anna Bennett</dc:creator>
  <cp:lastModifiedBy>Ruth Capper</cp:lastModifiedBy>
  <cp:revision>52</cp:revision>
  <dcterms:created xsi:type="dcterms:W3CDTF">2019-01-07T16:06:45Z</dcterms:created>
  <dcterms:modified xsi:type="dcterms:W3CDTF">2019-01-13T21:08:17Z</dcterms:modified>
</cp:coreProperties>
</file>