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36" r:id="rId2"/>
    <p:sldId id="301" r:id="rId3"/>
    <p:sldId id="306" r:id="rId4"/>
    <p:sldId id="341" r:id="rId5"/>
    <p:sldId id="340" r:id="rId6"/>
    <p:sldId id="307" r:id="rId7"/>
    <p:sldId id="337" r:id="rId8"/>
    <p:sldId id="335" r:id="rId9"/>
    <p:sldId id="339" r:id="rId10"/>
    <p:sldId id="338" r:id="rId11"/>
    <p:sldId id="325" r:id="rId12"/>
    <p:sldId id="332" r:id="rId13"/>
  </p:sldIdLst>
  <p:sldSz cx="12192000" cy="6858000"/>
  <p:notesSz cx="6858000" cy="9144000"/>
  <p:custDataLst>
    <p:tags r:id="rId16"/>
  </p:custDataLst>
  <p:defaultTextStyle>
    <a:defPPr>
      <a:defRPr lang="en-US"/>
    </a:defPPr>
    <a:lvl1pPr marL="0" algn="l" defTabSz="506261" rtl="0" eaLnBrk="1" latinLnBrk="0" hangingPunct="1">
      <a:defRPr sz="1000" kern="1200">
        <a:solidFill>
          <a:schemeClr val="tx1"/>
        </a:solidFill>
        <a:latin typeface="+mn-lt"/>
        <a:ea typeface="+mn-ea"/>
        <a:cs typeface="+mn-cs"/>
      </a:defRPr>
    </a:lvl1pPr>
    <a:lvl2pPr marL="253130" algn="l" defTabSz="506261" rtl="0" eaLnBrk="1" latinLnBrk="0" hangingPunct="1">
      <a:defRPr sz="1000" kern="1200">
        <a:solidFill>
          <a:schemeClr val="tx1"/>
        </a:solidFill>
        <a:latin typeface="+mn-lt"/>
        <a:ea typeface="+mn-ea"/>
        <a:cs typeface="+mn-cs"/>
      </a:defRPr>
    </a:lvl2pPr>
    <a:lvl3pPr marL="506261" algn="l" defTabSz="506261" rtl="0" eaLnBrk="1" latinLnBrk="0" hangingPunct="1">
      <a:defRPr sz="1000" kern="1200">
        <a:solidFill>
          <a:schemeClr val="tx1"/>
        </a:solidFill>
        <a:latin typeface="+mn-lt"/>
        <a:ea typeface="+mn-ea"/>
        <a:cs typeface="+mn-cs"/>
      </a:defRPr>
    </a:lvl3pPr>
    <a:lvl4pPr marL="759391" algn="l" defTabSz="506261" rtl="0" eaLnBrk="1" latinLnBrk="0" hangingPunct="1">
      <a:defRPr sz="1000" kern="1200">
        <a:solidFill>
          <a:schemeClr val="tx1"/>
        </a:solidFill>
        <a:latin typeface="+mn-lt"/>
        <a:ea typeface="+mn-ea"/>
        <a:cs typeface="+mn-cs"/>
      </a:defRPr>
    </a:lvl4pPr>
    <a:lvl5pPr marL="1012522" algn="l" defTabSz="506261" rtl="0" eaLnBrk="1" latinLnBrk="0" hangingPunct="1">
      <a:defRPr sz="1000" kern="1200">
        <a:solidFill>
          <a:schemeClr val="tx1"/>
        </a:solidFill>
        <a:latin typeface="+mn-lt"/>
        <a:ea typeface="+mn-ea"/>
        <a:cs typeface="+mn-cs"/>
      </a:defRPr>
    </a:lvl5pPr>
    <a:lvl6pPr marL="1265652" algn="l" defTabSz="506261" rtl="0" eaLnBrk="1" latinLnBrk="0" hangingPunct="1">
      <a:defRPr sz="1000" kern="1200">
        <a:solidFill>
          <a:schemeClr val="tx1"/>
        </a:solidFill>
        <a:latin typeface="+mn-lt"/>
        <a:ea typeface="+mn-ea"/>
        <a:cs typeface="+mn-cs"/>
      </a:defRPr>
    </a:lvl6pPr>
    <a:lvl7pPr marL="1518782" algn="l" defTabSz="506261" rtl="0" eaLnBrk="1" latinLnBrk="0" hangingPunct="1">
      <a:defRPr sz="1000" kern="1200">
        <a:solidFill>
          <a:schemeClr val="tx1"/>
        </a:solidFill>
        <a:latin typeface="+mn-lt"/>
        <a:ea typeface="+mn-ea"/>
        <a:cs typeface="+mn-cs"/>
      </a:defRPr>
    </a:lvl7pPr>
    <a:lvl8pPr marL="1771913" algn="l" defTabSz="506261" rtl="0" eaLnBrk="1" latinLnBrk="0" hangingPunct="1">
      <a:defRPr sz="1000" kern="1200">
        <a:solidFill>
          <a:schemeClr val="tx1"/>
        </a:solidFill>
        <a:latin typeface="+mn-lt"/>
        <a:ea typeface="+mn-ea"/>
        <a:cs typeface="+mn-cs"/>
      </a:defRPr>
    </a:lvl8pPr>
    <a:lvl9pPr marL="2025043" algn="l" defTabSz="506261"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6A69"/>
    <a:srgbClr val="B4AB4B"/>
    <a:srgbClr val="F3DAC2"/>
    <a:srgbClr val="F4F501"/>
    <a:srgbClr val="DFD5BC"/>
    <a:srgbClr val="EBDBB3"/>
    <a:srgbClr val="ECC621"/>
    <a:srgbClr val="8C8386"/>
    <a:srgbClr val="ECC402"/>
    <a:srgbClr val="3C1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7"/>
    <p:restoredTop sz="90868" autoAdjust="0"/>
  </p:normalViewPr>
  <p:slideViewPr>
    <p:cSldViewPr>
      <p:cViewPr>
        <p:scale>
          <a:sx n="60" d="100"/>
          <a:sy n="60" d="100"/>
        </p:scale>
        <p:origin x="1144" y="1136"/>
      </p:cViewPr>
      <p:guideLst>
        <p:guide orient="horz" pos="2160"/>
        <p:guide pos="3840"/>
      </p:guideLst>
    </p:cSldViewPr>
  </p:slideViewPr>
  <p:notesTextViewPr>
    <p:cViewPr>
      <p:scale>
        <a:sx n="1" d="1"/>
        <a:sy n="1" d="1"/>
      </p:scale>
      <p:origin x="0" y="0"/>
    </p:cViewPr>
  </p:notesTextViewPr>
  <p:notesViewPr>
    <p:cSldViewPr>
      <p:cViewPr varScale="1">
        <p:scale>
          <a:sx n="57" d="100"/>
          <a:sy n="57" d="100"/>
        </p:scale>
        <p:origin x="-252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tags" Target="tags/tag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77FC68-BF09-4C84-BAC4-D65E7CFA080C}" type="datetimeFigureOut">
              <a:rPr lang="en-GB" smtClean="0"/>
              <a:t>07/12/2017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BFD1E3-0716-4A08-868B-6EADF4A9EB27}" type="slidenum">
              <a:rPr lang="en-GB" smtClean="0"/>
              <a:t>‹#›</a:t>
            </a:fld>
            <a:endParaRPr lang="en-GB"/>
          </a:p>
        </p:txBody>
      </p:sp>
    </p:spTree>
    <p:extLst>
      <p:ext uri="{BB962C8B-B14F-4D97-AF65-F5344CB8AC3E}">
        <p14:creationId xmlns:p14="http://schemas.microsoft.com/office/powerpoint/2010/main" val="1385654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C4EF4-7127-45C1-A0CF-30FA232446B5}" type="datetimeFigureOut">
              <a:rPr lang="en-GB" smtClean="0"/>
              <a:t>07/12/2017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24C11-5A04-4086-AAD7-233BB47326D7}" type="slidenum">
              <a:rPr lang="en-GB" smtClean="0"/>
              <a:t>‹#›</a:t>
            </a:fld>
            <a:endParaRPr lang="en-GB"/>
          </a:p>
        </p:txBody>
      </p:sp>
    </p:spTree>
    <p:extLst>
      <p:ext uri="{BB962C8B-B14F-4D97-AF65-F5344CB8AC3E}">
        <p14:creationId xmlns:p14="http://schemas.microsoft.com/office/powerpoint/2010/main" val="190081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hecsu.ac.uk/current_projects_what_do_graduates_do.ht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russellgroup.ac.uk/russell-group-latest-news/137-2011/4746-new-guidance-on-post16-study-choice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Geography is one of the most popular option choices at GCSE with over a third of pupils in England taking the subject.  Geography is not only up-to-date and relevant, it is one of the most exciting, adventurous and valuable subjects to study at GCSE level.  So important, in fact, that the </a:t>
            </a:r>
            <a:r>
              <a:rPr lang="en-US" sz="1200" i="1" kern="1200" dirty="0" smtClean="0">
                <a:solidFill>
                  <a:schemeClr val="tx1"/>
                </a:solidFill>
                <a:effectLst/>
                <a:latin typeface="+mn-lt"/>
                <a:ea typeface="+mn-ea"/>
                <a:cs typeface="+mn-cs"/>
              </a:rPr>
              <a:t>Guardian </a:t>
            </a:r>
            <a:r>
              <a:rPr lang="en-US" sz="1200" kern="1200" dirty="0" smtClean="0">
                <a:solidFill>
                  <a:schemeClr val="tx1"/>
                </a:solidFill>
                <a:effectLst/>
                <a:latin typeface="+mn-lt"/>
                <a:ea typeface="+mn-ea"/>
                <a:cs typeface="+mn-cs"/>
              </a:rPr>
              <a:t>newspaper in 2015 named Geography as a ‘must-have A-Level’ to help you make sense of the world.</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Geography marries together the world of hard scientific fact and process, with human interaction and reaction, through skilful application. That is the strength. We don’t study for the sake of it, we problem solve. We don’t learn skills to sit in a room and stare at them, we go out and fix issues</a:t>
            </a:r>
          </a:p>
        </p:txBody>
      </p:sp>
      <p:sp>
        <p:nvSpPr>
          <p:cNvPr id="4" name="Slide Number Placeholder 3"/>
          <p:cNvSpPr>
            <a:spLocks noGrp="1"/>
          </p:cNvSpPr>
          <p:nvPr>
            <p:ph type="sldNum" sz="quarter" idx="10"/>
          </p:nvPr>
        </p:nvSpPr>
        <p:spPr/>
        <p:txBody>
          <a:bodyPr/>
          <a:lstStyle/>
          <a:p>
            <a:fld id="{4F524C11-5A04-4086-AAD7-233BB47326D7}" type="slidenum">
              <a:rPr lang="en-GB" smtClean="0"/>
              <a:t>2</a:t>
            </a:fld>
            <a:endParaRPr lang="en-GB"/>
          </a:p>
        </p:txBody>
      </p:sp>
    </p:spTree>
    <p:extLst>
      <p:ext uri="{BB962C8B-B14F-4D97-AF65-F5344CB8AC3E}">
        <p14:creationId xmlns:p14="http://schemas.microsoft.com/office/powerpoint/2010/main" val="366426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524C11-5A04-4086-AAD7-233BB47326D7}" type="slidenum">
              <a:rPr lang="en-GB" smtClean="0"/>
              <a:t>3</a:t>
            </a:fld>
            <a:endParaRPr lang="en-GB"/>
          </a:p>
        </p:txBody>
      </p:sp>
    </p:spTree>
    <p:extLst>
      <p:ext uri="{BB962C8B-B14F-4D97-AF65-F5344CB8AC3E}">
        <p14:creationId xmlns:p14="http://schemas.microsoft.com/office/powerpoint/2010/main" val="37372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from</a:t>
            </a:r>
            <a:r>
              <a:rPr lang="en-GB" baseline="0" dirty="0" smtClean="0"/>
              <a:t> </a:t>
            </a:r>
            <a:r>
              <a:rPr lang="en-US" sz="1200" b="0" i="0" u="none" strike="noStrike" kern="1200" dirty="0" smtClean="0">
                <a:solidFill>
                  <a:schemeClr val="tx1"/>
                </a:solidFill>
                <a:effectLst/>
                <a:latin typeface="+mn-lt"/>
                <a:ea typeface="+mn-ea"/>
                <a:cs typeface="+mn-cs"/>
                <a:hlinkClick r:id="rId3"/>
              </a:rPr>
              <a:t>Higher Education Careers Services Unit</a:t>
            </a:r>
            <a:endParaRPr lang="en-GB" dirty="0"/>
          </a:p>
        </p:txBody>
      </p:sp>
      <p:sp>
        <p:nvSpPr>
          <p:cNvPr id="4" name="Slide Number Placeholder 3"/>
          <p:cNvSpPr>
            <a:spLocks noGrp="1"/>
          </p:cNvSpPr>
          <p:nvPr>
            <p:ph type="sldNum" sz="quarter" idx="10"/>
          </p:nvPr>
        </p:nvSpPr>
        <p:spPr/>
        <p:txBody>
          <a:bodyPr/>
          <a:lstStyle/>
          <a:p>
            <a:fld id="{4F524C11-5A04-4086-AAD7-233BB47326D7}" type="slidenum">
              <a:rPr lang="en-GB" smtClean="0"/>
              <a:t>4</a:t>
            </a:fld>
            <a:endParaRPr lang="en-GB"/>
          </a:p>
        </p:txBody>
      </p:sp>
    </p:spTree>
    <p:extLst>
      <p:ext uri="{BB962C8B-B14F-4D97-AF65-F5344CB8AC3E}">
        <p14:creationId xmlns:p14="http://schemas.microsoft.com/office/powerpoint/2010/main" val="114689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dirty="0" smtClean="0">
                <a:latin typeface="Arial" panose="020B0604020202020204" pitchFamily="34" charset="0"/>
              </a:rPr>
              <a:t>“If you decide not to choose some of the facil­it­ating sub­jects at A Level, many degrees at com­pet­itive uni­ver­sities will not be open to you.”</a:t>
            </a:r>
          </a:p>
          <a:p>
            <a:pPr eaLnBrk="1" hangingPunct="1">
              <a:spcBef>
                <a:spcPct val="0"/>
              </a:spcBef>
              <a:buFontTx/>
              <a:buNone/>
            </a:pPr>
            <a:r>
              <a:rPr lang="en-GB" altLang="en-US" sz="1200" i="1" dirty="0" smtClean="0">
                <a:latin typeface="Arial" panose="020B0604020202020204" pitchFamily="34" charset="0"/>
              </a:rPr>
              <a:t>Russell Group Universities – </a:t>
            </a:r>
            <a:r>
              <a:rPr lang="en-GB" altLang="en-US" sz="1200" i="1" dirty="0" smtClean="0">
                <a:latin typeface="Arial" panose="020B0604020202020204" pitchFamily="34" charset="0"/>
                <a:hlinkClick r:id="rId3"/>
              </a:rPr>
              <a:t>Informed Choices</a:t>
            </a:r>
            <a:endParaRPr lang="en-GB" altLang="en-US" sz="1200" i="1" dirty="0" smtClean="0">
              <a:latin typeface="Arial" panose="020B0604020202020204" pitchFamily="34" charset="0"/>
            </a:endParaRPr>
          </a:p>
          <a:p>
            <a:pPr eaLnBrk="1" hangingPunct="1">
              <a:spcBef>
                <a:spcPct val="0"/>
              </a:spcBef>
              <a:buFontTx/>
              <a:buNone/>
            </a:pPr>
            <a:r>
              <a:rPr lang="en-GB" altLang="en-US" sz="1200" i="1" dirty="0" smtClean="0">
                <a:latin typeface="Arial" panose="020B0604020202020204" pitchFamily="34" charset="0"/>
              </a:rPr>
              <a:t>LSE’s non-preferred subjects included: Art &amp; Design, Business</a:t>
            </a:r>
            <a:r>
              <a:rPr lang="en-GB" altLang="en-US" sz="1200" i="1" baseline="0" dirty="0" smtClean="0">
                <a:latin typeface="Arial" panose="020B0604020202020204" pitchFamily="34" charset="0"/>
              </a:rPr>
              <a:t> Studies, Drama, Media Studies, Law</a:t>
            </a:r>
            <a:endParaRPr lang="en-GB" altLang="en-US" sz="1200" i="1"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F524C11-5A04-4086-AAD7-233BB47326D7}" type="slidenum">
              <a:rPr lang="en-GB" smtClean="0"/>
              <a:t>5</a:t>
            </a:fld>
            <a:endParaRPr lang="en-GB"/>
          </a:p>
        </p:txBody>
      </p:sp>
    </p:spTree>
    <p:extLst>
      <p:ext uri="{BB962C8B-B14F-4D97-AF65-F5344CB8AC3E}">
        <p14:creationId xmlns:p14="http://schemas.microsoft.com/office/powerpoint/2010/main" val="91106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Such a wide variety of skills gained in Geography will be useful after school.  These skills are highly sought after by Sixth Form Colleges, universities and employers.</a:t>
            </a:r>
          </a:p>
        </p:txBody>
      </p:sp>
      <p:sp>
        <p:nvSpPr>
          <p:cNvPr id="4" name="Slide Number Placeholder 3"/>
          <p:cNvSpPr>
            <a:spLocks noGrp="1"/>
          </p:cNvSpPr>
          <p:nvPr>
            <p:ph type="sldNum" sz="quarter" idx="10"/>
          </p:nvPr>
        </p:nvSpPr>
        <p:spPr/>
        <p:txBody>
          <a:bodyPr/>
          <a:lstStyle/>
          <a:p>
            <a:fld id="{4F524C11-5A04-4086-AAD7-233BB47326D7}" type="slidenum">
              <a:rPr lang="en-GB" smtClean="0"/>
              <a:t>6</a:t>
            </a:fld>
            <a:endParaRPr lang="en-GB"/>
          </a:p>
        </p:txBody>
      </p:sp>
    </p:spTree>
    <p:extLst>
      <p:ext uri="{BB962C8B-B14F-4D97-AF65-F5344CB8AC3E}">
        <p14:creationId xmlns:p14="http://schemas.microsoft.com/office/powerpoint/2010/main" val="279103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lvl1pPr>
              <a:defRPr>
                <a:latin typeface="Franklin Gothic Demi Cond" panose="020B0706030402020204" pitchFamily="34" charset="0"/>
              </a:defRPr>
            </a:lvl1pPr>
          </a:lstStyle>
          <a:p>
            <a:r>
              <a:rPr lang="en-US" dirty="0" smtClean="0"/>
              <a:t>Click icon to add picture</a:t>
            </a:r>
            <a:endParaRPr lang="en-GB" dirty="0"/>
          </a:p>
        </p:txBody>
      </p:sp>
      <p:sp>
        <p:nvSpPr>
          <p:cNvPr id="2" name="Title 1"/>
          <p:cNvSpPr>
            <a:spLocks noGrp="1"/>
          </p:cNvSpPr>
          <p:nvPr>
            <p:ph type="ctrTitle"/>
          </p:nvPr>
        </p:nvSpPr>
        <p:spPr>
          <a:xfrm>
            <a:off x="0" y="1"/>
            <a:ext cx="12192000" cy="836715"/>
          </a:xfrm>
        </p:spPr>
        <p:txBody>
          <a:bodyPr>
            <a:noAutofit/>
          </a:bodyPr>
          <a:lstStyle>
            <a:lvl1pPr>
              <a:defRPr sz="4400" b="0">
                <a:latin typeface="Franklin Gothic Demi Cond" panose="020B0706030402020204" pitchFamily="34" charset="0"/>
              </a:defRPr>
            </a:lvl1pPr>
          </a:lstStyle>
          <a:p>
            <a:r>
              <a:rPr lang="en-US" dirty="0" smtClean="0"/>
              <a:t>Click to edit Master title style</a:t>
            </a:r>
            <a:endParaRPr lang="en-GB" dirty="0"/>
          </a:p>
        </p:txBody>
      </p:sp>
      <p:sp>
        <p:nvSpPr>
          <p:cNvPr id="3" name="Subtitle 2"/>
          <p:cNvSpPr>
            <a:spLocks noGrp="1"/>
          </p:cNvSpPr>
          <p:nvPr>
            <p:ph type="subTitle" idx="1" hasCustomPrompt="1"/>
          </p:nvPr>
        </p:nvSpPr>
        <p:spPr>
          <a:xfrm>
            <a:off x="335362" y="4725145"/>
            <a:ext cx="6091404" cy="985665"/>
          </a:xfrm>
          <a:prstGeom prst="roundRect">
            <a:avLst/>
          </a:prstGeom>
          <a:solidFill>
            <a:schemeClr val="tx1"/>
          </a:solidFill>
          <a:ln>
            <a:noFill/>
          </a:ln>
        </p:spPr>
        <p:txBody>
          <a:bodyPr>
            <a:normAutofit/>
          </a:bodyPr>
          <a:lstStyle>
            <a:lvl1pPr marL="0" indent="0" algn="l">
              <a:buNone/>
              <a:defRPr sz="1800">
                <a:solidFill>
                  <a:schemeClr val="bg1"/>
                </a:solidFill>
                <a:latin typeface="Franklin Gothic Medium Cond" panose="020B0606030402020204" pitchFamily="34" charset="0"/>
              </a:defRPr>
            </a:lvl1pPr>
            <a:lvl2pPr marL="253130" indent="0" algn="ctr">
              <a:buNone/>
              <a:defRPr>
                <a:solidFill>
                  <a:schemeClr val="tx1">
                    <a:tint val="75000"/>
                  </a:schemeClr>
                </a:solidFill>
              </a:defRPr>
            </a:lvl2pPr>
            <a:lvl3pPr marL="506261" indent="0" algn="ctr">
              <a:buNone/>
              <a:defRPr>
                <a:solidFill>
                  <a:schemeClr val="tx1">
                    <a:tint val="75000"/>
                  </a:schemeClr>
                </a:solidFill>
              </a:defRPr>
            </a:lvl3pPr>
            <a:lvl4pPr marL="759391" indent="0" algn="ctr">
              <a:buNone/>
              <a:defRPr>
                <a:solidFill>
                  <a:schemeClr val="tx1">
                    <a:tint val="75000"/>
                  </a:schemeClr>
                </a:solidFill>
              </a:defRPr>
            </a:lvl4pPr>
            <a:lvl5pPr marL="1012522" indent="0" algn="ctr">
              <a:buNone/>
              <a:defRPr>
                <a:solidFill>
                  <a:schemeClr val="tx1">
                    <a:tint val="75000"/>
                  </a:schemeClr>
                </a:solidFill>
              </a:defRPr>
            </a:lvl5pPr>
            <a:lvl6pPr marL="1265652" indent="0" algn="ctr">
              <a:buNone/>
              <a:defRPr>
                <a:solidFill>
                  <a:schemeClr val="tx1">
                    <a:tint val="75000"/>
                  </a:schemeClr>
                </a:solidFill>
              </a:defRPr>
            </a:lvl6pPr>
            <a:lvl7pPr marL="1518782" indent="0" algn="ctr">
              <a:buNone/>
              <a:defRPr>
                <a:solidFill>
                  <a:schemeClr val="tx1">
                    <a:tint val="75000"/>
                  </a:schemeClr>
                </a:solidFill>
              </a:defRPr>
            </a:lvl7pPr>
            <a:lvl8pPr marL="1771913" indent="0" algn="ctr">
              <a:buNone/>
              <a:defRPr>
                <a:solidFill>
                  <a:schemeClr val="tx1">
                    <a:tint val="75000"/>
                  </a:schemeClr>
                </a:solidFill>
              </a:defRPr>
            </a:lvl8pPr>
            <a:lvl9pPr marL="2025043" indent="0" algn="ctr">
              <a:buNone/>
              <a:defRPr>
                <a:solidFill>
                  <a:schemeClr val="tx1">
                    <a:tint val="75000"/>
                  </a:schemeClr>
                </a:solidFill>
              </a:defRPr>
            </a:lvl9pPr>
          </a:lstStyle>
          <a:p>
            <a:r>
              <a:rPr lang="en-US" dirty="0" smtClean="0"/>
              <a:t>Learning aim:</a:t>
            </a:r>
            <a:endParaRPr lang="en-GB" dirty="0"/>
          </a:p>
        </p:txBody>
      </p:sp>
      <p:sp>
        <p:nvSpPr>
          <p:cNvPr id="4" name="Date Placeholder 3"/>
          <p:cNvSpPr>
            <a:spLocks noGrp="1"/>
          </p:cNvSpPr>
          <p:nvPr>
            <p:ph type="dt" sz="half" idx="10"/>
          </p:nvPr>
        </p:nvSpPr>
        <p:spPr/>
        <p:txBody>
          <a:bodyPr/>
          <a:lstStyle/>
          <a:p>
            <a:fld id="{FE630539-E14C-4F2B-9DED-9945DCB1D179}"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200883065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7"/>
          </a:xfrm>
        </p:spPr>
        <p:txBody>
          <a:bodyPr anchor="b"/>
          <a:lstStyle>
            <a:lvl1pPr algn="l">
              <a:defRPr sz="11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2"/>
            <a:ext cx="7315200" cy="4114800"/>
          </a:xfrm>
        </p:spPr>
        <p:txBody>
          <a:bodyPr/>
          <a:lstStyle>
            <a:lvl1pPr marL="0" indent="0">
              <a:buNone/>
              <a:defRPr sz="1700"/>
            </a:lvl1pPr>
            <a:lvl2pPr marL="253130" indent="0">
              <a:buNone/>
              <a:defRPr sz="1500"/>
            </a:lvl2pPr>
            <a:lvl3pPr marL="506261" indent="0">
              <a:buNone/>
              <a:defRPr sz="1300"/>
            </a:lvl3pPr>
            <a:lvl4pPr marL="759391" indent="0">
              <a:buNone/>
              <a:defRPr sz="1100"/>
            </a:lvl4pPr>
            <a:lvl5pPr marL="1012522" indent="0">
              <a:buNone/>
              <a:defRPr sz="1100"/>
            </a:lvl5pPr>
            <a:lvl6pPr marL="1265652" indent="0">
              <a:buNone/>
              <a:defRPr sz="1100"/>
            </a:lvl6pPr>
            <a:lvl7pPr marL="1518782" indent="0">
              <a:buNone/>
              <a:defRPr sz="1100"/>
            </a:lvl7pPr>
            <a:lvl8pPr marL="1771913" indent="0">
              <a:buNone/>
              <a:defRPr sz="1100"/>
            </a:lvl8pPr>
            <a:lvl9pPr marL="2025043" indent="0">
              <a:buNone/>
              <a:defRPr sz="1100"/>
            </a:lvl9pPr>
          </a:lstStyle>
          <a:p>
            <a:r>
              <a:rPr lang="en-US" smtClean="0"/>
              <a:t>Click icon to add picture</a:t>
            </a:r>
            <a:endParaRPr lang="en-GB"/>
          </a:p>
        </p:txBody>
      </p:sp>
      <p:sp>
        <p:nvSpPr>
          <p:cNvPr id="4" name="Text Placeholder 3"/>
          <p:cNvSpPr>
            <a:spLocks noGrp="1"/>
          </p:cNvSpPr>
          <p:nvPr>
            <p:ph type="body" sz="half" idx="2"/>
          </p:nvPr>
        </p:nvSpPr>
        <p:spPr>
          <a:xfrm>
            <a:off x="2389717" y="5367343"/>
            <a:ext cx="7315200" cy="804863"/>
          </a:xfrm>
        </p:spPr>
        <p:txBody>
          <a:bodyPr/>
          <a:lstStyle>
            <a:lvl1pPr marL="0" indent="0">
              <a:buNone/>
              <a:defRPr sz="800"/>
            </a:lvl1pPr>
            <a:lvl2pPr marL="253130" indent="0">
              <a:buNone/>
              <a:defRPr sz="700"/>
            </a:lvl2pPr>
            <a:lvl3pPr marL="506261" indent="0">
              <a:buNone/>
              <a:defRPr sz="600"/>
            </a:lvl3pPr>
            <a:lvl4pPr marL="759391" indent="0">
              <a:buNone/>
              <a:defRPr sz="500"/>
            </a:lvl4pPr>
            <a:lvl5pPr marL="1012522" indent="0">
              <a:buNone/>
              <a:defRPr sz="500"/>
            </a:lvl5pPr>
            <a:lvl6pPr marL="1265652" indent="0">
              <a:buNone/>
              <a:defRPr sz="500"/>
            </a:lvl6pPr>
            <a:lvl7pPr marL="1518782" indent="0">
              <a:buNone/>
              <a:defRPr sz="500"/>
            </a:lvl7pPr>
            <a:lvl8pPr marL="1771913" indent="0">
              <a:buNone/>
              <a:defRPr sz="500"/>
            </a:lvl8pPr>
            <a:lvl9pPr marL="2025043"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30539-E14C-4F2B-9DED-9945DCB1D179}"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9309845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630539-E14C-4F2B-9DED-9945DCB1D179}"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269205649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7"/>
            <a:ext cx="2743201" cy="585152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1" y="274647"/>
            <a:ext cx="8026401" cy="58515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630539-E14C-4F2B-9DED-9945DCB1D179}"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6583688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r>
              <a:rPr lang="en-US" dirty="0" smtClean="0"/>
              <a:t>Click icon to add picture</a:t>
            </a:r>
            <a:endParaRPr lang="en-GB" dirty="0"/>
          </a:p>
        </p:txBody>
      </p:sp>
      <p:sp>
        <p:nvSpPr>
          <p:cNvPr id="2" name="Title 1"/>
          <p:cNvSpPr>
            <a:spLocks noGrp="1"/>
          </p:cNvSpPr>
          <p:nvPr>
            <p:ph type="ctrTitle"/>
          </p:nvPr>
        </p:nvSpPr>
        <p:spPr>
          <a:xfrm>
            <a:off x="0" y="1"/>
            <a:ext cx="12192000" cy="836715"/>
          </a:xfrm>
        </p:spPr>
        <p:txBody>
          <a:bodyPr>
            <a:noAutofit/>
          </a:bodyPr>
          <a:lstStyle>
            <a:lvl1pPr>
              <a:defRPr sz="4400">
                <a:latin typeface="Franklin Gothic Demi Cond" panose="020B0706030402020204" pitchFamily="34" charset="0"/>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FE630539-E14C-4F2B-9DED-9945DCB1D179}" type="datetimeFigureOut">
              <a:rPr lang="en-GB" smtClean="0"/>
              <a:t>07/12/2017</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383253107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lvl1pPr>
              <a:defRPr>
                <a:solidFill>
                  <a:schemeClr val="bg1"/>
                </a:solidFill>
                <a:latin typeface="Franklin Gothic Demi Cond" panose="020B07060304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FE630539-E14C-4F2B-9DED-9945DCB1D179}" type="datetimeFigureOut">
              <a:rPr lang="en-GB" smtClean="0"/>
              <a:t>07/12/2017</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108317040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4"/>
            <a:ext cx="10363200" cy="1362075"/>
          </a:xfrm>
        </p:spPr>
        <p:txBody>
          <a:bodyPr anchor="t"/>
          <a:lstStyle>
            <a:lvl1pPr algn="l">
              <a:defRPr sz="2200" b="1" cap="all">
                <a:latin typeface="Franklin Gothic Medium Cond" panose="020B060603040202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5" y="2906719"/>
            <a:ext cx="10363200" cy="1500188"/>
          </a:xfrm>
        </p:spPr>
        <p:txBody>
          <a:bodyPr anchor="b"/>
          <a:lstStyle>
            <a:lvl1pPr marL="0" indent="0">
              <a:buNone/>
              <a:defRPr sz="1100">
                <a:solidFill>
                  <a:schemeClr val="tx1">
                    <a:tint val="75000"/>
                  </a:schemeClr>
                </a:solidFill>
              </a:defRPr>
            </a:lvl1pPr>
            <a:lvl2pPr marL="253130" indent="0">
              <a:buNone/>
              <a:defRPr sz="1000">
                <a:solidFill>
                  <a:schemeClr val="tx1">
                    <a:tint val="75000"/>
                  </a:schemeClr>
                </a:solidFill>
              </a:defRPr>
            </a:lvl2pPr>
            <a:lvl3pPr marL="506261" indent="0">
              <a:buNone/>
              <a:defRPr sz="900">
                <a:solidFill>
                  <a:schemeClr val="tx1">
                    <a:tint val="75000"/>
                  </a:schemeClr>
                </a:solidFill>
              </a:defRPr>
            </a:lvl3pPr>
            <a:lvl4pPr marL="759391" indent="0">
              <a:buNone/>
              <a:defRPr sz="800">
                <a:solidFill>
                  <a:schemeClr val="tx1">
                    <a:tint val="75000"/>
                  </a:schemeClr>
                </a:solidFill>
              </a:defRPr>
            </a:lvl4pPr>
            <a:lvl5pPr marL="1012522" indent="0">
              <a:buNone/>
              <a:defRPr sz="800">
                <a:solidFill>
                  <a:schemeClr val="tx1">
                    <a:tint val="75000"/>
                  </a:schemeClr>
                </a:solidFill>
              </a:defRPr>
            </a:lvl5pPr>
            <a:lvl6pPr marL="1265652" indent="0">
              <a:buNone/>
              <a:defRPr sz="800">
                <a:solidFill>
                  <a:schemeClr val="tx1">
                    <a:tint val="75000"/>
                  </a:schemeClr>
                </a:solidFill>
              </a:defRPr>
            </a:lvl6pPr>
            <a:lvl7pPr marL="1518782" indent="0">
              <a:buNone/>
              <a:defRPr sz="800">
                <a:solidFill>
                  <a:schemeClr val="tx1">
                    <a:tint val="75000"/>
                  </a:schemeClr>
                </a:solidFill>
              </a:defRPr>
            </a:lvl7pPr>
            <a:lvl8pPr marL="1771913" indent="0">
              <a:buNone/>
              <a:defRPr sz="800">
                <a:solidFill>
                  <a:schemeClr val="tx1">
                    <a:tint val="75000"/>
                  </a:schemeClr>
                </a:solidFill>
              </a:defRPr>
            </a:lvl8pPr>
            <a:lvl9pPr marL="2025043"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630539-E14C-4F2B-9DED-9945DCB1D179}"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301127966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Demi Cond" panose="020B07060304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609604" y="1600201"/>
            <a:ext cx="5384801" cy="4525965"/>
          </a:xfrm>
        </p:spPr>
        <p:txBody>
          <a:bodyPr/>
          <a:lstStyle>
            <a:lvl1pPr>
              <a:defRPr sz="1500">
                <a:latin typeface="Franklin Gothic Medium Cond" panose="020B0606030402020204" pitchFamily="34" charset="0"/>
              </a:defRPr>
            </a:lvl1pPr>
            <a:lvl2pPr>
              <a:defRPr sz="1300">
                <a:latin typeface="Franklin Gothic Medium Cond" panose="020B0606030402020204" pitchFamily="34" charset="0"/>
              </a:defRPr>
            </a:lvl2pPr>
            <a:lvl3pPr>
              <a:defRPr sz="1100">
                <a:latin typeface="Franklin Gothic Medium Cond" panose="020B0606030402020204" pitchFamily="34" charset="0"/>
              </a:defRPr>
            </a:lvl3pPr>
            <a:lvl4pPr>
              <a:defRPr sz="1000">
                <a:latin typeface="Franklin Gothic Medium Cond" panose="020B0606030402020204" pitchFamily="34" charset="0"/>
              </a:defRPr>
            </a:lvl4pPr>
            <a:lvl5pPr>
              <a:defRPr sz="1000">
                <a:latin typeface="Franklin Gothic Medium Cond" panose="020B0606030402020204" pitchFamily="34" charset="0"/>
              </a:defRPr>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2" y="1600201"/>
            <a:ext cx="5384801" cy="4525965"/>
          </a:xfrm>
        </p:spPr>
        <p:txBody>
          <a:bodyPr/>
          <a:lstStyle>
            <a:lvl1pPr>
              <a:defRPr sz="1500">
                <a:latin typeface="Franklin Gothic Medium Cond" panose="020B0606030402020204" pitchFamily="34" charset="0"/>
              </a:defRPr>
            </a:lvl1pPr>
            <a:lvl2pPr>
              <a:defRPr sz="1300">
                <a:latin typeface="Franklin Gothic Medium Cond" panose="020B0606030402020204" pitchFamily="34" charset="0"/>
              </a:defRPr>
            </a:lvl2pPr>
            <a:lvl3pPr>
              <a:defRPr sz="1100">
                <a:latin typeface="Franklin Gothic Medium Cond" panose="020B0606030402020204" pitchFamily="34" charset="0"/>
              </a:defRPr>
            </a:lvl3pPr>
            <a:lvl4pPr>
              <a:defRPr sz="1000">
                <a:latin typeface="Franklin Gothic Medium Cond" panose="020B0606030402020204" pitchFamily="34" charset="0"/>
              </a:defRPr>
            </a:lvl4pPr>
            <a:lvl5pPr>
              <a:defRPr sz="1000">
                <a:latin typeface="Franklin Gothic Medium Cond" panose="020B0606030402020204" pitchFamily="34" charset="0"/>
              </a:defRPr>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FE630539-E14C-4F2B-9DED-9945DCB1D179}"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282274036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3" y="1535116"/>
            <a:ext cx="5386916" cy="639765"/>
          </a:xfrm>
        </p:spPr>
        <p:txBody>
          <a:bodyPr anchor="b"/>
          <a:lstStyle>
            <a:lvl1pPr marL="0" indent="0">
              <a:buNone/>
              <a:defRPr sz="1300" b="1"/>
            </a:lvl1pPr>
            <a:lvl2pPr marL="253130" indent="0">
              <a:buNone/>
              <a:defRPr sz="1100" b="1"/>
            </a:lvl2pPr>
            <a:lvl3pPr marL="506261" indent="0">
              <a:buNone/>
              <a:defRPr sz="1000" b="1"/>
            </a:lvl3pPr>
            <a:lvl4pPr marL="759391" indent="0">
              <a:buNone/>
              <a:defRPr sz="900" b="1"/>
            </a:lvl4pPr>
            <a:lvl5pPr marL="1012522" indent="0">
              <a:buNone/>
              <a:defRPr sz="900" b="1"/>
            </a:lvl5pPr>
            <a:lvl6pPr marL="1265652" indent="0">
              <a:buNone/>
              <a:defRPr sz="900" b="1"/>
            </a:lvl6pPr>
            <a:lvl7pPr marL="1518782" indent="0">
              <a:buNone/>
              <a:defRPr sz="900" b="1"/>
            </a:lvl7pPr>
            <a:lvl8pPr marL="1771913" indent="0">
              <a:buNone/>
              <a:defRPr sz="900" b="1"/>
            </a:lvl8pPr>
            <a:lvl9pPr marL="2025043"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09603" y="2174881"/>
            <a:ext cx="5386916" cy="3951285"/>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5" y="1535116"/>
            <a:ext cx="5389032" cy="639765"/>
          </a:xfrm>
        </p:spPr>
        <p:txBody>
          <a:bodyPr anchor="b"/>
          <a:lstStyle>
            <a:lvl1pPr marL="0" indent="0">
              <a:buNone/>
              <a:defRPr sz="1300" b="1"/>
            </a:lvl1pPr>
            <a:lvl2pPr marL="253130" indent="0">
              <a:buNone/>
              <a:defRPr sz="1100" b="1"/>
            </a:lvl2pPr>
            <a:lvl3pPr marL="506261" indent="0">
              <a:buNone/>
              <a:defRPr sz="1000" b="1"/>
            </a:lvl3pPr>
            <a:lvl4pPr marL="759391" indent="0">
              <a:buNone/>
              <a:defRPr sz="900" b="1"/>
            </a:lvl4pPr>
            <a:lvl5pPr marL="1012522" indent="0">
              <a:buNone/>
              <a:defRPr sz="900" b="1"/>
            </a:lvl5pPr>
            <a:lvl6pPr marL="1265652" indent="0">
              <a:buNone/>
              <a:defRPr sz="900" b="1"/>
            </a:lvl6pPr>
            <a:lvl7pPr marL="1518782" indent="0">
              <a:buNone/>
              <a:defRPr sz="900" b="1"/>
            </a:lvl7pPr>
            <a:lvl8pPr marL="1771913" indent="0">
              <a:buNone/>
              <a:defRPr sz="900" b="1"/>
            </a:lvl8pPr>
            <a:lvl9pPr marL="2025043"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6193375" y="2174881"/>
            <a:ext cx="5389032" cy="3951285"/>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630539-E14C-4F2B-9DED-9945DCB1D179}" type="datetimeFigureOut">
              <a:rPr lang="en-GB" smtClean="0"/>
              <a:t>07/12/2017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102891422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630539-E14C-4F2B-9DED-9945DCB1D179}" type="datetimeFigureOut">
              <a:rPr lang="en-GB" smtClean="0"/>
              <a:t>07/12/2017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17491945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30539-E14C-4F2B-9DED-9945DCB1D179}" type="datetimeFigureOut">
              <a:rPr lang="en-GB" smtClean="0"/>
              <a:t>07/12/2017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190651026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3"/>
            <a:ext cx="4011084" cy="1162051"/>
          </a:xfrm>
        </p:spPr>
        <p:txBody>
          <a:bodyPr anchor="b"/>
          <a:lstStyle>
            <a:lvl1pPr algn="l">
              <a:defRPr sz="1100" b="1"/>
            </a:lvl1pPr>
          </a:lstStyle>
          <a:p>
            <a:r>
              <a:rPr lang="en-US" smtClean="0"/>
              <a:t>Click to edit Master title style</a:t>
            </a:r>
            <a:endParaRPr lang="en-GB"/>
          </a:p>
        </p:txBody>
      </p:sp>
      <p:sp>
        <p:nvSpPr>
          <p:cNvPr id="3" name="Content Placeholder 2"/>
          <p:cNvSpPr>
            <a:spLocks noGrp="1"/>
          </p:cNvSpPr>
          <p:nvPr>
            <p:ph idx="1"/>
          </p:nvPr>
        </p:nvSpPr>
        <p:spPr>
          <a:xfrm>
            <a:off x="4766738" y="273056"/>
            <a:ext cx="6815665" cy="5853112"/>
          </a:xfrm>
        </p:spPr>
        <p:txBody>
          <a:bodyPr/>
          <a:lstStyle>
            <a:lvl1pPr>
              <a:defRPr sz="17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7" y="1435108"/>
            <a:ext cx="4011084" cy="4691063"/>
          </a:xfrm>
        </p:spPr>
        <p:txBody>
          <a:bodyPr/>
          <a:lstStyle>
            <a:lvl1pPr marL="0" indent="0">
              <a:buNone/>
              <a:defRPr sz="800"/>
            </a:lvl1pPr>
            <a:lvl2pPr marL="253130" indent="0">
              <a:buNone/>
              <a:defRPr sz="700"/>
            </a:lvl2pPr>
            <a:lvl3pPr marL="506261" indent="0">
              <a:buNone/>
              <a:defRPr sz="600"/>
            </a:lvl3pPr>
            <a:lvl4pPr marL="759391" indent="0">
              <a:buNone/>
              <a:defRPr sz="500"/>
            </a:lvl4pPr>
            <a:lvl5pPr marL="1012522" indent="0">
              <a:buNone/>
              <a:defRPr sz="500"/>
            </a:lvl5pPr>
            <a:lvl6pPr marL="1265652" indent="0">
              <a:buNone/>
              <a:defRPr sz="500"/>
            </a:lvl6pPr>
            <a:lvl7pPr marL="1518782" indent="0">
              <a:buNone/>
              <a:defRPr sz="500"/>
            </a:lvl7pPr>
            <a:lvl8pPr marL="1771913" indent="0">
              <a:buNone/>
              <a:defRPr sz="500"/>
            </a:lvl8pPr>
            <a:lvl9pPr marL="2025043"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30539-E14C-4F2B-9DED-9945DCB1D179}"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9EA27F-BCE9-435E-8168-5A07A3866478}" type="slidenum">
              <a:rPr lang="en-GB" smtClean="0"/>
              <a:t>‹#›</a:t>
            </a:fld>
            <a:endParaRPr lang="en-GB"/>
          </a:p>
        </p:txBody>
      </p:sp>
    </p:spTree>
    <p:extLst>
      <p:ext uri="{BB962C8B-B14F-4D97-AF65-F5344CB8AC3E}">
        <p14:creationId xmlns:p14="http://schemas.microsoft.com/office/powerpoint/2010/main" val="3467801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
            <a:ext cx="12192007" cy="836715"/>
          </a:xfrm>
          <a:prstGeom prst="rect">
            <a:avLst/>
          </a:prstGeom>
        </p:spPr>
        <p:txBody>
          <a:bodyPr vert="horz" lIns="50626" tIns="25313" rIns="50626" bIns="25313"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5"/>
          </a:xfrm>
          <a:prstGeom prst="rect">
            <a:avLst/>
          </a:prstGeom>
        </p:spPr>
        <p:txBody>
          <a:bodyPr vert="horz" lIns="50626" tIns="25313" rIns="50626" bIns="253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60"/>
            <a:ext cx="2844800" cy="365123"/>
          </a:xfrm>
          <a:prstGeom prst="rect">
            <a:avLst/>
          </a:prstGeom>
        </p:spPr>
        <p:txBody>
          <a:bodyPr vert="horz" lIns="50626" tIns="25313" rIns="50626" bIns="25313" rtlCol="0" anchor="ctr"/>
          <a:lstStyle>
            <a:lvl1pPr algn="l">
              <a:defRPr sz="700">
                <a:solidFill>
                  <a:schemeClr val="tx1">
                    <a:tint val="75000"/>
                  </a:schemeClr>
                </a:solidFill>
              </a:defRPr>
            </a:lvl1pPr>
          </a:lstStyle>
          <a:p>
            <a:fld id="{FE630539-E14C-4F2B-9DED-9945DCB1D179}" type="datetimeFigureOut">
              <a:rPr lang="en-GB" smtClean="0"/>
              <a:t>07/12/2017</a:t>
            </a:fld>
            <a:endParaRPr lang="en-GB"/>
          </a:p>
        </p:txBody>
      </p:sp>
      <p:sp>
        <p:nvSpPr>
          <p:cNvPr id="5" name="Footer Placeholder 4"/>
          <p:cNvSpPr>
            <a:spLocks noGrp="1"/>
          </p:cNvSpPr>
          <p:nvPr>
            <p:ph type="ftr" sz="quarter" idx="3"/>
          </p:nvPr>
        </p:nvSpPr>
        <p:spPr>
          <a:xfrm>
            <a:off x="4165603" y="6356360"/>
            <a:ext cx="3860800" cy="365123"/>
          </a:xfrm>
          <a:prstGeom prst="rect">
            <a:avLst/>
          </a:prstGeom>
        </p:spPr>
        <p:txBody>
          <a:bodyPr vert="horz" lIns="50626" tIns="25313" rIns="50626" bIns="25313" rtlCol="0" anchor="ctr"/>
          <a:lstStyle>
            <a:lvl1pPr algn="ctr">
              <a:defRPr sz="7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60"/>
            <a:ext cx="2844800" cy="365123"/>
          </a:xfrm>
          <a:prstGeom prst="rect">
            <a:avLst/>
          </a:prstGeom>
        </p:spPr>
        <p:txBody>
          <a:bodyPr vert="horz" lIns="50626" tIns="25313" rIns="50626" bIns="25313" rtlCol="0" anchor="ctr"/>
          <a:lstStyle>
            <a:lvl1pPr algn="r">
              <a:defRPr sz="700">
                <a:solidFill>
                  <a:schemeClr val="tx1">
                    <a:tint val="75000"/>
                  </a:schemeClr>
                </a:solidFill>
              </a:defRPr>
            </a:lvl1pPr>
          </a:lstStyle>
          <a:p>
            <a:fld id="{D99EA27F-BCE9-435E-8168-5A07A3866478}" type="slidenum">
              <a:rPr lang="en-GB" smtClean="0"/>
              <a:t>‹#›</a:t>
            </a:fld>
            <a:endParaRPr lang="en-GB"/>
          </a:p>
        </p:txBody>
      </p:sp>
    </p:spTree>
    <p:extLst>
      <p:ext uri="{BB962C8B-B14F-4D97-AF65-F5344CB8AC3E}">
        <p14:creationId xmlns:p14="http://schemas.microsoft.com/office/powerpoint/2010/main" val="48922656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p:transition>
  <p:timing>
    <p:tnLst>
      <p:par>
        <p:cTn id="1" dur="indefinite" restart="never" nodeType="tmRoot"/>
      </p:par>
    </p:tnLst>
  </p:timing>
  <p:txStyles>
    <p:titleStyle>
      <a:lvl1pPr algn="ctr" defTabSz="506261" rtl="0" eaLnBrk="1" latinLnBrk="0" hangingPunct="1">
        <a:spcBef>
          <a:spcPct val="0"/>
        </a:spcBef>
        <a:buNone/>
        <a:defRPr sz="4400" kern="1200">
          <a:solidFill>
            <a:schemeClr val="tx1"/>
          </a:solidFill>
          <a:latin typeface="Franklin Gothic Demi Cond" panose="020B0706030402020204" pitchFamily="34" charset="0"/>
          <a:ea typeface="+mj-ea"/>
          <a:cs typeface="+mj-cs"/>
        </a:defRPr>
      </a:lvl1pPr>
    </p:titleStyle>
    <p:bodyStyle>
      <a:lvl1pPr marL="0" indent="0" algn="l" defTabSz="506261" rtl="0" eaLnBrk="1" latinLnBrk="0" hangingPunct="1">
        <a:spcBef>
          <a:spcPct val="20000"/>
        </a:spcBef>
        <a:buFont typeface="Arial" pitchFamily="34" charset="0"/>
        <a:buNone/>
        <a:defRPr sz="3200" kern="1200">
          <a:solidFill>
            <a:schemeClr val="tx1"/>
          </a:solidFill>
          <a:latin typeface="Franklin Gothic Medium Cond" panose="020B0606030402020204" pitchFamily="34" charset="0"/>
          <a:ea typeface="+mn-ea"/>
          <a:cs typeface="+mn-cs"/>
        </a:defRPr>
      </a:lvl1pPr>
      <a:lvl2pPr marL="506261" indent="-253130" algn="l" defTabSz="506261" rtl="0" eaLnBrk="1" latinLnBrk="0" hangingPunct="1">
        <a:spcBef>
          <a:spcPct val="20000"/>
        </a:spcBef>
        <a:buFont typeface="Arial" pitchFamily="34" charset="0"/>
        <a:buChar char="•"/>
        <a:defRPr sz="2200" kern="1200">
          <a:solidFill>
            <a:schemeClr val="tx1"/>
          </a:solidFill>
          <a:latin typeface="Franklin Gothic Medium Cond" panose="020B0606030402020204" pitchFamily="34" charset="0"/>
          <a:ea typeface="+mn-ea"/>
          <a:cs typeface="+mn-cs"/>
        </a:defRPr>
      </a:lvl2pPr>
      <a:lvl3pPr marL="632826" indent="-126565" algn="l" defTabSz="506261" rtl="0" eaLnBrk="1" latinLnBrk="0" hangingPunct="1">
        <a:spcBef>
          <a:spcPct val="20000"/>
        </a:spcBef>
        <a:buFont typeface="Arial" pitchFamily="34" charset="0"/>
        <a:buChar char="•"/>
        <a:defRPr sz="1600" kern="1200">
          <a:solidFill>
            <a:schemeClr val="tx1"/>
          </a:solidFill>
          <a:latin typeface="Franklin Gothic Medium Cond" panose="020B0606030402020204" pitchFamily="34" charset="0"/>
          <a:ea typeface="+mn-ea"/>
          <a:cs typeface="+mn-cs"/>
        </a:defRPr>
      </a:lvl3pPr>
      <a:lvl4pPr marL="885956" indent="-126565" algn="l" defTabSz="506261" rtl="0" eaLnBrk="1" latinLnBrk="0" hangingPunct="1">
        <a:spcBef>
          <a:spcPct val="20000"/>
        </a:spcBef>
        <a:buFont typeface="Arial" pitchFamily="34" charset="0"/>
        <a:buChar char="–"/>
        <a:defRPr sz="1100" kern="1200">
          <a:solidFill>
            <a:schemeClr val="tx1"/>
          </a:solidFill>
          <a:latin typeface="Franklin Gothic Medium Cond" panose="020B0606030402020204" pitchFamily="34" charset="0"/>
          <a:ea typeface="+mn-ea"/>
          <a:cs typeface="+mn-cs"/>
        </a:defRPr>
      </a:lvl4pPr>
      <a:lvl5pPr marL="1139087" indent="-126565" algn="l" defTabSz="506261" rtl="0" eaLnBrk="1" latinLnBrk="0" hangingPunct="1">
        <a:spcBef>
          <a:spcPct val="20000"/>
        </a:spcBef>
        <a:buFont typeface="Arial" pitchFamily="34" charset="0"/>
        <a:buChar char="»"/>
        <a:defRPr sz="1100" kern="1200">
          <a:solidFill>
            <a:schemeClr val="tx1"/>
          </a:solidFill>
          <a:latin typeface="Franklin Gothic Medium Cond" panose="020B0606030402020204" pitchFamily="34" charset="0"/>
          <a:ea typeface="+mn-ea"/>
          <a:cs typeface="+mn-cs"/>
        </a:defRPr>
      </a:lvl5pPr>
      <a:lvl6pPr marL="1392217" indent="-126565" algn="l" defTabSz="506261"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45347" indent="-126565" algn="l" defTabSz="506261"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898478" indent="-126565" algn="l" defTabSz="506261"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51608" indent="-126565" algn="l" defTabSz="506261"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06261" rtl="0" eaLnBrk="1" latinLnBrk="0" hangingPunct="1">
        <a:defRPr sz="1000" kern="1200">
          <a:solidFill>
            <a:schemeClr val="tx1"/>
          </a:solidFill>
          <a:latin typeface="+mn-lt"/>
          <a:ea typeface="+mn-ea"/>
          <a:cs typeface="+mn-cs"/>
        </a:defRPr>
      </a:lvl1pPr>
      <a:lvl2pPr marL="253130" algn="l" defTabSz="506261" rtl="0" eaLnBrk="1" latinLnBrk="0" hangingPunct="1">
        <a:defRPr sz="1000" kern="1200">
          <a:solidFill>
            <a:schemeClr val="tx1"/>
          </a:solidFill>
          <a:latin typeface="+mn-lt"/>
          <a:ea typeface="+mn-ea"/>
          <a:cs typeface="+mn-cs"/>
        </a:defRPr>
      </a:lvl2pPr>
      <a:lvl3pPr marL="506261" algn="l" defTabSz="506261" rtl="0" eaLnBrk="1" latinLnBrk="0" hangingPunct="1">
        <a:defRPr sz="1000" kern="1200">
          <a:solidFill>
            <a:schemeClr val="tx1"/>
          </a:solidFill>
          <a:latin typeface="+mn-lt"/>
          <a:ea typeface="+mn-ea"/>
          <a:cs typeface="+mn-cs"/>
        </a:defRPr>
      </a:lvl3pPr>
      <a:lvl4pPr marL="759391" algn="l" defTabSz="506261" rtl="0" eaLnBrk="1" latinLnBrk="0" hangingPunct="1">
        <a:defRPr sz="1000" kern="1200">
          <a:solidFill>
            <a:schemeClr val="tx1"/>
          </a:solidFill>
          <a:latin typeface="+mn-lt"/>
          <a:ea typeface="+mn-ea"/>
          <a:cs typeface="+mn-cs"/>
        </a:defRPr>
      </a:lvl4pPr>
      <a:lvl5pPr marL="1012522" algn="l" defTabSz="506261" rtl="0" eaLnBrk="1" latinLnBrk="0" hangingPunct="1">
        <a:defRPr sz="1000" kern="1200">
          <a:solidFill>
            <a:schemeClr val="tx1"/>
          </a:solidFill>
          <a:latin typeface="+mn-lt"/>
          <a:ea typeface="+mn-ea"/>
          <a:cs typeface="+mn-cs"/>
        </a:defRPr>
      </a:lvl5pPr>
      <a:lvl6pPr marL="1265652" algn="l" defTabSz="506261" rtl="0" eaLnBrk="1" latinLnBrk="0" hangingPunct="1">
        <a:defRPr sz="1000" kern="1200">
          <a:solidFill>
            <a:schemeClr val="tx1"/>
          </a:solidFill>
          <a:latin typeface="+mn-lt"/>
          <a:ea typeface="+mn-ea"/>
          <a:cs typeface="+mn-cs"/>
        </a:defRPr>
      </a:lvl6pPr>
      <a:lvl7pPr marL="1518782" algn="l" defTabSz="506261" rtl="0" eaLnBrk="1" latinLnBrk="0" hangingPunct="1">
        <a:defRPr sz="1000" kern="1200">
          <a:solidFill>
            <a:schemeClr val="tx1"/>
          </a:solidFill>
          <a:latin typeface="+mn-lt"/>
          <a:ea typeface="+mn-ea"/>
          <a:cs typeface="+mn-cs"/>
        </a:defRPr>
      </a:lvl7pPr>
      <a:lvl8pPr marL="1771913" algn="l" defTabSz="506261" rtl="0" eaLnBrk="1" latinLnBrk="0" hangingPunct="1">
        <a:defRPr sz="1000" kern="1200">
          <a:solidFill>
            <a:schemeClr val="tx1"/>
          </a:solidFill>
          <a:latin typeface="+mn-lt"/>
          <a:ea typeface="+mn-ea"/>
          <a:cs typeface="+mn-cs"/>
        </a:defRPr>
      </a:lvl8pPr>
      <a:lvl9pPr marL="2025043" algn="l" defTabSz="506261"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13" b="7813"/>
          <a:stretch>
            <a:fillRect/>
          </a:stretch>
        </p:blipFill>
        <p:spPr/>
      </p:pic>
      <p:sp>
        <p:nvSpPr>
          <p:cNvPr id="7" name="TextBox 6"/>
          <p:cNvSpPr txBox="1"/>
          <p:nvPr/>
        </p:nvSpPr>
        <p:spPr>
          <a:xfrm>
            <a:off x="2511401" y="145616"/>
            <a:ext cx="3578095" cy="769441"/>
          </a:xfrm>
          <a:prstGeom prst="rect">
            <a:avLst/>
          </a:prstGeom>
          <a:noFill/>
        </p:spPr>
        <p:txBody>
          <a:bodyPr wrap="none" rtlCol="0">
            <a:spAutoFit/>
          </a:bodyPr>
          <a:lstStyle/>
          <a:p>
            <a:pPr algn="ctr"/>
            <a:r>
              <a:rPr lang="en-GB" sz="4400" dirty="0" smtClean="0">
                <a:solidFill>
                  <a:schemeClr val="bg1"/>
                </a:solidFill>
                <a:effectLst>
                  <a:outerShdw blurRad="38100" dist="38100" dir="2700000" algn="tl">
                    <a:srgbClr val="000000">
                      <a:alpha val="43137"/>
                    </a:srgbClr>
                  </a:outerShdw>
                </a:effectLst>
                <a:latin typeface="+mj-lt"/>
              </a:rPr>
              <a:t>Why take IGCSE</a:t>
            </a:r>
            <a:endParaRPr lang="en-GB" sz="4400" dirty="0">
              <a:solidFill>
                <a:schemeClr val="bg1"/>
              </a:solidFill>
              <a:effectLst>
                <a:outerShdw blurRad="38100" dist="38100" dir="2700000" algn="tl">
                  <a:srgbClr val="000000">
                    <a:alpha val="43137"/>
                  </a:srgbClr>
                </a:outerShdw>
              </a:effectLst>
              <a:latin typeface="+mj-lt"/>
            </a:endParaRPr>
          </a:p>
        </p:txBody>
      </p:sp>
      <p:sp>
        <p:nvSpPr>
          <p:cNvPr id="8" name="TextBox 7"/>
          <p:cNvSpPr txBox="1"/>
          <p:nvPr/>
        </p:nvSpPr>
        <p:spPr>
          <a:xfrm>
            <a:off x="1815634" y="530336"/>
            <a:ext cx="8832867" cy="2062103"/>
          </a:xfrm>
          <a:prstGeom prst="rect">
            <a:avLst/>
          </a:prstGeom>
          <a:noFill/>
        </p:spPr>
        <p:txBody>
          <a:bodyPr wrap="none" rtlCol="0">
            <a:spAutoFit/>
          </a:bodyPr>
          <a:lstStyle/>
          <a:p>
            <a:pPr algn="ctr"/>
            <a:r>
              <a:rPr lang="en-GB" sz="12800" dirty="0" smtClean="0">
                <a:solidFill>
                  <a:srgbClr val="FFFF00"/>
                </a:solidFill>
                <a:effectLst>
                  <a:outerShdw blurRad="38100" dist="38100" dir="2700000" algn="tl">
                    <a:srgbClr val="000000">
                      <a:alpha val="43137"/>
                    </a:srgbClr>
                  </a:outerShdw>
                </a:effectLst>
                <a:latin typeface="+mj-lt"/>
              </a:rPr>
              <a:t>GEOGRAPHY?</a:t>
            </a:r>
            <a:endParaRPr lang="en-GB" sz="128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1630134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a:srcRect t="372" b="372"/>
          <a:stretch>
            <a:fillRect/>
          </a:stretch>
        </p:blipFill>
        <p:spPr>
          <a:prstGeom prst="rect">
            <a:avLst/>
          </a:prstGeom>
        </p:spPr>
      </p:pic>
      <p:sp>
        <p:nvSpPr>
          <p:cNvPr id="3" name="Title 2"/>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184881967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5" name="Rectangle 4"/>
          <p:cNvSpPr/>
          <p:nvPr/>
        </p:nvSpPr>
        <p:spPr>
          <a:xfrm>
            <a:off x="1487488" y="659059"/>
            <a:ext cx="9217024" cy="3046988"/>
          </a:xfrm>
          <a:prstGeom prst="rect">
            <a:avLst/>
          </a:prstGeom>
          <a:solidFill>
            <a:schemeClr val="bg1"/>
          </a:solidFill>
          <a:ln w="22225">
            <a:solidFill>
              <a:srgbClr val="454544"/>
            </a:solidFill>
            <a:prstDash val="lgDash"/>
          </a:ln>
          <a:effectLst>
            <a:outerShdw blurRad="63500" sx="102000" sy="102000" algn="ctr" rotWithShape="0">
              <a:prstClr val="black">
                <a:alpha val="40000"/>
              </a:prstClr>
            </a:outerShdw>
          </a:effectLst>
        </p:spPr>
        <p:txBody>
          <a:bodyPr wrap="square">
            <a:spAutoFit/>
          </a:bodyPr>
          <a:lstStyle/>
          <a:p>
            <a:pPr algn="just"/>
            <a:r>
              <a:rPr lang="en-GB" sz="3200" dirty="0"/>
              <a:t>Pupils who have studied Geography have gone on to work in the following sectors: </a:t>
            </a:r>
            <a:r>
              <a:rPr lang="en-GB" sz="3200" dirty="0">
                <a:solidFill>
                  <a:srgbClr val="C00000"/>
                </a:solidFill>
              </a:rPr>
              <a:t>law</a:t>
            </a:r>
            <a:r>
              <a:rPr lang="en-GB" sz="3200" dirty="0"/>
              <a:t>, </a:t>
            </a:r>
            <a:r>
              <a:rPr lang="en-GB" sz="3200" dirty="0">
                <a:solidFill>
                  <a:srgbClr val="00B050"/>
                </a:solidFill>
              </a:rPr>
              <a:t>science</a:t>
            </a:r>
            <a:r>
              <a:rPr lang="en-GB" sz="3200" dirty="0"/>
              <a:t>, </a:t>
            </a:r>
            <a:r>
              <a:rPr lang="en-GB" sz="3200" dirty="0" smtClean="0">
                <a:solidFill>
                  <a:srgbClr val="7030A0"/>
                </a:solidFill>
              </a:rPr>
              <a:t>medicine</a:t>
            </a:r>
            <a:r>
              <a:rPr lang="en-GB" sz="3200" dirty="0" smtClean="0"/>
              <a:t>, </a:t>
            </a:r>
            <a:r>
              <a:rPr lang="en-GB" sz="3200" dirty="0">
                <a:solidFill>
                  <a:srgbClr val="FFC000"/>
                </a:solidFill>
              </a:rPr>
              <a:t>business</a:t>
            </a:r>
            <a:r>
              <a:rPr lang="en-GB" sz="3200" dirty="0"/>
              <a:t>, </a:t>
            </a:r>
            <a:r>
              <a:rPr lang="en-GB" sz="3200" dirty="0">
                <a:solidFill>
                  <a:srgbClr val="0070C0"/>
                </a:solidFill>
              </a:rPr>
              <a:t>environment</a:t>
            </a:r>
            <a:r>
              <a:rPr lang="en-GB" sz="3200" dirty="0"/>
              <a:t>, </a:t>
            </a:r>
            <a:r>
              <a:rPr lang="en-GB" sz="3200" dirty="0">
                <a:solidFill>
                  <a:srgbClr val="FF0000"/>
                </a:solidFill>
              </a:rPr>
              <a:t>information technology</a:t>
            </a:r>
            <a:r>
              <a:rPr lang="en-GB" sz="3200" dirty="0"/>
              <a:t>, </a:t>
            </a:r>
            <a:r>
              <a:rPr lang="en-GB" sz="3200" dirty="0">
                <a:solidFill>
                  <a:srgbClr val="00B0F0"/>
                </a:solidFill>
              </a:rPr>
              <a:t>management</a:t>
            </a:r>
            <a:r>
              <a:rPr lang="en-GB" sz="3200" dirty="0"/>
              <a:t>, </a:t>
            </a:r>
            <a:r>
              <a:rPr lang="en-GB" sz="3200" dirty="0">
                <a:solidFill>
                  <a:srgbClr val="C00000"/>
                </a:solidFill>
              </a:rPr>
              <a:t>finance</a:t>
            </a:r>
            <a:r>
              <a:rPr lang="en-GB" sz="3200" dirty="0"/>
              <a:t>, </a:t>
            </a:r>
            <a:r>
              <a:rPr lang="en-GB" sz="3200" dirty="0">
                <a:solidFill>
                  <a:srgbClr val="00B050"/>
                </a:solidFill>
              </a:rPr>
              <a:t>banking</a:t>
            </a:r>
            <a:r>
              <a:rPr lang="en-GB" sz="3200" dirty="0"/>
              <a:t>, </a:t>
            </a:r>
            <a:r>
              <a:rPr lang="en-GB" sz="3200" dirty="0">
                <a:solidFill>
                  <a:srgbClr val="7030A0"/>
                </a:solidFill>
              </a:rPr>
              <a:t>marketing</a:t>
            </a:r>
            <a:r>
              <a:rPr lang="en-GB" sz="3200" dirty="0"/>
              <a:t>, </a:t>
            </a:r>
            <a:r>
              <a:rPr lang="en-GB" sz="3200" dirty="0">
                <a:solidFill>
                  <a:srgbClr val="FFC000"/>
                </a:solidFill>
              </a:rPr>
              <a:t>research</a:t>
            </a:r>
            <a:r>
              <a:rPr lang="en-GB" sz="3200" dirty="0"/>
              <a:t>, </a:t>
            </a:r>
            <a:r>
              <a:rPr lang="en-GB" sz="3200" dirty="0">
                <a:solidFill>
                  <a:srgbClr val="0070C0"/>
                </a:solidFill>
              </a:rPr>
              <a:t>manufacturing</a:t>
            </a:r>
            <a:r>
              <a:rPr lang="en-GB" sz="3200" dirty="0"/>
              <a:t>,</a:t>
            </a:r>
            <a:r>
              <a:rPr lang="en-GB" sz="3200" dirty="0">
                <a:solidFill>
                  <a:schemeClr val="accent5"/>
                </a:solidFill>
              </a:rPr>
              <a:t> </a:t>
            </a:r>
            <a:r>
              <a:rPr lang="en-GB" sz="3200" dirty="0" smtClean="0">
                <a:solidFill>
                  <a:srgbClr val="FF0000"/>
                </a:solidFill>
              </a:rPr>
              <a:t>teaching</a:t>
            </a:r>
            <a:r>
              <a:rPr lang="en-GB" sz="3200" dirty="0" smtClean="0"/>
              <a:t>, </a:t>
            </a:r>
            <a:r>
              <a:rPr lang="en-GB" sz="3200" dirty="0" smtClean="0">
                <a:solidFill>
                  <a:srgbClr val="C00000"/>
                </a:solidFill>
              </a:rPr>
              <a:t>engineering and building</a:t>
            </a:r>
            <a:r>
              <a:rPr lang="en-GB" sz="3200" dirty="0" smtClean="0"/>
              <a:t>, </a:t>
            </a:r>
            <a:r>
              <a:rPr lang="en-GB" sz="3200" dirty="0">
                <a:solidFill>
                  <a:srgbClr val="00B050"/>
                </a:solidFill>
              </a:rPr>
              <a:t>arts</a:t>
            </a:r>
            <a:r>
              <a:rPr lang="en-GB" sz="3200" dirty="0"/>
              <a:t>, </a:t>
            </a:r>
            <a:r>
              <a:rPr lang="en-GB" sz="3200" dirty="0">
                <a:solidFill>
                  <a:srgbClr val="7030A0"/>
                </a:solidFill>
              </a:rPr>
              <a:t>design and media</a:t>
            </a:r>
            <a:r>
              <a:rPr lang="en-GB" sz="3200" dirty="0"/>
              <a:t>, </a:t>
            </a:r>
            <a:r>
              <a:rPr lang="en-GB" sz="3200" dirty="0">
                <a:solidFill>
                  <a:srgbClr val="FFC000"/>
                </a:solidFill>
              </a:rPr>
              <a:t>town planning</a:t>
            </a:r>
            <a:r>
              <a:rPr lang="en-GB" sz="3200" dirty="0"/>
              <a:t>, </a:t>
            </a:r>
            <a:r>
              <a:rPr lang="en-GB" sz="3200" dirty="0">
                <a:solidFill>
                  <a:srgbClr val="0070C0"/>
                </a:solidFill>
              </a:rPr>
              <a:t>working abroad </a:t>
            </a:r>
            <a:r>
              <a:rPr lang="en-GB" sz="3200" dirty="0"/>
              <a:t>and </a:t>
            </a:r>
            <a:r>
              <a:rPr lang="en-GB" sz="3200" dirty="0" smtClean="0"/>
              <a:t>many </a:t>
            </a:r>
            <a:r>
              <a:rPr lang="en-GB" sz="3200" dirty="0"/>
              <a:t>(many) more…</a:t>
            </a:r>
          </a:p>
        </p:txBody>
      </p:sp>
    </p:spTree>
    <p:extLst>
      <p:ext uri="{BB962C8B-B14F-4D97-AF65-F5344CB8AC3E}">
        <p14:creationId xmlns:p14="http://schemas.microsoft.com/office/powerpoint/2010/main" val="349240464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5" name="TextBox 4"/>
          <p:cNvSpPr txBox="1"/>
          <p:nvPr/>
        </p:nvSpPr>
        <p:spPr>
          <a:xfrm>
            <a:off x="1127448" y="235401"/>
            <a:ext cx="1309974" cy="584775"/>
          </a:xfrm>
          <a:prstGeom prst="rect">
            <a:avLst/>
          </a:prstGeom>
          <a:noFill/>
        </p:spPr>
        <p:txBody>
          <a:bodyPr wrap="none" rtlCol="0">
            <a:spAutoFit/>
          </a:bodyPr>
          <a:lstStyle/>
          <a:p>
            <a:r>
              <a:rPr lang="en-GB" sz="3200" dirty="0" smtClean="0">
                <a:solidFill>
                  <a:schemeClr val="bg1"/>
                </a:solidFill>
                <a:effectLst>
                  <a:outerShdw blurRad="38100" dist="38100" dir="2700000" algn="tl">
                    <a:srgbClr val="000000">
                      <a:alpha val="43137"/>
                    </a:srgbClr>
                  </a:outerShdw>
                </a:effectLst>
              </a:rPr>
              <a:t>Choose</a:t>
            </a:r>
            <a:endParaRPr lang="en-GB" sz="3200"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1127448" y="527789"/>
            <a:ext cx="4554838" cy="1077218"/>
          </a:xfrm>
          <a:prstGeom prst="rect">
            <a:avLst/>
          </a:prstGeom>
          <a:noFill/>
        </p:spPr>
        <p:txBody>
          <a:bodyPr wrap="none" rtlCol="0">
            <a:spAutoFit/>
          </a:bodyPr>
          <a:lstStyle/>
          <a:p>
            <a:pPr algn="ctr"/>
            <a:r>
              <a:rPr lang="en-GB" sz="6400" dirty="0" smtClean="0">
                <a:solidFill>
                  <a:schemeClr val="bg1"/>
                </a:solidFill>
                <a:effectLst>
                  <a:outerShdw blurRad="38100" dist="38100" dir="2700000" algn="tl">
                    <a:srgbClr val="000000">
                      <a:alpha val="43137"/>
                    </a:srgbClr>
                  </a:outerShdw>
                </a:effectLst>
                <a:latin typeface="+mj-lt"/>
              </a:rPr>
              <a:t>YOUR FUTURE</a:t>
            </a:r>
            <a:endParaRPr lang="en-GB" sz="6400" dirty="0">
              <a:solidFill>
                <a:schemeClr val="bg1"/>
              </a:solidFill>
              <a:effectLst>
                <a:outerShdw blurRad="38100" dist="38100" dir="2700000" algn="tl">
                  <a:srgbClr val="000000">
                    <a:alpha val="43137"/>
                  </a:srgbClr>
                </a:outerShdw>
              </a:effectLst>
              <a:latin typeface="+mj-lt"/>
            </a:endParaRPr>
          </a:p>
        </p:txBody>
      </p:sp>
      <p:sp>
        <p:nvSpPr>
          <p:cNvPr id="8" name="TextBox 7"/>
          <p:cNvSpPr txBox="1"/>
          <p:nvPr/>
        </p:nvSpPr>
        <p:spPr>
          <a:xfrm>
            <a:off x="969435" y="1844824"/>
            <a:ext cx="10253128" cy="2616101"/>
          </a:xfrm>
          <a:prstGeom prst="rect">
            <a:avLst/>
          </a:prstGeom>
          <a:noFill/>
        </p:spPr>
        <p:txBody>
          <a:bodyPr wrap="none" rtlCol="0">
            <a:spAutoFit/>
          </a:bodyPr>
          <a:lstStyle/>
          <a:p>
            <a:pPr algn="ctr"/>
            <a:r>
              <a:rPr lang="en-GB" sz="16400" dirty="0" smtClean="0">
                <a:solidFill>
                  <a:srgbClr val="FFFF00"/>
                </a:solidFill>
                <a:effectLst>
                  <a:outerShdw blurRad="38100" dist="38100" dir="2700000" algn="tl">
                    <a:srgbClr val="000000">
                      <a:alpha val="43137"/>
                    </a:srgbClr>
                  </a:outerShdw>
                </a:effectLst>
                <a:latin typeface="+mj-lt"/>
              </a:rPr>
              <a:t>GEOGRAPHY</a:t>
            </a:r>
            <a:endParaRPr lang="en-GB" sz="16400" dirty="0">
              <a:solidFill>
                <a:srgbClr val="FFFF00"/>
              </a:solidFill>
              <a:effectLst>
                <a:outerShdw blurRad="38100" dist="38100" dir="2700000" algn="tl">
                  <a:srgbClr val="000000">
                    <a:alpha val="43137"/>
                  </a:srgbClr>
                </a:outerShdw>
              </a:effectLst>
              <a:latin typeface="+mj-lt"/>
            </a:endParaRPr>
          </a:p>
        </p:txBody>
      </p:sp>
      <p:sp>
        <p:nvSpPr>
          <p:cNvPr id="7" name="TextBox 6"/>
          <p:cNvSpPr txBox="1"/>
          <p:nvPr/>
        </p:nvSpPr>
        <p:spPr>
          <a:xfrm>
            <a:off x="1127448" y="1992267"/>
            <a:ext cx="1309974" cy="584775"/>
          </a:xfrm>
          <a:prstGeom prst="rect">
            <a:avLst/>
          </a:prstGeom>
          <a:noFill/>
        </p:spPr>
        <p:txBody>
          <a:bodyPr wrap="none" rtlCol="0">
            <a:spAutoFit/>
          </a:bodyPr>
          <a:lstStyle/>
          <a:p>
            <a:r>
              <a:rPr lang="en-GB" sz="3200" dirty="0" smtClean="0">
                <a:solidFill>
                  <a:srgbClr val="FFFF00"/>
                </a:solidFill>
                <a:effectLst>
                  <a:outerShdw blurRad="38100" dist="38100" dir="2700000" algn="tl">
                    <a:srgbClr val="000000">
                      <a:alpha val="43137"/>
                    </a:srgbClr>
                  </a:outerShdw>
                </a:effectLst>
              </a:rPr>
              <a:t>Choose</a:t>
            </a:r>
            <a:endParaRPr lang="en-GB"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60153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3018"/>
            <a:ext cx="12192000" cy="21328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5910" y="2477800"/>
            <a:ext cx="6480720" cy="3888432"/>
          </a:xfrm>
          <a:prstGeom prst="rect">
            <a:avLst/>
          </a:prstGeom>
        </p:spPr>
      </p:pic>
      <p:sp>
        <p:nvSpPr>
          <p:cNvPr id="4" name="Rounded Rectangular Callout 3"/>
          <p:cNvSpPr/>
          <p:nvPr/>
        </p:nvSpPr>
        <p:spPr>
          <a:xfrm>
            <a:off x="7680176" y="2124347"/>
            <a:ext cx="4032448" cy="807184"/>
          </a:xfrm>
          <a:prstGeom prst="wedgeRoundRectCallout">
            <a:avLst>
              <a:gd name="adj1" fmla="val 47580"/>
              <a:gd name="adj2" fmla="val 85541"/>
              <a:gd name="adj3" fmla="val 16667"/>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ea typeface="Batang" panose="02030600000101010101" pitchFamily="18" charset="-127"/>
                <a:cs typeface="Courier New" panose="02070309020205020404" pitchFamily="49" charset="0"/>
              </a:rPr>
              <a:t>“Geography is all the rage</a:t>
            </a:r>
            <a:r>
              <a:rPr lang="en-US" sz="2800" dirty="0" smtClean="0">
                <a:solidFill>
                  <a:schemeClr val="bg1"/>
                </a:solidFill>
                <a:ea typeface="Batang" panose="02030600000101010101" pitchFamily="18" charset="-127"/>
                <a:cs typeface="Courier New" panose="02070309020205020404" pitchFamily="49" charset="0"/>
              </a:rPr>
              <a:t>.”</a:t>
            </a:r>
            <a:endParaRPr lang="en-US" sz="2800" dirty="0">
              <a:solidFill>
                <a:schemeClr val="bg1"/>
              </a:solidFill>
              <a:ea typeface="Batang" panose="02030600000101010101" pitchFamily="18" charset="-127"/>
              <a:cs typeface="Courier New" panose="02070309020205020404" pitchFamily="49" charset="0"/>
            </a:endParaRPr>
          </a:p>
        </p:txBody>
      </p:sp>
      <p:sp>
        <p:nvSpPr>
          <p:cNvPr id="6" name="Rounded Rectangular Callout 5"/>
          <p:cNvSpPr/>
          <p:nvPr/>
        </p:nvSpPr>
        <p:spPr>
          <a:xfrm>
            <a:off x="7176120" y="3616713"/>
            <a:ext cx="4032448" cy="1053113"/>
          </a:xfrm>
          <a:prstGeom prst="wedgeRoundRectCallout">
            <a:avLst>
              <a:gd name="adj1" fmla="val -38512"/>
              <a:gd name="adj2" fmla="val 78183"/>
              <a:gd name="adj3" fmla="val 16667"/>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ea typeface="Batang" panose="02030600000101010101" pitchFamily="18" charset="-127"/>
                <a:cs typeface="Courier New" panose="02070309020205020404" pitchFamily="49" charset="0"/>
              </a:rPr>
              <a:t>“Geography is a subject for our times.”</a:t>
            </a:r>
          </a:p>
        </p:txBody>
      </p:sp>
      <p:sp>
        <p:nvSpPr>
          <p:cNvPr id="7" name="Rounded Rectangular Callout 6"/>
          <p:cNvSpPr/>
          <p:nvPr/>
        </p:nvSpPr>
        <p:spPr>
          <a:xfrm>
            <a:off x="7896200" y="5355008"/>
            <a:ext cx="4032448" cy="1053113"/>
          </a:xfrm>
          <a:prstGeom prst="wedgeRoundRectCallout">
            <a:avLst>
              <a:gd name="adj1" fmla="val 33360"/>
              <a:gd name="adj2" fmla="val 75240"/>
              <a:gd name="adj3" fmla="val 16667"/>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ea typeface="Batang" panose="02030600000101010101" pitchFamily="18" charset="-127"/>
                <a:cs typeface="Courier New" panose="02070309020205020404" pitchFamily="49" charset="0"/>
              </a:rPr>
              <a:t>“Geography is soaring in popularity.”</a:t>
            </a:r>
          </a:p>
        </p:txBody>
      </p:sp>
    </p:spTree>
    <p:extLst>
      <p:ext uri="{BB962C8B-B14F-4D97-AF65-F5344CB8AC3E}">
        <p14:creationId xmlns:p14="http://schemas.microsoft.com/office/powerpoint/2010/main" val="422981172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2" name="Picture 1"/>
          <p:cNvPicPr>
            <a:picLocks noChangeAspect="1"/>
          </p:cNvPicPr>
          <p:nvPr/>
        </p:nvPicPr>
        <p:blipFill>
          <a:blip r:embed="rId4"/>
          <a:stretch>
            <a:fillRect/>
          </a:stretch>
        </p:blipFill>
        <p:spPr>
          <a:xfrm>
            <a:off x="479376" y="3429000"/>
            <a:ext cx="6408712" cy="685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338440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5" name="Title 2"/>
          <p:cNvSpPr>
            <a:spLocks noGrp="1"/>
          </p:cNvSpPr>
          <p:nvPr>
            <p:ph type="ctrTitle"/>
          </p:nvPr>
        </p:nvSpPr>
        <p:spPr>
          <a:xfrm>
            <a:off x="263352" y="3717032"/>
            <a:ext cx="7128792" cy="2638360"/>
          </a:xfrm>
          <a:prstGeom prst="rect">
            <a:avLst/>
          </a:prstGeom>
          <a:ln w="22225">
            <a:noFill/>
            <a:prstDash val="lgDash"/>
          </a:ln>
        </p:spPr>
        <p:txBody>
          <a:bodyPr lIns="108000" tIns="36000">
            <a:noAutofit/>
          </a:bodyPr>
          <a:lstStyle/>
          <a:p>
            <a:pPr algn="l"/>
            <a:r>
              <a:rPr lang="en-GB" sz="2800" dirty="0" smtClean="0">
                <a:solidFill>
                  <a:srgbClr val="F4F501"/>
                </a:solidFill>
                <a:latin typeface="+mn-lt"/>
              </a:rPr>
              <a:t>Unemployment rate 2013-2014:</a:t>
            </a:r>
            <a:r>
              <a:rPr lang="en-GB" sz="2800" dirty="0" smtClean="0">
                <a:solidFill>
                  <a:schemeClr val="bg1"/>
                </a:solidFill>
                <a:latin typeface="+mn-lt"/>
              </a:rPr>
              <a:t/>
            </a:r>
            <a:br>
              <a:rPr lang="en-GB" sz="2800" dirty="0" smtClean="0">
                <a:solidFill>
                  <a:schemeClr val="bg1"/>
                </a:solidFill>
                <a:latin typeface="+mn-lt"/>
              </a:rPr>
            </a:br>
            <a:r>
              <a:rPr lang="en-GB" sz="2800" dirty="0" smtClean="0">
                <a:solidFill>
                  <a:schemeClr val="bg1"/>
                </a:solidFill>
                <a:latin typeface="+mn-lt"/>
              </a:rPr>
              <a:t>Computer </a:t>
            </a:r>
            <a:r>
              <a:rPr lang="en-GB" sz="2800" dirty="0">
                <a:solidFill>
                  <a:schemeClr val="bg1"/>
                </a:solidFill>
                <a:latin typeface="+mn-lt"/>
              </a:rPr>
              <a:t>Science </a:t>
            </a:r>
            <a:r>
              <a:rPr lang="en-GB" sz="2800" dirty="0" smtClean="0">
                <a:solidFill>
                  <a:schemeClr val="bg1"/>
                </a:solidFill>
                <a:latin typeface="+mn-lt"/>
              </a:rPr>
              <a:t>11.4%, Physics 8.2%, </a:t>
            </a:r>
            <a:br>
              <a:rPr lang="en-GB" sz="2800" dirty="0" smtClean="0">
                <a:solidFill>
                  <a:schemeClr val="bg1"/>
                </a:solidFill>
                <a:latin typeface="+mn-lt"/>
              </a:rPr>
            </a:br>
            <a:r>
              <a:rPr lang="en-GB" sz="2800" dirty="0" smtClean="0">
                <a:solidFill>
                  <a:schemeClr val="bg1"/>
                </a:solidFill>
                <a:latin typeface="+mn-lt"/>
              </a:rPr>
              <a:t>Biology 8.0%, Arts 7.9%, Maths 7.7%,</a:t>
            </a:r>
            <a:br>
              <a:rPr lang="en-GB" sz="2800" dirty="0" smtClean="0">
                <a:solidFill>
                  <a:schemeClr val="bg1"/>
                </a:solidFill>
                <a:latin typeface="+mn-lt"/>
              </a:rPr>
            </a:br>
            <a:r>
              <a:rPr lang="en-GB" sz="2800" dirty="0" smtClean="0">
                <a:solidFill>
                  <a:schemeClr val="bg1"/>
                </a:solidFill>
                <a:latin typeface="+mn-lt"/>
              </a:rPr>
              <a:t>Chemistry 7.4%, Average unemployment 7.3%,</a:t>
            </a:r>
            <a:r>
              <a:rPr lang="en-GB" sz="2800" dirty="0">
                <a:solidFill>
                  <a:schemeClr val="bg1"/>
                </a:solidFill>
                <a:latin typeface="+mn-lt"/>
              </a:rPr>
              <a:t> </a:t>
            </a:r>
            <a:r>
              <a:rPr lang="en-GB" sz="2800" dirty="0" smtClean="0">
                <a:solidFill>
                  <a:schemeClr val="bg1"/>
                </a:solidFill>
                <a:latin typeface="+mn-lt"/>
              </a:rPr>
              <a:t/>
            </a:r>
            <a:br>
              <a:rPr lang="en-GB" sz="2800" dirty="0" smtClean="0">
                <a:solidFill>
                  <a:schemeClr val="bg1"/>
                </a:solidFill>
                <a:latin typeface="+mn-lt"/>
              </a:rPr>
            </a:br>
            <a:r>
              <a:rPr lang="en-GB" sz="2800" dirty="0" smtClean="0">
                <a:solidFill>
                  <a:schemeClr val="bg1"/>
                </a:solidFill>
                <a:latin typeface="+mn-lt"/>
              </a:rPr>
              <a:t>History 6.6%, Engineering 6.6%, English 6.6%, </a:t>
            </a:r>
            <a:br>
              <a:rPr lang="en-GB" sz="2800" dirty="0" smtClean="0">
                <a:solidFill>
                  <a:schemeClr val="bg1"/>
                </a:solidFill>
                <a:latin typeface="+mn-lt"/>
              </a:rPr>
            </a:br>
            <a:r>
              <a:rPr lang="en-GB" sz="2800" dirty="0" smtClean="0">
                <a:solidFill>
                  <a:schemeClr val="bg1"/>
                </a:solidFill>
                <a:latin typeface="+mn-lt"/>
              </a:rPr>
              <a:t>Psychology 6.2%, Geography 5.8%</a:t>
            </a:r>
            <a:r>
              <a:rPr lang="en-GB" sz="2200" dirty="0" smtClean="0">
                <a:solidFill>
                  <a:srgbClr val="F4F501"/>
                </a:solidFill>
                <a:latin typeface="+mn-lt"/>
              </a:rPr>
              <a:t/>
            </a:r>
            <a:br>
              <a:rPr lang="en-GB" sz="2200" dirty="0" smtClean="0">
                <a:solidFill>
                  <a:srgbClr val="F4F501"/>
                </a:solidFill>
                <a:latin typeface="+mn-lt"/>
              </a:rPr>
            </a:br>
            <a:r>
              <a:rPr lang="en-GB" sz="1400" dirty="0" smtClean="0">
                <a:solidFill>
                  <a:srgbClr val="F4F501"/>
                </a:solidFill>
                <a:latin typeface="+mn-lt"/>
              </a:rPr>
              <a:t> </a:t>
            </a:r>
            <a:r>
              <a:rPr lang="en-GB" sz="2200" dirty="0" smtClean="0">
                <a:solidFill>
                  <a:srgbClr val="FFFF00"/>
                </a:solidFill>
                <a:latin typeface="+mn-lt"/>
              </a:rPr>
              <a:t/>
            </a:r>
            <a:br>
              <a:rPr lang="en-GB" sz="2200" dirty="0" smtClean="0">
                <a:solidFill>
                  <a:srgbClr val="FFFF00"/>
                </a:solidFill>
                <a:latin typeface="+mn-lt"/>
              </a:rPr>
            </a:br>
            <a:r>
              <a:rPr lang="en-GB" sz="1400" i="1" dirty="0" smtClean="0">
                <a:solidFill>
                  <a:schemeClr val="bg1"/>
                </a:solidFill>
              </a:rPr>
              <a:t>(six </a:t>
            </a:r>
            <a:r>
              <a:rPr lang="en-GB" sz="1400" i="1" dirty="0">
                <a:solidFill>
                  <a:schemeClr val="bg1"/>
                </a:solidFill>
              </a:rPr>
              <a:t>months after graduation</a:t>
            </a:r>
            <a:r>
              <a:rPr lang="en-GB" sz="1400" i="1" dirty="0" smtClean="0">
                <a:solidFill>
                  <a:schemeClr val="bg1"/>
                </a:solidFill>
              </a:rPr>
              <a:t>)</a:t>
            </a:r>
            <a:endParaRPr lang="en-GB" sz="1400" i="1" dirty="0">
              <a:solidFill>
                <a:schemeClr val="bg1"/>
              </a:solidFill>
              <a:latin typeface="+mn-lt"/>
            </a:endParaRPr>
          </a:p>
        </p:txBody>
      </p:sp>
      <p:sp>
        <p:nvSpPr>
          <p:cNvPr id="8" name="TextBox 7"/>
          <p:cNvSpPr txBox="1"/>
          <p:nvPr/>
        </p:nvSpPr>
        <p:spPr>
          <a:xfrm>
            <a:off x="217746" y="517854"/>
            <a:ext cx="3946530" cy="1077218"/>
          </a:xfrm>
          <a:prstGeom prst="rect">
            <a:avLst/>
          </a:prstGeom>
          <a:noFill/>
        </p:spPr>
        <p:txBody>
          <a:bodyPr wrap="none" rtlCol="0">
            <a:spAutoFit/>
          </a:bodyPr>
          <a:lstStyle/>
          <a:p>
            <a:pPr algn="ctr"/>
            <a:r>
              <a:rPr lang="en-GB" sz="6400" dirty="0" smtClean="0">
                <a:solidFill>
                  <a:schemeClr val="bg1"/>
                </a:solidFill>
                <a:latin typeface="+mj-lt"/>
              </a:rPr>
              <a:t>PROSPECTS</a:t>
            </a:r>
            <a:endParaRPr lang="en-GB" sz="6400" dirty="0">
              <a:solidFill>
                <a:schemeClr val="bg1"/>
              </a:solidFill>
              <a:latin typeface="+mj-lt"/>
            </a:endParaRPr>
          </a:p>
        </p:txBody>
      </p:sp>
      <p:sp>
        <p:nvSpPr>
          <p:cNvPr id="9" name="TextBox 8"/>
          <p:cNvSpPr txBox="1"/>
          <p:nvPr/>
        </p:nvSpPr>
        <p:spPr>
          <a:xfrm>
            <a:off x="263352" y="188640"/>
            <a:ext cx="1563248" cy="584775"/>
          </a:xfrm>
          <a:prstGeom prst="rect">
            <a:avLst/>
          </a:prstGeom>
          <a:noFill/>
        </p:spPr>
        <p:txBody>
          <a:bodyPr wrap="none" rtlCol="0">
            <a:spAutoFit/>
          </a:bodyPr>
          <a:lstStyle/>
          <a:p>
            <a:r>
              <a:rPr lang="en-GB" sz="3200" dirty="0" smtClean="0">
                <a:solidFill>
                  <a:schemeClr val="bg1"/>
                </a:solidFill>
              </a:rPr>
              <a:t>Great job</a:t>
            </a:r>
            <a:endParaRPr lang="en-GB" sz="3200" dirty="0">
              <a:solidFill>
                <a:schemeClr val="bg1"/>
              </a:solidFill>
            </a:endParaRPr>
          </a:p>
        </p:txBody>
      </p:sp>
    </p:spTree>
    <p:extLst>
      <p:ext uri="{BB962C8B-B14F-4D97-AF65-F5344CB8AC3E}">
        <p14:creationId xmlns:p14="http://schemas.microsoft.com/office/powerpoint/2010/main" val="123780692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24680" y="0"/>
            <a:ext cx="12216680" cy="6858000"/>
          </a:xfrm>
        </p:spPr>
      </p:pic>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8958" y="4256418"/>
            <a:ext cx="6826250" cy="1206500"/>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70670" y="2132856"/>
            <a:ext cx="6041354" cy="1815882"/>
          </a:xfrm>
          <a:prstGeom prst="rect">
            <a:avLst/>
          </a:prstGeom>
        </p:spPr>
        <p:txBody>
          <a:bodyPr wrap="square">
            <a:spAutoFit/>
          </a:bodyPr>
          <a:lstStyle/>
          <a:p>
            <a:pPr algn="just">
              <a:spcBef>
                <a:spcPct val="0"/>
              </a:spcBef>
            </a:pPr>
            <a:r>
              <a:rPr lang="en-GB" altLang="en-US" sz="2800" dirty="0" smtClean="0"/>
              <a:t>Geography is a </a:t>
            </a:r>
            <a:r>
              <a:rPr lang="en-GB" altLang="en-US" sz="2800" dirty="0" smtClean="0">
                <a:solidFill>
                  <a:srgbClr val="658CAD"/>
                </a:solidFill>
              </a:rPr>
              <a:t>facilitating subject</a:t>
            </a:r>
            <a:r>
              <a:rPr lang="en-GB" altLang="en-US" sz="2800" dirty="0"/>
              <a:t> </a:t>
            </a:r>
            <a:r>
              <a:rPr lang="en-GB" altLang="en-US" sz="2800" dirty="0" smtClean="0"/>
              <a:t>along with Physics</a:t>
            </a:r>
            <a:r>
              <a:rPr lang="en-GB" altLang="en-US" sz="2800" dirty="0"/>
              <a:t>, Chem­istry, Biology, Maths and Further Maths, </a:t>
            </a:r>
            <a:r>
              <a:rPr lang="en-GB" altLang="en-US" sz="2800" dirty="0" smtClean="0"/>
              <a:t>English, </a:t>
            </a:r>
            <a:r>
              <a:rPr lang="en-GB" altLang="en-US" sz="2800" dirty="0"/>
              <a:t>History </a:t>
            </a:r>
            <a:r>
              <a:rPr lang="en-GB" altLang="en-US" sz="2800" dirty="0" smtClean="0"/>
              <a:t>and Modern </a:t>
            </a:r>
            <a:r>
              <a:rPr lang="en-GB" altLang="en-US" sz="2800" dirty="0"/>
              <a:t>Lan­guages.</a:t>
            </a:r>
          </a:p>
        </p:txBody>
      </p:sp>
      <p:sp>
        <p:nvSpPr>
          <p:cNvPr id="12" name="TextBox 11"/>
          <p:cNvSpPr txBox="1"/>
          <p:nvPr/>
        </p:nvSpPr>
        <p:spPr>
          <a:xfrm>
            <a:off x="270670" y="551582"/>
            <a:ext cx="4745210" cy="1077218"/>
          </a:xfrm>
          <a:prstGeom prst="rect">
            <a:avLst/>
          </a:prstGeom>
          <a:noFill/>
        </p:spPr>
        <p:txBody>
          <a:bodyPr wrap="none" rtlCol="0">
            <a:spAutoFit/>
          </a:bodyPr>
          <a:lstStyle/>
          <a:p>
            <a:pPr algn="ctr"/>
            <a:r>
              <a:rPr lang="en-GB" sz="6400" dirty="0" smtClean="0">
                <a:latin typeface="+mj-lt"/>
              </a:rPr>
              <a:t>OPENS DOORS</a:t>
            </a:r>
            <a:endParaRPr lang="en-GB" sz="6400" dirty="0">
              <a:latin typeface="+mj-lt"/>
            </a:endParaRPr>
          </a:p>
        </p:txBody>
      </p:sp>
      <p:sp>
        <p:nvSpPr>
          <p:cNvPr id="13" name="TextBox 12"/>
          <p:cNvSpPr txBox="1"/>
          <p:nvPr/>
        </p:nvSpPr>
        <p:spPr>
          <a:xfrm>
            <a:off x="308958" y="222368"/>
            <a:ext cx="1804276" cy="584775"/>
          </a:xfrm>
          <a:prstGeom prst="rect">
            <a:avLst/>
          </a:prstGeom>
          <a:noFill/>
        </p:spPr>
        <p:txBody>
          <a:bodyPr wrap="none" rtlCol="0">
            <a:spAutoFit/>
          </a:bodyPr>
          <a:lstStyle/>
          <a:p>
            <a:r>
              <a:rPr lang="en-GB" sz="3200" dirty="0" smtClean="0"/>
              <a:t>Geography</a:t>
            </a:r>
            <a:endParaRPr lang="en-GB" sz="3200" dirty="0"/>
          </a:p>
        </p:txBody>
      </p:sp>
    </p:spTree>
    <p:extLst>
      <p:ext uri="{BB962C8B-B14F-4D97-AF65-F5344CB8AC3E}">
        <p14:creationId xmlns:p14="http://schemas.microsoft.com/office/powerpoint/2010/main" val="142728050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Rectangle 4"/>
          <p:cNvSpPr/>
          <p:nvPr/>
        </p:nvSpPr>
        <p:spPr>
          <a:xfrm rot="21288658">
            <a:off x="295957" y="211373"/>
            <a:ext cx="3406382" cy="400110"/>
          </a:xfrm>
          <a:prstGeom prst="rect">
            <a:avLst/>
          </a:prstGeom>
        </p:spPr>
        <p:txBody>
          <a:bodyPr wrap="none">
            <a:spAutoFit/>
          </a:bodyPr>
          <a:lstStyle/>
          <a:p>
            <a:r>
              <a:rPr lang="en-GB" sz="2000" dirty="0">
                <a:solidFill>
                  <a:srgbClr val="80525B"/>
                </a:solidFill>
                <a:ea typeface="Calibri" panose="020F0502020204030204" pitchFamily="34" charset="0"/>
              </a:rPr>
              <a:t>modern computer based mapping </a:t>
            </a:r>
            <a:endParaRPr lang="en-GB" sz="2000" dirty="0">
              <a:solidFill>
                <a:srgbClr val="80525B"/>
              </a:solidFill>
            </a:endParaRPr>
          </a:p>
        </p:txBody>
      </p:sp>
      <p:sp>
        <p:nvSpPr>
          <p:cNvPr id="6" name="Rectangle 5"/>
          <p:cNvSpPr/>
          <p:nvPr/>
        </p:nvSpPr>
        <p:spPr>
          <a:xfrm rot="309538">
            <a:off x="1009370" y="943451"/>
            <a:ext cx="2037866" cy="400110"/>
          </a:xfrm>
          <a:prstGeom prst="rect">
            <a:avLst/>
          </a:prstGeom>
        </p:spPr>
        <p:txBody>
          <a:bodyPr wrap="none">
            <a:spAutoFit/>
          </a:bodyPr>
          <a:lstStyle/>
          <a:p>
            <a:r>
              <a:rPr lang="en-GB" sz="2000" dirty="0">
                <a:solidFill>
                  <a:srgbClr val="80525B"/>
                </a:solidFill>
                <a:ea typeface="Calibri" panose="020F0502020204030204" pitchFamily="34" charset="0"/>
              </a:rPr>
              <a:t>d</a:t>
            </a:r>
            <a:r>
              <a:rPr lang="en-GB" sz="2000" dirty="0" smtClean="0">
                <a:solidFill>
                  <a:srgbClr val="80525B"/>
                </a:solidFill>
                <a:ea typeface="Calibri" panose="020F0502020204030204" pitchFamily="34" charset="0"/>
              </a:rPr>
              <a:t>igital technologies</a:t>
            </a:r>
            <a:endParaRPr lang="en-GB" sz="2000" dirty="0">
              <a:solidFill>
                <a:srgbClr val="80525B"/>
              </a:solidFill>
            </a:endParaRPr>
          </a:p>
        </p:txBody>
      </p:sp>
      <p:sp>
        <p:nvSpPr>
          <p:cNvPr id="7" name="Rectangle 6"/>
          <p:cNvSpPr/>
          <p:nvPr/>
        </p:nvSpPr>
        <p:spPr>
          <a:xfrm rot="309538">
            <a:off x="10962222" y="146986"/>
            <a:ext cx="1132041" cy="400110"/>
          </a:xfrm>
          <a:prstGeom prst="rect">
            <a:avLst/>
          </a:prstGeom>
        </p:spPr>
        <p:txBody>
          <a:bodyPr wrap="none">
            <a:spAutoFit/>
          </a:bodyPr>
          <a:lstStyle/>
          <a:p>
            <a:r>
              <a:rPr lang="en-GB" sz="2000" dirty="0" smtClean="0">
                <a:solidFill>
                  <a:srgbClr val="80525B"/>
                </a:solidFill>
              </a:rPr>
              <a:t>map skills</a:t>
            </a:r>
            <a:endParaRPr lang="en-GB" sz="2000" dirty="0">
              <a:solidFill>
                <a:srgbClr val="80525B"/>
              </a:solidFill>
            </a:endParaRPr>
          </a:p>
        </p:txBody>
      </p:sp>
      <p:sp>
        <p:nvSpPr>
          <p:cNvPr id="8" name="Rectangle 7"/>
          <p:cNvSpPr/>
          <p:nvPr/>
        </p:nvSpPr>
        <p:spPr>
          <a:xfrm rot="309538">
            <a:off x="6434531" y="241287"/>
            <a:ext cx="2591096" cy="707886"/>
          </a:xfrm>
          <a:prstGeom prst="rect">
            <a:avLst/>
          </a:prstGeom>
        </p:spPr>
        <p:txBody>
          <a:bodyPr wrap="square">
            <a:spAutoFit/>
          </a:bodyPr>
          <a:lstStyle/>
          <a:p>
            <a:r>
              <a:rPr lang="en-GB" sz="2000" dirty="0">
                <a:solidFill>
                  <a:srgbClr val="80525B"/>
                </a:solidFill>
                <a:ea typeface="Calibri" panose="020F0502020204030204" pitchFamily="34" charset="0"/>
              </a:rPr>
              <a:t>i</a:t>
            </a:r>
            <a:r>
              <a:rPr lang="en-GB" sz="2000" dirty="0" smtClean="0">
                <a:solidFill>
                  <a:srgbClr val="80525B"/>
                </a:solidFill>
                <a:ea typeface="Calibri" panose="020F0502020204030204" pitchFamily="34" charset="0"/>
              </a:rPr>
              <a:t>nterpreting photos, cartoons, diagrams…</a:t>
            </a:r>
            <a:endParaRPr lang="en-GB" sz="2000" dirty="0">
              <a:solidFill>
                <a:srgbClr val="80525B"/>
              </a:solidFill>
            </a:endParaRPr>
          </a:p>
        </p:txBody>
      </p:sp>
      <p:sp>
        <p:nvSpPr>
          <p:cNvPr id="9" name="Rectangle 8"/>
          <p:cNvSpPr/>
          <p:nvPr/>
        </p:nvSpPr>
        <p:spPr>
          <a:xfrm rot="309538">
            <a:off x="10276194" y="1414732"/>
            <a:ext cx="2018500" cy="400110"/>
          </a:xfrm>
          <a:prstGeom prst="rect">
            <a:avLst/>
          </a:prstGeom>
        </p:spPr>
        <p:txBody>
          <a:bodyPr wrap="square">
            <a:spAutoFit/>
          </a:bodyPr>
          <a:lstStyle/>
          <a:p>
            <a:r>
              <a:rPr lang="en-GB" sz="2000" dirty="0" smtClean="0">
                <a:solidFill>
                  <a:srgbClr val="80525B"/>
                </a:solidFill>
              </a:rPr>
              <a:t>analysing articles</a:t>
            </a:r>
            <a:endParaRPr lang="en-GB" sz="2000" dirty="0">
              <a:solidFill>
                <a:srgbClr val="80525B"/>
              </a:solidFill>
            </a:endParaRPr>
          </a:p>
        </p:txBody>
      </p:sp>
      <p:sp>
        <p:nvSpPr>
          <p:cNvPr id="10" name="Rectangle 9"/>
          <p:cNvSpPr/>
          <p:nvPr/>
        </p:nvSpPr>
        <p:spPr>
          <a:xfrm rot="21274015">
            <a:off x="6587944" y="1289731"/>
            <a:ext cx="2018500" cy="400110"/>
          </a:xfrm>
          <a:prstGeom prst="rect">
            <a:avLst/>
          </a:prstGeom>
        </p:spPr>
        <p:txBody>
          <a:bodyPr wrap="square">
            <a:spAutoFit/>
          </a:bodyPr>
          <a:lstStyle/>
          <a:p>
            <a:r>
              <a:rPr lang="en-GB" sz="2000" dirty="0">
                <a:solidFill>
                  <a:srgbClr val="80525B"/>
                </a:solidFill>
              </a:rPr>
              <a:t>d</a:t>
            </a:r>
            <a:r>
              <a:rPr lang="en-GB" sz="2000" dirty="0" smtClean="0">
                <a:solidFill>
                  <a:srgbClr val="80525B"/>
                </a:solidFill>
              </a:rPr>
              <a:t>ecision making</a:t>
            </a:r>
            <a:endParaRPr lang="en-GB" sz="2000" dirty="0">
              <a:solidFill>
                <a:srgbClr val="80525B"/>
              </a:solidFill>
            </a:endParaRPr>
          </a:p>
        </p:txBody>
      </p:sp>
      <p:sp>
        <p:nvSpPr>
          <p:cNvPr id="11" name="Rectangle 10"/>
          <p:cNvSpPr/>
          <p:nvPr/>
        </p:nvSpPr>
        <p:spPr>
          <a:xfrm rot="21274015">
            <a:off x="4582244" y="1112558"/>
            <a:ext cx="1645873" cy="400110"/>
          </a:xfrm>
          <a:prstGeom prst="rect">
            <a:avLst/>
          </a:prstGeom>
        </p:spPr>
        <p:txBody>
          <a:bodyPr wrap="square">
            <a:spAutoFit/>
          </a:bodyPr>
          <a:lstStyle/>
          <a:p>
            <a:r>
              <a:rPr lang="en-GB" sz="2000" dirty="0" smtClean="0">
                <a:solidFill>
                  <a:srgbClr val="80525B"/>
                </a:solidFill>
              </a:rPr>
              <a:t>critical analysis</a:t>
            </a:r>
            <a:endParaRPr lang="en-GB" sz="2000" dirty="0">
              <a:solidFill>
                <a:srgbClr val="80525B"/>
              </a:solidFill>
            </a:endParaRPr>
          </a:p>
        </p:txBody>
      </p:sp>
      <p:sp>
        <p:nvSpPr>
          <p:cNvPr id="12" name="Rectangle 11"/>
          <p:cNvSpPr/>
          <p:nvPr/>
        </p:nvSpPr>
        <p:spPr>
          <a:xfrm rot="21274015">
            <a:off x="3932642" y="71214"/>
            <a:ext cx="1526842" cy="1015663"/>
          </a:xfrm>
          <a:prstGeom prst="rect">
            <a:avLst/>
          </a:prstGeom>
        </p:spPr>
        <p:txBody>
          <a:bodyPr wrap="square">
            <a:spAutoFit/>
          </a:bodyPr>
          <a:lstStyle/>
          <a:p>
            <a:r>
              <a:rPr lang="en-GB" sz="2000" dirty="0">
                <a:solidFill>
                  <a:srgbClr val="80525B"/>
                </a:solidFill>
              </a:rPr>
              <a:t>d</a:t>
            </a:r>
            <a:r>
              <a:rPr lang="en-GB" sz="2000" dirty="0" smtClean="0">
                <a:solidFill>
                  <a:srgbClr val="80525B"/>
                </a:solidFill>
              </a:rPr>
              <a:t>ebating and arguing your point</a:t>
            </a:r>
            <a:endParaRPr lang="en-GB" sz="2000" dirty="0">
              <a:solidFill>
                <a:srgbClr val="80525B"/>
              </a:solidFill>
            </a:endParaRPr>
          </a:p>
        </p:txBody>
      </p:sp>
      <p:sp>
        <p:nvSpPr>
          <p:cNvPr id="13" name="Rectangle 12"/>
          <p:cNvSpPr/>
          <p:nvPr/>
        </p:nvSpPr>
        <p:spPr>
          <a:xfrm rot="21274015">
            <a:off x="371235" y="1571250"/>
            <a:ext cx="1542337" cy="1015663"/>
          </a:xfrm>
          <a:prstGeom prst="rect">
            <a:avLst/>
          </a:prstGeom>
        </p:spPr>
        <p:txBody>
          <a:bodyPr wrap="square">
            <a:spAutoFit/>
          </a:bodyPr>
          <a:lstStyle/>
          <a:p>
            <a:r>
              <a:rPr lang="en-GB" sz="2000" dirty="0">
                <a:solidFill>
                  <a:srgbClr val="80525B"/>
                </a:solidFill>
              </a:rPr>
              <a:t>i</a:t>
            </a:r>
            <a:r>
              <a:rPr lang="en-GB" sz="2000" dirty="0" smtClean="0">
                <a:solidFill>
                  <a:srgbClr val="80525B"/>
                </a:solidFill>
              </a:rPr>
              <a:t>nvestigating issues in the real world</a:t>
            </a:r>
            <a:endParaRPr lang="en-GB" sz="2000" dirty="0">
              <a:solidFill>
                <a:srgbClr val="80525B"/>
              </a:solidFill>
            </a:endParaRPr>
          </a:p>
        </p:txBody>
      </p:sp>
      <p:sp>
        <p:nvSpPr>
          <p:cNvPr id="14" name="Rectangle 13"/>
          <p:cNvSpPr/>
          <p:nvPr/>
        </p:nvSpPr>
        <p:spPr>
          <a:xfrm rot="21274015">
            <a:off x="8646165" y="1874124"/>
            <a:ext cx="1542337" cy="400110"/>
          </a:xfrm>
          <a:prstGeom prst="rect">
            <a:avLst/>
          </a:prstGeom>
        </p:spPr>
        <p:txBody>
          <a:bodyPr wrap="square">
            <a:spAutoFit/>
          </a:bodyPr>
          <a:lstStyle/>
          <a:p>
            <a:r>
              <a:rPr lang="en-GB" sz="2000" dirty="0">
                <a:solidFill>
                  <a:srgbClr val="80525B"/>
                </a:solidFill>
              </a:rPr>
              <a:t>r</a:t>
            </a:r>
            <a:r>
              <a:rPr lang="en-GB" sz="2000" dirty="0" smtClean="0">
                <a:solidFill>
                  <a:srgbClr val="80525B"/>
                </a:solidFill>
              </a:rPr>
              <a:t>eport writing</a:t>
            </a:r>
            <a:endParaRPr lang="en-GB" sz="2000" dirty="0">
              <a:solidFill>
                <a:srgbClr val="80525B"/>
              </a:solidFill>
            </a:endParaRPr>
          </a:p>
        </p:txBody>
      </p:sp>
      <p:sp>
        <p:nvSpPr>
          <p:cNvPr id="15" name="Rectangle 14"/>
          <p:cNvSpPr/>
          <p:nvPr/>
        </p:nvSpPr>
        <p:spPr>
          <a:xfrm rot="563022">
            <a:off x="3064828" y="1219147"/>
            <a:ext cx="1286094" cy="1015663"/>
          </a:xfrm>
          <a:prstGeom prst="rect">
            <a:avLst/>
          </a:prstGeom>
        </p:spPr>
        <p:txBody>
          <a:bodyPr wrap="square">
            <a:spAutoFit/>
          </a:bodyPr>
          <a:lstStyle/>
          <a:p>
            <a:r>
              <a:rPr lang="en-GB" sz="2000" dirty="0">
                <a:solidFill>
                  <a:srgbClr val="80525B"/>
                </a:solidFill>
              </a:rPr>
              <a:t>c</a:t>
            </a:r>
            <a:r>
              <a:rPr lang="en-GB" sz="2000" dirty="0" smtClean="0">
                <a:solidFill>
                  <a:srgbClr val="80525B"/>
                </a:solidFill>
              </a:rPr>
              <a:t>onvincing others you are right</a:t>
            </a:r>
            <a:endParaRPr lang="en-GB" sz="2000" dirty="0">
              <a:solidFill>
                <a:srgbClr val="80525B"/>
              </a:solidFill>
            </a:endParaRPr>
          </a:p>
        </p:txBody>
      </p:sp>
      <p:sp>
        <p:nvSpPr>
          <p:cNvPr id="16" name="Rectangle 15"/>
          <p:cNvSpPr/>
          <p:nvPr/>
        </p:nvSpPr>
        <p:spPr>
          <a:xfrm rot="21274015">
            <a:off x="10610240" y="714712"/>
            <a:ext cx="1039289" cy="400110"/>
          </a:xfrm>
          <a:prstGeom prst="rect">
            <a:avLst/>
          </a:prstGeom>
        </p:spPr>
        <p:txBody>
          <a:bodyPr wrap="square">
            <a:spAutoFit/>
          </a:bodyPr>
          <a:lstStyle/>
          <a:p>
            <a:r>
              <a:rPr lang="en-GB" sz="2000" dirty="0" smtClean="0">
                <a:solidFill>
                  <a:srgbClr val="80525B"/>
                </a:solidFill>
              </a:rPr>
              <a:t>statistics</a:t>
            </a:r>
            <a:endParaRPr lang="en-GB" sz="2000" dirty="0">
              <a:solidFill>
                <a:srgbClr val="80525B"/>
              </a:solidFill>
            </a:endParaRPr>
          </a:p>
        </p:txBody>
      </p:sp>
      <p:sp>
        <p:nvSpPr>
          <p:cNvPr id="17" name="Rectangle 16"/>
          <p:cNvSpPr/>
          <p:nvPr/>
        </p:nvSpPr>
        <p:spPr>
          <a:xfrm rot="21274015">
            <a:off x="9239037" y="33847"/>
            <a:ext cx="1128610" cy="400110"/>
          </a:xfrm>
          <a:prstGeom prst="rect">
            <a:avLst/>
          </a:prstGeom>
        </p:spPr>
        <p:txBody>
          <a:bodyPr wrap="square">
            <a:spAutoFit/>
          </a:bodyPr>
          <a:lstStyle/>
          <a:p>
            <a:r>
              <a:rPr lang="en-GB" sz="2000" dirty="0" smtClean="0">
                <a:solidFill>
                  <a:srgbClr val="80525B"/>
                </a:solidFill>
              </a:rPr>
              <a:t>fieldwork</a:t>
            </a:r>
            <a:endParaRPr lang="en-GB" sz="2000" dirty="0">
              <a:solidFill>
                <a:srgbClr val="80525B"/>
              </a:solidFill>
            </a:endParaRPr>
          </a:p>
        </p:txBody>
      </p:sp>
      <p:sp>
        <p:nvSpPr>
          <p:cNvPr id="18" name="Rectangle 17"/>
          <p:cNvSpPr/>
          <p:nvPr/>
        </p:nvSpPr>
        <p:spPr>
          <a:xfrm rot="544941">
            <a:off x="9021038" y="804290"/>
            <a:ext cx="1134742" cy="707886"/>
          </a:xfrm>
          <a:prstGeom prst="rect">
            <a:avLst/>
          </a:prstGeom>
        </p:spPr>
        <p:txBody>
          <a:bodyPr wrap="square">
            <a:spAutoFit/>
          </a:bodyPr>
          <a:lstStyle/>
          <a:p>
            <a:r>
              <a:rPr lang="en-GB" sz="2000" dirty="0">
                <a:solidFill>
                  <a:srgbClr val="80525B"/>
                </a:solidFill>
              </a:rPr>
              <a:t>w</a:t>
            </a:r>
            <a:r>
              <a:rPr lang="en-GB" sz="2000" dirty="0" smtClean="0">
                <a:solidFill>
                  <a:srgbClr val="80525B"/>
                </a:solidFill>
              </a:rPr>
              <a:t>orking with data</a:t>
            </a:r>
            <a:endParaRPr lang="en-GB" sz="2000" dirty="0">
              <a:solidFill>
                <a:srgbClr val="80525B"/>
              </a:solidFill>
            </a:endParaRPr>
          </a:p>
        </p:txBody>
      </p:sp>
      <p:sp>
        <p:nvSpPr>
          <p:cNvPr id="19" name="Rectangle 18"/>
          <p:cNvSpPr/>
          <p:nvPr/>
        </p:nvSpPr>
        <p:spPr>
          <a:xfrm>
            <a:off x="5851047" y="2021317"/>
            <a:ext cx="2305603" cy="400110"/>
          </a:xfrm>
          <a:prstGeom prst="rect">
            <a:avLst/>
          </a:prstGeom>
        </p:spPr>
        <p:txBody>
          <a:bodyPr wrap="square">
            <a:spAutoFit/>
          </a:bodyPr>
          <a:lstStyle/>
          <a:p>
            <a:r>
              <a:rPr lang="en-GB" sz="2000" dirty="0">
                <a:solidFill>
                  <a:srgbClr val="80525B"/>
                </a:solidFill>
              </a:rPr>
              <a:t>b</a:t>
            </a:r>
            <a:r>
              <a:rPr lang="en-GB" sz="2000" dirty="0" smtClean="0">
                <a:solidFill>
                  <a:srgbClr val="80525B"/>
                </a:solidFill>
              </a:rPr>
              <a:t>oosting your memory</a:t>
            </a:r>
            <a:endParaRPr lang="en-GB" sz="2000" dirty="0">
              <a:solidFill>
                <a:srgbClr val="80525B"/>
              </a:solidFill>
            </a:endParaRPr>
          </a:p>
        </p:txBody>
      </p:sp>
      <p:sp>
        <p:nvSpPr>
          <p:cNvPr id="20" name="Rectangle 19"/>
          <p:cNvSpPr/>
          <p:nvPr/>
        </p:nvSpPr>
        <p:spPr>
          <a:xfrm rot="21274015">
            <a:off x="1688097" y="2109718"/>
            <a:ext cx="2018500" cy="400110"/>
          </a:xfrm>
          <a:prstGeom prst="rect">
            <a:avLst/>
          </a:prstGeom>
        </p:spPr>
        <p:txBody>
          <a:bodyPr wrap="square">
            <a:spAutoFit/>
          </a:bodyPr>
          <a:lstStyle/>
          <a:p>
            <a:r>
              <a:rPr lang="en-GB" sz="2000" dirty="0" smtClean="0">
                <a:solidFill>
                  <a:srgbClr val="80525B"/>
                </a:solidFill>
              </a:rPr>
              <a:t>empathy</a:t>
            </a:r>
            <a:endParaRPr lang="en-GB" sz="2000" dirty="0">
              <a:solidFill>
                <a:srgbClr val="80525B"/>
              </a:solidFill>
            </a:endParaRPr>
          </a:p>
        </p:txBody>
      </p:sp>
      <p:sp>
        <p:nvSpPr>
          <p:cNvPr id="21" name="Rectangle 20"/>
          <p:cNvSpPr/>
          <p:nvPr/>
        </p:nvSpPr>
        <p:spPr>
          <a:xfrm rot="309538">
            <a:off x="10392790" y="2020899"/>
            <a:ext cx="2018500" cy="400110"/>
          </a:xfrm>
          <a:prstGeom prst="rect">
            <a:avLst/>
          </a:prstGeom>
        </p:spPr>
        <p:txBody>
          <a:bodyPr wrap="square">
            <a:spAutoFit/>
          </a:bodyPr>
          <a:lstStyle/>
          <a:p>
            <a:r>
              <a:rPr lang="en-GB" sz="2000" dirty="0">
                <a:solidFill>
                  <a:srgbClr val="80525B"/>
                </a:solidFill>
              </a:rPr>
              <a:t>p</a:t>
            </a:r>
            <a:r>
              <a:rPr lang="en-GB" sz="2000" dirty="0" smtClean="0">
                <a:solidFill>
                  <a:srgbClr val="80525B"/>
                </a:solidFill>
              </a:rPr>
              <a:t>roblem solving</a:t>
            </a:r>
            <a:endParaRPr lang="en-GB" sz="2000" dirty="0">
              <a:solidFill>
                <a:srgbClr val="80525B"/>
              </a:solidFill>
            </a:endParaRPr>
          </a:p>
        </p:txBody>
      </p:sp>
      <p:sp>
        <p:nvSpPr>
          <p:cNvPr id="25" name="TextBox 24"/>
          <p:cNvSpPr txBox="1"/>
          <p:nvPr/>
        </p:nvSpPr>
        <p:spPr>
          <a:xfrm>
            <a:off x="421523" y="4979388"/>
            <a:ext cx="2579168" cy="584775"/>
          </a:xfrm>
          <a:prstGeom prst="rect">
            <a:avLst/>
          </a:prstGeom>
          <a:noFill/>
        </p:spPr>
        <p:txBody>
          <a:bodyPr wrap="none" rtlCol="0">
            <a:spAutoFit/>
          </a:bodyPr>
          <a:lstStyle/>
          <a:p>
            <a:r>
              <a:rPr lang="en-GB" sz="3200" dirty="0" smtClean="0">
                <a:solidFill>
                  <a:schemeClr val="bg1"/>
                </a:solidFill>
              </a:rPr>
              <a:t>a wide variety of</a:t>
            </a:r>
            <a:endParaRPr lang="en-GB" sz="3200" dirty="0">
              <a:solidFill>
                <a:schemeClr val="bg1"/>
              </a:solidFill>
            </a:endParaRPr>
          </a:p>
        </p:txBody>
      </p:sp>
      <p:sp>
        <p:nvSpPr>
          <p:cNvPr id="26" name="TextBox 25"/>
          <p:cNvSpPr txBox="1"/>
          <p:nvPr/>
        </p:nvSpPr>
        <p:spPr>
          <a:xfrm>
            <a:off x="400032" y="5324157"/>
            <a:ext cx="2380781" cy="1077218"/>
          </a:xfrm>
          <a:prstGeom prst="rect">
            <a:avLst/>
          </a:prstGeom>
          <a:noFill/>
        </p:spPr>
        <p:txBody>
          <a:bodyPr wrap="none" rtlCol="0">
            <a:spAutoFit/>
          </a:bodyPr>
          <a:lstStyle/>
          <a:p>
            <a:pPr algn="ctr"/>
            <a:r>
              <a:rPr lang="en-GB" sz="6400" dirty="0" smtClean="0">
                <a:solidFill>
                  <a:schemeClr val="bg1"/>
                </a:solidFill>
                <a:latin typeface="+mj-lt"/>
              </a:rPr>
              <a:t>SKILLS</a:t>
            </a:r>
            <a:endParaRPr lang="en-GB" sz="6400" dirty="0">
              <a:solidFill>
                <a:schemeClr val="bg1"/>
              </a:solidFill>
              <a:latin typeface="+mj-lt"/>
            </a:endParaRPr>
          </a:p>
        </p:txBody>
      </p:sp>
    </p:spTree>
    <p:extLst>
      <p:ext uri="{BB962C8B-B14F-4D97-AF65-F5344CB8AC3E}">
        <p14:creationId xmlns:p14="http://schemas.microsoft.com/office/powerpoint/2010/main" val="127951694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0" b="30"/>
          <a:stretch>
            <a:fillRect/>
          </a:stretch>
        </p:blipFill>
        <p:spPr/>
      </p:pic>
      <p:sp>
        <p:nvSpPr>
          <p:cNvPr id="3" name="Title 2"/>
          <p:cNvSpPr>
            <a:spLocks noGrp="1"/>
          </p:cNvSpPr>
          <p:nvPr>
            <p:ph type="ctrTitle"/>
          </p:nvPr>
        </p:nvSpPr>
        <p:spPr/>
        <p:txBody>
          <a:bodyPr/>
          <a:lstStyle/>
          <a:p>
            <a:r>
              <a:rPr lang="en-US" dirty="0" smtClean="0">
                <a:solidFill>
                  <a:srgbClr val="FFFF00"/>
                </a:solidFill>
              </a:rPr>
              <a:t>What do we study? </a:t>
            </a:r>
            <a:endParaRPr lang="en-US" dirty="0">
              <a:solidFill>
                <a:srgbClr val="FFFF00"/>
              </a:solidFill>
            </a:endParaRPr>
          </a:p>
        </p:txBody>
      </p:sp>
      <p:pic>
        <p:nvPicPr>
          <p:cNvPr id="5" name="Picture 4"/>
          <p:cNvPicPr>
            <a:picLocks noChangeAspect="1"/>
          </p:cNvPicPr>
          <p:nvPr/>
        </p:nvPicPr>
        <p:blipFill>
          <a:blip r:embed="rId3"/>
          <a:stretch>
            <a:fillRect/>
          </a:stretch>
        </p:blipFill>
        <p:spPr>
          <a:xfrm>
            <a:off x="3048000" y="801408"/>
            <a:ext cx="6361410" cy="6056592"/>
          </a:xfrm>
          <a:prstGeom prst="rect">
            <a:avLst/>
          </a:prstGeom>
        </p:spPr>
      </p:pic>
    </p:spTree>
    <p:extLst>
      <p:ext uri="{BB962C8B-B14F-4D97-AF65-F5344CB8AC3E}">
        <p14:creationId xmlns:p14="http://schemas.microsoft.com/office/powerpoint/2010/main" val="12927715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5" name="TextBox 4"/>
          <p:cNvSpPr txBox="1"/>
          <p:nvPr/>
        </p:nvSpPr>
        <p:spPr>
          <a:xfrm>
            <a:off x="119336" y="2420888"/>
            <a:ext cx="3903633" cy="1077218"/>
          </a:xfrm>
          <a:prstGeom prst="rect">
            <a:avLst/>
          </a:prstGeom>
          <a:noFill/>
        </p:spPr>
        <p:txBody>
          <a:bodyPr wrap="none" rtlCol="0">
            <a:spAutoFit/>
          </a:bodyPr>
          <a:lstStyle/>
          <a:p>
            <a:pPr algn="ctr"/>
            <a:r>
              <a:rPr lang="en-GB" sz="6400" dirty="0" smtClean="0">
                <a:solidFill>
                  <a:schemeClr val="bg1"/>
                </a:solidFill>
                <a:latin typeface="+mj-lt"/>
              </a:rPr>
              <a:t>FIELDWORK</a:t>
            </a:r>
            <a:endParaRPr lang="en-GB" sz="6400" dirty="0">
              <a:solidFill>
                <a:schemeClr val="bg1"/>
              </a:solidFill>
              <a:latin typeface="+mj-lt"/>
            </a:endParaRPr>
          </a:p>
        </p:txBody>
      </p:sp>
      <p:sp>
        <p:nvSpPr>
          <p:cNvPr id="6" name="TextBox 5"/>
          <p:cNvSpPr txBox="1"/>
          <p:nvPr/>
        </p:nvSpPr>
        <p:spPr>
          <a:xfrm>
            <a:off x="179159" y="2121243"/>
            <a:ext cx="1963999" cy="584775"/>
          </a:xfrm>
          <a:prstGeom prst="rect">
            <a:avLst/>
          </a:prstGeom>
          <a:noFill/>
        </p:spPr>
        <p:txBody>
          <a:bodyPr wrap="none" rtlCol="0">
            <a:spAutoFit/>
          </a:bodyPr>
          <a:lstStyle/>
          <a:p>
            <a:r>
              <a:rPr lang="en-GB" sz="3200" dirty="0" smtClean="0">
                <a:solidFill>
                  <a:schemeClr val="bg1"/>
                </a:solidFill>
              </a:rPr>
              <a:t>High quality</a:t>
            </a:r>
            <a:endParaRPr lang="en-GB" sz="3200" dirty="0">
              <a:solidFill>
                <a:schemeClr val="bg1"/>
              </a:solidFill>
            </a:endParaRPr>
          </a:p>
        </p:txBody>
      </p:sp>
    </p:spTree>
    <p:extLst>
      <p:ext uri="{BB962C8B-B14F-4D97-AF65-F5344CB8AC3E}">
        <p14:creationId xmlns:p14="http://schemas.microsoft.com/office/powerpoint/2010/main" val="14799084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110" b="13110"/>
          <a:stretch>
            <a:fillRect/>
          </a:stretch>
        </p:blipFill>
        <p:spPr/>
      </p:pic>
      <p:sp>
        <p:nvSpPr>
          <p:cNvPr id="3" name="Title 2"/>
          <p:cNvSpPr>
            <a:spLocks noGrp="1"/>
          </p:cNvSpPr>
          <p:nvPr>
            <p:ph type="ctrTitle"/>
          </p:nvPr>
        </p:nvSpPr>
        <p:spPr/>
        <p:txBody>
          <a:bodyPr/>
          <a:lstStyle/>
          <a:p>
            <a:r>
              <a:rPr lang="en-US" dirty="0" smtClean="0"/>
              <a:t>Fieldwork </a:t>
            </a:r>
            <a:endParaRPr lang="en-US" dirty="0"/>
          </a:p>
        </p:txBody>
      </p:sp>
      <p:pic>
        <p:nvPicPr>
          <p:cNvPr id="4" name="Picture 3"/>
          <p:cNvPicPr>
            <a:picLocks noChangeAspect="1"/>
          </p:cNvPicPr>
          <p:nvPr/>
        </p:nvPicPr>
        <p:blipFill>
          <a:blip r:embed="rId3"/>
          <a:stretch>
            <a:fillRect/>
          </a:stretch>
        </p:blipFill>
        <p:spPr>
          <a:xfrm flipH="1">
            <a:off x="9408367" y="3307711"/>
            <a:ext cx="2347885" cy="3212333"/>
          </a:xfrm>
          <a:prstGeom prst="rect">
            <a:avLst/>
          </a:prstGeom>
        </p:spPr>
      </p:pic>
      <p:pic>
        <p:nvPicPr>
          <p:cNvPr id="5" name="Picture 4"/>
          <p:cNvPicPr>
            <a:picLocks noChangeAspect="1"/>
          </p:cNvPicPr>
          <p:nvPr/>
        </p:nvPicPr>
        <p:blipFill>
          <a:blip r:embed="rId4"/>
          <a:stretch>
            <a:fillRect/>
          </a:stretch>
        </p:blipFill>
        <p:spPr>
          <a:xfrm>
            <a:off x="8040216" y="0"/>
            <a:ext cx="3962400" cy="2971800"/>
          </a:xfrm>
          <a:prstGeom prst="rect">
            <a:avLst/>
          </a:prstGeom>
        </p:spPr>
      </p:pic>
    </p:spTree>
    <p:extLst>
      <p:ext uri="{BB962C8B-B14F-4D97-AF65-F5344CB8AC3E}">
        <p14:creationId xmlns:p14="http://schemas.microsoft.com/office/powerpoint/2010/main" val="70964477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5f2ae1911d3aa47338267e54641baf37a68b9"/>
</p:tagLst>
</file>

<file path=ppt/theme/theme1.xml><?xml version="1.0" encoding="utf-8"?>
<a:theme xmlns:a="http://schemas.openxmlformats.org/drawingml/2006/main" name="blank">
  <a:themeElements>
    <a:clrScheme name="Custom 1">
      <a:dk1>
        <a:srgbClr val="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2015">
      <a:majorFont>
        <a:latin typeface="Franklin Gothic Demi Cond"/>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sz="3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2190</TotalTime>
  <Words>402</Words>
  <Application>Microsoft Macintosh PowerPoint</Application>
  <PresentationFormat>Widescreen</PresentationFormat>
  <Paragraphs>52</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Batang</vt:lpstr>
      <vt:lpstr>Calibri</vt:lpstr>
      <vt:lpstr>Courier New</vt:lpstr>
      <vt:lpstr>Franklin Gothic Demi Cond</vt:lpstr>
      <vt:lpstr>Franklin Gothic Medium Cond</vt:lpstr>
      <vt:lpstr>Arial</vt:lpstr>
      <vt:lpstr>blank</vt:lpstr>
      <vt:lpstr>PowerPoint Presentation</vt:lpstr>
      <vt:lpstr>PowerPoint Presentation</vt:lpstr>
      <vt:lpstr>PowerPoint Presentation</vt:lpstr>
      <vt:lpstr>Unemployment rate 2013-2014: Computer Science 11.4%, Physics 8.2%,  Biology 8.0%, Arts 7.9%, Maths 7.7%, Chemistry 7.4%, Average unemployment 7.3%,  History 6.6%, Engineering 6.6%, English 6.6%,  Psychology 6.2%, Geography 5.8%   (six months after graduation)</vt:lpstr>
      <vt:lpstr>PowerPoint Presentation</vt:lpstr>
      <vt:lpstr>PowerPoint Presentation</vt:lpstr>
      <vt:lpstr>What do we study? </vt:lpstr>
      <vt:lpstr>PowerPoint Presentation</vt:lpstr>
      <vt:lpstr>Fieldwork </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Geography Burp</dc:creator>
  <cp:lastModifiedBy>Anna Bennett</cp:lastModifiedBy>
  <cp:revision>161</cp:revision>
  <dcterms:created xsi:type="dcterms:W3CDTF">2013-12-18T20:53:40Z</dcterms:created>
  <dcterms:modified xsi:type="dcterms:W3CDTF">2017-12-07T18:17:53Z</dcterms:modified>
</cp:coreProperties>
</file>