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2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3" r:id="rId14"/>
    <p:sldId id="268" r:id="rId15"/>
    <p:sldId id="269" r:id="rId16"/>
    <p:sldId id="270" r:id="rId17"/>
    <p:sldId id="271"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65"/>
    <p:restoredTop sz="94173"/>
  </p:normalViewPr>
  <p:slideViewPr>
    <p:cSldViewPr snapToGrid="0" snapToObjects="1">
      <p:cViewPr varScale="1">
        <p:scale>
          <a:sx n="118" d="100"/>
          <a:sy n="118" d="100"/>
        </p:scale>
        <p:origin x="552"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5D50A1B-CF79-3647-8AD5-C90E4B9D7DA1}" type="datetimeFigureOut">
              <a:rPr lang="en-US" smtClean="0"/>
              <a:t>9/9/19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8687235-1299-4743-AFEC-876FFC91F60D}" type="slidenum">
              <a:rPr lang="en-US" smtClean="0"/>
              <a:t>‹#›</a:t>
            </a:fld>
            <a:endParaRPr lang="en-US"/>
          </a:p>
        </p:txBody>
      </p:sp>
    </p:spTree>
    <p:extLst>
      <p:ext uri="{BB962C8B-B14F-4D97-AF65-F5344CB8AC3E}">
        <p14:creationId xmlns:p14="http://schemas.microsoft.com/office/powerpoint/2010/main" val="182354676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E75AA34-9B78-C047-B279-CA02F18B1570}" type="datetimeFigureOut">
              <a:rPr lang="en-US" smtClean="0"/>
              <a:t>9/9/19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0EB40-1FB9-B949-9124-03906D3E7A2B}" type="slidenum">
              <a:rPr lang="en-US" smtClean="0"/>
              <a:t>‹#›</a:t>
            </a:fld>
            <a:endParaRPr lang="en-US"/>
          </a:p>
        </p:txBody>
      </p:sp>
    </p:spTree>
    <p:extLst>
      <p:ext uri="{BB962C8B-B14F-4D97-AF65-F5344CB8AC3E}">
        <p14:creationId xmlns:p14="http://schemas.microsoft.com/office/powerpoint/2010/main" val="1399588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75AA34-9B78-C047-B279-CA02F18B1570}" type="datetimeFigureOut">
              <a:rPr lang="en-US" smtClean="0"/>
              <a:t>9/9/19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0EB40-1FB9-B949-9124-03906D3E7A2B}" type="slidenum">
              <a:rPr lang="en-US" smtClean="0"/>
              <a:t>‹#›</a:t>
            </a:fld>
            <a:endParaRPr lang="en-US"/>
          </a:p>
        </p:txBody>
      </p:sp>
    </p:spTree>
    <p:extLst>
      <p:ext uri="{BB962C8B-B14F-4D97-AF65-F5344CB8AC3E}">
        <p14:creationId xmlns:p14="http://schemas.microsoft.com/office/powerpoint/2010/main" val="2026897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75AA34-9B78-C047-B279-CA02F18B1570}" type="datetimeFigureOut">
              <a:rPr lang="en-US" smtClean="0"/>
              <a:t>9/9/19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0EB40-1FB9-B949-9124-03906D3E7A2B}" type="slidenum">
              <a:rPr lang="en-US" smtClean="0"/>
              <a:t>‹#›</a:t>
            </a:fld>
            <a:endParaRPr lang="en-US"/>
          </a:p>
        </p:txBody>
      </p:sp>
    </p:spTree>
    <p:extLst>
      <p:ext uri="{BB962C8B-B14F-4D97-AF65-F5344CB8AC3E}">
        <p14:creationId xmlns:p14="http://schemas.microsoft.com/office/powerpoint/2010/main" val="531055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75AA34-9B78-C047-B279-CA02F18B1570}" type="datetimeFigureOut">
              <a:rPr lang="en-US" smtClean="0"/>
              <a:t>9/9/19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0EB40-1FB9-B949-9124-03906D3E7A2B}" type="slidenum">
              <a:rPr lang="en-US" smtClean="0"/>
              <a:t>‹#›</a:t>
            </a:fld>
            <a:endParaRPr lang="en-US"/>
          </a:p>
        </p:txBody>
      </p:sp>
    </p:spTree>
    <p:extLst>
      <p:ext uri="{BB962C8B-B14F-4D97-AF65-F5344CB8AC3E}">
        <p14:creationId xmlns:p14="http://schemas.microsoft.com/office/powerpoint/2010/main" val="1501181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75AA34-9B78-C047-B279-CA02F18B1570}" type="datetimeFigureOut">
              <a:rPr lang="en-US" smtClean="0"/>
              <a:t>9/9/19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0EB40-1FB9-B949-9124-03906D3E7A2B}" type="slidenum">
              <a:rPr lang="en-US" smtClean="0"/>
              <a:t>‹#›</a:t>
            </a:fld>
            <a:endParaRPr lang="en-US"/>
          </a:p>
        </p:txBody>
      </p:sp>
    </p:spTree>
    <p:extLst>
      <p:ext uri="{BB962C8B-B14F-4D97-AF65-F5344CB8AC3E}">
        <p14:creationId xmlns:p14="http://schemas.microsoft.com/office/powerpoint/2010/main" val="1712207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E75AA34-9B78-C047-B279-CA02F18B1570}" type="datetimeFigureOut">
              <a:rPr lang="en-US" smtClean="0"/>
              <a:t>9/9/19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40EB40-1FB9-B949-9124-03906D3E7A2B}" type="slidenum">
              <a:rPr lang="en-US" smtClean="0"/>
              <a:t>‹#›</a:t>
            </a:fld>
            <a:endParaRPr lang="en-US"/>
          </a:p>
        </p:txBody>
      </p:sp>
    </p:spTree>
    <p:extLst>
      <p:ext uri="{BB962C8B-B14F-4D97-AF65-F5344CB8AC3E}">
        <p14:creationId xmlns:p14="http://schemas.microsoft.com/office/powerpoint/2010/main" val="786733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E75AA34-9B78-C047-B279-CA02F18B1570}" type="datetimeFigureOut">
              <a:rPr lang="en-US" smtClean="0"/>
              <a:t>9/9/19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EB40-1FB9-B949-9124-03906D3E7A2B}" type="slidenum">
              <a:rPr lang="en-US" smtClean="0"/>
              <a:t>‹#›</a:t>
            </a:fld>
            <a:endParaRPr lang="en-US"/>
          </a:p>
        </p:txBody>
      </p:sp>
    </p:spTree>
    <p:extLst>
      <p:ext uri="{BB962C8B-B14F-4D97-AF65-F5344CB8AC3E}">
        <p14:creationId xmlns:p14="http://schemas.microsoft.com/office/powerpoint/2010/main" val="579792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E75AA34-9B78-C047-B279-CA02F18B1570}" type="datetimeFigureOut">
              <a:rPr lang="en-US" smtClean="0"/>
              <a:t>9/9/19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40EB40-1FB9-B949-9124-03906D3E7A2B}" type="slidenum">
              <a:rPr lang="en-US" smtClean="0"/>
              <a:t>‹#›</a:t>
            </a:fld>
            <a:endParaRPr lang="en-US"/>
          </a:p>
        </p:txBody>
      </p:sp>
    </p:spTree>
    <p:extLst>
      <p:ext uri="{BB962C8B-B14F-4D97-AF65-F5344CB8AC3E}">
        <p14:creationId xmlns:p14="http://schemas.microsoft.com/office/powerpoint/2010/main" val="1435879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75AA34-9B78-C047-B279-CA02F18B1570}" type="datetimeFigureOut">
              <a:rPr lang="en-US" smtClean="0"/>
              <a:t>9/9/19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40EB40-1FB9-B949-9124-03906D3E7A2B}" type="slidenum">
              <a:rPr lang="en-US" smtClean="0"/>
              <a:t>‹#›</a:t>
            </a:fld>
            <a:endParaRPr lang="en-US"/>
          </a:p>
        </p:txBody>
      </p:sp>
    </p:spTree>
    <p:extLst>
      <p:ext uri="{BB962C8B-B14F-4D97-AF65-F5344CB8AC3E}">
        <p14:creationId xmlns:p14="http://schemas.microsoft.com/office/powerpoint/2010/main" val="1555721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E75AA34-9B78-C047-B279-CA02F18B1570}" type="datetimeFigureOut">
              <a:rPr lang="en-US" smtClean="0"/>
              <a:t>9/9/19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40EB40-1FB9-B949-9124-03906D3E7A2B}" type="slidenum">
              <a:rPr lang="en-US" smtClean="0"/>
              <a:t>‹#›</a:t>
            </a:fld>
            <a:endParaRPr lang="en-US"/>
          </a:p>
        </p:txBody>
      </p:sp>
    </p:spTree>
    <p:extLst>
      <p:ext uri="{BB962C8B-B14F-4D97-AF65-F5344CB8AC3E}">
        <p14:creationId xmlns:p14="http://schemas.microsoft.com/office/powerpoint/2010/main" val="1390923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E75AA34-9B78-C047-B279-CA02F18B1570}" type="datetimeFigureOut">
              <a:rPr lang="en-US" smtClean="0"/>
              <a:t>9/9/19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40EB40-1FB9-B949-9124-03906D3E7A2B}" type="slidenum">
              <a:rPr lang="en-US" smtClean="0"/>
              <a:t>‹#›</a:t>
            </a:fld>
            <a:endParaRPr lang="en-US"/>
          </a:p>
        </p:txBody>
      </p:sp>
    </p:spTree>
    <p:extLst>
      <p:ext uri="{BB962C8B-B14F-4D97-AF65-F5344CB8AC3E}">
        <p14:creationId xmlns:p14="http://schemas.microsoft.com/office/powerpoint/2010/main" val="1896657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75AA34-9B78-C047-B279-CA02F18B1570}" type="datetimeFigureOut">
              <a:rPr lang="en-US" smtClean="0"/>
              <a:t>9/9/19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40EB40-1FB9-B949-9124-03906D3E7A2B}" type="slidenum">
              <a:rPr lang="en-US" smtClean="0"/>
              <a:t>‹#›</a:t>
            </a:fld>
            <a:endParaRPr lang="en-US"/>
          </a:p>
        </p:txBody>
      </p:sp>
    </p:spTree>
    <p:extLst>
      <p:ext uri="{BB962C8B-B14F-4D97-AF65-F5344CB8AC3E}">
        <p14:creationId xmlns:p14="http://schemas.microsoft.com/office/powerpoint/2010/main" val="1397793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tif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Uniting the people of the felt walls</a:t>
            </a:r>
          </a:p>
        </p:txBody>
      </p:sp>
      <p:sp>
        <p:nvSpPr>
          <p:cNvPr id="3" name="Subtitle 2"/>
          <p:cNvSpPr>
            <a:spLocks noGrp="1"/>
          </p:cNvSpPr>
          <p:nvPr>
            <p:ph type="subTitle" idx="1"/>
          </p:nvPr>
        </p:nvSpPr>
        <p:spPr/>
        <p:txBody>
          <a:bodyPr/>
          <a:lstStyle/>
          <a:p>
            <a:r>
              <a:rPr lang="en-US" dirty="0"/>
              <a:t>Genghis and </a:t>
            </a:r>
            <a:r>
              <a:rPr lang="en-US" dirty="0" err="1"/>
              <a:t>Jamuka</a:t>
            </a:r>
            <a:r>
              <a:rPr lang="en-US" dirty="0"/>
              <a:t> Part 2</a:t>
            </a:r>
          </a:p>
        </p:txBody>
      </p:sp>
      <p:pic>
        <p:nvPicPr>
          <p:cNvPr id="4" name="Picture 3">
            <a:extLst>
              <a:ext uri="{FF2B5EF4-FFF2-40B4-BE49-F238E27FC236}">
                <a16:creationId xmlns:a16="http://schemas.microsoft.com/office/drawing/2014/main" id="{39F39403-0118-D649-B248-CD2F8AF0E0AB}"/>
              </a:ext>
            </a:extLst>
          </p:cNvPr>
          <p:cNvPicPr>
            <a:picLocks noChangeAspect="1"/>
          </p:cNvPicPr>
          <p:nvPr/>
        </p:nvPicPr>
        <p:blipFill>
          <a:blip r:embed="rId2"/>
          <a:stretch>
            <a:fillRect/>
          </a:stretch>
        </p:blipFill>
        <p:spPr>
          <a:xfrm>
            <a:off x="4112985" y="4181022"/>
            <a:ext cx="4292600" cy="1892300"/>
          </a:xfrm>
          <a:prstGeom prst="rect">
            <a:avLst/>
          </a:prstGeom>
        </p:spPr>
      </p:pic>
    </p:spTree>
    <p:extLst>
      <p:ext uri="{BB962C8B-B14F-4D97-AF65-F5344CB8AC3E}">
        <p14:creationId xmlns:p14="http://schemas.microsoft.com/office/powerpoint/2010/main" val="510272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05392"/>
          </a:xfrm>
        </p:spPr>
        <p:txBody>
          <a:bodyPr/>
          <a:lstStyle/>
          <a:p>
            <a:r>
              <a:rPr lang="en-US"/>
              <a:t>The end</a:t>
            </a:r>
          </a:p>
        </p:txBody>
      </p:sp>
      <p:sp>
        <p:nvSpPr>
          <p:cNvPr id="3" name="Content Placeholder 2"/>
          <p:cNvSpPr>
            <a:spLocks noGrp="1"/>
          </p:cNvSpPr>
          <p:nvPr>
            <p:ph idx="1"/>
          </p:nvPr>
        </p:nvSpPr>
        <p:spPr>
          <a:xfrm>
            <a:off x="334537" y="1070518"/>
            <a:ext cx="11019263" cy="5106445"/>
          </a:xfrm>
        </p:spPr>
        <p:txBody>
          <a:bodyPr>
            <a:normAutofit/>
          </a:bodyPr>
          <a:lstStyle/>
          <a:p>
            <a:r>
              <a:rPr lang="en-US" dirty="0"/>
              <a:t>The final decisive attack was anticipated but </a:t>
            </a:r>
            <a:r>
              <a:rPr lang="en-US" dirty="0" err="1"/>
              <a:t>Temujin</a:t>
            </a:r>
            <a:r>
              <a:rPr lang="en-US" dirty="0"/>
              <a:t> told the army to sleep tight.</a:t>
            </a:r>
          </a:p>
          <a:p>
            <a:r>
              <a:rPr lang="en-US" dirty="0"/>
              <a:t>Through the night the </a:t>
            </a:r>
            <a:r>
              <a:rPr lang="en-US" dirty="0" err="1"/>
              <a:t>Naiman</a:t>
            </a:r>
            <a:r>
              <a:rPr lang="en-US" dirty="0"/>
              <a:t> fled but he resisted the urge to follow them. In their panic to escape many of the </a:t>
            </a:r>
            <a:r>
              <a:rPr lang="en-US" dirty="0" err="1"/>
              <a:t>Naimen</a:t>
            </a:r>
            <a:r>
              <a:rPr lang="en-US" dirty="0"/>
              <a:t> slipped to their death. </a:t>
            </a:r>
          </a:p>
          <a:p>
            <a:r>
              <a:rPr lang="en-US" dirty="0"/>
              <a:t>The following morning the defeat of the remaining men was easy. </a:t>
            </a:r>
          </a:p>
          <a:p>
            <a:r>
              <a:rPr lang="en-US" dirty="0" err="1"/>
              <a:t>Tayang</a:t>
            </a:r>
            <a:r>
              <a:rPr lang="en-US" dirty="0"/>
              <a:t> Khan was killed but his son managed to escape. </a:t>
            </a:r>
            <a:r>
              <a:rPr lang="en-US" dirty="0" err="1"/>
              <a:t>Jamuka</a:t>
            </a:r>
            <a:r>
              <a:rPr lang="en-US" dirty="0"/>
              <a:t> was also able to flee but he was now alone with nowhere to flee to.</a:t>
            </a:r>
          </a:p>
          <a:p>
            <a:r>
              <a:rPr lang="en-US" dirty="0"/>
              <a:t>His end would be slow  - he retreated with a small number of followers to live as an outcast bandit scavenging for food.</a:t>
            </a:r>
          </a:p>
        </p:txBody>
      </p:sp>
    </p:spTree>
    <p:extLst>
      <p:ext uri="{BB962C8B-B14F-4D97-AF65-F5344CB8AC3E}">
        <p14:creationId xmlns:p14="http://schemas.microsoft.com/office/powerpoint/2010/main" val="969490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2299"/>
          </a:xfrm>
        </p:spPr>
        <p:txBody>
          <a:bodyPr/>
          <a:lstStyle/>
          <a:p>
            <a:r>
              <a:rPr lang="en-US"/>
              <a:t>Jamuka</a:t>
            </a:r>
            <a:endParaRPr lang="en-US" dirty="0"/>
          </a:p>
        </p:txBody>
      </p:sp>
      <p:sp>
        <p:nvSpPr>
          <p:cNvPr id="3" name="Content Placeholder 2"/>
          <p:cNvSpPr>
            <a:spLocks noGrp="1"/>
          </p:cNvSpPr>
          <p:nvPr>
            <p:ph idx="1"/>
          </p:nvPr>
        </p:nvSpPr>
        <p:spPr>
          <a:xfrm>
            <a:off x="334537" y="1137424"/>
            <a:ext cx="11195824" cy="5151864"/>
          </a:xfrm>
        </p:spPr>
        <p:txBody>
          <a:bodyPr/>
          <a:lstStyle/>
          <a:p>
            <a:r>
              <a:rPr lang="en-US" dirty="0"/>
              <a:t>1205 – the year of the ox</a:t>
            </a:r>
          </a:p>
          <a:p>
            <a:r>
              <a:rPr lang="en-US" dirty="0"/>
              <a:t>Desperate – </a:t>
            </a:r>
            <a:r>
              <a:rPr lang="en-US" dirty="0" err="1"/>
              <a:t>Jamuka’s</a:t>
            </a:r>
            <a:r>
              <a:rPr lang="en-US" dirty="0"/>
              <a:t> men betrayed him and turned him over to </a:t>
            </a:r>
            <a:r>
              <a:rPr lang="en-US" dirty="0" err="1"/>
              <a:t>Temujin</a:t>
            </a:r>
            <a:r>
              <a:rPr lang="en-US" dirty="0"/>
              <a:t>.</a:t>
            </a:r>
          </a:p>
          <a:p>
            <a:r>
              <a:rPr lang="en-US" dirty="0" err="1"/>
              <a:t>Temujin</a:t>
            </a:r>
            <a:r>
              <a:rPr lang="en-US" dirty="0"/>
              <a:t> – fiercely loyal executed the men who betrayed </a:t>
            </a:r>
            <a:r>
              <a:rPr lang="en-US" dirty="0" err="1"/>
              <a:t>Jamuka</a:t>
            </a:r>
            <a:r>
              <a:rPr lang="en-US" dirty="0"/>
              <a:t> rather than reward them.</a:t>
            </a:r>
          </a:p>
          <a:p>
            <a:r>
              <a:rPr lang="en-US" dirty="0"/>
              <a:t>In an emotional final meeting – </a:t>
            </a:r>
            <a:r>
              <a:rPr lang="en-US" dirty="0" err="1"/>
              <a:t>Temujin</a:t>
            </a:r>
            <a:r>
              <a:rPr lang="en-US" dirty="0"/>
              <a:t> offered to share his tribe once more with </a:t>
            </a:r>
            <a:r>
              <a:rPr lang="en-US" dirty="0" err="1"/>
              <a:t>Jamuka</a:t>
            </a:r>
            <a:r>
              <a:rPr lang="en-US" dirty="0"/>
              <a:t> but he refused and promised to be a better friend in death than in life.</a:t>
            </a:r>
          </a:p>
          <a:p>
            <a:r>
              <a:rPr lang="en-US" dirty="0"/>
              <a:t>He was then executed and buried up high to watch over </a:t>
            </a:r>
            <a:r>
              <a:rPr lang="en-US" dirty="0" err="1"/>
              <a:t>Temujin</a:t>
            </a:r>
            <a:r>
              <a:rPr lang="en-US" dirty="0"/>
              <a:t>.</a:t>
            </a:r>
          </a:p>
        </p:txBody>
      </p:sp>
    </p:spTree>
    <p:extLst>
      <p:ext uri="{BB962C8B-B14F-4D97-AF65-F5344CB8AC3E}">
        <p14:creationId xmlns:p14="http://schemas.microsoft.com/office/powerpoint/2010/main" val="25628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83090"/>
          </a:xfrm>
        </p:spPr>
        <p:txBody>
          <a:bodyPr>
            <a:normAutofit fontScale="90000"/>
          </a:bodyPr>
          <a:lstStyle/>
          <a:p>
            <a:r>
              <a:rPr lang="en-US" dirty="0"/>
              <a:t>Genghis Khan</a:t>
            </a:r>
          </a:p>
        </p:txBody>
      </p:sp>
      <p:sp>
        <p:nvSpPr>
          <p:cNvPr id="3" name="Content Placeholder 2"/>
          <p:cNvSpPr>
            <a:spLocks noGrp="1"/>
          </p:cNvSpPr>
          <p:nvPr>
            <p:ph idx="1"/>
          </p:nvPr>
        </p:nvSpPr>
        <p:spPr>
          <a:xfrm>
            <a:off x="334537" y="1449658"/>
            <a:ext cx="11508058" cy="5040351"/>
          </a:xfrm>
        </p:spPr>
        <p:txBody>
          <a:bodyPr>
            <a:normAutofit/>
          </a:bodyPr>
          <a:lstStyle/>
          <a:p>
            <a:r>
              <a:rPr lang="en-US" dirty="0" err="1"/>
              <a:t>Temujin</a:t>
            </a:r>
            <a:r>
              <a:rPr lang="en-US" dirty="0"/>
              <a:t> had defeated all of his enemies. He was now undisputed </a:t>
            </a:r>
            <a:r>
              <a:rPr lang="en-US" dirty="0" err="1"/>
              <a:t>leaer</a:t>
            </a:r>
            <a:r>
              <a:rPr lang="en-US" dirty="0"/>
              <a:t> of the steppe. However it was not official until the people voted at the </a:t>
            </a:r>
            <a:r>
              <a:rPr lang="en-US" dirty="0" err="1"/>
              <a:t>Khuriltai</a:t>
            </a:r>
            <a:r>
              <a:rPr lang="en-US" dirty="0"/>
              <a:t>.</a:t>
            </a:r>
          </a:p>
          <a:p>
            <a:r>
              <a:rPr lang="en-US" dirty="0" err="1"/>
              <a:t>Temujin</a:t>
            </a:r>
            <a:r>
              <a:rPr lang="en-US" dirty="0"/>
              <a:t> allowed a year to let peace settle ad relations restore.</a:t>
            </a:r>
          </a:p>
          <a:p>
            <a:r>
              <a:rPr lang="en-US" dirty="0"/>
              <a:t>In 1206 – the year of the Tiger </a:t>
            </a:r>
            <a:r>
              <a:rPr lang="en-US" dirty="0" err="1"/>
              <a:t>Temujin</a:t>
            </a:r>
            <a:r>
              <a:rPr lang="en-US" dirty="0"/>
              <a:t> headed to the sacred mountain and called a </a:t>
            </a:r>
            <a:r>
              <a:rPr lang="en-US" dirty="0" err="1"/>
              <a:t>kuriltai</a:t>
            </a:r>
            <a:r>
              <a:rPr lang="en-US" dirty="0"/>
              <a:t> – possibly the greatest in Steppe history.</a:t>
            </a:r>
          </a:p>
          <a:p>
            <a:r>
              <a:rPr lang="en-US" dirty="0"/>
              <a:t>A great celebration – </a:t>
            </a:r>
            <a:r>
              <a:rPr lang="en-US" dirty="0" err="1"/>
              <a:t>Temujin</a:t>
            </a:r>
            <a:r>
              <a:rPr lang="en-US" dirty="0"/>
              <a:t> controlled an area the size of western Europe and around 1 million people.</a:t>
            </a:r>
          </a:p>
          <a:p>
            <a:r>
              <a:rPr lang="en-US" dirty="0"/>
              <a:t>Hundreds of thousands of people arrived to see the naming of the new khan of the ‘people of the felt walls’ Genghis Khan.</a:t>
            </a:r>
          </a:p>
        </p:txBody>
      </p:sp>
    </p:spTree>
    <p:extLst>
      <p:ext uri="{BB962C8B-B14F-4D97-AF65-F5344CB8AC3E}">
        <p14:creationId xmlns:p14="http://schemas.microsoft.com/office/powerpoint/2010/main" val="1434081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C19DF-CB5E-CA4A-A401-215186AFE1EF}"/>
              </a:ext>
            </a:extLst>
          </p:cNvPr>
          <p:cNvSpPr>
            <a:spLocks noGrp="1"/>
          </p:cNvSpPr>
          <p:nvPr>
            <p:ph type="title"/>
          </p:nvPr>
        </p:nvSpPr>
        <p:spPr/>
        <p:txBody>
          <a:bodyPr/>
          <a:lstStyle/>
          <a:p>
            <a:r>
              <a:rPr lang="en-US" dirty="0"/>
              <a:t>The Impact of the Unification of the Mongols</a:t>
            </a:r>
          </a:p>
        </p:txBody>
      </p:sp>
      <p:sp>
        <p:nvSpPr>
          <p:cNvPr id="3" name="Content Placeholder 2">
            <a:extLst>
              <a:ext uri="{FF2B5EF4-FFF2-40B4-BE49-F238E27FC236}">
                <a16:creationId xmlns:a16="http://schemas.microsoft.com/office/drawing/2014/main" id="{831BABD8-DD96-6242-9C2B-3EA18AE92CD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823578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722" y="87776"/>
            <a:ext cx="10515600" cy="1325563"/>
          </a:xfrm>
        </p:spPr>
        <p:txBody>
          <a:bodyPr/>
          <a:lstStyle/>
          <a:p>
            <a:r>
              <a:rPr lang="en-US" dirty="0"/>
              <a:t>The Law</a:t>
            </a:r>
          </a:p>
        </p:txBody>
      </p:sp>
      <p:sp>
        <p:nvSpPr>
          <p:cNvPr id="3" name="Content Placeholder 2"/>
          <p:cNvSpPr>
            <a:spLocks noGrp="1"/>
          </p:cNvSpPr>
          <p:nvPr>
            <p:ph sz="half" idx="1"/>
          </p:nvPr>
        </p:nvSpPr>
        <p:spPr>
          <a:xfrm>
            <a:off x="200722" y="1382751"/>
            <a:ext cx="5819078" cy="4794212"/>
          </a:xfrm>
        </p:spPr>
        <p:txBody>
          <a:bodyPr>
            <a:normAutofit fontScale="92500" lnSpcReduction="20000"/>
          </a:bodyPr>
          <a:lstStyle/>
          <a:p>
            <a:r>
              <a:rPr lang="en-US" dirty="0"/>
              <a:t>Genghis understood the value of institutions. He needed to instill strong institutions to create his nation-state.</a:t>
            </a:r>
          </a:p>
          <a:p>
            <a:r>
              <a:rPr lang="en-US" dirty="0"/>
              <a:t>The ARMY was the first of these institutions.</a:t>
            </a:r>
          </a:p>
          <a:p>
            <a:r>
              <a:rPr lang="en-US" dirty="0"/>
              <a:t>Army summary pg67</a:t>
            </a:r>
          </a:p>
          <a:p>
            <a:endParaRPr lang="en-US" dirty="0"/>
          </a:p>
          <a:p>
            <a:r>
              <a:rPr lang="en-US" dirty="0"/>
              <a:t>The Great Law of Genghis Khan (68-72)</a:t>
            </a:r>
          </a:p>
          <a:p>
            <a:r>
              <a:rPr lang="en-US" dirty="0"/>
              <a:t>Aim: to remove source of tensions and tribal feuding. The tribes could live by their own customs and laws when they were within family units but the Law would govern the Steppe.</a:t>
            </a:r>
          </a:p>
          <a:p>
            <a:endParaRPr lang="en-US" dirty="0"/>
          </a:p>
        </p:txBody>
      </p:sp>
      <p:sp>
        <p:nvSpPr>
          <p:cNvPr id="4" name="Content Placeholder 3"/>
          <p:cNvSpPr>
            <a:spLocks noGrp="1"/>
          </p:cNvSpPr>
          <p:nvPr>
            <p:ph sz="half" idx="2"/>
          </p:nvPr>
        </p:nvSpPr>
        <p:spPr>
          <a:xfrm>
            <a:off x="6172199" y="365125"/>
            <a:ext cx="5781907" cy="5811838"/>
          </a:xfrm>
        </p:spPr>
        <p:txBody>
          <a:bodyPr>
            <a:normAutofit fontScale="92500" lnSpcReduction="20000"/>
          </a:bodyPr>
          <a:lstStyle/>
          <a:p>
            <a:r>
              <a:rPr lang="en-US" dirty="0"/>
              <a:t>Forbade kidnapping</a:t>
            </a:r>
          </a:p>
          <a:p>
            <a:r>
              <a:rPr lang="en-US" dirty="0"/>
              <a:t>Forbade abduction and enslavement of any Mongol</a:t>
            </a:r>
          </a:p>
          <a:p>
            <a:r>
              <a:rPr lang="en-US" dirty="0"/>
              <a:t>Outlawed adultery</a:t>
            </a:r>
          </a:p>
          <a:p>
            <a:r>
              <a:rPr lang="en-US" dirty="0"/>
              <a:t>Forbade selling of women into marriage</a:t>
            </a:r>
          </a:p>
          <a:p>
            <a:r>
              <a:rPr lang="en-US" dirty="0"/>
              <a:t>All children legitimate</a:t>
            </a:r>
          </a:p>
          <a:p>
            <a:r>
              <a:rPr lang="en-US" dirty="0"/>
              <a:t>Theft of animals</a:t>
            </a:r>
          </a:p>
          <a:p>
            <a:r>
              <a:rPr lang="en-US" dirty="0"/>
              <a:t>Lost and found – turn in goods found or be executed</a:t>
            </a:r>
          </a:p>
          <a:p>
            <a:r>
              <a:rPr lang="en-US" dirty="0"/>
              <a:t>Hunting banned between march and October</a:t>
            </a:r>
          </a:p>
          <a:p>
            <a:r>
              <a:rPr lang="en-US" dirty="0"/>
              <a:t>Complete religious freedom</a:t>
            </a:r>
          </a:p>
          <a:p>
            <a:r>
              <a:rPr lang="en-US" dirty="0"/>
              <a:t>Khan elected by </a:t>
            </a:r>
            <a:r>
              <a:rPr lang="en-US" dirty="0" err="1"/>
              <a:t>Khuriltai</a:t>
            </a:r>
            <a:endParaRPr lang="en-US" dirty="0"/>
          </a:p>
          <a:p>
            <a:r>
              <a:rPr lang="en-US" dirty="0"/>
              <a:t>Group responsibility and group guilt</a:t>
            </a:r>
          </a:p>
          <a:p>
            <a:endParaRPr lang="en-US" dirty="0"/>
          </a:p>
        </p:txBody>
      </p:sp>
    </p:spTree>
    <p:extLst>
      <p:ext uri="{BB962C8B-B14F-4D97-AF65-F5344CB8AC3E}">
        <p14:creationId xmlns:p14="http://schemas.microsoft.com/office/powerpoint/2010/main" val="16644775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fontScale="90000"/>
          </a:bodyPr>
          <a:lstStyle/>
          <a:p>
            <a:r>
              <a:rPr lang="en-US"/>
              <a:t>Reforms</a:t>
            </a:r>
            <a:endParaRPr lang="en-US" dirty="0"/>
          </a:p>
        </p:txBody>
      </p:sp>
      <p:sp>
        <p:nvSpPr>
          <p:cNvPr id="3" name="Content Placeholder 2"/>
          <p:cNvSpPr>
            <a:spLocks noGrp="1"/>
          </p:cNvSpPr>
          <p:nvPr>
            <p:ph idx="1"/>
          </p:nvPr>
        </p:nvSpPr>
        <p:spPr>
          <a:xfrm>
            <a:off x="356839" y="1182029"/>
            <a:ext cx="11463454" cy="5285678"/>
          </a:xfrm>
        </p:spPr>
        <p:txBody>
          <a:bodyPr>
            <a:normAutofit/>
          </a:bodyPr>
          <a:lstStyle/>
          <a:p>
            <a:r>
              <a:rPr lang="en-US" dirty="0"/>
              <a:t>To administer his Laws – Genghis order the introduction of a writing system. He used a scribe from the Uighur tribe and adopted Uighur language.</a:t>
            </a:r>
          </a:p>
          <a:p>
            <a:r>
              <a:rPr lang="en-US" dirty="0"/>
              <a:t>Created the position of supreme judge – to ‘punish thieves’ and to keep record of his decisions.</a:t>
            </a:r>
          </a:p>
          <a:p>
            <a:r>
              <a:rPr lang="en-US" dirty="0"/>
              <a:t>Created a system of hostages from leaders of thousands and ten thousands. They sent their sons and sons friends. Genghis trained them as his own unit of ten thousand and administrators and threatened to replace any leader who did not obey.</a:t>
            </a:r>
          </a:p>
          <a:p>
            <a:r>
              <a:rPr lang="en-US" dirty="0"/>
              <a:t>His own unit of ten thousand were superior as body guards  and presided in position over the rest.</a:t>
            </a:r>
          </a:p>
        </p:txBody>
      </p:sp>
    </p:spTree>
    <p:extLst>
      <p:ext uri="{BB962C8B-B14F-4D97-AF65-F5344CB8AC3E}">
        <p14:creationId xmlns:p14="http://schemas.microsoft.com/office/powerpoint/2010/main" val="425209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Communication</a:t>
            </a:r>
          </a:p>
          <a:p>
            <a:r>
              <a:rPr lang="en-US" dirty="0"/>
              <a:t>Relied on fast riders aka arrow messengers</a:t>
            </a:r>
          </a:p>
          <a:p>
            <a:r>
              <a:rPr lang="en-US" dirty="0"/>
              <a:t>The military supplied the riders but the people supplied the stations – 20 miles apart. Each station required 25 families to maintain it. </a:t>
            </a:r>
          </a:p>
          <a:p>
            <a:r>
              <a:rPr lang="en-US" dirty="0"/>
              <a:t>Over shorter distances they used whistles, torches, smoke, flares and flags.</a:t>
            </a:r>
          </a:p>
          <a:p>
            <a:r>
              <a:rPr lang="en-US" dirty="0"/>
              <a:t>Hand signals for when people were out of sound</a:t>
            </a:r>
          </a:p>
        </p:txBody>
      </p:sp>
    </p:spTree>
    <p:extLst>
      <p:ext uri="{BB962C8B-B14F-4D97-AF65-F5344CB8AC3E}">
        <p14:creationId xmlns:p14="http://schemas.microsoft.com/office/powerpoint/2010/main" val="2683323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5327" y="267628"/>
            <a:ext cx="11508058" cy="6244683"/>
          </a:xfrm>
        </p:spPr>
        <p:txBody>
          <a:bodyPr>
            <a:normAutofit fontScale="92500" lnSpcReduction="20000"/>
          </a:bodyPr>
          <a:lstStyle/>
          <a:p>
            <a:r>
              <a:rPr lang="en-US" dirty="0"/>
              <a:t>6 years of peace threatened to fragment the tribes. The old rivalries and tensions returned – especially in his own family.</a:t>
            </a:r>
          </a:p>
          <a:p>
            <a:r>
              <a:rPr lang="en-US" dirty="0"/>
              <a:t>One big source of problem was his shaman </a:t>
            </a:r>
            <a:r>
              <a:rPr lang="en-US" dirty="0" err="1"/>
              <a:t>Teb</a:t>
            </a:r>
            <a:r>
              <a:rPr lang="en-US" dirty="0"/>
              <a:t> </a:t>
            </a:r>
            <a:r>
              <a:rPr lang="en-US" dirty="0" err="1"/>
              <a:t>Tengeri</a:t>
            </a:r>
            <a:r>
              <a:rPr lang="en-US" dirty="0"/>
              <a:t>.</a:t>
            </a:r>
          </a:p>
          <a:p>
            <a:r>
              <a:rPr lang="en-US" dirty="0"/>
              <a:t>He was useful to Genghis – he gave him spiritual confidence and helped in practical organization. He and his 6 brothers flourished from the role.</a:t>
            </a:r>
          </a:p>
          <a:p>
            <a:r>
              <a:rPr lang="en-US" dirty="0"/>
              <a:t>One brother beat up </a:t>
            </a:r>
            <a:r>
              <a:rPr lang="en-US" dirty="0" err="1"/>
              <a:t>Khasar</a:t>
            </a:r>
            <a:r>
              <a:rPr lang="en-US" dirty="0"/>
              <a:t> and Genghis would not support </a:t>
            </a:r>
            <a:r>
              <a:rPr lang="en-US" dirty="0" err="1"/>
              <a:t>Khasar</a:t>
            </a:r>
            <a:r>
              <a:rPr lang="en-US" dirty="0"/>
              <a:t>.</a:t>
            </a:r>
          </a:p>
          <a:p>
            <a:r>
              <a:rPr lang="en-US" dirty="0" err="1"/>
              <a:t>Teb</a:t>
            </a:r>
            <a:r>
              <a:rPr lang="en-US" dirty="0"/>
              <a:t> </a:t>
            </a:r>
            <a:r>
              <a:rPr lang="en-US" dirty="0" err="1"/>
              <a:t>Tengeri</a:t>
            </a:r>
            <a:r>
              <a:rPr lang="en-US" dirty="0"/>
              <a:t> – told Genghis he had a vision that </a:t>
            </a:r>
            <a:r>
              <a:rPr lang="en-US" dirty="0" err="1"/>
              <a:t>Khasar</a:t>
            </a:r>
            <a:r>
              <a:rPr lang="en-US" dirty="0"/>
              <a:t> would betray him. Genghis tied up </a:t>
            </a:r>
            <a:r>
              <a:rPr lang="en-US" dirty="0" err="1"/>
              <a:t>khasar</a:t>
            </a:r>
            <a:r>
              <a:rPr lang="en-US" dirty="0"/>
              <a:t>. </a:t>
            </a:r>
            <a:r>
              <a:rPr lang="en-US" dirty="0" err="1"/>
              <a:t>Hoelun</a:t>
            </a:r>
            <a:r>
              <a:rPr lang="en-US" dirty="0"/>
              <a:t> – heard of the drama and rode to Genghis’s </a:t>
            </a:r>
            <a:r>
              <a:rPr lang="en-US" dirty="0" err="1"/>
              <a:t>ger</a:t>
            </a:r>
            <a:r>
              <a:rPr lang="en-US" dirty="0"/>
              <a:t> and scolded him.</a:t>
            </a:r>
          </a:p>
          <a:p>
            <a:r>
              <a:rPr lang="en-US" dirty="0"/>
              <a:t>She later died and her estate (large) should have passed to the youngest son but instead went to </a:t>
            </a:r>
            <a:r>
              <a:rPr lang="en-US" dirty="0" err="1"/>
              <a:t>Teb</a:t>
            </a:r>
            <a:r>
              <a:rPr lang="en-US" dirty="0"/>
              <a:t> T.</a:t>
            </a:r>
          </a:p>
          <a:p>
            <a:r>
              <a:rPr lang="en-US" dirty="0" err="1"/>
              <a:t>Borte</a:t>
            </a:r>
            <a:r>
              <a:rPr lang="en-US" dirty="0"/>
              <a:t> counselled him and told him of the threat faced by </a:t>
            </a:r>
            <a:r>
              <a:rPr lang="en-US" dirty="0" err="1"/>
              <a:t>Teb</a:t>
            </a:r>
            <a:r>
              <a:rPr lang="en-US" dirty="0"/>
              <a:t> T</a:t>
            </a:r>
          </a:p>
          <a:p>
            <a:r>
              <a:rPr lang="en-US" dirty="0"/>
              <a:t>He listened and later allowed his death.</a:t>
            </a:r>
          </a:p>
          <a:p>
            <a:r>
              <a:rPr lang="en-US" dirty="0"/>
              <a:t>This was the last real threat to his rule on the Steppe.</a:t>
            </a:r>
          </a:p>
          <a:p>
            <a:r>
              <a:rPr lang="en-US" dirty="0"/>
              <a:t>Significance – Genghis was more powerful than the most powerful shaman –he was a shaman himself.</a:t>
            </a:r>
          </a:p>
        </p:txBody>
      </p:sp>
    </p:spTree>
    <p:extLst>
      <p:ext uri="{BB962C8B-B14F-4D97-AF65-F5344CB8AC3E}">
        <p14:creationId xmlns:p14="http://schemas.microsoft.com/office/powerpoint/2010/main" val="20549143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2299"/>
          </a:xfrm>
        </p:spPr>
        <p:txBody>
          <a:bodyPr/>
          <a:lstStyle/>
          <a:p>
            <a:r>
              <a:rPr lang="en-US"/>
              <a:t>Expansion</a:t>
            </a:r>
          </a:p>
        </p:txBody>
      </p:sp>
      <p:sp>
        <p:nvSpPr>
          <p:cNvPr id="3" name="Content Placeholder 2"/>
          <p:cNvSpPr>
            <a:spLocks noGrp="1"/>
          </p:cNvSpPr>
          <p:nvPr>
            <p:ph idx="1"/>
          </p:nvPr>
        </p:nvSpPr>
        <p:spPr>
          <a:xfrm>
            <a:off x="490654" y="1315844"/>
            <a:ext cx="10863146" cy="4861119"/>
          </a:xfrm>
        </p:spPr>
        <p:txBody>
          <a:bodyPr/>
          <a:lstStyle/>
          <a:p>
            <a:r>
              <a:rPr lang="en-US" dirty="0"/>
              <a:t>Further expansion</a:t>
            </a:r>
          </a:p>
          <a:p>
            <a:r>
              <a:rPr lang="en-US" dirty="0"/>
              <a:t>1207   - </a:t>
            </a:r>
            <a:r>
              <a:rPr lang="en-US" dirty="0" err="1"/>
              <a:t>Jochi</a:t>
            </a:r>
            <a:r>
              <a:rPr lang="en-US" dirty="0"/>
              <a:t> went to subdue the forest people of Siberia – </a:t>
            </a:r>
            <a:r>
              <a:rPr lang="en-US" dirty="0" err="1"/>
              <a:t>Sibir</a:t>
            </a:r>
            <a:endParaRPr lang="en-US" dirty="0"/>
          </a:p>
          <a:p>
            <a:r>
              <a:rPr lang="en-US" dirty="0"/>
              <a:t>Uighur people sought alliance and marriage was used to unite the tribes.</a:t>
            </a:r>
          </a:p>
          <a:p>
            <a:r>
              <a:rPr lang="en-US" dirty="0"/>
              <a:t>Uighur people came to visit in 1209 with a travelling caravan with such luxuries.</a:t>
            </a:r>
          </a:p>
          <a:p>
            <a:r>
              <a:rPr lang="en-US" dirty="0"/>
              <a:t>Genghis </a:t>
            </a:r>
            <a:r>
              <a:rPr lang="en-US" dirty="0" err="1"/>
              <a:t>realised</a:t>
            </a:r>
            <a:r>
              <a:rPr lang="en-US" dirty="0"/>
              <a:t> he was ruler of an impoverished group – he wanted more for his people. No one had taken notice of Steppe events but they were about to!!!</a:t>
            </a:r>
          </a:p>
        </p:txBody>
      </p:sp>
    </p:spTree>
    <p:extLst>
      <p:ext uri="{BB962C8B-B14F-4D97-AF65-F5344CB8AC3E}">
        <p14:creationId xmlns:p14="http://schemas.microsoft.com/office/powerpoint/2010/main" val="983265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38485"/>
          </a:xfrm>
        </p:spPr>
        <p:txBody>
          <a:bodyPr>
            <a:normAutofit fontScale="90000"/>
          </a:bodyPr>
          <a:lstStyle/>
          <a:p>
            <a:r>
              <a:rPr lang="en-US"/>
              <a:t>The Marriage proposal</a:t>
            </a:r>
          </a:p>
        </p:txBody>
      </p:sp>
      <p:sp>
        <p:nvSpPr>
          <p:cNvPr id="3" name="Content Placeholder 2"/>
          <p:cNvSpPr>
            <a:spLocks noGrp="1"/>
          </p:cNvSpPr>
          <p:nvPr>
            <p:ph idx="1"/>
          </p:nvPr>
        </p:nvSpPr>
        <p:spPr>
          <a:xfrm>
            <a:off x="334537" y="1449658"/>
            <a:ext cx="10932177" cy="4728117"/>
          </a:xfrm>
        </p:spPr>
        <p:txBody>
          <a:bodyPr>
            <a:normAutofit fontScale="92500" lnSpcReduction="10000"/>
          </a:bodyPr>
          <a:lstStyle/>
          <a:p>
            <a:r>
              <a:rPr lang="en-US" dirty="0"/>
              <a:t>Defeat of Tartars led to a rise in Temujin’s </a:t>
            </a:r>
          </a:p>
          <a:p>
            <a:pPr marL="0" indent="0">
              <a:buNone/>
            </a:pPr>
            <a:r>
              <a:rPr lang="en-US" dirty="0"/>
              <a:t>reputation</a:t>
            </a:r>
          </a:p>
          <a:p>
            <a:r>
              <a:rPr lang="en-US" dirty="0"/>
              <a:t>This worried Ong Khan – his long term </a:t>
            </a:r>
          </a:p>
          <a:p>
            <a:pPr marL="0" indent="0">
              <a:buNone/>
            </a:pPr>
            <a:r>
              <a:rPr lang="en-US" dirty="0"/>
              <a:t>overlord and drove him into the arms of </a:t>
            </a:r>
            <a:r>
              <a:rPr lang="en-US" dirty="0" err="1"/>
              <a:t>Jamuka</a:t>
            </a:r>
            <a:r>
              <a:rPr lang="en-US" dirty="0"/>
              <a:t>.</a:t>
            </a:r>
          </a:p>
          <a:p>
            <a:r>
              <a:rPr lang="en-US" dirty="0" err="1"/>
              <a:t>Temujin</a:t>
            </a:r>
            <a:r>
              <a:rPr lang="en-US" dirty="0"/>
              <a:t> controlled most of the Mongol clans.</a:t>
            </a:r>
          </a:p>
          <a:p>
            <a:r>
              <a:rPr lang="en-US" dirty="0"/>
              <a:t>1203 – the year of the pig</a:t>
            </a:r>
          </a:p>
          <a:p>
            <a:r>
              <a:rPr lang="en-US" dirty="0" err="1"/>
              <a:t>Temujin</a:t>
            </a:r>
            <a:r>
              <a:rPr lang="en-US" dirty="0"/>
              <a:t> offered a marriage between Ong Khan’s daughter and his son </a:t>
            </a:r>
            <a:r>
              <a:rPr lang="en-US" dirty="0" err="1"/>
              <a:t>Jochi</a:t>
            </a:r>
            <a:r>
              <a:rPr lang="en-US" dirty="0"/>
              <a:t> to cement his control. If Ong Khan accepted then that would put Temujin above </a:t>
            </a:r>
            <a:r>
              <a:rPr lang="en-US" dirty="0" err="1"/>
              <a:t>Jamuka</a:t>
            </a:r>
            <a:r>
              <a:rPr lang="en-US" dirty="0"/>
              <a:t>.</a:t>
            </a:r>
          </a:p>
          <a:p>
            <a:r>
              <a:rPr lang="en-US" dirty="0"/>
              <a:t>Ong Khan refused – to the </a:t>
            </a:r>
            <a:r>
              <a:rPr lang="en-US" dirty="0" err="1"/>
              <a:t>Kereyid</a:t>
            </a:r>
            <a:r>
              <a:rPr lang="en-US" dirty="0"/>
              <a:t> </a:t>
            </a:r>
            <a:r>
              <a:rPr lang="en-US" dirty="0" err="1"/>
              <a:t>Temujin</a:t>
            </a:r>
            <a:r>
              <a:rPr lang="en-US" dirty="0"/>
              <a:t> was a common upstart – no matter how powerful or useful.</a:t>
            </a:r>
          </a:p>
        </p:txBody>
      </p:sp>
      <p:pic>
        <p:nvPicPr>
          <p:cNvPr id="4" name="Picture 3">
            <a:extLst>
              <a:ext uri="{FF2B5EF4-FFF2-40B4-BE49-F238E27FC236}">
                <a16:creationId xmlns:a16="http://schemas.microsoft.com/office/drawing/2014/main" id="{0C3D1CC1-36F9-2D4E-A058-C905EC055FAD}"/>
              </a:ext>
            </a:extLst>
          </p:cNvPr>
          <p:cNvPicPr>
            <a:picLocks noChangeAspect="1"/>
          </p:cNvPicPr>
          <p:nvPr/>
        </p:nvPicPr>
        <p:blipFill>
          <a:blip r:embed="rId2"/>
          <a:stretch>
            <a:fillRect/>
          </a:stretch>
        </p:blipFill>
        <p:spPr>
          <a:xfrm>
            <a:off x="6858099" y="365125"/>
            <a:ext cx="4999364" cy="2612571"/>
          </a:xfrm>
          <a:prstGeom prst="rect">
            <a:avLst/>
          </a:prstGeom>
        </p:spPr>
      </p:pic>
    </p:spTree>
    <p:extLst>
      <p:ext uri="{BB962C8B-B14F-4D97-AF65-F5344CB8AC3E}">
        <p14:creationId xmlns:p14="http://schemas.microsoft.com/office/powerpoint/2010/main" val="1249688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83090"/>
          </a:xfrm>
        </p:spPr>
        <p:txBody>
          <a:bodyPr>
            <a:normAutofit fontScale="90000"/>
          </a:bodyPr>
          <a:lstStyle/>
          <a:p>
            <a:r>
              <a:rPr lang="en-US"/>
              <a:t>The Trick</a:t>
            </a:r>
          </a:p>
        </p:txBody>
      </p:sp>
      <p:sp>
        <p:nvSpPr>
          <p:cNvPr id="3" name="Content Placeholder 2"/>
          <p:cNvSpPr>
            <a:spLocks noGrp="1"/>
          </p:cNvSpPr>
          <p:nvPr>
            <p:ph idx="1"/>
          </p:nvPr>
        </p:nvSpPr>
        <p:spPr>
          <a:xfrm>
            <a:off x="356839" y="1226634"/>
            <a:ext cx="11218127" cy="5107259"/>
          </a:xfrm>
        </p:spPr>
        <p:txBody>
          <a:bodyPr>
            <a:normAutofit fontScale="92500"/>
          </a:bodyPr>
          <a:lstStyle/>
          <a:p>
            <a:r>
              <a:rPr lang="en-US" dirty="0"/>
              <a:t>Ong Khan regretted his decision and fearful of the powerful </a:t>
            </a:r>
            <a:r>
              <a:rPr lang="en-US" dirty="0" err="1"/>
              <a:t>Temujin</a:t>
            </a:r>
            <a:r>
              <a:rPr lang="en-US" dirty="0"/>
              <a:t> he resorted to trickery to rid himself of his problem.</a:t>
            </a:r>
          </a:p>
          <a:p>
            <a:r>
              <a:rPr lang="en-US" dirty="0"/>
              <a:t>He sent a message to </a:t>
            </a:r>
            <a:r>
              <a:rPr lang="en-US" dirty="0" err="1"/>
              <a:t>Temujin</a:t>
            </a:r>
            <a:r>
              <a:rPr lang="en-US" dirty="0"/>
              <a:t> claiming he had changed his mind about the marriage and to invite him to a feast to celebrate the wedding.</a:t>
            </a:r>
          </a:p>
          <a:p>
            <a:r>
              <a:rPr lang="en-US" dirty="0" err="1"/>
              <a:t>Temujin</a:t>
            </a:r>
            <a:r>
              <a:rPr lang="en-US" dirty="0"/>
              <a:t> trusted the Khan – his ritual father for two decades and set out with a small party to the feast – leaving his army behind.</a:t>
            </a:r>
          </a:p>
          <a:p>
            <a:r>
              <a:rPr lang="en-US" dirty="0"/>
              <a:t>The wedding would make him </a:t>
            </a:r>
            <a:r>
              <a:rPr lang="en-US" dirty="0" err="1"/>
              <a:t>favourite</a:t>
            </a:r>
            <a:r>
              <a:rPr lang="en-US" dirty="0"/>
              <a:t> to succeed the Khan after his death.</a:t>
            </a:r>
          </a:p>
          <a:p>
            <a:r>
              <a:rPr lang="en-US" dirty="0"/>
              <a:t>A days ride from the court of Ong Khan </a:t>
            </a:r>
            <a:r>
              <a:rPr lang="en-US" dirty="0" err="1"/>
              <a:t>Temujin</a:t>
            </a:r>
            <a:r>
              <a:rPr lang="en-US" dirty="0"/>
              <a:t> found out that it was a trick and that the Khan had his army ready and planned to kill him and his family.</a:t>
            </a:r>
          </a:p>
          <a:p>
            <a:r>
              <a:rPr lang="en-US" dirty="0" err="1"/>
              <a:t>Temujin</a:t>
            </a:r>
            <a:r>
              <a:rPr lang="en-US" dirty="0"/>
              <a:t> ordered the retreat and the party fled in all directions to prevent a chase.</a:t>
            </a:r>
          </a:p>
        </p:txBody>
      </p:sp>
    </p:spTree>
    <p:extLst>
      <p:ext uri="{BB962C8B-B14F-4D97-AF65-F5344CB8AC3E}">
        <p14:creationId xmlns:p14="http://schemas.microsoft.com/office/powerpoint/2010/main" val="1120434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16182"/>
          </a:xfrm>
        </p:spPr>
        <p:txBody>
          <a:bodyPr>
            <a:normAutofit fontScale="90000"/>
          </a:bodyPr>
          <a:lstStyle/>
          <a:p>
            <a:r>
              <a:rPr lang="en-US"/>
              <a:t>The Low point</a:t>
            </a:r>
          </a:p>
        </p:txBody>
      </p:sp>
      <p:sp>
        <p:nvSpPr>
          <p:cNvPr id="3" name="Content Placeholder 2"/>
          <p:cNvSpPr>
            <a:spLocks noGrp="1"/>
          </p:cNvSpPr>
          <p:nvPr>
            <p:ph idx="1"/>
          </p:nvPr>
        </p:nvSpPr>
        <p:spPr>
          <a:xfrm>
            <a:off x="200721" y="1182029"/>
            <a:ext cx="9101563" cy="5352586"/>
          </a:xfrm>
        </p:spPr>
        <p:txBody>
          <a:bodyPr>
            <a:normAutofit/>
          </a:bodyPr>
          <a:lstStyle/>
          <a:p>
            <a:r>
              <a:rPr lang="en-US" dirty="0"/>
              <a:t>Once again </a:t>
            </a:r>
            <a:r>
              <a:rPr lang="en-US" dirty="0" err="1"/>
              <a:t>Temujin</a:t>
            </a:r>
            <a:r>
              <a:rPr lang="en-US" dirty="0"/>
              <a:t> was running from the endless cycle of steppe raids. He was still inferior and under threat from tradition no matter what he had achieved.</a:t>
            </a:r>
          </a:p>
          <a:p>
            <a:r>
              <a:rPr lang="en-US" dirty="0"/>
              <a:t>His new clan faced its biggest challenge – would it hold? With their leader fleeing would they lose confidence and return to their tribal homelands?</a:t>
            </a:r>
          </a:p>
          <a:p>
            <a:r>
              <a:rPr lang="en-US" dirty="0" err="1"/>
              <a:t>Temujin</a:t>
            </a:r>
            <a:r>
              <a:rPr lang="en-US" dirty="0"/>
              <a:t> and 19 of his men were stranded in the wilderness. Close to starvation they came across a stray horse that they were able to kill and skin to save them from starvation.</a:t>
            </a:r>
          </a:p>
          <a:p>
            <a:r>
              <a:rPr lang="en-US" dirty="0"/>
              <a:t>Aside from </a:t>
            </a:r>
            <a:r>
              <a:rPr lang="en-US" dirty="0" err="1"/>
              <a:t>Khasar</a:t>
            </a:r>
            <a:r>
              <a:rPr lang="en-US" dirty="0"/>
              <a:t> the rest of the men were friends – not family. Some family members had turned to Ong Khan – including his uncle.</a:t>
            </a:r>
          </a:p>
        </p:txBody>
      </p:sp>
      <p:pic>
        <p:nvPicPr>
          <p:cNvPr id="4" name="Picture 3">
            <a:extLst>
              <a:ext uri="{FF2B5EF4-FFF2-40B4-BE49-F238E27FC236}">
                <a16:creationId xmlns:a16="http://schemas.microsoft.com/office/drawing/2014/main" id="{0ECC314A-74B7-D848-9C94-482ACD1FDFDE}"/>
              </a:ext>
            </a:extLst>
          </p:cNvPr>
          <p:cNvPicPr>
            <a:picLocks noChangeAspect="1"/>
          </p:cNvPicPr>
          <p:nvPr/>
        </p:nvPicPr>
        <p:blipFill>
          <a:blip r:embed="rId2"/>
          <a:stretch>
            <a:fillRect/>
          </a:stretch>
        </p:blipFill>
        <p:spPr>
          <a:xfrm>
            <a:off x="9302284" y="1682298"/>
            <a:ext cx="2451100" cy="3314700"/>
          </a:xfrm>
          <a:prstGeom prst="rect">
            <a:avLst/>
          </a:prstGeom>
        </p:spPr>
      </p:pic>
    </p:spTree>
    <p:extLst>
      <p:ext uri="{BB962C8B-B14F-4D97-AF65-F5344CB8AC3E}">
        <p14:creationId xmlns:p14="http://schemas.microsoft.com/office/powerpoint/2010/main" val="1999721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05392"/>
          </a:xfrm>
        </p:spPr>
        <p:txBody>
          <a:bodyPr/>
          <a:lstStyle/>
          <a:p>
            <a:r>
              <a:rPr lang="en-US" dirty="0" err="1"/>
              <a:t>Baljuna</a:t>
            </a:r>
            <a:r>
              <a:rPr lang="en-US" dirty="0"/>
              <a:t> Covenant</a:t>
            </a:r>
          </a:p>
        </p:txBody>
      </p:sp>
      <p:sp>
        <p:nvSpPr>
          <p:cNvPr id="3" name="Content Placeholder 2"/>
          <p:cNvSpPr>
            <a:spLocks noGrp="1"/>
          </p:cNvSpPr>
          <p:nvPr>
            <p:ph idx="1"/>
          </p:nvPr>
        </p:nvSpPr>
        <p:spPr>
          <a:xfrm>
            <a:off x="223024" y="1405054"/>
            <a:ext cx="7527605" cy="4928839"/>
          </a:xfrm>
        </p:spPr>
        <p:txBody>
          <a:bodyPr>
            <a:normAutofit lnSpcReduction="10000"/>
          </a:bodyPr>
          <a:lstStyle/>
          <a:p>
            <a:r>
              <a:rPr lang="en-US" dirty="0" err="1"/>
              <a:t>Baljuna</a:t>
            </a:r>
            <a:r>
              <a:rPr lang="en-US" dirty="0"/>
              <a:t> Covenant – the horse was seen as a spiritual sign. The men ate and together drank the muddy water of </a:t>
            </a:r>
            <a:r>
              <a:rPr lang="en-US" dirty="0" err="1"/>
              <a:t>Baljuna</a:t>
            </a:r>
            <a:r>
              <a:rPr lang="en-US" dirty="0"/>
              <a:t>. He thanked the men for their loyalty and swore never to forget it. In return they swore eternal allegiance to him.</a:t>
            </a:r>
          </a:p>
          <a:p>
            <a:r>
              <a:rPr lang="en-US" dirty="0" err="1"/>
              <a:t>Baljuna</a:t>
            </a:r>
            <a:r>
              <a:rPr lang="en-US" dirty="0"/>
              <a:t> Covenant took on mythical aura as the lowest point in the military fortunes of </a:t>
            </a:r>
            <a:r>
              <a:rPr lang="en-US" dirty="0" err="1"/>
              <a:t>Temujin</a:t>
            </a:r>
            <a:r>
              <a:rPr lang="en-US" dirty="0"/>
              <a:t> but the start of the Mongol Empire.</a:t>
            </a:r>
          </a:p>
          <a:p>
            <a:r>
              <a:rPr lang="en-US" dirty="0"/>
              <a:t>The 19 men came from 9 different tribes, several religions and were there out of choice and loyalty rather than kinship ties. It would </a:t>
            </a:r>
            <a:r>
              <a:rPr lang="en-US" dirty="0" err="1"/>
              <a:t>symbolise</a:t>
            </a:r>
            <a:r>
              <a:rPr lang="en-US" dirty="0"/>
              <a:t> the nature of the new Mongol tribe.</a:t>
            </a:r>
          </a:p>
        </p:txBody>
      </p:sp>
      <p:pic>
        <p:nvPicPr>
          <p:cNvPr id="4" name="Picture 3">
            <a:extLst>
              <a:ext uri="{FF2B5EF4-FFF2-40B4-BE49-F238E27FC236}">
                <a16:creationId xmlns:a16="http://schemas.microsoft.com/office/drawing/2014/main" id="{6834C10F-9579-E246-ADAC-5DAF04AFD71D}"/>
              </a:ext>
            </a:extLst>
          </p:cNvPr>
          <p:cNvPicPr>
            <a:picLocks noChangeAspect="1"/>
          </p:cNvPicPr>
          <p:nvPr/>
        </p:nvPicPr>
        <p:blipFill>
          <a:blip r:embed="rId2"/>
          <a:stretch>
            <a:fillRect/>
          </a:stretch>
        </p:blipFill>
        <p:spPr>
          <a:xfrm>
            <a:off x="7959539" y="1758497"/>
            <a:ext cx="4009437" cy="2726417"/>
          </a:xfrm>
          <a:prstGeom prst="rect">
            <a:avLst/>
          </a:prstGeom>
        </p:spPr>
      </p:pic>
    </p:spTree>
    <p:extLst>
      <p:ext uri="{BB962C8B-B14F-4D97-AF65-F5344CB8AC3E}">
        <p14:creationId xmlns:p14="http://schemas.microsoft.com/office/powerpoint/2010/main" val="1208225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7695"/>
          </a:xfrm>
        </p:spPr>
        <p:txBody>
          <a:bodyPr/>
          <a:lstStyle/>
          <a:p>
            <a:r>
              <a:rPr lang="en-US"/>
              <a:t>The Attack</a:t>
            </a:r>
          </a:p>
        </p:txBody>
      </p:sp>
      <p:sp>
        <p:nvSpPr>
          <p:cNvPr id="3" name="Content Placeholder 2"/>
          <p:cNvSpPr>
            <a:spLocks noGrp="1"/>
          </p:cNvSpPr>
          <p:nvPr>
            <p:ph idx="1"/>
          </p:nvPr>
        </p:nvSpPr>
        <p:spPr>
          <a:xfrm>
            <a:off x="3856462" y="587563"/>
            <a:ext cx="8335538" cy="5905312"/>
          </a:xfrm>
        </p:spPr>
        <p:txBody>
          <a:bodyPr>
            <a:normAutofit fontScale="92500" lnSpcReduction="10000"/>
          </a:bodyPr>
          <a:lstStyle/>
          <a:p>
            <a:r>
              <a:rPr lang="en-US" dirty="0" err="1"/>
              <a:t>Temujin</a:t>
            </a:r>
            <a:r>
              <a:rPr lang="en-US" dirty="0"/>
              <a:t> sent word of his new plan to counter attack to his men. He would hit Ong Khan whilst he was basking in his victory.</a:t>
            </a:r>
          </a:p>
          <a:p>
            <a:r>
              <a:rPr lang="en-US" dirty="0"/>
              <a:t>As he headed back to the lands of Ong Khan his new bands of tens and hundreds came out to join him from all directions.</a:t>
            </a:r>
          </a:p>
          <a:p>
            <a:r>
              <a:rPr lang="en-US" dirty="0"/>
              <a:t>Some of Ong Khan’s tribe deserted their leader and joined with </a:t>
            </a:r>
            <a:r>
              <a:rPr lang="en-US" dirty="0" err="1"/>
              <a:t>Temujin</a:t>
            </a:r>
            <a:r>
              <a:rPr lang="en-US" dirty="0"/>
              <a:t>.</a:t>
            </a:r>
          </a:p>
          <a:p>
            <a:r>
              <a:rPr lang="en-US" dirty="0"/>
              <a:t>Meanwhile Ong Khan held a great feast to celebrate – unaware of the approaching storm.</a:t>
            </a:r>
          </a:p>
          <a:p>
            <a:r>
              <a:rPr lang="en-US" dirty="0"/>
              <a:t>Lightening advance – </a:t>
            </a:r>
            <a:r>
              <a:rPr lang="en-US" dirty="0" err="1"/>
              <a:t>Temujin</a:t>
            </a:r>
            <a:r>
              <a:rPr lang="en-US" dirty="0"/>
              <a:t> sent men ahead with fresh horses so that they could remount and carry on at great speed.</a:t>
            </a:r>
          </a:p>
          <a:p>
            <a:r>
              <a:rPr lang="en-US" dirty="0"/>
              <a:t>Instead of approaching head on he took a more remote, difficult route that he knew would be unguarded.</a:t>
            </a:r>
          </a:p>
        </p:txBody>
      </p:sp>
      <p:pic>
        <p:nvPicPr>
          <p:cNvPr id="4" name="Picture 3">
            <a:extLst>
              <a:ext uri="{FF2B5EF4-FFF2-40B4-BE49-F238E27FC236}">
                <a16:creationId xmlns:a16="http://schemas.microsoft.com/office/drawing/2014/main" id="{D7C42F9F-63FE-A24A-BC8C-46CD7D7E40A0}"/>
              </a:ext>
            </a:extLst>
          </p:cNvPr>
          <p:cNvPicPr>
            <a:picLocks noChangeAspect="1"/>
          </p:cNvPicPr>
          <p:nvPr/>
        </p:nvPicPr>
        <p:blipFill>
          <a:blip r:embed="rId2"/>
          <a:stretch>
            <a:fillRect/>
          </a:stretch>
        </p:blipFill>
        <p:spPr>
          <a:xfrm>
            <a:off x="211562" y="1102864"/>
            <a:ext cx="3644900" cy="2235200"/>
          </a:xfrm>
          <a:prstGeom prst="rect">
            <a:avLst/>
          </a:prstGeom>
        </p:spPr>
      </p:pic>
    </p:spTree>
    <p:extLst>
      <p:ext uri="{BB962C8B-B14F-4D97-AF65-F5344CB8AC3E}">
        <p14:creationId xmlns:p14="http://schemas.microsoft.com/office/powerpoint/2010/main" val="1507407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0787"/>
          </a:xfrm>
        </p:spPr>
        <p:txBody>
          <a:bodyPr>
            <a:normAutofit fontScale="90000"/>
          </a:bodyPr>
          <a:lstStyle/>
          <a:p>
            <a:r>
              <a:rPr lang="en-US"/>
              <a:t>The Attack</a:t>
            </a:r>
          </a:p>
        </p:txBody>
      </p:sp>
      <p:sp>
        <p:nvSpPr>
          <p:cNvPr id="3" name="Content Placeholder 2"/>
          <p:cNvSpPr>
            <a:spLocks noGrp="1"/>
          </p:cNvSpPr>
          <p:nvPr>
            <p:ph idx="1"/>
          </p:nvPr>
        </p:nvSpPr>
        <p:spPr>
          <a:xfrm>
            <a:off x="267629" y="1204332"/>
            <a:ext cx="11307337" cy="5040351"/>
          </a:xfrm>
        </p:spPr>
        <p:txBody>
          <a:bodyPr>
            <a:normAutofit/>
          </a:bodyPr>
          <a:lstStyle/>
          <a:p>
            <a:r>
              <a:rPr lang="en-US" dirty="0"/>
              <a:t>Thought to be several days ride away </a:t>
            </a:r>
            <a:r>
              <a:rPr lang="en-US" dirty="0" err="1"/>
              <a:t>Temujin</a:t>
            </a:r>
            <a:r>
              <a:rPr lang="en-US" dirty="0"/>
              <a:t> swept into the feast – surrounding the </a:t>
            </a:r>
            <a:r>
              <a:rPr lang="en-US" dirty="0" err="1"/>
              <a:t>Kereyid</a:t>
            </a:r>
            <a:r>
              <a:rPr lang="en-US" dirty="0"/>
              <a:t> feast from all sides.</a:t>
            </a:r>
          </a:p>
          <a:p>
            <a:r>
              <a:rPr lang="en-US" dirty="0"/>
              <a:t>Ong Khan was not so much defeated than swallowed by </a:t>
            </a:r>
            <a:r>
              <a:rPr lang="en-US" dirty="0" err="1"/>
              <a:t>Temujin’s</a:t>
            </a:r>
            <a:r>
              <a:rPr lang="en-US" dirty="0"/>
              <a:t> forces over three days of fighting.</a:t>
            </a:r>
          </a:p>
          <a:p>
            <a:r>
              <a:rPr lang="en-US" dirty="0"/>
              <a:t>Many of the Ong Khan forces deserted to </a:t>
            </a:r>
            <a:r>
              <a:rPr lang="en-US" dirty="0" err="1"/>
              <a:t>Temujin</a:t>
            </a:r>
            <a:r>
              <a:rPr lang="en-US" dirty="0"/>
              <a:t> and were accepted as usual for </a:t>
            </a:r>
            <a:r>
              <a:rPr lang="en-US" dirty="0" err="1"/>
              <a:t>Temujin</a:t>
            </a:r>
            <a:r>
              <a:rPr lang="en-US" dirty="0"/>
              <a:t>.</a:t>
            </a:r>
          </a:p>
          <a:p>
            <a:r>
              <a:rPr lang="en-US" dirty="0"/>
              <a:t>The </a:t>
            </a:r>
            <a:r>
              <a:rPr lang="en-US" dirty="0" err="1"/>
              <a:t>Kereyid</a:t>
            </a:r>
            <a:r>
              <a:rPr lang="en-US" dirty="0"/>
              <a:t> court fled in all directions and Ong Khan is thought to have died of thirst in the desert although great stories of his gory death at the hands of the </a:t>
            </a:r>
            <a:r>
              <a:rPr lang="en-US" dirty="0" err="1"/>
              <a:t>Naiman</a:t>
            </a:r>
            <a:r>
              <a:rPr lang="en-US" dirty="0"/>
              <a:t> queen were spread as propaganda.</a:t>
            </a:r>
          </a:p>
          <a:p>
            <a:r>
              <a:rPr lang="en-US" dirty="0"/>
              <a:t> </a:t>
            </a:r>
            <a:r>
              <a:rPr lang="en-US" dirty="0" err="1"/>
              <a:t>Jamuka</a:t>
            </a:r>
            <a:r>
              <a:rPr lang="en-US" dirty="0"/>
              <a:t> fled west towards the land of the </a:t>
            </a:r>
            <a:r>
              <a:rPr lang="en-US" dirty="0" err="1"/>
              <a:t>Naiman</a:t>
            </a:r>
            <a:r>
              <a:rPr lang="en-US" dirty="0"/>
              <a:t> Tribe – the last of the 3 great tribes not yet conquered by </a:t>
            </a:r>
            <a:r>
              <a:rPr lang="en-US" dirty="0" err="1"/>
              <a:t>Temujin</a:t>
            </a:r>
            <a:r>
              <a:rPr lang="en-US" dirty="0"/>
              <a:t>. </a:t>
            </a:r>
          </a:p>
        </p:txBody>
      </p:sp>
    </p:spTree>
    <p:extLst>
      <p:ext uri="{BB962C8B-B14F-4D97-AF65-F5344CB8AC3E}">
        <p14:creationId xmlns:p14="http://schemas.microsoft.com/office/powerpoint/2010/main" val="1848031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83090"/>
          </a:xfrm>
        </p:spPr>
        <p:txBody>
          <a:bodyPr>
            <a:normAutofit fontScale="90000"/>
          </a:bodyPr>
          <a:lstStyle/>
          <a:p>
            <a:r>
              <a:rPr lang="en-US" dirty="0"/>
              <a:t>The </a:t>
            </a:r>
            <a:r>
              <a:rPr lang="en-US" dirty="0" err="1"/>
              <a:t>Naiman</a:t>
            </a:r>
            <a:endParaRPr lang="en-US" dirty="0"/>
          </a:p>
        </p:txBody>
      </p:sp>
      <p:sp>
        <p:nvSpPr>
          <p:cNvPr id="3" name="Content Placeholder 2"/>
          <p:cNvSpPr>
            <a:spLocks noGrp="1"/>
          </p:cNvSpPr>
          <p:nvPr>
            <p:ph idx="1"/>
          </p:nvPr>
        </p:nvSpPr>
        <p:spPr>
          <a:xfrm>
            <a:off x="334537" y="1382750"/>
            <a:ext cx="11574965" cy="4995747"/>
          </a:xfrm>
        </p:spPr>
        <p:txBody>
          <a:bodyPr/>
          <a:lstStyle/>
          <a:p>
            <a:r>
              <a:rPr lang="en-US" dirty="0"/>
              <a:t>Propaganda – used to unite the tribe further. Stories of the </a:t>
            </a:r>
            <a:r>
              <a:rPr lang="en-US" dirty="0" err="1"/>
              <a:t>Naiman</a:t>
            </a:r>
            <a:r>
              <a:rPr lang="en-US" dirty="0"/>
              <a:t> calling the Mongols ’smelly’ and ‘savages’ built anger towards their next target.</a:t>
            </a:r>
          </a:p>
          <a:p>
            <a:r>
              <a:rPr lang="en-US" dirty="0"/>
              <a:t>Strange stories of the </a:t>
            </a:r>
            <a:r>
              <a:rPr lang="en-US" dirty="0" err="1"/>
              <a:t>Naiman</a:t>
            </a:r>
            <a:r>
              <a:rPr lang="en-US" dirty="0"/>
              <a:t> court boosted their own confidence. Stories of how afraid the </a:t>
            </a:r>
            <a:r>
              <a:rPr lang="en-US" dirty="0" err="1"/>
              <a:t>Naiman</a:t>
            </a:r>
            <a:r>
              <a:rPr lang="en-US" dirty="0"/>
              <a:t> were.</a:t>
            </a:r>
          </a:p>
          <a:p>
            <a:r>
              <a:rPr lang="en-US" dirty="0"/>
              <a:t>The </a:t>
            </a:r>
            <a:r>
              <a:rPr lang="en-US" dirty="0" err="1"/>
              <a:t>Naiman</a:t>
            </a:r>
            <a:r>
              <a:rPr lang="en-US" dirty="0"/>
              <a:t> were greater in number – </a:t>
            </a:r>
            <a:r>
              <a:rPr lang="en-US" dirty="0" err="1"/>
              <a:t>Temujin</a:t>
            </a:r>
            <a:r>
              <a:rPr lang="en-US" dirty="0"/>
              <a:t> ordered him men to light 5 camp fires each night on the hills where his army camped to make them look much greater in number.</a:t>
            </a:r>
          </a:p>
        </p:txBody>
      </p:sp>
      <p:pic>
        <p:nvPicPr>
          <p:cNvPr id="4" name="Picture 3">
            <a:extLst>
              <a:ext uri="{FF2B5EF4-FFF2-40B4-BE49-F238E27FC236}">
                <a16:creationId xmlns:a16="http://schemas.microsoft.com/office/drawing/2014/main" id="{F569BD1D-D92F-CB44-B98D-FAFF9CCF25F7}"/>
              </a:ext>
            </a:extLst>
          </p:cNvPr>
          <p:cNvPicPr>
            <a:picLocks noChangeAspect="1"/>
          </p:cNvPicPr>
          <p:nvPr/>
        </p:nvPicPr>
        <p:blipFill>
          <a:blip r:embed="rId2"/>
          <a:stretch>
            <a:fillRect/>
          </a:stretch>
        </p:blipFill>
        <p:spPr>
          <a:xfrm>
            <a:off x="7702550" y="4054397"/>
            <a:ext cx="3492500" cy="2324100"/>
          </a:xfrm>
          <a:prstGeom prst="rect">
            <a:avLst/>
          </a:prstGeom>
        </p:spPr>
      </p:pic>
    </p:spTree>
    <p:extLst>
      <p:ext uri="{BB962C8B-B14F-4D97-AF65-F5344CB8AC3E}">
        <p14:creationId xmlns:p14="http://schemas.microsoft.com/office/powerpoint/2010/main" val="843815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82368"/>
          </a:xfrm>
        </p:spPr>
        <p:txBody>
          <a:bodyPr>
            <a:normAutofit fontScale="90000"/>
          </a:bodyPr>
          <a:lstStyle/>
          <a:p>
            <a:r>
              <a:rPr lang="en-US" dirty="0"/>
              <a:t>The last stand</a:t>
            </a:r>
          </a:p>
        </p:txBody>
      </p:sp>
      <p:sp>
        <p:nvSpPr>
          <p:cNvPr id="3" name="Content Placeholder 2"/>
          <p:cNvSpPr>
            <a:spLocks noGrp="1"/>
          </p:cNvSpPr>
          <p:nvPr>
            <p:ph idx="1"/>
          </p:nvPr>
        </p:nvSpPr>
        <p:spPr>
          <a:xfrm>
            <a:off x="334537" y="1048215"/>
            <a:ext cx="11552663" cy="5419492"/>
          </a:xfrm>
        </p:spPr>
        <p:txBody>
          <a:bodyPr>
            <a:normAutofit fontScale="85000" lnSpcReduction="10000"/>
          </a:bodyPr>
          <a:lstStyle/>
          <a:p>
            <a:r>
              <a:rPr lang="en-US" dirty="0"/>
              <a:t>1204 – The year of the rat - The final battle for control of Mongolia.</a:t>
            </a:r>
          </a:p>
          <a:p>
            <a:r>
              <a:rPr lang="en-US" dirty="0"/>
              <a:t>300 miles west of </a:t>
            </a:r>
            <a:r>
              <a:rPr lang="en-US" dirty="0" err="1"/>
              <a:t>Burkhan</a:t>
            </a:r>
            <a:r>
              <a:rPr lang="en-US" dirty="0"/>
              <a:t> </a:t>
            </a:r>
            <a:r>
              <a:rPr lang="en-US" dirty="0" err="1"/>
              <a:t>Khaldun</a:t>
            </a:r>
            <a:endParaRPr lang="en-US" dirty="0"/>
          </a:p>
          <a:p>
            <a:r>
              <a:rPr lang="en-US" dirty="0"/>
              <a:t>Rather than risk all out battle while outnumbered his used his bands of 10 to hit the </a:t>
            </a:r>
            <a:r>
              <a:rPr lang="en-US" dirty="0" err="1"/>
              <a:t>Naiman’s</a:t>
            </a:r>
            <a:r>
              <a:rPr lang="en-US" dirty="0"/>
              <a:t> with hit and run skirmishes.</a:t>
            </a:r>
          </a:p>
          <a:p>
            <a:r>
              <a:rPr lang="en-US" dirty="0"/>
              <a:t>Moving bush/tumbleweed formation just before dawn. Squads of 10 moved low and silently from all directions – they would hit and disperse in all direction. The enemy could not retaliate.</a:t>
            </a:r>
          </a:p>
          <a:p>
            <a:r>
              <a:rPr lang="en-US" dirty="0"/>
              <a:t>Lake formation – long lines of troops moving in and firing their arrow and dispersing to be followed by the next line like waves. This forced the </a:t>
            </a:r>
            <a:r>
              <a:rPr lang="en-US" dirty="0" err="1"/>
              <a:t>Naiman</a:t>
            </a:r>
            <a:r>
              <a:rPr lang="en-US" dirty="0"/>
              <a:t> to spread themselves thin along the long line of attack.</a:t>
            </a:r>
          </a:p>
          <a:p>
            <a:r>
              <a:rPr lang="en-US" dirty="0"/>
              <a:t>Chisel formation – narrow but deep organization that could easily penetrate the now thin </a:t>
            </a:r>
            <a:r>
              <a:rPr lang="en-US" dirty="0" err="1"/>
              <a:t>Naiman</a:t>
            </a:r>
            <a:r>
              <a:rPr lang="en-US" dirty="0"/>
              <a:t> and chisel through them.</a:t>
            </a:r>
          </a:p>
          <a:p>
            <a:r>
              <a:rPr lang="en-US" dirty="0"/>
              <a:t>The were old hunting tactics but </a:t>
            </a:r>
            <a:r>
              <a:rPr lang="en-US" dirty="0" err="1"/>
              <a:t>Temujin</a:t>
            </a:r>
            <a:r>
              <a:rPr lang="en-US" dirty="0"/>
              <a:t> must have made enough changes as the enemy could not respond.</a:t>
            </a:r>
          </a:p>
          <a:p>
            <a:r>
              <a:rPr lang="en-US" dirty="0"/>
              <a:t>This was a new army based on tactics, communication and obedience to commanders.</a:t>
            </a:r>
          </a:p>
        </p:txBody>
      </p:sp>
    </p:spTree>
    <p:extLst>
      <p:ext uri="{BB962C8B-B14F-4D97-AF65-F5344CB8AC3E}">
        <p14:creationId xmlns:p14="http://schemas.microsoft.com/office/powerpoint/2010/main" val="17005094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598</TotalTime>
  <Words>1856</Words>
  <Application>Microsoft Macintosh PowerPoint</Application>
  <PresentationFormat>Widescreen</PresentationFormat>
  <Paragraphs>116</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Uniting the people of the felt walls</vt:lpstr>
      <vt:lpstr>The Marriage proposal</vt:lpstr>
      <vt:lpstr>The Trick</vt:lpstr>
      <vt:lpstr>The Low point</vt:lpstr>
      <vt:lpstr>Baljuna Covenant</vt:lpstr>
      <vt:lpstr>The Attack</vt:lpstr>
      <vt:lpstr>The Attack</vt:lpstr>
      <vt:lpstr>The Naiman</vt:lpstr>
      <vt:lpstr>The last stand</vt:lpstr>
      <vt:lpstr>The end</vt:lpstr>
      <vt:lpstr>Jamuka</vt:lpstr>
      <vt:lpstr>Genghis Khan</vt:lpstr>
      <vt:lpstr>The Impact of the Unification of the Mongols</vt:lpstr>
      <vt:lpstr>The Law</vt:lpstr>
      <vt:lpstr>Reforms</vt:lpstr>
      <vt:lpstr>PowerPoint Presentation</vt:lpstr>
      <vt:lpstr>PowerPoint Presentation</vt:lpstr>
      <vt:lpstr>Expansion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Morgan</dc:creator>
  <cp:lastModifiedBy>Helen Morgan</cp:lastModifiedBy>
  <cp:revision>17</cp:revision>
  <cp:lastPrinted>2017-09-27T14:33:54Z</cp:lastPrinted>
  <dcterms:created xsi:type="dcterms:W3CDTF">2017-09-27T00:41:47Z</dcterms:created>
  <dcterms:modified xsi:type="dcterms:W3CDTF">2019-09-10T02:38:34Z</dcterms:modified>
</cp:coreProperties>
</file>